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395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284" r:id="rId17"/>
    <p:sldId id="286" r:id="rId18"/>
    <p:sldId id="285" r:id="rId19"/>
    <p:sldId id="287" r:id="rId20"/>
    <p:sldId id="390" r:id="rId21"/>
    <p:sldId id="391" r:id="rId22"/>
    <p:sldId id="393" r:id="rId23"/>
    <p:sldId id="309" r:id="rId24"/>
    <p:sldId id="3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76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6/4/2020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xmlns="" val="41106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AutoNum type="arabicPeriod" startAt="9"/>
            </a:pPr>
            <a:r>
              <a:rPr lang="en-IN" dirty="0" smtClean="0"/>
              <a:t>class Test1 </a:t>
            </a:r>
          </a:p>
          <a:p>
            <a:pPr marL="457200" indent="-457200">
              <a:buNone/>
            </a:pPr>
            <a:r>
              <a:rPr lang="en-IN" dirty="0" smtClean="0"/>
              <a:t>{</a:t>
            </a:r>
          </a:p>
          <a:p>
            <a:pPr marL="457200" indent="-457200">
              <a:buNone/>
            </a:pPr>
            <a:r>
              <a:rPr lang="en-IN" dirty="0" smtClean="0"/>
              <a:t>    public </a:t>
            </a:r>
            <a:r>
              <a:rPr lang="en-IN" dirty="0" err="1" smtClean="0"/>
              <a:t>int</a:t>
            </a:r>
            <a:r>
              <a:rPr lang="en-IN" dirty="0" smtClean="0"/>
              <a:t> value;</a:t>
            </a:r>
          </a:p>
          <a:p>
            <a:pPr marL="457200" indent="-457200">
              <a:buNone/>
            </a:pPr>
            <a:r>
              <a:rPr lang="en-IN" dirty="0" smtClean="0"/>
              <a:t>    public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hashCode</a:t>
            </a:r>
            <a:r>
              <a:rPr lang="en-IN" dirty="0" smtClean="0"/>
              <a:t>() { return 42; }</a:t>
            </a:r>
          </a:p>
          <a:p>
            <a:pPr marL="457200" indent="-457200">
              <a:buNone/>
            </a:pPr>
            <a:r>
              <a:rPr lang="en-IN" dirty="0" smtClean="0"/>
              <a:t>}</a:t>
            </a:r>
          </a:p>
          <a:p>
            <a:pPr marL="457200" indent="-457200">
              <a:buNone/>
            </a:pPr>
            <a:r>
              <a:rPr lang="en-IN" dirty="0" smtClean="0"/>
              <a:t>class Test2 </a:t>
            </a:r>
          </a:p>
          <a:p>
            <a:pPr marL="457200" indent="-457200">
              <a:buNone/>
            </a:pPr>
            <a:r>
              <a:rPr lang="en-IN" dirty="0" smtClean="0"/>
              <a:t>{</a:t>
            </a:r>
          </a:p>
          <a:p>
            <a:pPr marL="457200" indent="-457200">
              <a:buNone/>
            </a:pPr>
            <a:r>
              <a:rPr lang="en-IN" dirty="0" smtClean="0"/>
              <a:t>    public </a:t>
            </a:r>
            <a:r>
              <a:rPr lang="en-IN" dirty="0" err="1" smtClean="0"/>
              <a:t>int</a:t>
            </a:r>
            <a:r>
              <a:rPr lang="en-IN" dirty="0" smtClean="0"/>
              <a:t> value;</a:t>
            </a:r>
          </a:p>
          <a:p>
            <a:pPr marL="457200" indent="-457200">
              <a:buNone/>
            </a:pPr>
            <a:r>
              <a:rPr lang="en-IN" dirty="0" smtClean="0"/>
              <a:t>    public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hashcode</a:t>
            </a:r>
            <a:r>
              <a:rPr lang="en-IN" dirty="0" smtClean="0"/>
              <a:t>() { return (</a:t>
            </a:r>
            <a:r>
              <a:rPr lang="en-IN" dirty="0" err="1" smtClean="0"/>
              <a:t>int</a:t>
            </a:r>
            <a:r>
              <a:rPr lang="en-IN" dirty="0" smtClean="0"/>
              <a:t>)(value*5); }</a:t>
            </a:r>
          </a:p>
          <a:p>
            <a:pPr marL="457200" indent="-457200">
              <a:buNone/>
            </a:pPr>
            <a:r>
              <a:rPr lang="en-IN" dirty="0" smtClean="0"/>
              <a:t>}</a:t>
            </a:r>
          </a:p>
          <a:p>
            <a:pPr marL="457200" indent="-457200">
              <a:buAutoNum type="arabicPeriod" startAt="8"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class Test1 will not compile.</a:t>
            </a:r>
          </a:p>
          <a:p>
            <a:pPr marL="457200" indent="-457200">
              <a:buNone/>
            </a:pPr>
            <a:r>
              <a:rPr lang="en-IN" dirty="0" smtClean="0"/>
              <a:t>B. The Test1 </a:t>
            </a:r>
            <a:r>
              <a:rPr lang="en-IN" dirty="0" err="1" smtClean="0"/>
              <a:t>hashCode</a:t>
            </a:r>
            <a:r>
              <a:rPr lang="en-IN" dirty="0" smtClean="0"/>
              <a:t>() method is more efficient than the Test2 </a:t>
            </a:r>
            <a:r>
              <a:rPr lang="en-IN" dirty="0" err="1" smtClean="0"/>
              <a:t>hashCode</a:t>
            </a:r>
            <a:r>
              <a:rPr lang="en-IN" dirty="0" smtClean="0"/>
              <a:t>() method.</a:t>
            </a:r>
          </a:p>
          <a:p>
            <a:pPr marL="457200" indent="-457200">
              <a:buNone/>
            </a:pPr>
            <a:r>
              <a:rPr lang="en-IN" dirty="0" smtClean="0"/>
              <a:t>C. The Test1 </a:t>
            </a:r>
            <a:r>
              <a:rPr lang="en-IN" dirty="0" err="1" smtClean="0"/>
              <a:t>hashCode</a:t>
            </a:r>
            <a:r>
              <a:rPr lang="en-IN" dirty="0" smtClean="0"/>
              <a:t>() method is less efficient than the Test2 </a:t>
            </a:r>
            <a:r>
              <a:rPr lang="en-IN" dirty="0" err="1" smtClean="0"/>
              <a:t>hashCode</a:t>
            </a:r>
            <a:r>
              <a:rPr lang="en-IN" dirty="0" smtClean="0"/>
              <a:t>() method.</a:t>
            </a:r>
          </a:p>
          <a:p>
            <a:pPr marL="457200" indent="-457200">
              <a:buNone/>
            </a:pPr>
            <a:r>
              <a:rPr lang="en-IN" dirty="0" smtClean="0"/>
              <a:t>D. class Test2 will not compile.</a:t>
            </a:r>
          </a:p>
          <a:p>
            <a:pPr marL="457200" indent="-457200">
              <a:buNone/>
            </a:pPr>
            <a:r>
              <a:rPr lang="en-IN" b="1" dirty="0" smtClean="0"/>
              <a:t>Answer : C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10"/>
            </a:pPr>
            <a:r>
              <a:rPr lang="en-IN" dirty="0" smtClean="0"/>
              <a:t>Which of these methods in </a:t>
            </a:r>
            <a:r>
              <a:rPr lang="en-IN" dirty="0" err="1" smtClean="0"/>
              <a:t>Iterator</a:t>
            </a:r>
            <a:r>
              <a:rPr lang="en-IN" dirty="0" smtClean="0"/>
              <a:t> can be used to move to next element in a collection?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next()</a:t>
            </a:r>
          </a:p>
          <a:p>
            <a:pPr marL="457200" indent="-457200">
              <a:buNone/>
            </a:pPr>
            <a:r>
              <a:rPr lang="en-IN" dirty="0" smtClean="0"/>
              <a:t>B. move()</a:t>
            </a:r>
          </a:p>
          <a:p>
            <a:pPr marL="457200" indent="-457200">
              <a:buNone/>
            </a:pPr>
            <a:r>
              <a:rPr lang="en-IN" dirty="0" smtClean="0"/>
              <a:t>C. shuffle()</a:t>
            </a:r>
          </a:p>
          <a:p>
            <a:pPr marL="457200" indent="-457200">
              <a:buNone/>
            </a:pPr>
            <a:r>
              <a:rPr lang="en-IN" dirty="0" smtClean="0"/>
              <a:t>D. </a:t>
            </a:r>
            <a:r>
              <a:rPr lang="en-IN" dirty="0" err="1" smtClean="0"/>
              <a:t>hasNext</a:t>
            </a:r>
            <a:r>
              <a:rPr lang="en-IN" dirty="0" smtClean="0"/>
              <a:t>()</a:t>
            </a:r>
          </a:p>
          <a:p>
            <a:pPr marL="457200" indent="-457200">
              <a:buAutoNum type="arabicPeriod" startAt="9"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A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11"/>
            </a:pPr>
            <a:r>
              <a:rPr lang="en-IN" dirty="0" smtClean="0"/>
              <a:t>Which provides better performance for the insertion and removal from the middle of the list?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A.Vector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B.ArrayList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C.LinkedList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D.HashSet</a:t>
            </a:r>
            <a:endParaRPr lang="en-IN" dirty="0" smtClean="0"/>
          </a:p>
          <a:p>
            <a:pPr marL="457200" indent="-457200">
              <a:buAutoNum type="arabicPeriod" startAt="10"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C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12"/>
            </a:pPr>
            <a:r>
              <a:rPr lang="en-IN" dirty="0" smtClean="0"/>
              <a:t>What should we use if get operations are more?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A.ArrayList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B.LinkedList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C.HashSet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D.TreeSet</a:t>
            </a:r>
            <a:endParaRPr lang="en-IN" dirty="0" smtClean="0"/>
          </a:p>
          <a:p>
            <a:pPr marL="457200" indent="-457200">
              <a:buAutoNum type="arabicPeriod" startAt="11"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A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 startAt="13"/>
            </a:pPr>
            <a:r>
              <a:rPr lang="en-IN" dirty="0" smtClean="0"/>
              <a:t>Which of the following </a:t>
            </a:r>
            <a:r>
              <a:rPr lang="en-IN" b="1" dirty="0" smtClean="0">
                <a:solidFill>
                  <a:srgbClr val="FF0000"/>
                </a:solidFill>
              </a:rPr>
              <a:t>statements</a:t>
            </a:r>
            <a:r>
              <a:rPr lang="en-IN" dirty="0" smtClean="0"/>
              <a:t> is true about </a:t>
            </a:r>
            <a:r>
              <a:rPr lang="en-IN" dirty="0" err="1" smtClean="0"/>
              <a:t>natual</a:t>
            </a:r>
            <a:r>
              <a:rPr lang="en-IN" dirty="0" smtClean="0"/>
              <a:t> order and insertion order 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 insertion order means the order in which the items are inserted into the collection</a:t>
            </a:r>
          </a:p>
          <a:p>
            <a:pPr marL="457200" indent="-457200">
              <a:buAutoNum type="arabicPeriod" startAt="12"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B.   insertion order is determined by seeing the type of element inserted in collection</a:t>
            </a:r>
          </a:p>
          <a:p>
            <a:pPr marL="457200" indent="-457200">
              <a:buAutoNum type="arabicPeriod" startAt="12"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C. Natural order is different from insertion order as it is the sorted order</a:t>
            </a:r>
          </a:p>
          <a:p>
            <a:pPr marL="457200" indent="-457200">
              <a:buAutoNum type="arabicPeriod" startAt="12"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D. Natural order is  same as insertion order</a:t>
            </a:r>
          </a:p>
          <a:p>
            <a:pPr marL="457200" indent="-457200">
              <a:buNone/>
            </a:pPr>
            <a:endParaRPr lang="en-IN" b="1" dirty="0" smtClean="0"/>
          </a:p>
          <a:p>
            <a:pPr marL="457200" indent="-457200">
              <a:buNone/>
            </a:pPr>
            <a:r>
              <a:rPr lang="en-IN" b="1" dirty="0" smtClean="0"/>
              <a:t>Answer : A,C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14"/>
            </a:pPr>
            <a:r>
              <a:rPr lang="en-IN" dirty="0" smtClean="0"/>
              <a:t>Which method is used by the remove() method of a list to search an element before deleting it?</a:t>
            </a:r>
          </a:p>
          <a:p>
            <a:pPr marL="457200" indent="-457200">
              <a:buAutoNum type="alphaUcPeriod"/>
            </a:pPr>
            <a:endParaRPr lang="en-IN" dirty="0" smtClean="0"/>
          </a:p>
          <a:p>
            <a:pPr marL="457200" indent="-457200">
              <a:buAutoNum type="alphaUcPeriod"/>
            </a:pPr>
            <a:r>
              <a:rPr lang="en-IN" dirty="0" smtClean="0"/>
              <a:t>equals()</a:t>
            </a:r>
          </a:p>
          <a:p>
            <a:pPr marL="457200" indent="-457200">
              <a:buAutoNum type="alphaUcPeriod"/>
            </a:pPr>
            <a:r>
              <a:rPr lang="en-IN" dirty="0" err="1" smtClean="0"/>
              <a:t>hashCode</a:t>
            </a:r>
            <a:r>
              <a:rPr lang="en-IN" dirty="0" smtClean="0"/>
              <a:t>() </a:t>
            </a:r>
          </a:p>
          <a:p>
            <a:pPr marL="457200" indent="-457200">
              <a:buAutoNum type="alphaUcPeriod"/>
            </a:pPr>
            <a:r>
              <a:rPr lang="en-IN" dirty="0" err="1" smtClean="0"/>
              <a:t>compareTo</a:t>
            </a:r>
            <a:r>
              <a:rPr lang="en-IN" dirty="0" smtClean="0"/>
              <a:t>()</a:t>
            </a:r>
          </a:p>
          <a:p>
            <a:pPr marL="457200" indent="-457200">
              <a:buAutoNum type="alphaUcPeriod"/>
            </a:pPr>
            <a:r>
              <a:rPr lang="en-IN" dirty="0" smtClean="0"/>
              <a:t>Both equals() &amp; </a:t>
            </a:r>
            <a:r>
              <a:rPr lang="en-IN" dirty="0" err="1" smtClean="0"/>
              <a:t>hashCode</a:t>
            </a:r>
            <a:r>
              <a:rPr lang="en-IN" dirty="0" smtClean="0"/>
              <a:t>()</a:t>
            </a:r>
            <a:br>
              <a:rPr lang="en-IN" dirty="0" smtClean="0"/>
            </a:br>
            <a:endParaRPr lang="en-IN" b="1" dirty="0" smtClean="0"/>
          </a:p>
          <a:p>
            <a:pPr marL="457200" indent="-457200">
              <a:buNone/>
            </a:pPr>
            <a:r>
              <a:rPr lang="en-IN" b="1" dirty="0" smtClean="0"/>
              <a:t>Answer : A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TreeSet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dirty="0" smtClean="0"/>
              <a:t>This </a:t>
            </a:r>
            <a:r>
              <a:rPr lang="en-IN" dirty="0"/>
              <a:t>class implements the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</a:t>
            </a:r>
            <a:r>
              <a:rPr lang="en-IN" dirty="0" smtClean="0"/>
              <a:t>interface. 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The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dirty="0"/>
              <a:t> </a:t>
            </a:r>
            <a:r>
              <a:rPr lang="en-IN" dirty="0" smtClean="0"/>
              <a:t>class is </a:t>
            </a:r>
            <a:r>
              <a:rPr lang="en-IN" dirty="0"/>
              <a:t>useful when </a:t>
            </a:r>
            <a:r>
              <a:rPr lang="en-IN" dirty="0" smtClean="0"/>
              <a:t>we </a:t>
            </a:r>
            <a:r>
              <a:rPr lang="en-IN" dirty="0"/>
              <a:t>need to extract elements from a collection in a sorted manner</a:t>
            </a:r>
            <a:r>
              <a:rPr lang="en-IN" dirty="0" smtClean="0"/>
              <a:t>.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It stores  </a:t>
            </a:r>
            <a:r>
              <a:rPr lang="en-IN" dirty="0"/>
              <a:t>its elements in a tree and they are automatically arranged in a sorted order. </a:t>
            </a: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166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public </a:t>
            </a:r>
            <a:r>
              <a:rPr lang="en-IN" b="1" dirty="0">
                <a:solidFill>
                  <a:srgbClr val="7030A0"/>
                </a:solidFill>
              </a:rPr>
              <a:t>class </a:t>
            </a:r>
            <a:r>
              <a:rPr lang="en-IN" b="1" dirty="0" err="1">
                <a:solidFill>
                  <a:srgbClr val="7030A0"/>
                </a:solidFill>
              </a:rPr>
              <a:t>TreeSetDemo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</a:t>
            </a:r>
            <a:r>
              <a:rPr lang="en-IN" b="1" dirty="0" err="1">
                <a:solidFill>
                  <a:srgbClr val="7030A0"/>
                </a:solidFill>
              </a:rPr>
              <a:t>TreeSet</a:t>
            </a:r>
            <a:r>
              <a:rPr lang="en-IN" b="1" dirty="0">
                <a:solidFill>
                  <a:srgbClr val="7030A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&lt;String&gt;</a:t>
            </a:r>
            <a:r>
              <a:rPr lang="en-IN" b="1" dirty="0" err="1" smtClean="0">
                <a:solidFill>
                  <a:srgbClr val="7030A0"/>
                </a:solidFill>
              </a:rPr>
              <a:t>ts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>
                <a:solidFill>
                  <a:srgbClr val="7030A0"/>
                </a:solidFill>
              </a:rPr>
              <a:t>= new </a:t>
            </a:r>
            <a:r>
              <a:rPr lang="en-IN" b="1" dirty="0" err="1" smtClean="0">
                <a:solidFill>
                  <a:srgbClr val="7030A0"/>
                </a:solidFill>
              </a:rPr>
              <a:t>TreeSet</a:t>
            </a:r>
            <a:r>
              <a:rPr lang="en-IN" b="1" dirty="0" smtClean="0">
                <a:solidFill>
                  <a:srgbClr val="7030A0"/>
                </a:solidFill>
              </a:rPr>
              <a:t>&lt; &gt;();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</a:t>
            </a:r>
            <a:r>
              <a:rPr lang="en-IN" b="1" dirty="0" err="1" smtClean="0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("C");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</a:t>
            </a:r>
            <a:r>
              <a:rPr lang="en-IN" b="1" dirty="0" err="1" smtClean="0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("A");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</a:t>
            </a:r>
            <a:r>
              <a:rPr lang="en-IN" b="1" dirty="0" err="1" smtClean="0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("B");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</a:t>
            </a:r>
            <a:r>
              <a:rPr lang="en-IN" b="1" dirty="0" err="1" smtClean="0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("E");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</a:t>
            </a:r>
            <a:r>
              <a:rPr lang="en-IN" b="1" dirty="0" err="1" smtClean="0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("F");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        </a:t>
            </a:r>
            <a:r>
              <a:rPr lang="en-IN" b="1" dirty="0" err="1" smtClean="0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("D");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        </a:t>
            </a:r>
            <a:r>
              <a:rPr lang="en-IN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b="1" dirty="0" smtClean="0">
                <a:solidFill>
                  <a:srgbClr val="7030A0"/>
                </a:solidFill>
              </a:rPr>
              <a:t>(</a:t>
            </a:r>
            <a:r>
              <a:rPr lang="en-IN" b="1" dirty="0" err="1" smtClean="0">
                <a:solidFill>
                  <a:srgbClr val="7030A0"/>
                </a:solidFill>
              </a:rPr>
              <a:t>ts</a:t>
            </a:r>
            <a:r>
              <a:rPr lang="en-IN" b="1" dirty="0" smtClean="0">
                <a:solidFill>
                  <a:srgbClr val="7030A0"/>
                </a:solidFill>
              </a:rPr>
              <a:t>);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pt-BR" b="1" dirty="0" smtClean="0"/>
              <a:t>[</a:t>
            </a:r>
            <a:r>
              <a:rPr lang="pt-BR" b="1" dirty="0"/>
              <a:t>A, B, C, D, E, F] </a:t>
            </a:r>
            <a:endParaRPr lang="en-IN" b="1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849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</a:t>
            </a:r>
            <a:r>
              <a:rPr lang="en-US" dirty="0" err="1" smtClean="0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public </a:t>
            </a:r>
            <a:r>
              <a:rPr lang="en-IN" b="1" dirty="0">
                <a:solidFill>
                  <a:srgbClr val="7030A0"/>
                </a:solidFill>
              </a:rPr>
              <a:t>class </a:t>
            </a:r>
            <a:r>
              <a:rPr lang="en-IN" b="1" dirty="0" err="1">
                <a:solidFill>
                  <a:srgbClr val="7030A0"/>
                </a:solidFill>
              </a:rPr>
              <a:t>SetDemo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public static void main(String[]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) </a:t>
            </a:r>
            <a:r>
              <a:rPr lang="en-IN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      </a:t>
            </a:r>
            <a:r>
              <a:rPr lang="en-IN" b="1" dirty="0" err="1" smtClean="0">
                <a:solidFill>
                  <a:srgbClr val="7030A0"/>
                </a:solidFill>
              </a:rPr>
              <a:t>TreeSet</a:t>
            </a:r>
            <a:r>
              <a:rPr lang="en-IN" b="1" dirty="0" smtClean="0">
                <a:solidFill>
                  <a:srgbClr val="7030A0"/>
                </a:solidFill>
              </a:rPr>
              <a:t>&lt;String&gt; </a:t>
            </a:r>
            <a:r>
              <a:rPr lang="en-IN" b="1" dirty="0" err="1">
                <a:solidFill>
                  <a:srgbClr val="7030A0"/>
                </a:solidFill>
              </a:rPr>
              <a:t>st</a:t>
            </a:r>
            <a:r>
              <a:rPr lang="en-IN" b="1" dirty="0">
                <a:solidFill>
                  <a:srgbClr val="7030A0"/>
                </a:solidFill>
              </a:rPr>
              <a:t> = new </a:t>
            </a:r>
            <a:r>
              <a:rPr lang="en-IN" b="1" dirty="0" err="1" smtClean="0">
                <a:solidFill>
                  <a:srgbClr val="7030A0"/>
                </a:solidFill>
              </a:rPr>
              <a:t>TreeSet</a:t>
            </a:r>
            <a:r>
              <a:rPr lang="en-IN" b="1" dirty="0" smtClean="0">
                <a:solidFill>
                  <a:srgbClr val="7030A0"/>
                </a:solidFill>
              </a:rPr>
              <a:t>&lt;&gt;();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Gyan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Rohit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Anand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Arunesh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       </a:t>
            </a:r>
            <a:r>
              <a:rPr lang="en-IN" b="1" dirty="0">
                <a:solidFill>
                  <a:srgbClr val="7030A0"/>
                </a:solidFill>
              </a:rPr>
              <a:t>Iterator </a:t>
            </a:r>
            <a:r>
              <a:rPr lang="en-IN" b="1" dirty="0" err="1">
                <a:solidFill>
                  <a:srgbClr val="7030A0"/>
                </a:solidFill>
              </a:rPr>
              <a:t>itr</a:t>
            </a:r>
            <a:r>
              <a:rPr lang="en-IN" b="1" dirty="0">
                <a:solidFill>
                  <a:srgbClr val="7030A0"/>
                </a:solidFill>
              </a:rPr>
              <a:t> = </a:t>
            </a:r>
            <a:r>
              <a:rPr lang="en-IN" b="1" dirty="0" err="1">
                <a:solidFill>
                  <a:srgbClr val="7030A0"/>
                </a:solidFill>
              </a:rPr>
              <a:t>st.iterator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       </a:t>
            </a:r>
            <a:r>
              <a:rPr lang="en-IN" b="1" dirty="0">
                <a:solidFill>
                  <a:srgbClr val="7030A0"/>
                </a:solidFill>
              </a:rPr>
              <a:t>while (</a:t>
            </a:r>
            <a:r>
              <a:rPr lang="en-IN" b="1" dirty="0" err="1">
                <a:solidFill>
                  <a:srgbClr val="7030A0"/>
                </a:solidFill>
              </a:rPr>
              <a:t>itr.hasNext</a:t>
            </a:r>
            <a:r>
              <a:rPr lang="en-IN" b="1" dirty="0">
                <a:solidFill>
                  <a:srgbClr val="7030A0"/>
                </a:solidFill>
              </a:rPr>
              <a:t>())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        String </a:t>
            </a:r>
            <a:r>
              <a:rPr lang="en-IN" b="1" dirty="0" err="1">
                <a:solidFill>
                  <a:srgbClr val="7030A0"/>
                </a:solidFill>
              </a:rPr>
              <a:t>str</a:t>
            </a:r>
            <a:r>
              <a:rPr lang="en-IN" b="1" dirty="0">
                <a:solidFill>
                  <a:srgbClr val="7030A0"/>
                </a:solidFill>
              </a:rPr>
              <a:t> = (String) </a:t>
            </a:r>
            <a:r>
              <a:rPr lang="en-IN" b="1" dirty="0" err="1">
                <a:solidFill>
                  <a:srgbClr val="7030A0"/>
                </a:solidFill>
              </a:rPr>
              <a:t>itr.next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               </a:t>
            </a:r>
            <a:r>
              <a:rPr lang="en-IN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b="1" dirty="0" smtClean="0">
                <a:solidFill>
                  <a:srgbClr val="7030A0"/>
                </a:solidFill>
              </a:rPr>
              <a:t>(</a:t>
            </a:r>
            <a:r>
              <a:rPr lang="en-IN" b="1" dirty="0" err="1" smtClean="0">
                <a:solidFill>
                  <a:srgbClr val="7030A0"/>
                </a:solidFill>
              </a:rPr>
              <a:t>str</a:t>
            </a:r>
            <a:r>
              <a:rPr lang="en-IN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</a:t>
            </a:r>
            <a:r>
              <a:rPr lang="en-IN" b="1" dirty="0" smtClean="0">
                <a:solidFill>
                  <a:srgbClr val="7030A0"/>
                </a:solidFill>
              </a:rPr>
              <a:t>}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6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Anand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Arunesh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Gyan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Rohit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51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/>
              <a:t>Which of these classes implement </a:t>
            </a:r>
            <a:r>
              <a:rPr lang="en-IN" b="1" dirty="0" smtClean="0">
                <a:solidFill>
                  <a:srgbClr val="C00000"/>
                </a:solidFill>
              </a:rPr>
              <a:t>Set</a:t>
            </a:r>
            <a:r>
              <a:rPr lang="en-IN" dirty="0" smtClean="0"/>
              <a:t> interface?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</a:t>
            </a:r>
            <a:r>
              <a:rPr lang="en-IN" dirty="0" err="1" smtClean="0"/>
              <a:t>ArrayList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B. </a:t>
            </a:r>
            <a:r>
              <a:rPr lang="en-IN" dirty="0" err="1" smtClean="0"/>
              <a:t>HashSet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C. </a:t>
            </a:r>
            <a:r>
              <a:rPr lang="en-IN" dirty="0" err="1" smtClean="0"/>
              <a:t>LinkedList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D. </a:t>
            </a:r>
            <a:r>
              <a:rPr lang="en-IN" dirty="0" err="1" smtClean="0"/>
              <a:t>DynamicList</a:t>
            </a: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B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Custom Objects To </a:t>
            </a:r>
            <a:r>
              <a:rPr lang="en-US" dirty="0" err="1" smtClean="0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Suppose we want to create a  </a:t>
            </a:r>
            <a:r>
              <a:rPr lang="en-US" b="1" dirty="0" err="1" smtClean="0">
                <a:solidFill>
                  <a:srgbClr val="0070C0"/>
                </a:solidFill>
              </a:rPr>
              <a:t>TreeSet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00B050"/>
                </a:solidFill>
              </a:rPr>
              <a:t>Book</a:t>
            </a:r>
            <a:r>
              <a:rPr lang="en-US" dirty="0" smtClean="0"/>
              <a:t> object  and we want to get the output in </a:t>
            </a:r>
            <a:r>
              <a:rPr lang="en-US" b="1" dirty="0" smtClean="0">
                <a:solidFill>
                  <a:srgbClr val="C00000"/>
                </a:solidFill>
              </a:rPr>
              <a:t>ascending order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FF0000"/>
                </a:solidFill>
              </a:rPr>
              <a:t>price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Now , if we write :</a:t>
            </a:r>
          </a:p>
          <a:p>
            <a:pPr marL="274320" lvl="1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TreeSet</a:t>
            </a:r>
            <a:r>
              <a:rPr lang="en-US" b="1" dirty="0" smtClean="0">
                <a:solidFill>
                  <a:srgbClr val="7030A0"/>
                </a:solidFill>
              </a:rPr>
              <a:t>&lt;Book&gt; </a:t>
            </a:r>
            <a:r>
              <a:rPr lang="en-US" b="1" dirty="0" err="1" smtClean="0">
                <a:solidFill>
                  <a:srgbClr val="7030A0"/>
                </a:solidFill>
              </a:rPr>
              <a:t>ts</a:t>
            </a:r>
            <a:r>
              <a:rPr lang="en-US" b="1" dirty="0" smtClean="0">
                <a:solidFill>
                  <a:srgbClr val="7030A0"/>
                </a:solidFill>
              </a:rPr>
              <a:t>=new </a:t>
            </a:r>
            <a:r>
              <a:rPr lang="en-US" b="1" dirty="0" err="1" smtClean="0">
                <a:solidFill>
                  <a:srgbClr val="7030A0"/>
                </a:solidFill>
              </a:rPr>
              <a:t>TreeSet</a:t>
            </a:r>
            <a:r>
              <a:rPr lang="en-US" b="1" dirty="0" smtClean="0">
                <a:solidFill>
                  <a:srgbClr val="7030A0"/>
                </a:solidFill>
              </a:rPr>
              <a:t>&lt;Book&gt;( );</a:t>
            </a:r>
          </a:p>
          <a:p>
            <a:pPr marL="274320" lvl="1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Book b1=new Book("Let Us C","Kanetkar",350);</a:t>
            </a:r>
          </a:p>
          <a:p>
            <a:pPr marL="274320" lvl="1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Book b2=new Book("Java Certification","Kathy",650);</a:t>
            </a:r>
          </a:p>
          <a:p>
            <a:pPr marL="274320" lvl="1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Book b3=new Book("Mastering C++","Venugopal",500); t</a:t>
            </a:r>
            <a:r>
              <a:rPr lang="en-US" b="1" dirty="0" err="1" smtClean="0">
                <a:solidFill>
                  <a:srgbClr val="7030A0"/>
                </a:solidFill>
              </a:rPr>
              <a:t>s.add</a:t>
            </a:r>
            <a:r>
              <a:rPr lang="en-US" b="1" dirty="0" smtClean="0">
                <a:solidFill>
                  <a:srgbClr val="7030A0"/>
                </a:solidFill>
              </a:rPr>
              <a:t>(b1);</a:t>
            </a:r>
          </a:p>
          <a:p>
            <a:pPr marL="274320" lvl="1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ts.add</a:t>
            </a:r>
            <a:r>
              <a:rPr lang="en-US" b="1" dirty="0" smtClean="0">
                <a:solidFill>
                  <a:srgbClr val="7030A0"/>
                </a:solidFill>
              </a:rPr>
              <a:t>(b2);</a:t>
            </a:r>
          </a:p>
          <a:p>
            <a:pPr marL="274320" lvl="1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ts.add</a:t>
            </a:r>
            <a:r>
              <a:rPr lang="en-US" b="1" dirty="0" smtClean="0">
                <a:solidFill>
                  <a:srgbClr val="7030A0"/>
                </a:solidFill>
              </a:rPr>
              <a:t>(b3);</a:t>
            </a:r>
          </a:p>
          <a:p>
            <a:pPr marL="0" indent="0"/>
            <a:r>
              <a:rPr lang="en-US" dirty="0" smtClean="0"/>
              <a:t>Then java will throw a </a:t>
            </a:r>
            <a:r>
              <a:rPr lang="en-US" b="1" dirty="0" err="1" smtClean="0">
                <a:solidFill>
                  <a:srgbClr val="FF0000"/>
                </a:solidFill>
              </a:rPr>
              <a:t>ClassCastException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Did This Happen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because for any object which we add to the </a:t>
            </a:r>
            <a:r>
              <a:rPr lang="en-US" b="1" dirty="0" err="1" smtClean="0">
                <a:solidFill>
                  <a:srgbClr val="0070C0"/>
                </a:solidFill>
              </a:rPr>
              <a:t>TreeSet</a:t>
            </a:r>
            <a:r>
              <a:rPr lang="en-US" dirty="0" smtClean="0"/>
              <a:t> created using </a:t>
            </a:r>
            <a:r>
              <a:rPr lang="en-US" b="1" u="sng" dirty="0" smtClean="0">
                <a:solidFill>
                  <a:srgbClr val="FF0000"/>
                </a:solidFill>
              </a:rPr>
              <a:t>default constructor </a:t>
            </a:r>
            <a:r>
              <a:rPr lang="en-US" dirty="0" smtClean="0"/>
              <a:t>, then 2 conditions must be compulsorily satisfied: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The objects added must be homogeneous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The objects must be comparable i.e. the class must implement the </a:t>
            </a:r>
            <a:r>
              <a:rPr lang="en-US" b="1" dirty="0" err="1" smtClean="0">
                <a:solidFill>
                  <a:srgbClr val="0070C0"/>
                </a:solidFill>
              </a:rPr>
              <a:t>java.lang.Comparable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interface.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our case first condition is satisfied but since </a:t>
            </a:r>
            <a:r>
              <a:rPr lang="en-US" b="1" dirty="0" smtClean="0">
                <a:solidFill>
                  <a:srgbClr val="0070C0"/>
                </a:solidFill>
              </a:rPr>
              <a:t>Book</a:t>
            </a:r>
            <a:r>
              <a:rPr lang="en-US" dirty="0" smtClean="0"/>
              <a:t> has </a:t>
            </a:r>
          </a:p>
          <a:p>
            <a:pPr>
              <a:buNone/>
            </a:pPr>
            <a:r>
              <a:rPr lang="en-US" dirty="0" smtClean="0"/>
              <a:t>not implemented the </a:t>
            </a:r>
            <a:r>
              <a:rPr lang="en-US" b="1" dirty="0" smtClean="0">
                <a:solidFill>
                  <a:srgbClr val="0070C0"/>
                </a:solidFill>
              </a:rPr>
              <a:t>Comparable</a:t>
            </a:r>
            <a:r>
              <a:rPr lang="en-US" dirty="0" smtClean="0"/>
              <a:t> interface, a 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ClassCastException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arised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So to solve the above exception , we must implement 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Comparable</a:t>
            </a:r>
            <a:r>
              <a:rPr lang="en-US" b="1" dirty="0" smtClean="0">
                <a:solidFill>
                  <a:srgbClr val="FF0000"/>
                </a:solidFill>
              </a:rPr>
              <a:t> interface in our </a:t>
            </a:r>
            <a:r>
              <a:rPr lang="en-US" b="1" dirty="0" smtClean="0">
                <a:solidFill>
                  <a:srgbClr val="0070C0"/>
                </a:solidFill>
              </a:rPr>
              <a:t>Book</a:t>
            </a:r>
            <a:r>
              <a:rPr lang="en-US" b="1" dirty="0" smtClean="0">
                <a:solidFill>
                  <a:srgbClr val="FF0000"/>
                </a:solidFill>
              </a:rPr>
              <a:t> class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Modify the </a:t>
            </a:r>
            <a:r>
              <a:rPr lang="en-US" b="1" dirty="0" smtClean="0">
                <a:solidFill>
                  <a:srgbClr val="7030A0"/>
                </a:solidFill>
              </a:rPr>
              <a:t>Library Management System </a:t>
            </a:r>
            <a:r>
              <a:rPr lang="en-US" dirty="0" smtClean="0"/>
              <a:t>code by adding </a:t>
            </a:r>
          </a:p>
          <a:p>
            <a:pPr marL="457200" indent="-457200">
              <a:buNone/>
            </a:pPr>
            <a:r>
              <a:rPr lang="en-US" dirty="0" smtClean="0"/>
              <a:t>one more feature which is to print Books </a:t>
            </a:r>
            <a:r>
              <a:rPr lang="en-US" b="1" dirty="0" smtClean="0">
                <a:solidFill>
                  <a:srgbClr val="7030A0"/>
                </a:solidFill>
              </a:rPr>
              <a:t>in ascending </a:t>
            </a:r>
          </a:p>
          <a:p>
            <a:pPr marL="457200" indent="-45720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order of </a:t>
            </a:r>
            <a:r>
              <a:rPr lang="en-US" b="1" dirty="0" smtClean="0">
                <a:solidFill>
                  <a:srgbClr val="FF0000"/>
                </a:solidFill>
              </a:rPr>
              <a:t>price . </a:t>
            </a:r>
            <a:r>
              <a:rPr lang="en-US" dirty="0" smtClean="0"/>
              <a:t>Also display the Books one by one </a:t>
            </a:r>
          </a:p>
          <a:p>
            <a:pPr marL="457200" indent="-45720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iterator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66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Extra Methods Of </a:t>
            </a:r>
            <a:r>
              <a:rPr lang="en-US" dirty="0" err="1" smtClean="0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Since </a:t>
            </a:r>
            <a:r>
              <a:rPr lang="en-IN" b="1" dirty="0" err="1" smtClean="0">
                <a:solidFill>
                  <a:srgbClr val="FF0000"/>
                </a:solidFill>
              </a:rPr>
              <a:t>TreeSet</a:t>
            </a:r>
            <a:r>
              <a:rPr lang="en-IN" dirty="0" smtClean="0"/>
              <a:t>  implements </a:t>
            </a:r>
            <a:r>
              <a:rPr lang="en-IN" b="1" dirty="0" err="1" smtClean="0">
                <a:solidFill>
                  <a:srgbClr val="FF0000"/>
                </a:solidFill>
              </a:rPr>
              <a:t>NavigableSet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and </a:t>
            </a:r>
            <a:r>
              <a:rPr lang="en-IN" b="1" dirty="0" err="1" smtClean="0">
                <a:solidFill>
                  <a:srgbClr val="FF0000"/>
                </a:solidFill>
              </a:rPr>
              <a:t>SortedSet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interfaces , it has some more methods as compared to </a:t>
            </a:r>
            <a:r>
              <a:rPr lang="en-IN" b="1" dirty="0" err="1" smtClean="0">
                <a:solidFill>
                  <a:srgbClr val="FF0000"/>
                </a:solidFill>
              </a:rPr>
              <a:t>HashSet</a:t>
            </a:r>
            <a:r>
              <a:rPr lang="en-IN" dirty="0" smtClean="0"/>
              <a:t>. Some of it’s very important methods are: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public Object last( ) </a:t>
            </a:r>
            <a:r>
              <a:rPr lang="en-US" dirty="0" smtClean="0"/>
              <a:t>: </a:t>
            </a:r>
            <a:r>
              <a:rPr lang="en-IN" dirty="0" smtClean="0"/>
              <a:t>Returns the last (highest) element currently in this set.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public Object first( )</a:t>
            </a:r>
            <a:r>
              <a:rPr lang="en-US" dirty="0" smtClean="0"/>
              <a:t>: </a:t>
            </a:r>
            <a:r>
              <a:rPr lang="en-IN" dirty="0" smtClean="0"/>
              <a:t>Returns the first (lowest) element currently in this set.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public Object lower(Object)</a:t>
            </a:r>
            <a:r>
              <a:rPr lang="en-US" dirty="0" smtClean="0"/>
              <a:t> : </a:t>
            </a:r>
            <a:r>
              <a:rPr lang="en-IN" dirty="0" smtClean="0"/>
              <a:t>Returns the greatest element in this set strictly less than the given element, or null if there is no such element.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public Object higher(Object)</a:t>
            </a:r>
            <a:r>
              <a:rPr lang="en-US" dirty="0" smtClean="0"/>
              <a:t> : </a:t>
            </a:r>
            <a:r>
              <a:rPr lang="en-IN" dirty="0" smtClean="0"/>
              <a:t>Returns the least element in this set strictly greater than the given element, or null if there is no such element.</a:t>
            </a:r>
            <a:endParaRPr lang="en-US" dirty="0" smtClean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820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 v/s </a:t>
            </a:r>
            <a:r>
              <a:rPr lang="en-US" dirty="0" err="1" smtClean="0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1.</a:t>
            </a:r>
            <a:r>
              <a:rPr lang="en-IN" b="1" dirty="0" smtClean="0">
                <a:solidFill>
                  <a:srgbClr val="FF0000"/>
                </a:solidFill>
              </a:rPr>
              <a:t>HashSet</a:t>
            </a:r>
            <a:r>
              <a:rPr lang="en-IN" dirty="0" smtClean="0"/>
              <a:t> </a:t>
            </a:r>
            <a:r>
              <a:rPr lang="en-IN" dirty="0"/>
              <a:t>is much faster than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dirty="0"/>
              <a:t> </a:t>
            </a:r>
            <a:r>
              <a:rPr lang="en-IN" dirty="0" smtClean="0"/>
              <a:t> as it has a constant-time  </a:t>
            </a:r>
            <a:r>
              <a:rPr lang="en-IN" dirty="0"/>
              <a:t>for most operations like </a:t>
            </a:r>
            <a:r>
              <a:rPr lang="en-IN" b="1" dirty="0">
                <a:solidFill>
                  <a:srgbClr val="0070C0"/>
                </a:solidFill>
              </a:rPr>
              <a:t>add, remove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 smtClean="0">
                <a:solidFill>
                  <a:srgbClr val="0070C0"/>
                </a:solidFill>
              </a:rPr>
              <a:t>contains</a:t>
            </a:r>
            <a:r>
              <a:rPr lang="en-IN" dirty="0" smtClean="0"/>
              <a:t> </a:t>
            </a:r>
            <a:r>
              <a:rPr lang="en-IN" dirty="0"/>
              <a:t>but offers no ordering guarantees like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en-IN" dirty="0"/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TreeSet</a:t>
            </a:r>
            <a:r>
              <a:rPr lang="en-IN" dirty="0" smtClean="0"/>
              <a:t> offers </a:t>
            </a:r>
            <a:r>
              <a:rPr lang="en-IN" dirty="0"/>
              <a:t>a few handy methods to deal with the ordered set like </a:t>
            </a:r>
            <a:r>
              <a:rPr lang="en-IN" b="1" dirty="0" smtClean="0">
                <a:solidFill>
                  <a:srgbClr val="FF0000"/>
                </a:solidFill>
              </a:rPr>
              <a:t>first()</a:t>
            </a:r>
            <a:r>
              <a:rPr lang="en-IN" b="1" dirty="0" smtClean="0">
                <a:solidFill>
                  <a:srgbClr val="0070C0"/>
                </a:solidFill>
              </a:rPr>
              <a:t>, </a:t>
            </a:r>
            <a:r>
              <a:rPr lang="en-IN" b="1" dirty="0">
                <a:solidFill>
                  <a:srgbClr val="FF0000"/>
                </a:solidFill>
              </a:rPr>
              <a:t>last()</a:t>
            </a:r>
            <a:r>
              <a:rPr lang="en-IN" b="1" dirty="0">
                <a:solidFill>
                  <a:srgbClr val="0070C0"/>
                </a:solidFill>
              </a:rPr>
              <a:t>, </a:t>
            </a:r>
            <a:r>
              <a:rPr lang="en-IN" dirty="0" err="1" smtClean="0"/>
              <a:t>etc</a:t>
            </a:r>
            <a:r>
              <a:rPr lang="en-IN" dirty="0" smtClean="0"/>
              <a:t> which are not present in </a:t>
            </a:r>
            <a:r>
              <a:rPr lang="en-IN" b="1" dirty="0" err="1" smtClean="0">
                <a:solidFill>
                  <a:srgbClr val="FF0000"/>
                </a:solidFill>
              </a:rPr>
              <a:t>HashSet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9820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IN" dirty="0" smtClean="0"/>
              <a:t>Which of these method of </a:t>
            </a:r>
            <a:r>
              <a:rPr lang="en-IN" b="1" dirty="0" err="1" smtClean="0">
                <a:solidFill>
                  <a:srgbClr val="C00000"/>
                </a:solidFill>
              </a:rPr>
              <a:t>HashSet</a:t>
            </a:r>
            <a:r>
              <a:rPr lang="en-IN" dirty="0" smtClean="0"/>
              <a:t> class is used to add elements to its object?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add()</a:t>
            </a:r>
          </a:p>
          <a:p>
            <a:pPr marL="457200" indent="-457200">
              <a:buNone/>
            </a:pPr>
            <a:r>
              <a:rPr lang="en-IN" dirty="0" smtClean="0"/>
              <a:t>B. Add()</a:t>
            </a:r>
          </a:p>
          <a:p>
            <a:pPr marL="457200" indent="-457200">
              <a:buNone/>
            </a:pPr>
            <a:r>
              <a:rPr lang="en-IN" dirty="0" smtClean="0"/>
              <a:t>C. </a:t>
            </a:r>
            <a:r>
              <a:rPr lang="en-IN" dirty="0" err="1" smtClean="0"/>
              <a:t>addFirst</a:t>
            </a:r>
            <a:r>
              <a:rPr lang="en-IN" dirty="0" smtClean="0"/>
              <a:t>()</a:t>
            </a:r>
          </a:p>
          <a:p>
            <a:pPr marL="457200" indent="-457200">
              <a:buNone/>
            </a:pPr>
            <a:r>
              <a:rPr lang="en-IN" dirty="0" smtClean="0"/>
              <a:t>D. insert()</a:t>
            </a:r>
          </a:p>
          <a:p>
            <a:pPr marL="457200" indent="-457200">
              <a:buAutoNum type="arabicPeriod" startAt="2"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A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IN" dirty="0" smtClean="0"/>
              <a:t>We have </a:t>
            </a:r>
            <a:r>
              <a:rPr lang="en-IN" b="1" dirty="0" smtClean="0">
                <a:solidFill>
                  <a:srgbClr val="0070C0"/>
                </a:solidFill>
              </a:rPr>
              <a:t>get() </a:t>
            </a:r>
            <a:r>
              <a:rPr lang="en-IN" dirty="0" smtClean="0"/>
              <a:t>method in </a:t>
            </a:r>
            <a:r>
              <a:rPr lang="en-IN" b="1" dirty="0" err="1" smtClean="0">
                <a:solidFill>
                  <a:srgbClr val="C00000"/>
                </a:solidFill>
              </a:rPr>
              <a:t>HashSet</a:t>
            </a:r>
            <a:endParaRPr lang="en-IN" b="1" dirty="0" smtClean="0">
              <a:solidFill>
                <a:srgbClr val="C00000"/>
              </a:solidFill>
            </a:endParaRP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True</a:t>
            </a:r>
          </a:p>
          <a:p>
            <a:pPr marL="457200" indent="-457200">
              <a:buNone/>
            </a:pPr>
            <a:r>
              <a:rPr lang="en-IN" dirty="0" smtClean="0"/>
              <a:t>B. False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B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4"/>
            </a:pPr>
            <a:r>
              <a:rPr lang="en-IN" dirty="0" smtClean="0"/>
              <a:t>What is the  return type of </a:t>
            </a:r>
            <a:r>
              <a:rPr lang="en-IN" b="1" dirty="0" err="1" smtClean="0">
                <a:solidFill>
                  <a:srgbClr val="0070C0"/>
                </a:solidFill>
              </a:rPr>
              <a:t>hasNext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method of </a:t>
            </a:r>
            <a:r>
              <a:rPr lang="en-IN" b="1" dirty="0" err="1" smtClean="0">
                <a:solidFill>
                  <a:srgbClr val="C00000"/>
                </a:solidFill>
              </a:rPr>
              <a:t>Iterator</a:t>
            </a:r>
            <a:r>
              <a:rPr lang="en-IN" dirty="0" smtClean="0"/>
              <a:t>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</a:t>
            </a:r>
            <a:r>
              <a:rPr lang="en-IN" dirty="0" err="1" smtClean="0"/>
              <a:t>int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B. double</a:t>
            </a:r>
          </a:p>
          <a:p>
            <a:pPr marL="457200" indent="-457200">
              <a:buNone/>
            </a:pPr>
            <a:r>
              <a:rPr lang="en-IN" dirty="0" smtClean="0"/>
              <a:t>C. </a:t>
            </a:r>
            <a:r>
              <a:rPr lang="en-IN" dirty="0" err="1" smtClean="0"/>
              <a:t>boolean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D. Collections 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C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5"/>
            </a:pPr>
            <a:r>
              <a:rPr lang="en-IN" dirty="0" smtClean="0"/>
              <a:t>Which of these methods is used to obtain an </a:t>
            </a:r>
            <a:r>
              <a:rPr lang="en-IN" b="1" dirty="0" err="1" smtClean="0">
                <a:solidFill>
                  <a:srgbClr val="C00000"/>
                </a:solidFill>
              </a:rPr>
              <a:t>Iterator</a:t>
            </a:r>
            <a:r>
              <a:rPr lang="en-IN" dirty="0" smtClean="0"/>
              <a:t> to the start of collection?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start()</a:t>
            </a:r>
          </a:p>
          <a:p>
            <a:pPr marL="457200" indent="-457200">
              <a:buNone/>
            </a:pPr>
            <a:r>
              <a:rPr lang="en-IN" dirty="0" smtClean="0"/>
              <a:t>B. begin()</a:t>
            </a:r>
          </a:p>
          <a:p>
            <a:pPr marL="457200" indent="-457200">
              <a:buNone/>
            </a:pPr>
            <a:r>
              <a:rPr lang="en-IN" dirty="0" smtClean="0"/>
              <a:t>C. </a:t>
            </a:r>
            <a:r>
              <a:rPr lang="en-IN" dirty="0" err="1" smtClean="0"/>
              <a:t>iteratorSet</a:t>
            </a:r>
            <a:r>
              <a:rPr lang="en-IN" dirty="0" smtClean="0"/>
              <a:t>()</a:t>
            </a:r>
          </a:p>
          <a:p>
            <a:pPr marL="457200" indent="-457200">
              <a:buNone/>
            </a:pPr>
            <a:r>
              <a:rPr lang="en-IN" dirty="0" smtClean="0"/>
              <a:t>D. </a:t>
            </a:r>
            <a:r>
              <a:rPr lang="en-IN" dirty="0" err="1" smtClean="0"/>
              <a:t>iterator</a:t>
            </a:r>
            <a:r>
              <a:rPr lang="en-IN" dirty="0" smtClean="0"/>
              <a:t>()</a:t>
            </a:r>
          </a:p>
          <a:p>
            <a:pPr marL="457200" indent="-457200">
              <a:buAutoNum type="arabicPeriod" startAt="4"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D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6"/>
            </a:pPr>
            <a:r>
              <a:rPr lang="en-IN" dirty="0" smtClean="0"/>
              <a:t>Which statement is true for the class </a:t>
            </a:r>
            <a:r>
              <a:rPr lang="en-IN" b="1" dirty="0" err="1" smtClean="0">
                <a:solidFill>
                  <a:srgbClr val="C00000"/>
                </a:solidFill>
              </a:rPr>
              <a:t>HashSet</a:t>
            </a:r>
            <a:r>
              <a:rPr lang="en-IN" dirty="0" smtClean="0"/>
              <a:t>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	The elements in it are ordered.</a:t>
            </a:r>
          </a:p>
          <a:p>
            <a:pPr marL="457200" indent="-457200">
              <a:buNone/>
            </a:pPr>
            <a:r>
              <a:rPr lang="en-IN" dirty="0" smtClean="0"/>
              <a:t>B.	It is guaranteed to be sorted.</a:t>
            </a:r>
          </a:p>
          <a:p>
            <a:pPr marL="457200" indent="-457200">
              <a:buNone/>
            </a:pPr>
            <a:r>
              <a:rPr lang="en-IN" dirty="0" smtClean="0"/>
              <a:t>C.	The elements in it are guaranteed to be unique.</a:t>
            </a:r>
          </a:p>
          <a:p>
            <a:pPr marL="457200" indent="-457200">
              <a:buNone/>
            </a:pPr>
            <a:r>
              <a:rPr lang="en-IN" dirty="0" smtClean="0"/>
              <a:t>D.	The elements in it are accessed using a unique key.</a:t>
            </a:r>
          </a:p>
          <a:p>
            <a:pPr marL="457200" indent="-457200">
              <a:buAutoNum type="arabicPeriod" startAt="5"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C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 startAt="7"/>
            </a:pPr>
            <a:r>
              <a:rPr lang="en-IN" dirty="0" smtClean="0"/>
              <a:t>Which  </a:t>
            </a:r>
            <a:r>
              <a:rPr lang="en-IN" b="1" dirty="0" smtClean="0">
                <a:solidFill>
                  <a:srgbClr val="FF0000"/>
                </a:solidFill>
              </a:rPr>
              <a:t>statements</a:t>
            </a:r>
            <a:r>
              <a:rPr lang="en-IN" dirty="0" smtClean="0"/>
              <a:t> are true about properly overridden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methods?</a:t>
            </a:r>
          </a:p>
          <a:p>
            <a:pPr marL="457200" indent="-457200">
              <a:buAutoNum type="arabicPeriod" startAt="6"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doesn't have to be overridden if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is.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B.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doesn't have to be overridden if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is.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C.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will always return the same value for every object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D.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can be true even if it's comparing different objects</a:t>
            </a:r>
            <a:r>
              <a:rPr lang="en-IN" dirty="0" smtClean="0"/>
              <a:t>. </a:t>
            </a:r>
            <a:r>
              <a:rPr lang="en-IN" dirty="0" err="1" smtClean="0"/>
              <a:t>i.e</a:t>
            </a:r>
            <a:r>
              <a:rPr lang="en-IN" dirty="0" smtClean="0"/>
              <a:t> objects with different address</a:t>
            </a:r>
            <a:endParaRPr lang="en-IN" dirty="0" smtClean="0"/>
          </a:p>
          <a:p>
            <a:pPr marL="457200" indent="-457200">
              <a:buAutoNum type="arabicPeriod" startAt="6"/>
            </a:pP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A , D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AutoNum type="arabicPeriod" startAt="8"/>
            </a:pPr>
            <a:r>
              <a:rPr lang="en-IN" dirty="0" smtClean="0"/>
              <a:t>Which two statements are true about comparing two instances of the same class, given that the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and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methods have been properly overridden?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If the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method returns true, the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must also be same</a:t>
            </a:r>
          </a:p>
          <a:p>
            <a:pPr marL="457200" indent="-457200">
              <a:buNone/>
            </a:pPr>
            <a:r>
              <a:rPr lang="en-IN" dirty="0" smtClean="0"/>
              <a:t>B. If the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method returns false, the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of these objects must be different</a:t>
            </a:r>
          </a:p>
          <a:p>
            <a:pPr marL="457200" indent="-457200">
              <a:buNone/>
            </a:pPr>
            <a:r>
              <a:rPr lang="en-IN" dirty="0" smtClean="0"/>
              <a:t>C. If the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is same , then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method must return true.</a:t>
            </a:r>
          </a:p>
          <a:p>
            <a:pPr marL="457200" indent="-457200">
              <a:buNone/>
            </a:pPr>
            <a:r>
              <a:rPr lang="en-IN" dirty="0" smtClean="0"/>
              <a:t>D. If the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is same, then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method might return true.</a:t>
            </a:r>
          </a:p>
          <a:p>
            <a:pPr marL="457200" indent="-457200">
              <a:buAutoNum type="arabicPeriod" startAt="7"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	A and D</a:t>
            </a:r>
          </a:p>
          <a:p>
            <a:pPr marL="457200" indent="-457200">
              <a:buNone/>
            </a:pPr>
            <a:r>
              <a:rPr lang="en-IN" dirty="0" smtClean="0"/>
              <a:t>B.	B and C</a:t>
            </a:r>
          </a:p>
          <a:p>
            <a:pPr marL="457200" indent="-457200">
              <a:buNone/>
            </a:pPr>
            <a:r>
              <a:rPr lang="en-IN" dirty="0" smtClean="0"/>
              <a:t>C.	</a:t>
            </a:r>
            <a:r>
              <a:rPr lang="en-IN" dirty="0" err="1" smtClean="0"/>
              <a:t>Cand</a:t>
            </a:r>
            <a:r>
              <a:rPr lang="en-IN" dirty="0" smtClean="0"/>
              <a:t>  D</a:t>
            </a:r>
          </a:p>
          <a:p>
            <a:pPr marL="457200" indent="-457200">
              <a:buNone/>
            </a:pPr>
            <a:r>
              <a:rPr lang="en-IN" dirty="0" smtClean="0"/>
              <a:t>D.	A and  C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A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2168</TotalTime>
  <Words>1157</Words>
  <Application>Microsoft Office PowerPoint</Application>
  <PresentationFormat>On-screen Show (4:3)</PresentationFormat>
  <Paragraphs>228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COLLECTIONS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The TreeSet class</vt:lpstr>
      <vt:lpstr>Program</vt:lpstr>
      <vt:lpstr>Traversing a TreeSet</vt:lpstr>
      <vt:lpstr>Output</vt:lpstr>
      <vt:lpstr>Adding Custom Objects To TreeSet</vt:lpstr>
      <vt:lpstr>Why Did This Happen ?</vt:lpstr>
      <vt:lpstr>Exercise 8</vt:lpstr>
      <vt:lpstr>Some Extra Methods Of TreeSet</vt:lpstr>
      <vt:lpstr>HashSet v/s TreeSet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</cp:lastModifiedBy>
  <cp:revision>184</cp:revision>
  <dcterms:created xsi:type="dcterms:W3CDTF">2012-06-21T20:06:10Z</dcterms:created>
  <dcterms:modified xsi:type="dcterms:W3CDTF">2020-06-04T04:29:27Z</dcterms:modified>
</cp:coreProperties>
</file>