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60" r:id="rId2"/>
    <p:sldId id="261" r:id="rId3"/>
    <p:sldId id="256" r:id="rId4"/>
    <p:sldId id="257" r:id="rId5"/>
    <p:sldId id="274" r:id="rId6"/>
    <p:sldId id="273" r:id="rId7"/>
    <p:sldId id="259" r:id="rId8"/>
    <p:sldId id="263" r:id="rId9"/>
    <p:sldId id="262" r:id="rId10"/>
    <p:sldId id="264" r:id="rId11"/>
    <p:sldId id="265" r:id="rId12"/>
    <p:sldId id="266" r:id="rId13"/>
    <p:sldId id="271" r:id="rId14"/>
    <p:sldId id="272" r:id="rId15"/>
    <p:sldId id="267" r:id="rId16"/>
    <p:sldId id="268" r:id="rId17"/>
    <p:sldId id="269" r:id="rId18"/>
    <p:sldId id="275" r:id="rId19"/>
    <p:sldId id="276" r:id="rId20"/>
    <p:sldId id="270"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E87C1-1061-4EFC-A8E8-EEB0F19FE3B7}" type="datetimeFigureOut">
              <a:rPr lang="en-IN" smtClean="0"/>
              <a:t>01-12-2019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78BEC-BE4F-4A71-972B-3E009E65DF04}" type="slidenum">
              <a:rPr lang="en-IN" smtClean="0"/>
              <a:t>‹#›</a:t>
            </a:fld>
            <a:endParaRPr lang="en-IN"/>
          </a:p>
        </p:txBody>
      </p:sp>
    </p:spTree>
    <p:extLst>
      <p:ext uri="{BB962C8B-B14F-4D97-AF65-F5344CB8AC3E}">
        <p14:creationId xmlns:p14="http://schemas.microsoft.com/office/powerpoint/2010/main" val="56682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E278BEC-BE4F-4A71-972B-3E009E65DF04}" type="slidenum">
              <a:rPr lang="en-IN" smtClean="0"/>
              <a:t>18</a:t>
            </a:fld>
            <a:endParaRPr lang="en-IN"/>
          </a:p>
        </p:txBody>
      </p:sp>
    </p:spTree>
    <p:extLst>
      <p:ext uri="{BB962C8B-B14F-4D97-AF65-F5344CB8AC3E}">
        <p14:creationId xmlns:p14="http://schemas.microsoft.com/office/powerpoint/2010/main" val="231950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8A879F1-16C2-491B-9DBD-9688DF8C2B53}" type="datetimeFigureOut">
              <a:rPr lang="en-US" smtClean="0"/>
              <a:t>12/1/2019</a:t>
            </a:fld>
            <a:endParaRPr lang="en-US"/>
          </a:p>
        </p:txBody>
      </p:sp>
      <p:sp>
        <p:nvSpPr>
          <p:cNvPr id="8" name="Slide Number Placeholder 7"/>
          <p:cNvSpPr>
            <a:spLocks noGrp="1"/>
          </p:cNvSpPr>
          <p:nvPr>
            <p:ph type="sldNum" sz="quarter" idx="11"/>
          </p:nvPr>
        </p:nvSpPr>
        <p:spPr/>
        <p:txBody>
          <a:bodyPr/>
          <a:lstStyle/>
          <a:p>
            <a:fld id="{D8DE28BB-FF45-48B5-979A-DFF3F9C4073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879F1-16C2-491B-9DBD-9688DF8C2B5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879F1-16C2-491B-9DBD-9688DF8C2B5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A879F1-16C2-491B-9DBD-9688DF8C2B5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879F1-16C2-491B-9DBD-9688DF8C2B5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A879F1-16C2-491B-9DBD-9688DF8C2B5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28BB-FF45-48B5-979A-DFF3F9C4073F}"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A879F1-16C2-491B-9DBD-9688DF8C2B53}"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E28BB-FF45-48B5-979A-DFF3F9C4073F}"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A879F1-16C2-491B-9DBD-9688DF8C2B53}"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879F1-16C2-491B-9DBD-9688DF8C2B53}"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879F1-16C2-491B-9DBD-9688DF8C2B5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879F1-16C2-491B-9DBD-9688DF8C2B5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28BB-FF45-48B5-979A-DFF3F9C407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8A879F1-16C2-491B-9DBD-9688DF8C2B53}" type="datetimeFigureOut">
              <a:rPr lang="en-US" smtClean="0"/>
              <a:t>12/1/2019</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8DE28BB-FF45-48B5-979A-DFF3F9C4073F}"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80728"/>
            <a:ext cx="7772400" cy="147002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Analysis </a:t>
            </a:r>
            <a:r>
              <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of apps on Google play store</a:t>
            </a:r>
          </a:p>
        </p:txBody>
      </p:sp>
      <p:sp>
        <p:nvSpPr>
          <p:cNvPr id="3" name="Subtitle 2"/>
          <p:cNvSpPr>
            <a:spLocks noGrp="1"/>
          </p:cNvSpPr>
          <p:nvPr>
            <p:ph type="subTitle" idx="1"/>
          </p:nvPr>
        </p:nvSpPr>
        <p:spPr>
          <a:xfrm>
            <a:off x="323528" y="3212976"/>
            <a:ext cx="6400800" cy="2592288"/>
          </a:xfrm>
        </p:spPr>
        <p:txBody>
          <a:bodyPr>
            <a:normAutofit fontScale="92500"/>
          </a:bodyPr>
          <a:lstStyle/>
          <a:p>
            <a:endParaRPr lang="en-US" dirty="0" smtClean="0">
              <a:solidFill>
                <a:schemeClr val="tx1"/>
              </a:solidFill>
            </a:endParaRPr>
          </a:p>
          <a:p>
            <a:endParaRPr lang="en-US" dirty="0"/>
          </a:p>
          <a:p>
            <a:endParaRPr lang="en-US" dirty="0" smtClean="0">
              <a:solidFill>
                <a:schemeClr val="tx1"/>
              </a:solidFill>
            </a:endParaRPr>
          </a:p>
          <a:p>
            <a:r>
              <a:rPr lang="en-US" dirty="0" smtClean="0">
                <a:solidFill>
                  <a:schemeClr val="tx1"/>
                </a:solidFill>
              </a:rPr>
              <a:t>BATCH - 19</a:t>
            </a:r>
          </a:p>
          <a:p>
            <a:endParaRPr lang="en-US" dirty="0" smtClean="0">
              <a:solidFill>
                <a:schemeClr val="tx1"/>
              </a:solidFill>
            </a:endParaRPr>
          </a:p>
          <a:p>
            <a:r>
              <a:rPr lang="en-US" dirty="0" err="1">
                <a:solidFill>
                  <a:schemeClr val="tx1"/>
                </a:solidFill>
              </a:rPr>
              <a:t>Akash</a:t>
            </a:r>
            <a:r>
              <a:rPr lang="en-US" dirty="0">
                <a:solidFill>
                  <a:schemeClr val="tx1"/>
                </a:solidFill>
              </a:rPr>
              <a:t> </a:t>
            </a:r>
            <a:r>
              <a:rPr lang="en-US" dirty="0" err="1" smtClean="0">
                <a:solidFill>
                  <a:schemeClr val="tx1"/>
                </a:solidFill>
              </a:rPr>
              <a:t>Yadav</a:t>
            </a:r>
            <a:r>
              <a:rPr lang="en-US" dirty="0"/>
              <a:t> </a:t>
            </a:r>
            <a:r>
              <a:rPr lang="en-US" dirty="0" smtClean="0"/>
              <a:t>– PES2201800415</a:t>
            </a:r>
          </a:p>
          <a:p>
            <a:r>
              <a:rPr lang="en-US" dirty="0" err="1" smtClean="0">
                <a:solidFill>
                  <a:schemeClr val="tx1"/>
                </a:solidFill>
              </a:rPr>
              <a:t>Sanjith</a:t>
            </a:r>
            <a:r>
              <a:rPr lang="en-US" dirty="0" smtClean="0">
                <a:solidFill>
                  <a:schemeClr val="tx1"/>
                </a:solidFill>
              </a:rPr>
              <a:t> S </a:t>
            </a:r>
            <a:r>
              <a:rPr lang="en-US" dirty="0" err="1" smtClean="0">
                <a:solidFill>
                  <a:schemeClr val="tx1"/>
                </a:solidFill>
              </a:rPr>
              <a:t>Jadhav</a:t>
            </a:r>
            <a:r>
              <a:rPr lang="en-US" dirty="0" smtClean="0">
                <a:solidFill>
                  <a:schemeClr val="tx1"/>
                </a:solidFill>
              </a:rPr>
              <a:t> </a:t>
            </a:r>
            <a:r>
              <a:rPr lang="en-US" smtClean="0">
                <a:solidFill>
                  <a:schemeClr val="tx1"/>
                </a:solidFill>
              </a:rPr>
              <a:t>– PES2201800318</a:t>
            </a:r>
            <a:endParaRPr lang="en-US" dirty="0" smtClean="0">
              <a:solidFill>
                <a:schemeClr val="tx1"/>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539" y="2489698"/>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169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640"/>
            <a:ext cx="9144000" cy="4853148"/>
          </a:xfrm>
        </p:spPr>
      </p:pic>
      <p:sp>
        <p:nvSpPr>
          <p:cNvPr id="6" name="Rectangle 5"/>
          <p:cNvSpPr/>
          <p:nvPr/>
        </p:nvSpPr>
        <p:spPr>
          <a:xfrm>
            <a:off x="-32728" y="5229200"/>
            <a:ext cx="9176728" cy="1661993"/>
          </a:xfrm>
          <a:prstGeom prst="rect">
            <a:avLst/>
          </a:prstGeom>
        </p:spPr>
        <p:txBody>
          <a:bodyPr wrap="square">
            <a:spAutoFit/>
          </a:bodyPr>
          <a:lstStyle/>
          <a:p>
            <a:pPr algn="ctr"/>
            <a:r>
              <a:rPr lang="en-US" sz="3000" dirty="0"/>
              <a:t>Conclusion: </a:t>
            </a:r>
          </a:p>
          <a:p>
            <a:pPr algn="ctr"/>
            <a:r>
              <a:rPr lang="en-US" sz="2700" i="1" dirty="0" smtClean="0"/>
              <a:t>Apps related to Family are the most frequent category followed by apps related to games</a:t>
            </a:r>
            <a:endParaRPr lang="en-US" sz="2700" dirty="0"/>
          </a:p>
          <a:p>
            <a:pPr algn="ctr"/>
            <a:endParaRPr lang="en-US" dirty="0"/>
          </a:p>
        </p:txBody>
      </p:sp>
    </p:spTree>
    <p:extLst>
      <p:ext uri="{BB962C8B-B14F-4D97-AF65-F5344CB8AC3E}">
        <p14:creationId xmlns:p14="http://schemas.microsoft.com/office/powerpoint/2010/main" val="539680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4" y="188640"/>
            <a:ext cx="9144000" cy="1143000"/>
          </a:xfrm>
        </p:spPr>
        <p:txBody>
          <a:bodyPr>
            <a:normAutofit fontScale="90000"/>
          </a:bodyPr>
          <a:lstStyle/>
          <a:p>
            <a:pPr algn="ctr"/>
            <a:r>
              <a:rPr lang="en-US" dirty="0" smtClean="0"/>
              <a:t>    Code:-</a:t>
            </a:r>
            <a:br>
              <a:rPr lang="en-US" dirty="0" smtClean="0"/>
            </a:br>
            <a:r>
              <a:rPr lang="en-US" dirty="0" smtClean="0"/>
              <a:t>     </a:t>
            </a:r>
            <a:r>
              <a:rPr lang="en-US" sz="4000" dirty="0" smtClean="0"/>
              <a:t>Top 10 Paid Apps ?</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204864"/>
            <a:ext cx="8928992" cy="2753900"/>
          </a:xfrm>
        </p:spPr>
      </p:pic>
    </p:spTree>
    <p:extLst>
      <p:ext uri="{BB962C8B-B14F-4D97-AF65-F5344CB8AC3E}">
        <p14:creationId xmlns:p14="http://schemas.microsoft.com/office/powerpoint/2010/main" val="1097438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45224"/>
            <a:ext cx="9144000" cy="1412776"/>
          </a:xfrm>
        </p:spPr>
        <p:txBody>
          <a:bodyPr>
            <a:normAutofit fontScale="90000"/>
          </a:bodyPr>
          <a:lstStyle/>
          <a:p>
            <a:r>
              <a:rPr lang="en-US" sz="3300" dirty="0" smtClean="0"/>
              <a:t>Conclusion:</a:t>
            </a:r>
            <a:r>
              <a:rPr lang="en-US" sz="4800" dirty="0" smtClean="0"/>
              <a:t/>
            </a:r>
            <a:br>
              <a:rPr lang="en-US" sz="4800" dirty="0" smtClean="0"/>
            </a:br>
            <a:r>
              <a:rPr lang="en-US" sz="3000" dirty="0" smtClean="0"/>
              <a:t>Family Apps has the highest income as it has the most number of installs</a:t>
            </a:r>
            <a:endParaRPr lang="en-US"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8640"/>
            <a:ext cx="6696744" cy="5256584"/>
          </a:xfrm>
        </p:spPr>
      </p:pic>
    </p:spTree>
    <p:extLst>
      <p:ext uri="{BB962C8B-B14F-4D97-AF65-F5344CB8AC3E}">
        <p14:creationId xmlns:p14="http://schemas.microsoft.com/office/powerpoint/2010/main" val="4293535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a:t>
            </a:r>
            <a:br>
              <a:rPr lang="en-US" dirty="0"/>
            </a:br>
            <a:r>
              <a:rPr lang="en-US" dirty="0" smtClean="0"/>
              <a:t>Average Rating across Apps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46" y="3789040"/>
            <a:ext cx="9041454" cy="1080120"/>
          </a:xfrm>
        </p:spPr>
      </p:pic>
    </p:spTree>
    <p:extLst>
      <p:ext uri="{BB962C8B-B14F-4D97-AF65-F5344CB8AC3E}">
        <p14:creationId xmlns:p14="http://schemas.microsoft.com/office/powerpoint/2010/main" val="156889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88640"/>
            <a:ext cx="8954418" cy="4752528"/>
          </a:xfrm>
        </p:spPr>
      </p:pic>
      <p:sp>
        <p:nvSpPr>
          <p:cNvPr id="5" name="Rectangle 4"/>
          <p:cNvSpPr/>
          <p:nvPr/>
        </p:nvSpPr>
        <p:spPr>
          <a:xfrm>
            <a:off x="395536" y="5301208"/>
            <a:ext cx="8352928" cy="1615827"/>
          </a:xfrm>
          <a:prstGeom prst="rect">
            <a:avLst/>
          </a:prstGeom>
        </p:spPr>
        <p:txBody>
          <a:bodyPr wrap="square">
            <a:spAutoFit/>
          </a:bodyPr>
          <a:lstStyle/>
          <a:p>
            <a:pPr algn="ctr"/>
            <a:r>
              <a:rPr lang="en-US" sz="2700" dirty="0"/>
              <a:t>Conclusion:</a:t>
            </a:r>
            <a:r>
              <a:rPr lang="en-US" sz="3200" dirty="0"/>
              <a:t/>
            </a:r>
            <a:br>
              <a:rPr lang="en-US" sz="3200" dirty="0"/>
            </a:br>
            <a:r>
              <a:rPr lang="en-US" sz="2300" dirty="0" smtClean="0"/>
              <a:t>Categories </a:t>
            </a:r>
            <a:r>
              <a:rPr lang="en-US" sz="2300" dirty="0"/>
              <a:t>generally have a similar mean rating, however, Events, personalization, education and art applications all tend to have a minutely higher rating.</a:t>
            </a:r>
          </a:p>
        </p:txBody>
      </p:sp>
    </p:spTree>
    <p:extLst>
      <p:ext uri="{BB962C8B-B14F-4D97-AF65-F5344CB8AC3E}">
        <p14:creationId xmlns:p14="http://schemas.microsoft.com/office/powerpoint/2010/main" val="1142776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315200" cy="1154097"/>
          </a:xfrm>
        </p:spPr>
        <p:txBody>
          <a:bodyPr>
            <a:normAutofit fontScale="90000"/>
          </a:bodyPr>
          <a:lstStyle/>
          <a:p>
            <a:r>
              <a:rPr lang="en-US" dirty="0" smtClean="0"/>
              <a:t>Regression and Prediction</a:t>
            </a:r>
            <a:br>
              <a:rPr lang="en-US" dirty="0" smtClean="0"/>
            </a:br>
            <a:endParaRPr lang="en-US" dirty="0"/>
          </a:p>
        </p:txBody>
      </p:sp>
      <p:sp>
        <p:nvSpPr>
          <p:cNvPr id="3" name="Content Placeholder 2"/>
          <p:cNvSpPr>
            <a:spLocks noGrp="1"/>
          </p:cNvSpPr>
          <p:nvPr>
            <p:ph idx="1"/>
          </p:nvPr>
        </p:nvSpPr>
        <p:spPr>
          <a:xfrm>
            <a:off x="539552" y="1484784"/>
            <a:ext cx="7747248" cy="1584175"/>
          </a:xfrm>
        </p:spPr>
        <p:txBody>
          <a:bodyPr>
            <a:normAutofit/>
          </a:bodyPr>
          <a:lstStyle/>
          <a:p>
            <a:r>
              <a:rPr lang="en-IN" sz="1400" dirty="0" smtClean="0"/>
              <a:t>Linear </a:t>
            </a:r>
            <a:r>
              <a:rPr lang="en-IN" sz="1400" dirty="0"/>
              <a:t>regression is one of the most commonly used predictive modelling techniques. The aim of linear regression is to find a mathematical equation for a continuous response variable Y as a function of one or more X variable(s). So that you can use this regression model to predict the Y when only the X is known</a:t>
            </a:r>
            <a:r>
              <a:rPr lang="en-IN" sz="1400" dirty="0" smtClean="0"/>
              <a:t>.</a:t>
            </a:r>
          </a:p>
          <a:p>
            <a:r>
              <a:rPr lang="en-US" sz="1400" dirty="0" smtClean="0"/>
              <a:t>Firstly we’ll plot a scatterplot and find the correlation between the rating and the review column of the dataset</a:t>
            </a:r>
            <a:endParaRPr lang="en-IN" sz="1400" dirty="0"/>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853" y="3259499"/>
            <a:ext cx="2800493" cy="321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 y="3288082"/>
            <a:ext cx="6230937"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7544" y="5157192"/>
            <a:ext cx="4968552" cy="646331"/>
          </a:xfrm>
          <a:prstGeom prst="rect">
            <a:avLst/>
          </a:prstGeom>
          <a:noFill/>
        </p:spPr>
        <p:txBody>
          <a:bodyPr wrap="square" rtlCol="0">
            <a:spAutoFit/>
          </a:bodyPr>
          <a:lstStyle/>
          <a:p>
            <a:r>
              <a:rPr lang="en-US" dirty="0" smtClean="0"/>
              <a:t>We now get a broad idea of how the values are co-related.</a:t>
            </a:r>
            <a:endParaRPr lang="en-IN" dirty="0"/>
          </a:p>
        </p:txBody>
      </p:sp>
    </p:spTree>
    <p:extLst>
      <p:ext uri="{BB962C8B-B14F-4D97-AF65-F5344CB8AC3E}">
        <p14:creationId xmlns:p14="http://schemas.microsoft.com/office/powerpoint/2010/main" val="422594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9"/>
            <a:ext cx="7315200" cy="792088"/>
          </a:xfrm>
        </p:spPr>
        <p:txBody>
          <a:bodyPr/>
          <a:lstStyle/>
          <a:p>
            <a:r>
              <a:rPr lang="en-US" dirty="0" smtClean="0"/>
              <a:t>Building the regression model</a:t>
            </a:r>
            <a:endParaRPr lang="en-US" dirty="0"/>
          </a:p>
        </p:txBody>
      </p:sp>
      <p:sp>
        <p:nvSpPr>
          <p:cNvPr id="3" name="Content Placeholder 2"/>
          <p:cNvSpPr>
            <a:spLocks noGrp="1"/>
          </p:cNvSpPr>
          <p:nvPr>
            <p:ph idx="1"/>
          </p:nvPr>
        </p:nvSpPr>
        <p:spPr>
          <a:xfrm>
            <a:off x="232698" y="4221088"/>
            <a:ext cx="7315200" cy="1224135"/>
          </a:xfrm>
        </p:spPr>
        <p:txBody>
          <a:bodyPr>
            <a:normAutofit fontScale="77500" lnSpcReduction="20000"/>
          </a:bodyPr>
          <a:lstStyle/>
          <a:p>
            <a:r>
              <a:rPr lang="en-IN" dirty="0"/>
              <a:t>By building the linear regression model, we have established the relationship between the predictor and response in the form of a mathematical formula</a:t>
            </a:r>
            <a:r>
              <a:rPr lang="en-IN" dirty="0" smtClean="0"/>
              <a:t>.</a:t>
            </a:r>
          </a:p>
          <a:p>
            <a:r>
              <a:rPr lang="en-US" dirty="0" smtClean="0"/>
              <a:t>The relationship can be given by ,</a:t>
            </a:r>
          </a:p>
          <a:p>
            <a:r>
              <a:rPr lang="en-IN" dirty="0"/>
              <a:t> </a:t>
            </a:r>
            <a:r>
              <a:rPr lang="en-IN" sz="2600" b="1" i="1" dirty="0" smtClean="0"/>
              <a:t>Rating </a:t>
            </a:r>
            <a:r>
              <a:rPr lang="en-IN" sz="2600" b="1" i="1" dirty="0"/>
              <a:t>= </a:t>
            </a:r>
            <a:r>
              <a:rPr lang="en-IN" sz="2600" b="1" i="1" dirty="0" smtClean="0"/>
              <a:t>2.971 </a:t>
            </a:r>
            <a:r>
              <a:rPr lang="en-IN" sz="2600" b="1" i="1" dirty="0"/>
              <a:t>+ </a:t>
            </a:r>
            <a:r>
              <a:rPr lang="en-IN" sz="2600" b="1" i="1" dirty="0" smtClean="0"/>
              <a:t>0.0002376∗review</a:t>
            </a:r>
            <a:endParaRPr lang="en-US" sz="2600" b="1"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8" y="1844824"/>
            <a:ext cx="871296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589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08" y="188640"/>
            <a:ext cx="7315200" cy="1154097"/>
          </a:xfrm>
        </p:spPr>
        <p:txBody>
          <a:bodyPr/>
          <a:lstStyle/>
          <a:p>
            <a:r>
              <a:rPr lang="en-US" dirty="0" smtClean="0"/>
              <a:t>Regression Plot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852936"/>
            <a:ext cx="5256584"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35292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76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6"/>
            <a:ext cx="7315200" cy="1154097"/>
          </a:xfrm>
        </p:spPr>
        <p:txBody>
          <a:bodyPr/>
          <a:lstStyle/>
          <a:p>
            <a:r>
              <a:rPr lang="en-US" dirty="0" smtClean="0"/>
              <a:t>Predicting the linear model</a:t>
            </a:r>
            <a:endParaRPr lang="en-IN" dirty="0"/>
          </a:p>
        </p:txBody>
      </p:sp>
      <p:sp>
        <p:nvSpPr>
          <p:cNvPr id="3" name="Content Placeholder 2"/>
          <p:cNvSpPr>
            <a:spLocks noGrp="1"/>
          </p:cNvSpPr>
          <p:nvPr>
            <p:ph idx="1"/>
          </p:nvPr>
        </p:nvSpPr>
        <p:spPr>
          <a:xfrm>
            <a:off x="827584" y="1844824"/>
            <a:ext cx="7315200" cy="3539527"/>
          </a:xfrm>
        </p:spPr>
        <p:txBody>
          <a:bodyPr/>
          <a:lstStyle/>
          <a:p>
            <a:r>
              <a:rPr lang="en-IN" dirty="0" smtClean="0"/>
              <a:t> </a:t>
            </a:r>
            <a:r>
              <a:rPr lang="en-IN" dirty="0"/>
              <a:t>T</a:t>
            </a:r>
            <a:r>
              <a:rPr lang="en-IN" dirty="0" smtClean="0"/>
              <a:t>he </a:t>
            </a:r>
            <a:r>
              <a:rPr lang="en-IN" dirty="0"/>
              <a:t>preferred </a:t>
            </a:r>
            <a:r>
              <a:rPr lang="en-IN" dirty="0" smtClean="0"/>
              <a:t>practice to predicting is </a:t>
            </a:r>
            <a:r>
              <a:rPr lang="en-IN" dirty="0"/>
              <a:t>to split your dataset into a 80:20 sample (</a:t>
            </a:r>
            <a:r>
              <a:rPr lang="en-IN" dirty="0" smtClean="0"/>
              <a:t>training : test</a:t>
            </a:r>
            <a:r>
              <a:rPr lang="en-IN" dirty="0"/>
              <a:t>), then, build the model on the 80% sample and then use the model thus built to predict the dependent variable on test </a:t>
            </a:r>
            <a:r>
              <a:rPr lang="en-IN" dirty="0" smtClean="0"/>
              <a:t>data(the left out 20% data).</a:t>
            </a:r>
          </a:p>
          <a:p>
            <a:pPr marL="45720" indent="0">
              <a:buNone/>
            </a:pPr>
            <a:r>
              <a:rPr lang="en-US" sz="2800" dirty="0" smtClean="0">
                <a:solidFill>
                  <a:schemeClr val="accent2">
                    <a:lumMod val="60000"/>
                    <a:lumOff val="40000"/>
                  </a:schemeClr>
                </a:solidFill>
              </a:rPr>
              <a:t>Creating the training and test data.</a:t>
            </a:r>
          </a:p>
          <a:p>
            <a:endParaRPr lang="en-IN" sz="2800" dirty="0">
              <a:solidFill>
                <a:schemeClr val="accent2">
                  <a:lumMod val="60000"/>
                  <a:lumOff val="40000"/>
                </a:schemeClr>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99"/>
          <a:stretch/>
        </p:blipFill>
        <p:spPr bwMode="auto">
          <a:xfrm>
            <a:off x="393054" y="3933056"/>
            <a:ext cx="8784976" cy="193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002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315200" cy="1154097"/>
          </a:xfrm>
        </p:spPr>
        <p:txBody>
          <a:bodyPr>
            <a:normAutofit/>
          </a:bodyPr>
          <a:lstStyle/>
          <a:p>
            <a:r>
              <a:rPr lang="en-US" sz="3200" dirty="0" smtClean="0"/>
              <a:t>The code for predicting the </a:t>
            </a:r>
            <a:r>
              <a:rPr lang="en-US" sz="3200" dirty="0" err="1" smtClean="0"/>
              <a:t>accuraccy</a:t>
            </a:r>
            <a:endParaRPr lang="en-IN" sz="3200" dirty="0"/>
          </a:p>
        </p:txBody>
      </p:sp>
      <p:pic>
        <p:nvPicPr>
          <p:cNvPr id="4" name="Content Placeholder 3"/>
          <p:cNvPicPr>
            <a:picLocks noGrp="1"/>
          </p:cNvPicPr>
          <p:nvPr>
            <p:ph idx="1"/>
          </p:nvPr>
        </p:nvPicPr>
        <p:blipFill rotWithShape="1">
          <a:blip r:embed="rId2"/>
          <a:srcRect t="72198" r="34609" b="5917"/>
          <a:stretch/>
        </p:blipFill>
        <p:spPr bwMode="auto">
          <a:xfrm>
            <a:off x="1115615" y="1844824"/>
            <a:ext cx="7379179" cy="144016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789939" y="6021288"/>
            <a:ext cx="7560840" cy="369332"/>
          </a:xfrm>
          <a:prstGeom prst="rect">
            <a:avLst/>
          </a:prstGeom>
          <a:noFill/>
        </p:spPr>
        <p:txBody>
          <a:bodyPr wrap="square" rtlCol="0">
            <a:spAutoFit/>
          </a:bodyPr>
          <a:lstStyle/>
          <a:p>
            <a:r>
              <a:rPr lang="en-US" dirty="0" smtClean="0"/>
              <a:t> The prediction accuracy turns out to be 72.75%</a:t>
            </a: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584" y="3717032"/>
            <a:ext cx="3672408" cy="207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87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normAutofit fontScale="90000"/>
          </a:bodyPr>
          <a:lstStyle/>
          <a:p>
            <a:r>
              <a:rPr lang="en-US" dirty="0"/>
              <a:t>Objective :- Following Analysis will be the part of project</a:t>
            </a:r>
          </a:p>
        </p:txBody>
      </p:sp>
      <p:sp>
        <p:nvSpPr>
          <p:cNvPr id="3" name="Content Placeholder 2"/>
          <p:cNvSpPr>
            <a:spLocks noGrp="1"/>
          </p:cNvSpPr>
          <p:nvPr>
            <p:ph idx="1"/>
          </p:nvPr>
        </p:nvSpPr>
        <p:spPr>
          <a:xfrm>
            <a:off x="467544" y="1916832"/>
            <a:ext cx="8496944" cy="4525963"/>
          </a:xfrm>
        </p:spPr>
        <p:txBody>
          <a:bodyPr>
            <a:normAutofit/>
          </a:bodyPr>
          <a:lstStyle/>
          <a:p>
            <a:pPr marL="514350" indent="-514350" algn="just">
              <a:buFont typeface="+mj-lt"/>
              <a:buAutoNum type="arabicPeriod"/>
            </a:pPr>
            <a:r>
              <a:rPr lang="en-US" sz="3000" dirty="0" smtClean="0"/>
              <a:t>Categorize apps based on their popularity.</a:t>
            </a:r>
          </a:p>
          <a:p>
            <a:pPr marL="514350" indent="-514350" algn="just">
              <a:buFont typeface="+mj-lt"/>
              <a:buAutoNum type="arabicPeriod"/>
            </a:pPr>
            <a:r>
              <a:rPr lang="en-US" sz="3000" dirty="0" smtClean="0"/>
              <a:t>To conclude which kind of apps have the         highest revenue.</a:t>
            </a:r>
          </a:p>
          <a:p>
            <a:pPr marL="514350" indent="-514350" algn="just">
              <a:buFont typeface="+mj-lt"/>
              <a:buAutoNum type="arabicPeriod"/>
            </a:pPr>
            <a:r>
              <a:rPr lang="en-US" sz="3000" dirty="0" smtClean="0"/>
              <a:t>Categorize </a:t>
            </a:r>
            <a:r>
              <a:rPr lang="en-US" sz="3000" dirty="0"/>
              <a:t>the number of downloads in each genre of </a:t>
            </a:r>
            <a:r>
              <a:rPr lang="en-US" sz="3000" dirty="0" smtClean="0"/>
              <a:t>apps.</a:t>
            </a:r>
          </a:p>
          <a:p>
            <a:pPr marL="514350" indent="-514350" algn="just">
              <a:buFont typeface="+mj-lt"/>
              <a:buAutoNum type="arabicPeriod"/>
            </a:pPr>
            <a:r>
              <a:rPr lang="en-US" sz="3000" dirty="0" smtClean="0"/>
              <a:t>To find, if there is a relation between the number of app reviews and their ratings.</a:t>
            </a:r>
            <a:endParaRPr lang="en-US" sz="3000" dirty="0"/>
          </a:p>
        </p:txBody>
      </p:sp>
    </p:spTree>
    <p:extLst>
      <p:ext uri="{BB962C8B-B14F-4D97-AF65-F5344CB8AC3E}">
        <p14:creationId xmlns:p14="http://schemas.microsoft.com/office/powerpoint/2010/main" val="406776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pPr marL="0" indent="0">
              <a:buNone/>
            </a:pPr>
            <a:r>
              <a:rPr lang="en-US" sz="2400" dirty="0"/>
              <a:t>Null Hypothesis:  The </a:t>
            </a:r>
            <a:r>
              <a:rPr lang="en-US" sz="2400" dirty="0" smtClean="0"/>
              <a:t>rating of the app does not depend on the number of reviews.</a:t>
            </a:r>
            <a:endParaRPr lang="en-US" sz="2400" dirty="0"/>
          </a:p>
          <a:p>
            <a:pPr marL="0" indent="0">
              <a:buNone/>
            </a:pPr>
            <a:r>
              <a:rPr lang="en-US" sz="2400" dirty="0"/>
              <a:t>Alternate Hypothesis: The </a:t>
            </a:r>
            <a:r>
              <a:rPr lang="en-US" sz="2400" dirty="0" smtClean="0"/>
              <a:t>rating of the app depends </a:t>
            </a:r>
            <a:r>
              <a:rPr lang="en-US" sz="2400" dirty="0"/>
              <a:t>on </a:t>
            </a:r>
            <a:r>
              <a:rPr lang="en-US" sz="2400" dirty="0" smtClean="0"/>
              <a:t>the number of </a:t>
            </a:r>
            <a:r>
              <a:rPr lang="en-US" sz="2400" dirty="0" smtClean="0"/>
              <a:t>reviews</a:t>
            </a:r>
            <a:r>
              <a:rPr lang="en-US" sz="2400" dirty="0" smtClean="0"/>
              <a:t>.</a:t>
            </a:r>
            <a:endParaRPr lang="en-US" sz="2400" dirty="0"/>
          </a:p>
          <a:p>
            <a:endParaRPr lang="en-US" dirty="0"/>
          </a:p>
        </p:txBody>
      </p:sp>
    </p:spTree>
    <p:extLst>
      <p:ext uri="{BB962C8B-B14F-4D97-AF65-F5344CB8AC3E}">
        <p14:creationId xmlns:p14="http://schemas.microsoft.com/office/powerpoint/2010/main" val="2939802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836712"/>
            <a:ext cx="7315200" cy="3539527"/>
          </a:xfrm>
        </p:spPr>
        <p:txBody>
          <a:bodyPr/>
          <a:lstStyle/>
          <a:p>
            <a:r>
              <a:rPr lang="en-US" dirty="0" smtClean="0"/>
              <a:t>From our regression model , the </a:t>
            </a:r>
            <a:r>
              <a:rPr lang="en-US" dirty="0" err="1" smtClean="0"/>
              <a:t>p_value</a:t>
            </a:r>
            <a:r>
              <a:rPr lang="en-US" dirty="0" smtClean="0"/>
              <a:t> that we get is:</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84887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2901"/>
          <a:stretch/>
        </p:blipFill>
        <p:spPr bwMode="auto">
          <a:xfrm>
            <a:off x="755576" y="1774215"/>
            <a:ext cx="4536504" cy="434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3933056"/>
            <a:ext cx="7632848" cy="923330"/>
          </a:xfrm>
          <a:prstGeom prst="rect">
            <a:avLst/>
          </a:prstGeom>
          <a:noFill/>
        </p:spPr>
        <p:txBody>
          <a:bodyPr wrap="square" rtlCol="0">
            <a:spAutoFit/>
          </a:bodyPr>
          <a:lstStyle/>
          <a:p>
            <a:r>
              <a:rPr lang="en-US" dirty="0" smtClean="0"/>
              <a:t>The </a:t>
            </a:r>
            <a:r>
              <a:rPr lang="en-US" dirty="0" err="1" smtClean="0"/>
              <a:t>p_value</a:t>
            </a:r>
            <a:r>
              <a:rPr lang="en-US" dirty="0" smtClean="0"/>
              <a:t> obtained here is less than 0.05 so we can conclude by rejecting the null hypothesis and thereby claiming that there is a relationship between the app ratings and the reviews.</a:t>
            </a:r>
            <a:endParaRPr lang="en-IN" dirty="0"/>
          </a:p>
        </p:txBody>
      </p:sp>
    </p:spTree>
    <p:extLst>
      <p:ext uri="{BB962C8B-B14F-4D97-AF65-F5344CB8AC3E}">
        <p14:creationId xmlns:p14="http://schemas.microsoft.com/office/powerpoint/2010/main" val="4073435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212976"/>
            <a:ext cx="7315200" cy="1154097"/>
          </a:xfrm>
        </p:spPr>
        <p:txBody>
          <a:bodyPr>
            <a:noAutofit/>
          </a:bodyPr>
          <a:lstStyle/>
          <a:p>
            <a:r>
              <a:rPr lang="en-US" sz="8800" dirty="0" smtClean="0"/>
              <a:t>THANK YOU</a:t>
            </a:r>
            <a:endParaRPr lang="en-IN" sz="8800" dirty="0"/>
          </a:p>
        </p:txBody>
      </p:sp>
    </p:spTree>
    <p:extLst>
      <p:ext uri="{BB962C8B-B14F-4D97-AF65-F5344CB8AC3E}">
        <p14:creationId xmlns:p14="http://schemas.microsoft.com/office/powerpoint/2010/main" val="3453394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1400"/>
            <a:ext cx="7772400" cy="1470025"/>
          </a:xfrm>
        </p:spPr>
        <p:txBody>
          <a:bodyPr>
            <a:noAutofit/>
          </a:bodyPr>
          <a:lstStyle/>
          <a:p>
            <a:r>
              <a:rPr lang="en-US" sz="2400" dirty="0"/>
              <a:t>Literature </a:t>
            </a:r>
            <a:r>
              <a:rPr lang="en-US" sz="2400" dirty="0" smtClean="0"/>
              <a:t>Survey 1: </a:t>
            </a:r>
            <a:r>
              <a:rPr lang="en-US" sz="2400" dirty="0"/>
              <a:t>A Longitudinal Study of </a:t>
            </a:r>
            <a:r>
              <a:rPr lang="en-US" sz="2400" dirty="0" smtClean="0"/>
              <a:t>App Permission </a:t>
            </a:r>
            <a:r>
              <a:rPr lang="en-US" sz="2400" dirty="0"/>
              <a:t>Usage across the Google Play Store</a:t>
            </a:r>
            <a:br>
              <a:rPr lang="en-US" sz="2400" dirty="0"/>
            </a:br>
            <a:endParaRPr lang="en-US" sz="2400" dirty="0"/>
          </a:p>
        </p:txBody>
      </p:sp>
      <p:sp>
        <p:nvSpPr>
          <p:cNvPr id="3" name="Subtitle 2"/>
          <p:cNvSpPr>
            <a:spLocks noGrp="1"/>
          </p:cNvSpPr>
          <p:nvPr>
            <p:ph type="subTitle" idx="1"/>
          </p:nvPr>
        </p:nvSpPr>
        <p:spPr>
          <a:xfrm>
            <a:off x="0" y="1124744"/>
            <a:ext cx="9144000" cy="5733256"/>
          </a:xfrm>
        </p:spPr>
        <p:txBody>
          <a:bodyPr>
            <a:noAutofit/>
          </a:bodyPr>
          <a:lstStyle/>
          <a:p>
            <a:pPr algn="l"/>
            <a:r>
              <a:rPr lang="en-US" sz="1200" b="1" i="1" u="sng" dirty="0">
                <a:solidFill>
                  <a:schemeClr val="tx1"/>
                </a:solidFill>
              </a:rPr>
              <a:t>Cite:</a:t>
            </a:r>
            <a:r>
              <a:rPr lang="en-US" sz="1200" b="1" i="1" dirty="0">
                <a:solidFill>
                  <a:schemeClr val="tx1"/>
                </a:solidFill>
              </a:rPr>
              <a:t> </a:t>
            </a:r>
            <a:r>
              <a:rPr lang="en-US" sz="1200" dirty="0">
                <a:solidFill>
                  <a:schemeClr val="tx1"/>
                </a:solidFill>
              </a:rPr>
              <a:t>J. H. </a:t>
            </a:r>
            <a:r>
              <a:rPr lang="en-US" sz="1200" dirty="0" err="1">
                <a:solidFill>
                  <a:schemeClr val="tx1"/>
                </a:solidFill>
              </a:rPr>
              <a:t>Saltzer</a:t>
            </a:r>
            <a:r>
              <a:rPr lang="en-US" sz="1200" dirty="0">
                <a:solidFill>
                  <a:schemeClr val="tx1"/>
                </a:solidFill>
              </a:rPr>
              <a:t> and M. D. Schroeder. The protection of information in computer systems. Proceedings of the IEEE, 63(9):1278–1308, </a:t>
            </a:r>
            <a:r>
              <a:rPr lang="en-US" sz="1200" dirty="0" smtClean="0">
                <a:solidFill>
                  <a:schemeClr val="tx1"/>
                </a:solidFill>
              </a:rPr>
              <a:t>1975 N</a:t>
            </a:r>
            <a:r>
              <a:rPr lang="en-US" sz="1200" dirty="0">
                <a:solidFill>
                  <a:schemeClr val="tx1"/>
                </a:solidFill>
              </a:rPr>
              <a:t>. </a:t>
            </a:r>
            <a:r>
              <a:rPr lang="en-US" sz="1200" dirty="0" err="1">
                <a:solidFill>
                  <a:schemeClr val="tx1"/>
                </a:solidFill>
              </a:rPr>
              <a:t>Viennot</a:t>
            </a:r>
            <a:r>
              <a:rPr lang="en-US" sz="1200" dirty="0">
                <a:solidFill>
                  <a:schemeClr val="tx1"/>
                </a:solidFill>
              </a:rPr>
              <a:t>, E. Garcia, and J. </a:t>
            </a:r>
            <a:r>
              <a:rPr lang="en-US" sz="1200" dirty="0" err="1">
                <a:solidFill>
                  <a:schemeClr val="tx1"/>
                </a:solidFill>
              </a:rPr>
              <a:t>Nieh</a:t>
            </a:r>
            <a:r>
              <a:rPr lang="en-US" sz="1200" dirty="0">
                <a:solidFill>
                  <a:schemeClr val="tx1"/>
                </a:solidFill>
              </a:rPr>
              <a:t>. A Measurement Study of Google Play. In The 2014 ACM International Conference on Measurement and Modeling of</a:t>
            </a:r>
          </a:p>
          <a:p>
            <a:pPr algn="l"/>
            <a:r>
              <a:rPr lang="en-US" sz="1200" dirty="0">
                <a:solidFill>
                  <a:schemeClr val="tx1"/>
                </a:solidFill>
              </a:rPr>
              <a:t>Computer Systems, SIGMETRICS ’14, pages 221–233, New York, NY, USA, 2014. ACM</a:t>
            </a:r>
          </a:p>
          <a:p>
            <a:pPr algn="l"/>
            <a:endParaRPr lang="en-US" sz="1200" dirty="0">
              <a:solidFill>
                <a:schemeClr val="tx1"/>
              </a:solidFill>
            </a:endParaRPr>
          </a:p>
          <a:p>
            <a:pPr algn="l"/>
            <a:r>
              <a:rPr lang="en-US" sz="1200" b="1" i="1" u="sng" dirty="0">
                <a:solidFill>
                  <a:schemeClr val="tx1"/>
                </a:solidFill>
              </a:rPr>
              <a:t>Reference:</a:t>
            </a:r>
            <a:r>
              <a:rPr lang="en-US" sz="1200" dirty="0">
                <a:solidFill>
                  <a:schemeClr val="tx1"/>
                </a:solidFill>
              </a:rPr>
              <a:t>  https://pdfs.semanticscholar.org/2ae8/2b0593124d236ea9f5202d48760ce69c644e.pdf</a:t>
            </a:r>
          </a:p>
          <a:p>
            <a:pPr algn="l"/>
            <a:endParaRPr lang="en-US" sz="1200" dirty="0">
              <a:solidFill>
                <a:schemeClr val="tx1"/>
              </a:solidFill>
            </a:endParaRPr>
          </a:p>
          <a:p>
            <a:pPr algn="l"/>
            <a:r>
              <a:rPr lang="en-US" sz="1200" b="1" i="1" u="sng" dirty="0">
                <a:solidFill>
                  <a:schemeClr val="tx1"/>
                </a:solidFill>
              </a:rPr>
              <a:t>Abstract:</a:t>
            </a:r>
            <a:r>
              <a:rPr lang="en-US" sz="1200" b="1" i="1" dirty="0">
                <a:solidFill>
                  <a:schemeClr val="tx1"/>
                </a:solidFill>
              </a:rPr>
              <a:t> </a:t>
            </a:r>
            <a:r>
              <a:rPr lang="en-US" sz="1200" dirty="0">
                <a:solidFill>
                  <a:schemeClr val="tx1"/>
                </a:solidFill>
              </a:rPr>
              <a:t>Although there are over 1,600,000 third-party Android apps in the Google Play Store </a:t>
            </a:r>
            <a:r>
              <a:rPr lang="en-US" sz="1200" dirty="0" err="1">
                <a:solidFill>
                  <a:schemeClr val="tx1"/>
                </a:solidFill>
              </a:rPr>
              <a:t>ans</a:t>
            </a:r>
            <a:r>
              <a:rPr lang="en-US" sz="1200" dirty="0">
                <a:solidFill>
                  <a:schemeClr val="tx1"/>
                </a:solidFill>
              </a:rPr>
              <a:t> very little is known about how their individual permissions requirements have evolved over time. This work focuses exclusively on dangerous permissions, i.e., those permissions that guard access to sensitive user data. The permissions required by an app usually relate to the provision of the app’s functionality, but some apps are intentionally over-privileged to facilitate greater access to a user’s personal data.</a:t>
            </a:r>
          </a:p>
          <a:p>
            <a:pPr algn="l"/>
            <a:endParaRPr lang="en-US" sz="1200" dirty="0">
              <a:solidFill>
                <a:schemeClr val="tx1"/>
              </a:solidFill>
            </a:endParaRPr>
          </a:p>
          <a:p>
            <a:pPr algn="l"/>
            <a:r>
              <a:rPr lang="en-US" sz="1200" b="1" i="1" u="sng" dirty="0">
                <a:solidFill>
                  <a:schemeClr val="tx1"/>
                </a:solidFill>
              </a:rPr>
              <a:t>Method:</a:t>
            </a:r>
            <a:r>
              <a:rPr lang="en-US" sz="1200" b="1" i="1" dirty="0">
                <a:solidFill>
                  <a:schemeClr val="tx1"/>
                </a:solidFill>
              </a:rPr>
              <a:t> </a:t>
            </a:r>
            <a:r>
              <a:rPr lang="en-US" sz="1200" dirty="0">
                <a:solidFill>
                  <a:schemeClr val="tx1"/>
                </a:solidFill>
              </a:rPr>
              <a:t>By taking snapshots of the Google Play Store over a one year period, we characterize changes in the number and type of dangerous permissions required by Android apps when they are updated, to gain a greater understanding of the evolution of permission usage in the Android app ecosystem. We built our own crawler that retrieved full app data (including permission usage) from the Google Play Store, by leveraging the list of apps from </a:t>
            </a:r>
            <a:r>
              <a:rPr lang="en-US" sz="1200" dirty="0" err="1">
                <a:solidFill>
                  <a:schemeClr val="tx1"/>
                </a:solidFill>
              </a:rPr>
              <a:t>theGPSC</a:t>
            </a:r>
            <a:r>
              <a:rPr lang="en-US" sz="1200" dirty="0">
                <a:solidFill>
                  <a:schemeClr val="tx1"/>
                </a:solidFill>
              </a:rPr>
              <a:t> project. We developed a cloud-based crawler, with geographically distributed worker nodes fetching app data and returning it to a command and control server.</a:t>
            </a:r>
          </a:p>
          <a:p>
            <a:pPr algn="l"/>
            <a:endParaRPr lang="en-US" sz="1200" dirty="0">
              <a:solidFill>
                <a:schemeClr val="tx1"/>
              </a:solidFill>
            </a:endParaRPr>
          </a:p>
          <a:p>
            <a:pPr algn="l"/>
            <a:r>
              <a:rPr lang="en-US" sz="1200" b="1" i="1" u="sng" dirty="0">
                <a:solidFill>
                  <a:schemeClr val="tx1"/>
                </a:solidFill>
              </a:rPr>
              <a:t>Perks:</a:t>
            </a:r>
            <a:r>
              <a:rPr lang="en-US" sz="1200" dirty="0">
                <a:solidFill>
                  <a:schemeClr val="tx1"/>
                </a:solidFill>
              </a:rPr>
              <a:t> </a:t>
            </a:r>
            <a:r>
              <a:rPr lang="en-US" sz="1200" dirty="0" smtClean="0">
                <a:solidFill>
                  <a:schemeClr val="tx1"/>
                </a:solidFill>
              </a:rPr>
              <a:t> Since </a:t>
            </a:r>
            <a:r>
              <a:rPr lang="en-US" sz="1200" dirty="0">
                <a:solidFill>
                  <a:schemeClr val="tx1"/>
                </a:solidFill>
              </a:rPr>
              <a:t>Android 6.0, users are no longer forced to accept (or reject) permissions in their entirety at install-time, and can now accept (or reject)</a:t>
            </a:r>
          </a:p>
          <a:p>
            <a:pPr algn="l"/>
            <a:r>
              <a:rPr lang="en-US" sz="1200" dirty="0">
                <a:solidFill>
                  <a:schemeClr val="tx1"/>
                </a:solidFill>
              </a:rPr>
              <a:t>permissions individually at run-time. This offers added control, but many users continue to accept permission requests blindly due to conditioning or lack of understanding.</a:t>
            </a:r>
          </a:p>
          <a:p>
            <a:pPr algn="l"/>
            <a:endParaRPr lang="en-US" sz="1200" dirty="0">
              <a:solidFill>
                <a:schemeClr val="tx1"/>
              </a:solidFill>
            </a:endParaRPr>
          </a:p>
          <a:p>
            <a:pPr algn="l"/>
            <a:r>
              <a:rPr lang="en-US" sz="1200" b="1" i="1" u="sng" dirty="0">
                <a:solidFill>
                  <a:schemeClr val="tx1"/>
                </a:solidFill>
              </a:rPr>
              <a:t>Faults:</a:t>
            </a:r>
            <a:r>
              <a:rPr lang="en-US" sz="1200" dirty="0">
                <a:solidFill>
                  <a:schemeClr val="tx1"/>
                </a:solidFill>
              </a:rPr>
              <a:t> </a:t>
            </a:r>
            <a:r>
              <a:rPr lang="en-US" sz="1200" dirty="0" smtClean="0">
                <a:solidFill>
                  <a:schemeClr val="tx1"/>
                </a:solidFill>
              </a:rPr>
              <a:t> We </a:t>
            </a:r>
            <a:r>
              <a:rPr lang="en-US" sz="1200" dirty="0">
                <a:solidFill>
                  <a:schemeClr val="tx1"/>
                </a:solidFill>
              </a:rPr>
              <a:t>found that very popular apps (those with in excess of one million downloads) used more permissions than those with less downloads. We also discovered that apps were more likely to add new permissions than remove permissions, overall pointing to a potential erosion in privacy and security. Our data showed that more popular apps were more likely to add new permissions. This is worrying, because it means that a large segment of users in the Android ecosystem are potentially exposed to additional privacy/security risks simply as a result of using and updating popular apps.</a:t>
            </a:r>
          </a:p>
          <a:p>
            <a:pPr algn="l"/>
            <a:endParaRPr lang="en-US" sz="1200" dirty="0">
              <a:solidFill>
                <a:schemeClr val="tx1"/>
              </a:solidFill>
            </a:endParaRPr>
          </a:p>
        </p:txBody>
      </p:sp>
    </p:spTree>
    <p:extLst>
      <p:ext uri="{BB962C8B-B14F-4D97-AF65-F5344CB8AC3E}">
        <p14:creationId xmlns:p14="http://schemas.microsoft.com/office/powerpoint/2010/main" val="16063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15200" cy="1154097"/>
          </a:xfrm>
        </p:spPr>
        <p:txBody>
          <a:bodyPr>
            <a:normAutofit/>
          </a:bodyPr>
          <a:lstStyle/>
          <a:p>
            <a:r>
              <a:rPr lang="en-US" sz="2800" dirty="0"/>
              <a:t>Literature Survey </a:t>
            </a:r>
            <a:r>
              <a:rPr lang="en-US" sz="2800" dirty="0" smtClean="0"/>
              <a:t>2 - </a:t>
            </a:r>
            <a:r>
              <a:rPr lang="en-IN" sz="2800" dirty="0"/>
              <a:t>Google play store app ranking prediction</a:t>
            </a:r>
            <a:endParaRPr lang="en-US" sz="2800" dirty="0"/>
          </a:p>
        </p:txBody>
      </p:sp>
      <p:sp>
        <p:nvSpPr>
          <p:cNvPr id="3" name="Content Placeholder 2"/>
          <p:cNvSpPr>
            <a:spLocks noGrp="1"/>
          </p:cNvSpPr>
          <p:nvPr>
            <p:ph idx="1"/>
          </p:nvPr>
        </p:nvSpPr>
        <p:spPr>
          <a:xfrm>
            <a:off x="323528" y="1628800"/>
            <a:ext cx="8712968" cy="4896543"/>
          </a:xfrm>
        </p:spPr>
        <p:txBody>
          <a:bodyPr>
            <a:normAutofit/>
          </a:bodyPr>
          <a:lstStyle/>
          <a:p>
            <a:r>
              <a:rPr lang="en-US" sz="1400" b="1" u="sng" dirty="0" smtClean="0"/>
              <a:t>Abstract</a:t>
            </a:r>
            <a:r>
              <a:rPr lang="en-US" b="1" u="sng" dirty="0" smtClean="0"/>
              <a:t> - </a:t>
            </a:r>
            <a:r>
              <a:rPr lang="en-IN" sz="1200" dirty="0"/>
              <a:t>This paper study consists of different machine learning algorithms used to predict an app rating on Google play store utilizing real-time dataset of more than 10,000 play store apps. These results are obtained by collection cleansing training and testing data to evaluate each regression model furthermore alter data to get desired results. Finally after implementation it concluded that linear regression fine tree algorithm provides best app rating prediction results. </a:t>
            </a:r>
            <a:endParaRPr lang="en-IN" sz="1200" dirty="0" smtClean="0"/>
          </a:p>
          <a:p>
            <a:r>
              <a:rPr lang="en-US" sz="1200" b="1" u="sng" dirty="0" smtClean="0"/>
              <a:t>Methodology : </a:t>
            </a:r>
            <a:r>
              <a:rPr lang="en-IN" sz="1200" dirty="0"/>
              <a:t>To apply prediction model and analyse data these basic steps has been followed. 1. Data collection: Find a suitable dataset that fulfil the requirement to apply prediction models. 2. Pre-process data: To make data in correct format some filtration functions have been applied. 3. Explore data: Fix if there is any irrelevant value, </a:t>
            </a:r>
            <a:r>
              <a:rPr lang="en-IN" sz="1200" dirty="0" err="1"/>
              <a:t>sparsity</a:t>
            </a:r>
            <a:r>
              <a:rPr lang="en-IN" sz="1200" dirty="0"/>
              <a:t>, null, repetition and error. 4. Filter data: Remove extra columns that effects computation time and memory utilization. 5. Distribution data: Divide data into training and testing module. 6. Train data: Train the algorithm with training data until a correct model with minimum errors is obtained. 7. Data Evaluation: Compare the model with the testing data 8. Observe data: Analyse results</a:t>
            </a:r>
            <a:r>
              <a:rPr lang="en-IN" sz="1200" dirty="0" smtClean="0"/>
              <a:t>.</a:t>
            </a:r>
          </a:p>
          <a:p>
            <a:r>
              <a:rPr lang="en-IN" sz="1200" dirty="0"/>
              <a:t>Dataset used in this research work is authentic android platform user data. It consists of more than ten thousand instances collected in 2018. As it says on dataset repository site, it is hypothetical data available for analyst, mobile developer and university researchers who perform algorithm to estimate mobile app </a:t>
            </a:r>
            <a:r>
              <a:rPr lang="en-IN" sz="1200" dirty="0" smtClean="0"/>
              <a:t>performance</a:t>
            </a:r>
          </a:p>
          <a:p>
            <a:r>
              <a:rPr lang="en-US" sz="1200" b="1" u="sng" dirty="0" smtClean="0"/>
              <a:t>Conclusion : </a:t>
            </a:r>
            <a:r>
              <a:rPr lang="en-IN" sz="1200" dirty="0"/>
              <a:t>In this paper, Machine learning algorithms have been evaluates to predict app ranking on given dataset. The results show that, despite the wide variety of techniques and complex algorithms, which could be improved using a different dataset or adding app features in order to make more accurate predictions, one of the most simple techniques, Fine tree, have provided the best results in making predictions from play store historical data. That concluded that, it could be possible and not a hard task to implement tree algorithm on dataset to predict app ranking, in order to forecast the suitable rating against an app, helping to improve app positioning, manage trends in app store meeting the demand of the app stores optimization and making rating systems more </a:t>
            </a:r>
            <a:r>
              <a:rPr lang="en-IN" sz="1200" dirty="0" smtClean="0"/>
              <a:t>accurate</a:t>
            </a:r>
          </a:p>
          <a:p>
            <a:r>
              <a:rPr lang="en-US" sz="1200" b="1" u="sng" dirty="0" smtClean="0"/>
              <a:t>Cite - </a:t>
            </a:r>
            <a:r>
              <a:rPr lang="en-IN" sz="1200" dirty="0"/>
              <a:t>Muhammad </a:t>
            </a:r>
            <a:r>
              <a:rPr lang="en-IN" sz="1200" dirty="0" err="1"/>
              <a:t>Suleman</a:t>
            </a:r>
            <a:r>
              <a:rPr lang="en-IN" sz="1200" dirty="0"/>
              <a:t> College of Computer Science and Information Systems- CCSIS Institute of Business Management , </a:t>
            </a:r>
            <a:r>
              <a:rPr lang="en-IN" sz="1200" dirty="0" err="1"/>
              <a:t>Ahsan</a:t>
            </a:r>
            <a:r>
              <a:rPr lang="en-IN" sz="1200" dirty="0"/>
              <a:t> Malik College of Computer Science and Information Systems- CCSIS Institute of Business </a:t>
            </a:r>
            <a:r>
              <a:rPr lang="en-IN" sz="1200" dirty="0" smtClean="0"/>
              <a:t>Management.</a:t>
            </a:r>
          </a:p>
          <a:p>
            <a:r>
              <a:rPr lang="en-US" sz="1200" b="1" dirty="0" smtClean="0"/>
              <a:t>References</a:t>
            </a:r>
            <a:r>
              <a:rPr lang="en-US" sz="1200" b="1" u="sng" dirty="0" smtClean="0"/>
              <a:t> </a:t>
            </a:r>
            <a:r>
              <a:rPr lang="en-US" sz="1200" b="1" u="sng" dirty="0"/>
              <a:t>- </a:t>
            </a:r>
            <a:r>
              <a:rPr lang="en-US" sz="1200" b="1" u="sng" dirty="0" smtClean="0"/>
              <a:t> https</a:t>
            </a:r>
            <a:r>
              <a:rPr lang="en-US" sz="1200" b="1" u="sng" dirty="0"/>
              <a:t>://www.researchgate.net/profile/Syed_Hassan92/publication/331889811</a:t>
            </a:r>
          </a:p>
        </p:txBody>
      </p:sp>
    </p:spTree>
    <p:extLst>
      <p:ext uri="{BB962C8B-B14F-4D97-AF65-F5344CB8AC3E}">
        <p14:creationId xmlns:p14="http://schemas.microsoft.com/office/powerpoint/2010/main" val="3332487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3"/>
            <a:ext cx="7315200" cy="720079"/>
          </a:xfrm>
        </p:spPr>
        <p:txBody>
          <a:bodyPr>
            <a:normAutofit/>
          </a:bodyPr>
          <a:lstStyle/>
          <a:p>
            <a:r>
              <a:rPr lang="en-US" dirty="0" smtClean="0"/>
              <a:t>Data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268760"/>
            <a:ext cx="8352928" cy="5039965"/>
          </a:xfrm>
        </p:spPr>
      </p:pic>
    </p:spTree>
    <p:extLst>
      <p:ext uri="{BB962C8B-B14F-4D97-AF65-F5344CB8AC3E}">
        <p14:creationId xmlns:p14="http://schemas.microsoft.com/office/powerpoint/2010/main" val="3092051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797" y="0"/>
            <a:ext cx="8229600" cy="1143000"/>
          </a:xfrm>
        </p:spPr>
        <p:txBody>
          <a:bodyPr/>
          <a:lstStyle/>
          <a:p>
            <a:r>
              <a:rPr lang="en-US" dirty="0" smtClean="0"/>
              <a:t>Data Preprocessing:</a:t>
            </a:r>
            <a:endParaRPr lang="en-US" dirty="0"/>
          </a:p>
        </p:txBody>
      </p:sp>
      <p:sp>
        <p:nvSpPr>
          <p:cNvPr id="3" name="Content Placeholder 2"/>
          <p:cNvSpPr>
            <a:spLocks noGrp="1"/>
          </p:cNvSpPr>
          <p:nvPr>
            <p:ph idx="1"/>
          </p:nvPr>
        </p:nvSpPr>
        <p:spPr>
          <a:xfrm>
            <a:off x="424797" y="1207293"/>
            <a:ext cx="8229600" cy="4525963"/>
          </a:xfrm>
        </p:spPr>
        <p:txBody>
          <a:bodyPr/>
          <a:lstStyle/>
          <a:p>
            <a:pPr marL="0" indent="0">
              <a:buNone/>
            </a:pPr>
            <a:r>
              <a:rPr lang="en-US" dirty="0" smtClean="0"/>
              <a:t>Remove NaN values present in Rating column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1958047"/>
            <a:ext cx="8330869" cy="430907"/>
          </a:xfrm>
          <a:prstGeom prst="rect">
            <a:avLst/>
          </a:prstGeom>
        </p:spPr>
      </p:pic>
      <p:sp>
        <p:nvSpPr>
          <p:cNvPr id="5" name="TextBox 4"/>
          <p:cNvSpPr txBox="1"/>
          <p:nvPr/>
        </p:nvSpPr>
        <p:spPr>
          <a:xfrm>
            <a:off x="3848368" y="3391764"/>
            <a:ext cx="1281185" cy="584775"/>
          </a:xfrm>
          <a:prstGeom prst="rect">
            <a:avLst/>
          </a:prstGeom>
          <a:noFill/>
        </p:spPr>
        <p:txBody>
          <a:bodyPr wrap="none" rtlCol="0">
            <a:spAutoFit/>
          </a:bodyPr>
          <a:lstStyle/>
          <a:p>
            <a:r>
              <a:rPr lang="en-US" sz="3200" dirty="0" smtClean="0"/>
              <a:t>Before</a:t>
            </a:r>
            <a:endParaRPr lang="en-US" sz="3200" dirty="0"/>
          </a:p>
        </p:txBody>
      </p:sp>
      <p:sp>
        <p:nvSpPr>
          <p:cNvPr id="6" name="TextBox 5"/>
          <p:cNvSpPr txBox="1"/>
          <p:nvPr/>
        </p:nvSpPr>
        <p:spPr>
          <a:xfrm>
            <a:off x="3975646" y="5148481"/>
            <a:ext cx="1026628" cy="584775"/>
          </a:xfrm>
          <a:prstGeom prst="rect">
            <a:avLst/>
          </a:prstGeom>
          <a:noFill/>
        </p:spPr>
        <p:txBody>
          <a:bodyPr wrap="none" rtlCol="0">
            <a:spAutoFit/>
          </a:bodyPr>
          <a:lstStyle/>
          <a:p>
            <a:r>
              <a:rPr lang="en-US" sz="3200" dirty="0" smtClean="0"/>
              <a:t>After</a:t>
            </a:r>
            <a:endParaRPr lang="en-US"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261" y="4011993"/>
            <a:ext cx="4357399" cy="6802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261" y="5733256"/>
            <a:ext cx="4357399" cy="72314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516" y="2410466"/>
            <a:ext cx="7992890" cy="946526"/>
          </a:xfrm>
          <a:prstGeom prst="rect">
            <a:avLst/>
          </a:prstGeom>
        </p:spPr>
      </p:pic>
    </p:spTree>
    <p:extLst>
      <p:ext uri="{BB962C8B-B14F-4D97-AF65-F5344CB8AC3E}">
        <p14:creationId xmlns:p14="http://schemas.microsoft.com/office/powerpoint/2010/main" val="113985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74638"/>
            <a:ext cx="8229600" cy="2074242"/>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smtClean="0"/>
          </a:p>
          <a:p>
            <a:pPr algn="l"/>
            <a:r>
              <a:rPr lang="en-US" sz="9800" dirty="0" smtClean="0">
                <a:solidFill>
                  <a:schemeClr val="tx2"/>
                </a:solidFill>
              </a:rPr>
              <a:t>Visualization</a:t>
            </a:r>
          </a:p>
          <a:p>
            <a:endParaRPr lang="en-US" dirty="0" smtClean="0"/>
          </a:p>
          <a:p>
            <a:r>
              <a:rPr lang="en-US" sz="5300" dirty="0" smtClean="0"/>
              <a:t>Code:-</a:t>
            </a:r>
            <a:br>
              <a:rPr lang="en-US" sz="5300" dirty="0" smtClean="0"/>
            </a:br>
            <a:r>
              <a:rPr lang="en-US" sz="5300" dirty="0" smtClean="0"/>
              <a:t/>
            </a:r>
            <a:br>
              <a:rPr lang="en-US" sz="5300" dirty="0" smtClean="0"/>
            </a:br>
            <a:r>
              <a:rPr lang="en-US" sz="5300" dirty="0" smtClean="0"/>
              <a:t>Most Installed Apps Category</a:t>
            </a:r>
            <a:endParaRPr lang="en-US" sz="53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0" y="3399309"/>
            <a:ext cx="8715049" cy="2088232"/>
          </a:xfrm>
          <a:prstGeom prst="rect">
            <a:avLst/>
          </a:prstGeom>
        </p:spPr>
      </p:pic>
    </p:spTree>
    <p:extLst>
      <p:ext uri="{BB962C8B-B14F-4D97-AF65-F5344CB8AC3E}">
        <p14:creationId xmlns:p14="http://schemas.microsoft.com/office/powerpoint/2010/main" val="2024214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p:txBody>
          <a:bodyPr/>
          <a:lstStyle/>
          <a:p>
            <a:endParaRPr lang="en-US"/>
          </a:p>
        </p:txBody>
      </p:sp>
      <p:sp>
        <p:nvSpPr>
          <p:cNvPr id="11" name="Content Placeholder 4"/>
          <p:cNvSpPr>
            <a:spLocks noGrp="1"/>
          </p:cNvSpPr>
          <p:nvPr>
            <p:ph idx="1"/>
          </p:nvPr>
        </p:nvSpPr>
        <p:spPr>
          <a:xfrm>
            <a:off x="901768" y="5517192"/>
            <a:ext cx="7315200" cy="1080160"/>
          </a:xfrm>
        </p:spPr>
        <p:txBody>
          <a:bodyPr/>
          <a:lstStyle/>
          <a:p>
            <a:pPr marL="0" indent="0">
              <a:buFont typeface="Arial" pitchFamily="34" charset="0"/>
              <a:buNone/>
            </a:pPr>
            <a:r>
              <a:rPr lang="en-US" dirty="0"/>
              <a:t>Conclusion: </a:t>
            </a:r>
          </a:p>
          <a:p>
            <a:pPr marL="0" indent="0">
              <a:buFont typeface="Arial" pitchFamily="34" charset="0"/>
              <a:buNone/>
            </a:pPr>
            <a:r>
              <a:rPr lang="en-US" i="1" dirty="0"/>
              <a:t>communication, social and game apps are the most installed </a:t>
            </a:r>
            <a:r>
              <a:rPr lang="en-US" i="1" dirty="0" smtClean="0"/>
              <a:t>  by</a:t>
            </a:r>
            <a:r>
              <a:rPr lang="en-US" i="1" dirty="0"/>
              <a:t> over one billion people</a:t>
            </a:r>
            <a:endParaRPr lang="en-US" dirty="0"/>
          </a:p>
          <a:p>
            <a:endParaRPr lang="en-US" dirty="0"/>
          </a:p>
        </p:txBody>
      </p:sp>
      <p:sp>
        <p:nvSpPr>
          <p:cNvPr id="12" name="Content Placeholder 4"/>
          <p:cNvSpPr txBox="1">
            <a:spLocks/>
          </p:cNvSpPr>
          <p:nvPr/>
        </p:nvSpPr>
        <p:spPr>
          <a:xfrm>
            <a:off x="-25264" y="5229200"/>
            <a:ext cx="9169264"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169264" cy="4824536"/>
          </a:xfrm>
          <a:prstGeom prst="rect">
            <a:avLst/>
          </a:prstGeom>
        </p:spPr>
      </p:pic>
    </p:spTree>
    <p:extLst>
      <p:ext uri="{BB962C8B-B14F-4D97-AF65-F5344CB8AC3E}">
        <p14:creationId xmlns:p14="http://schemas.microsoft.com/office/powerpoint/2010/main" val="2808984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Code:-</a:t>
            </a:r>
            <a:br>
              <a:rPr lang="en-US" sz="3600" dirty="0"/>
            </a:br>
            <a:r>
              <a:rPr lang="en-US" sz="3600" i="1" dirty="0"/>
              <a:t>How many apps </a:t>
            </a:r>
            <a:r>
              <a:rPr lang="en-US" sz="3600" i="1" dirty="0" smtClean="0"/>
              <a:t>are included</a:t>
            </a:r>
            <a:r>
              <a:rPr lang="en-US" sz="3600" i="1" dirty="0"/>
              <a:t> in each </a:t>
            </a:r>
            <a:r>
              <a:rPr lang="en-US" sz="3600" i="1" dirty="0" smtClean="0"/>
              <a:t> category</a:t>
            </a:r>
            <a:r>
              <a:rPr lang="en-US" sz="3600" i="1" dirty="0"/>
              <a:t> ?</a:t>
            </a:r>
            <a:r>
              <a:rPr lang="en-US" dirty="0"/>
              <a:t/>
            </a:r>
            <a:br>
              <a:rPr lang="en-US" dirty="0"/>
            </a:br>
            <a:endParaRPr lang="en-US" dirty="0"/>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565400"/>
            <a:ext cx="8918575" cy="3384550"/>
          </a:xfrm>
        </p:spPr>
      </p:pic>
    </p:spTree>
    <p:extLst>
      <p:ext uri="{BB962C8B-B14F-4D97-AF65-F5344CB8AC3E}">
        <p14:creationId xmlns:p14="http://schemas.microsoft.com/office/powerpoint/2010/main" val="27862933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1165</TotalTime>
  <Words>1331</Words>
  <Application>Microsoft Office PowerPoint</Application>
  <PresentationFormat>On-screen Show (4:3)</PresentationFormat>
  <Paragraphs>73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Analysis of apps on Google play store</vt:lpstr>
      <vt:lpstr>Objective :- Following Analysis will be the part of project</vt:lpstr>
      <vt:lpstr>Literature Survey 1: A Longitudinal Study of App Permission Usage across the Google Play Store </vt:lpstr>
      <vt:lpstr>Literature Survey 2 - Google play store app ranking prediction</vt:lpstr>
      <vt:lpstr>Data Set</vt:lpstr>
      <vt:lpstr>Data Preprocessing:</vt:lpstr>
      <vt:lpstr>PowerPoint Presentation</vt:lpstr>
      <vt:lpstr>PowerPoint Presentation</vt:lpstr>
      <vt:lpstr>Code:- How many apps are included in each  category ? </vt:lpstr>
      <vt:lpstr>PowerPoint Presentation</vt:lpstr>
      <vt:lpstr>    Code:-      Top 10 Paid Apps ?</vt:lpstr>
      <vt:lpstr>Conclusion: Family Apps has the highest income as it has the most number of installs</vt:lpstr>
      <vt:lpstr>Code:- Average Rating across Apps</vt:lpstr>
      <vt:lpstr>PowerPoint Presentation</vt:lpstr>
      <vt:lpstr>Regression and Prediction </vt:lpstr>
      <vt:lpstr>Building the regression model</vt:lpstr>
      <vt:lpstr>Regression Plot</vt:lpstr>
      <vt:lpstr>Predicting the linear model</vt:lpstr>
      <vt:lpstr>The code for predicting the accuraccy</vt:lpstr>
      <vt:lpstr>Hypothesis Testing</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A Longitudinal Study of App Permission Usage across the Google Play Store</dc:title>
  <dc:creator>Windows User</dc:creator>
  <cp:lastModifiedBy>Admin</cp:lastModifiedBy>
  <cp:revision>62</cp:revision>
  <dcterms:created xsi:type="dcterms:W3CDTF">2019-11-10T16:27:54Z</dcterms:created>
  <dcterms:modified xsi:type="dcterms:W3CDTF">2019-12-01T10:19:48Z</dcterms:modified>
</cp:coreProperties>
</file>