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128cc1a9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128cc1a9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128cc1a9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128cc1a9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128cc1a9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128cc1a9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128cc1a9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e128cc1a9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128cc1a9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128cc1a9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128cc1a9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128cc1a9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128cc1a9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128cc1a9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128cc1a9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128cc1a9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128cc1a9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128cc1a9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128cc1a9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128cc1a9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128cc1a9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128cc1a9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128cc1a9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128cc1a9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128cc1a9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128cc1a9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654900" y="278000"/>
            <a:ext cx="7834200" cy="1488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100">
                <a:latin typeface="Times New Roman"/>
                <a:ea typeface="Times New Roman"/>
                <a:cs typeface="Times New Roman"/>
                <a:sym typeface="Times New Roman"/>
              </a:rPr>
              <a:t>Project Proposal</a:t>
            </a:r>
            <a:endParaRPr sz="4100">
              <a:latin typeface="Times New Roman"/>
              <a:ea typeface="Times New Roman"/>
              <a:cs typeface="Times New Roman"/>
              <a:sym typeface="Times New Roman"/>
            </a:endParaRPr>
          </a:p>
        </p:txBody>
      </p:sp>
      <p:sp>
        <p:nvSpPr>
          <p:cNvPr id="129" name="Google Shape;129;p13"/>
          <p:cNvSpPr txBox="1"/>
          <p:nvPr>
            <p:ph idx="1" type="subTitle"/>
          </p:nvPr>
        </p:nvSpPr>
        <p:spPr>
          <a:xfrm>
            <a:off x="311700" y="2060200"/>
            <a:ext cx="8520600" cy="2313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GB" sz="3000">
                <a:latin typeface="Times New Roman"/>
                <a:ea typeface="Times New Roman"/>
                <a:cs typeface="Times New Roman"/>
                <a:sym typeface="Times New Roman"/>
              </a:rPr>
              <a:t>NerG </a:t>
            </a:r>
            <a:br>
              <a:rPr b="1" lang="en-GB" sz="3000">
                <a:latin typeface="Times New Roman"/>
                <a:ea typeface="Times New Roman"/>
                <a:cs typeface="Times New Roman"/>
                <a:sym typeface="Times New Roman"/>
              </a:rPr>
            </a:br>
            <a:r>
              <a:rPr b="1" lang="en-GB" sz="3000">
                <a:latin typeface="Times New Roman"/>
                <a:ea typeface="Times New Roman"/>
                <a:cs typeface="Times New Roman"/>
                <a:sym typeface="Times New Roman"/>
              </a:rPr>
              <a:t>(</a:t>
            </a:r>
            <a:r>
              <a:rPr lang="en-GB" sz="3000">
                <a:latin typeface="Times New Roman"/>
                <a:ea typeface="Times New Roman"/>
                <a:cs typeface="Times New Roman"/>
                <a:sym typeface="Times New Roman"/>
              </a:rPr>
              <a:t>A Door Motion Energy Harvesting System)</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ctr">
              <a:spcBef>
                <a:spcPts val="0"/>
              </a:spcBef>
              <a:spcAft>
                <a:spcPts val="0"/>
              </a:spcAft>
              <a:buNone/>
            </a:pPr>
            <a:r>
              <a:rPr lang="en-GB" sz="2000">
                <a:latin typeface="Times New Roman"/>
                <a:ea typeface="Times New Roman"/>
                <a:cs typeface="Times New Roman"/>
                <a:sym typeface="Times New Roman"/>
              </a:rPr>
              <a:t>Instructed by: Dr. Saniie</a:t>
            </a:r>
            <a:endParaRPr sz="2000">
              <a:latin typeface="Times New Roman"/>
              <a:ea typeface="Times New Roman"/>
              <a:cs typeface="Times New Roman"/>
              <a:sym typeface="Times New Roman"/>
            </a:endParaRPr>
          </a:p>
          <a:p>
            <a:pPr indent="0" lvl="0" marL="0" rtl="0" algn="ctr">
              <a:spcBef>
                <a:spcPts val="0"/>
              </a:spcBef>
              <a:spcAft>
                <a:spcPts val="0"/>
              </a:spcAft>
              <a:buNone/>
            </a:pPr>
            <a:r>
              <a:rPr lang="en-GB" sz="2000">
                <a:latin typeface="Times New Roman"/>
                <a:ea typeface="Times New Roman"/>
                <a:cs typeface="Times New Roman"/>
                <a:sym typeface="Times New Roman"/>
              </a:rPr>
              <a:t>ECE 510 Summer 2024</a:t>
            </a:r>
            <a:endParaRPr sz="2000">
              <a:latin typeface="Times New Roman"/>
              <a:ea typeface="Times New Roman"/>
              <a:cs typeface="Times New Roman"/>
              <a:sym typeface="Times New Roman"/>
            </a:endParaRPr>
          </a:p>
          <a:p>
            <a:pPr indent="0" lvl="0" marL="0" rtl="0" algn="ctr">
              <a:spcBef>
                <a:spcPts val="0"/>
              </a:spcBef>
              <a:spcAft>
                <a:spcPts val="0"/>
              </a:spcAft>
              <a:buNone/>
            </a:pPr>
            <a:r>
              <a:rPr lang="en-GB" sz="2000">
                <a:latin typeface="Times New Roman"/>
                <a:ea typeface="Times New Roman"/>
                <a:cs typeface="Times New Roman"/>
                <a:sym typeface="Times New Roman"/>
              </a:rPr>
              <a:t>5/22/2024</a:t>
            </a:r>
            <a:endParaRPr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795138" y="595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Budget</a:t>
            </a:r>
            <a:endParaRPr/>
          </a:p>
        </p:txBody>
      </p:sp>
      <p:pic>
        <p:nvPicPr>
          <p:cNvPr id="206" name="Google Shape;206;p22"/>
          <p:cNvPicPr preferRelativeResize="0"/>
          <p:nvPr/>
        </p:nvPicPr>
        <p:blipFill>
          <a:blip r:embed="rId3">
            <a:alphaModFix/>
          </a:blip>
          <a:stretch>
            <a:fillRect/>
          </a:stretch>
        </p:blipFill>
        <p:spPr>
          <a:xfrm>
            <a:off x="459017" y="1419200"/>
            <a:ext cx="7841832" cy="254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Milestone</a:t>
            </a:r>
            <a:r>
              <a:rPr lang="en-GB"/>
              <a:t> Map</a:t>
            </a:r>
            <a:endParaRPr/>
          </a:p>
        </p:txBody>
      </p:sp>
      <p:pic>
        <p:nvPicPr>
          <p:cNvPr id="212" name="Google Shape;212;p23"/>
          <p:cNvPicPr preferRelativeResize="0"/>
          <p:nvPr/>
        </p:nvPicPr>
        <p:blipFill>
          <a:blip r:embed="rId3">
            <a:alphaModFix/>
          </a:blip>
          <a:stretch>
            <a:fillRect/>
          </a:stretch>
        </p:blipFill>
        <p:spPr>
          <a:xfrm>
            <a:off x="426450" y="1533525"/>
            <a:ext cx="8291100" cy="2149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4"/>
          <p:cNvPicPr preferRelativeResize="0"/>
          <p:nvPr/>
        </p:nvPicPr>
        <p:blipFill>
          <a:blip r:embed="rId3">
            <a:alphaModFix/>
          </a:blip>
          <a:stretch>
            <a:fillRect/>
          </a:stretch>
        </p:blipFill>
        <p:spPr>
          <a:xfrm>
            <a:off x="214313" y="519113"/>
            <a:ext cx="8715375" cy="410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nvSpPr>
        <p:spPr>
          <a:xfrm>
            <a:off x="490150" y="2075875"/>
            <a:ext cx="7965300" cy="10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800">
                <a:solidFill>
                  <a:schemeClr val="dk2"/>
                </a:solidFill>
              </a:rPr>
              <a:t>Thank You</a:t>
            </a:r>
            <a:endParaRPr b="1" sz="3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1700" y="621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The Team</a:t>
            </a:r>
            <a:endParaRPr b="1">
              <a:latin typeface="Times New Roman"/>
              <a:ea typeface="Times New Roman"/>
              <a:cs typeface="Times New Roman"/>
              <a:sym typeface="Times New Roman"/>
            </a:endParaRPr>
          </a:p>
        </p:txBody>
      </p:sp>
      <p:sp>
        <p:nvSpPr>
          <p:cNvPr id="135" name="Google Shape;135;p14"/>
          <p:cNvSpPr txBox="1"/>
          <p:nvPr/>
        </p:nvSpPr>
        <p:spPr>
          <a:xfrm>
            <a:off x="740175" y="1313875"/>
            <a:ext cx="3071700" cy="3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ctr">
              <a:spcBef>
                <a:spcPts val="0"/>
              </a:spcBef>
              <a:spcAft>
                <a:spcPts val="0"/>
              </a:spcAft>
              <a:buNone/>
            </a:pPr>
            <a:r>
              <a:rPr b="1" lang="en-GB" sz="1800">
                <a:solidFill>
                  <a:schemeClr val="dk1"/>
                </a:solidFill>
                <a:latin typeface="Times New Roman"/>
                <a:ea typeface="Times New Roman"/>
                <a:cs typeface="Times New Roman"/>
                <a:sym typeface="Times New Roman"/>
              </a:rPr>
              <a:t>Adnan Patel</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GB" sz="1800">
                <a:solidFill>
                  <a:schemeClr val="dk2"/>
                </a:solidFill>
                <a:latin typeface="Times New Roman"/>
                <a:ea typeface="Times New Roman"/>
                <a:cs typeface="Times New Roman"/>
                <a:sym typeface="Times New Roman"/>
              </a:rPr>
              <a:t>M.S. Electrical Engineering</a:t>
            </a:r>
            <a:endParaRPr sz="1800">
              <a:solidFill>
                <a:schemeClr val="dk2"/>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GB" sz="1800">
                <a:solidFill>
                  <a:schemeClr val="dk2"/>
                </a:solidFill>
                <a:latin typeface="Times New Roman"/>
                <a:ea typeface="Times New Roman"/>
                <a:cs typeface="Times New Roman"/>
                <a:sym typeface="Times New Roman"/>
              </a:rPr>
              <a:t>Focus  in VLSI construct and circuit building.</a:t>
            </a:r>
            <a:endParaRPr sz="1800">
              <a:solidFill>
                <a:schemeClr val="dk2"/>
              </a:solidFill>
              <a:latin typeface="Times New Roman"/>
              <a:ea typeface="Times New Roman"/>
              <a:cs typeface="Times New Roman"/>
              <a:sym typeface="Times New Roman"/>
            </a:endParaRPr>
          </a:p>
          <a:p>
            <a:pPr indent="0" lvl="0" marL="0" rtl="0" algn="l">
              <a:spcBef>
                <a:spcPts val="1000"/>
              </a:spcBef>
              <a:spcAft>
                <a:spcPts val="0"/>
              </a:spcAft>
              <a:buNone/>
            </a:pPr>
            <a:r>
              <a:t/>
            </a:r>
            <a:endParaRPr sz="2400">
              <a:solidFill>
                <a:schemeClr val="dk2"/>
              </a:solidFill>
              <a:latin typeface="Times New Roman"/>
              <a:ea typeface="Times New Roman"/>
              <a:cs typeface="Times New Roman"/>
              <a:sym typeface="Times New Roman"/>
            </a:endParaRPr>
          </a:p>
        </p:txBody>
      </p:sp>
      <p:sp>
        <p:nvSpPr>
          <p:cNvPr id="136" name="Google Shape;136;p14"/>
          <p:cNvSpPr txBox="1"/>
          <p:nvPr/>
        </p:nvSpPr>
        <p:spPr>
          <a:xfrm>
            <a:off x="4514450" y="1242425"/>
            <a:ext cx="4226700" cy="35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GB" sz="1800">
                <a:solidFill>
                  <a:schemeClr val="dk1"/>
                </a:solidFill>
                <a:latin typeface="Times New Roman"/>
                <a:ea typeface="Times New Roman"/>
                <a:cs typeface="Times New Roman"/>
                <a:sym typeface="Times New Roman"/>
              </a:rPr>
              <a:t>Abhilash Kashyap Balasubramanyam</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sz="1800">
                <a:solidFill>
                  <a:schemeClr val="dk2"/>
                </a:solidFill>
                <a:latin typeface="Times New Roman"/>
                <a:ea typeface="Times New Roman"/>
                <a:cs typeface="Times New Roman"/>
                <a:sym typeface="Times New Roman"/>
              </a:rPr>
              <a:t>Master of Engineering in Artificial Intelligence for Computer Vision and Control</a:t>
            </a:r>
            <a:endParaRPr sz="1800">
              <a:solidFill>
                <a:schemeClr val="dk2"/>
              </a:solidFill>
              <a:latin typeface="Times New Roman"/>
              <a:ea typeface="Times New Roman"/>
              <a:cs typeface="Times New Roman"/>
              <a:sym typeface="Times New Roman"/>
            </a:endParaRPr>
          </a:p>
        </p:txBody>
      </p:sp>
      <p:pic>
        <p:nvPicPr>
          <p:cNvPr id="137" name="Google Shape;137;p14"/>
          <p:cNvPicPr preferRelativeResize="0"/>
          <p:nvPr/>
        </p:nvPicPr>
        <p:blipFill>
          <a:blip r:embed="rId3">
            <a:alphaModFix/>
          </a:blip>
          <a:stretch>
            <a:fillRect/>
          </a:stretch>
        </p:blipFill>
        <p:spPr>
          <a:xfrm>
            <a:off x="1175496" y="1421050"/>
            <a:ext cx="2201068" cy="1650801"/>
          </a:xfrm>
          <a:prstGeom prst="rect">
            <a:avLst/>
          </a:prstGeom>
          <a:noFill/>
          <a:ln>
            <a:noFill/>
          </a:ln>
        </p:spPr>
      </p:pic>
      <p:pic>
        <p:nvPicPr>
          <p:cNvPr id="138" name="Google Shape;138;p14"/>
          <p:cNvPicPr preferRelativeResize="0"/>
          <p:nvPr/>
        </p:nvPicPr>
        <p:blipFill>
          <a:blip r:embed="rId4">
            <a:alphaModFix/>
          </a:blip>
          <a:stretch>
            <a:fillRect/>
          </a:stretch>
        </p:blipFill>
        <p:spPr>
          <a:xfrm>
            <a:off x="5609823" y="1480553"/>
            <a:ext cx="1605375" cy="171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311700" y="20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a:t>
            </a:r>
            <a:endParaRPr/>
          </a:p>
        </p:txBody>
      </p:sp>
      <p:sp>
        <p:nvSpPr>
          <p:cNvPr id="144" name="Google Shape;144;p15"/>
          <p:cNvSpPr txBox="1"/>
          <p:nvPr>
            <p:ph idx="1" type="body"/>
          </p:nvPr>
        </p:nvSpPr>
        <p:spPr>
          <a:xfrm>
            <a:off x="311700" y="779600"/>
            <a:ext cx="5310000" cy="4046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Most people are unaware that a great deal of energy is constantly being generated around them. Energy can be obtained from various sources, including vibrations, thermal and mechanical sources, and so on.</a:t>
            </a:r>
            <a:endParaRPr sz="1500"/>
          </a:p>
          <a:p>
            <a:pPr indent="-323850" lvl="0" marL="457200" rtl="0" algn="l">
              <a:spcBef>
                <a:spcPts val="0"/>
              </a:spcBef>
              <a:spcAft>
                <a:spcPts val="0"/>
              </a:spcAft>
              <a:buSzPts val="1500"/>
              <a:buChar char="●"/>
            </a:pPr>
            <a:r>
              <a:rPr lang="en-GB" sz="1500"/>
              <a:t>The concept of employing normal hinge doors to harvest energy is relatively new on the energy scene. This green energy solution uses a daily occurrence to generate some electrical energy, which may be used for a wide range of low-powered electronics.</a:t>
            </a:r>
            <a:endParaRPr sz="1500"/>
          </a:p>
          <a:p>
            <a:pPr indent="-323850" lvl="0" marL="457200" rtl="0" algn="l">
              <a:spcBef>
                <a:spcPts val="0"/>
              </a:spcBef>
              <a:spcAft>
                <a:spcPts val="0"/>
              </a:spcAft>
              <a:buSzPts val="1500"/>
              <a:buChar char="●"/>
            </a:pPr>
            <a:r>
              <a:rPr lang="en-GB" sz="1500"/>
              <a:t>A hinge-mounted rotary motor, acting as a generator, can be used for energy harvesting by aligning the motor shaft with the door hinge axis. The shaft attaches to the stationary hinge side, while the motor housing mounts to the door, enabling relative motion</a:t>
            </a:r>
            <a:endParaRPr sz="1500"/>
          </a:p>
        </p:txBody>
      </p:sp>
      <p:pic>
        <p:nvPicPr>
          <p:cNvPr id="145" name="Google Shape;145;p15"/>
          <p:cNvPicPr preferRelativeResize="0"/>
          <p:nvPr/>
        </p:nvPicPr>
        <p:blipFill>
          <a:blip r:embed="rId3">
            <a:alphaModFix/>
          </a:blip>
          <a:stretch>
            <a:fillRect/>
          </a:stretch>
        </p:blipFill>
        <p:spPr>
          <a:xfrm>
            <a:off x="5774100" y="932000"/>
            <a:ext cx="3217500" cy="321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676275" y="500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 case</a:t>
            </a:r>
            <a:endParaRPr/>
          </a:p>
        </p:txBody>
      </p:sp>
      <p:sp>
        <p:nvSpPr>
          <p:cNvPr id="151" name="Google Shape;151;p16"/>
          <p:cNvSpPr txBox="1"/>
          <p:nvPr>
            <p:ph idx="1" type="body"/>
          </p:nvPr>
        </p:nvSpPr>
        <p:spPr>
          <a:xfrm>
            <a:off x="311700" y="1152475"/>
            <a:ext cx="8520600" cy="3876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This form of energy harnessing has a wide range of applications.</a:t>
            </a:r>
            <a:endParaRPr/>
          </a:p>
          <a:p>
            <a:pPr indent="-311150" lvl="0" marL="457200" rtl="0" algn="l">
              <a:spcBef>
                <a:spcPts val="0"/>
              </a:spcBef>
              <a:spcAft>
                <a:spcPts val="0"/>
              </a:spcAft>
              <a:buSzPts val="1300"/>
              <a:buChar char="●"/>
            </a:pPr>
            <a:r>
              <a:rPr lang="en-GB"/>
              <a:t>As doors is the most basic thing that we use in our day to day life it’s application can be divided into two different types.</a:t>
            </a:r>
            <a:endParaRPr/>
          </a:p>
        </p:txBody>
      </p:sp>
      <p:pic>
        <p:nvPicPr>
          <p:cNvPr id="152" name="Google Shape;152;p16"/>
          <p:cNvPicPr preferRelativeResize="0"/>
          <p:nvPr/>
        </p:nvPicPr>
        <p:blipFill>
          <a:blip r:embed="rId3">
            <a:alphaModFix/>
          </a:blip>
          <a:stretch>
            <a:fillRect/>
          </a:stretch>
        </p:blipFill>
        <p:spPr>
          <a:xfrm>
            <a:off x="1234251" y="2156400"/>
            <a:ext cx="6569323" cy="287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688175" y="452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Future Applications</a:t>
            </a:r>
            <a:endParaRPr/>
          </a:p>
        </p:txBody>
      </p:sp>
      <p:pic>
        <p:nvPicPr>
          <p:cNvPr id="158" name="Google Shape;158;p17"/>
          <p:cNvPicPr preferRelativeResize="0"/>
          <p:nvPr/>
        </p:nvPicPr>
        <p:blipFill>
          <a:blip r:embed="rId3">
            <a:alphaModFix/>
          </a:blip>
          <a:stretch>
            <a:fillRect/>
          </a:stretch>
        </p:blipFill>
        <p:spPr>
          <a:xfrm>
            <a:off x="454425" y="1160599"/>
            <a:ext cx="8070451" cy="302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652475" y="524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Market Scenario</a:t>
            </a:r>
            <a:endParaRPr/>
          </a:p>
        </p:txBody>
      </p:sp>
      <p:pic>
        <p:nvPicPr>
          <p:cNvPr id="164" name="Google Shape;164;p18"/>
          <p:cNvPicPr preferRelativeResize="0"/>
          <p:nvPr/>
        </p:nvPicPr>
        <p:blipFill>
          <a:blip r:embed="rId3">
            <a:alphaModFix/>
          </a:blip>
          <a:stretch>
            <a:fillRect/>
          </a:stretch>
        </p:blipFill>
        <p:spPr>
          <a:xfrm>
            <a:off x="1521625" y="1086775"/>
            <a:ext cx="5878424"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557225" y="333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Components Requires</a:t>
            </a:r>
            <a:endParaRPr/>
          </a:p>
        </p:txBody>
      </p:sp>
      <p:sp>
        <p:nvSpPr>
          <p:cNvPr id="170" name="Google Shape;170;p19"/>
          <p:cNvSpPr txBox="1"/>
          <p:nvPr>
            <p:ph idx="1" type="body"/>
          </p:nvPr>
        </p:nvSpPr>
        <p:spPr>
          <a:xfrm>
            <a:off x="171475" y="1065350"/>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Hardware layer</a:t>
            </a:r>
            <a:endParaRPr/>
          </a:p>
        </p:txBody>
      </p:sp>
      <p:pic>
        <p:nvPicPr>
          <p:cNvPr id="171" name="Google Shape;171;p19"/>
          <p:cNvPicPr preferRelativeResize="0"/>
          <p:nvPr/>
        </p:nvPicPr>
        <p:blipFill>
          <a:blip r:embed="rId3">
            <a:alphaModFix/>
          </a:blip>
          <a:stretch>
            <a:fillRect/>
          </a:stretch>
        </p:blipFill>
        <p:spPr>
          <a:xfrm rot="5400000">
            <a:off x="836798" y="2066950"/>
            <a:ext cx="1295825" cy="1298275"/>
          </a:xfrm>
          <a:prstGeom prst="rect">
            <a:avLst/>
          </a:prstGeom>
          <a:noFill/>
          <a:ln>
            <a:noFill/>
          </a:ln>
        </p:spPr>
      </p:pic>
      <p:sp>
        <p:nvSpPr>
          <p:cNvPr id="172" name="Google Shape;172;p19"/>
          <p:cNvSpPr/>
          <p:nvPr/>
        </p:nvSpPr>
        <p:spPr>
          <a:xfrm>
            <a:off x="2252275" y="2504550"/>
            <a:ext cx="428700" cy="26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3" name="Google Shape;173;p19"/>
          <p:cNvPicPr preferRelativeResize="0"/>
          <p:nvPr/>
        </p:nvPicPr>
        <p:blipFill>
          <a:blip r:embed="rId4">
            <a:alphaModFix/>
          </a:blip>
          <a:stretch>
            <a:fillRect/>
          </a:stretch>
        </p:blipFill>
        <p:spPr>
          <a:xfrm>
            <a:off x="2769913" y="2068174"/>
            <a:ext cx="1358562" cy="1295825"/>
          </a:xfrm>
          <a:prstGeom prst="rect">
            <a:avLst/>
          </a:prstGeom>
          <a:noFill/>
          <a:ln>
            <a:noFill/>
          </a:ln>
        </p:spPr>
      </p:pic>
      <p:sp>
        <p:nvSpPr>
          <p:cNvPr id="174" name="Google Shape;174;p19"/>
          <p:cNvSpPr/>
          <p:nvPr/>
        </p:nvSpPr>
        <p:spPr>
          <a:xfrm>
            <a:off x="4217425" y="2504550"/>
            <a:ext cx="428700" cy="26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5" name="Google Shape;175;p19"/>
          <p:cNvPicPr preferRelativeResize="0"/>
          <p:nvPr/>
        </p:nvPicPr>
        <p:blipFill>
          <a:blip r:embed="rId5">
            <a:alphaModFix/>
          </a:blip>
          <a:stretch>
            <a:fillRect/>
          </a:stretch>
        </p:blipFill>
        <p:spPr>
          <a:xfrm>
            <a:off x="4824025" y="2038037"/>
            <a:ext cx="1486300" cy="1645325"/>
          </a:xfrm>
          <a:prstGeom prst="rect">
            <a:avLst/>
          </a:prstGeom>
          <a:noFill/>
          <a:ln>
            <a:noFill/>
          </a:ln>
        </p:spPr>
      </p:pic>
      <p:sp>
        <p:nvSpPr>
          <p:cNvPr id="176" name="Google Shape;176;p19"/>
          <p:cNvSpPr/>
          <p:nvPr/>
        </p:nvSpPr>
        <p:spPr>
          <a:xfrm>
            <a:off x="6488225" y="2504550"/>
            <a:ext cx="428700" cy="26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7" name="Google Shape;177;p19"/>
          <p:cNvPicPr preferRelativeResize="0"/>
          <p:nvPr/>
        </p:nvPicPr>
        <p:blipFill>
          <a:blip r:embed="rId6">
            <a:alphaModFix/>
          </a:blip>
          <a:stretch>
            <a:fillRect/>
          </a:stretch>
        </p:blipFill>
        <p:spPr>
          <a:xfrm>
            <a:off x="7094825" y="2036813"/>
            <a:ext cx="1358550" cy="135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712925" y="667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Components Requires</a:t>
            </a:r>
            <a:endParaRPr/>
          </a:p>
        </p:txBody>
      </p:sp>
      <p:sp>
        <p:nvSpPr>
          <p:cNvPr id="183" name="Google Shape;183;p20"/>
          <p:cNvSpPr txBox="1"/>
          <p:nvPr>
            <p:ph idx="1" type="body"/>
          </p:nvPr>
        </p:nvSpPr>
        <p:spPr>
          <a:xfrm>
            <a:off x="819150" y="188357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Network Layer</a:t>
            </a:r>
            <a:endParaRPr/>
          </a:p>
        </p:txBody>
      </p:sp>
      <p:pic>
        <p:nvPicPr>
          <p:cNvPr id="184" name="Google Shape;184;p20"/>
          <p:cNvPicPr preferRelativeResize="0"/>
          <p:nvPr/>
        </p:nvPicPr>
        <p:blipFill>
          <a:blip r:embed="rId3">
            <a:alphaModFix/>
          </a:blip>
          <a:stretch>
            <a:fillRect/>
          </a:stretch>
        </p:blipFill>
        <p:spPr>
          <a:xfrm>
            <a:off x="3540374" y="1779961"/>
            <a:ext cx="1850800" cy="1850800"/>
          </a:xfrm>
          <a:prstGeom prst="rect">
            <a:avLst/>
          </a:prstGeom>
          <a:noFill/>
          <a:ln>
            <a:noFill/>
          </a:ln>
        </p:spPr>
      </p:pic>
      <p:pic>
        <p:nvPicPr>
          <p:cNvPr id="185" name="Google Shape;185;p20"/>
          <p:cNvPicPr preferRelativeResize="0"/>
          <p:nvPr/>
        </p:nvPicPr>
        <p:blipFill>
          <a:blip r:embed="rId4">
            <a:alphaModFix/>
          </a:blip>
          <a:stretch>
            <a:fillRect/>
          </a:stretch>
        </p:blipFill>
        <p:spPr>
          <a:xfrm>
            <a:off x="805875" y="2347149"/>
            <a:ext cx="2027800" cy="1520875"/>
          </a:xfrm>
          <a:prstGeom prst="rect">
            <a:avLst/>
          </a:prstGeom>
          <a:noFill/>
          <a:ln>
            <a:noFill/>
          </a:ln>
        </p:spPr>
      </p:pic>
      <p:sp>
        <p:nvSpPr>
          <p:cNvPr id="186" name="Google Shape;186;p20"/>
          <p:cNvSpPr/>
          <p:nvPr/>
        </p:nvSpPr>
        <p:spPr>
          <a:xfrm>
            <a:off x="2972675" y="2843025"/>
            <a:ext cx="428700" cy="26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7" name="Google Shape;187;p20"/>
          <p:cNvPicPr preferRelativeResize="0"/>
          <p:nvPr/>
        </p:nvPicPr>
        <p:blipFill>
          <a:blip r:embed="rId3">
            <a:alphaModFix/>
          </a:blip>
          <a:stretch>
            <a:fillRect/>
          </a:stretch>
        </p:blipFill>
        <p:spPr>
          <a:xfrm>
            <a:off x="3540374" y="2182186"/>
            <a:ext cx="1850800" cy="1850800"/>
          </a:xfrm>
          <a:prstGeom prst="rect">
            <a:avLst/>
          </a:prstGeom>
          <a:noFill/>
          <a:ln>
            <a:noFill/>
          </a:ln>
        </p:spPr>
      </p:pic>
      <p:sp>
        <p:nvSpPr>
          <p:cNvPr id="188" name="Google Shape;188;p20"/>
          <p:cNvSpPr/>
          <p:nvPr/>
        </p:nvSpPr>
        <p:spPr>
          <a:xfrm>
            <a:off x="5530175" y="2843025"/>
            <a:ext cx="428700" cy="26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9" name="Google Shape;189;p20"/>
          <p:cNvPicPr preferRelativeResize="0"/>
          <p:nvPr/>
        </p:nvPicPr>
        <p:blipFill>
          <a:blip r:embed="rId5">
            <a:alphaModFix/>
          </a:blip>
          <a:stretch>
            <a:fillRect/>
          </a:stretch>
        </p:blipFill>
        <p:spPr>
          <a:xfrm>
            <a:off x="6097875" y="2347138"/>
            <a:ext cx="2440275" cy="152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Components Requires</a:t>
            </a:r>
            <a:endParaRPr/>
          </a:p>
        </p:txBody>
      </p:sp>
      <p:sp>
        <p:nvSpPr>
          <p:cNvPr id="195" name="Google Shape;195;p21"/>
          <p:cNvSpPr txBox="1"/>
          <p:nvPr>
            <p:ph idx="1" type="body"/>
          </p:nvPr>
        </p:nvSpPr>
        <p:spPr>
          <a:xfrm>
            <a:off x="569125" y="1581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Application</a:t>
            </a:r>
            <a:r>
              <a:rPr lang="en-GB"/>
              <a:t> Layer</a:t>
            </a:r>
            <a:endParaRPr/>
          </a:p>
        </p:txBody>
      </p:sp>
      <p:pic>
        <p:nvPicPr>
          <p:cNvPr id="196" name="Google Shape;196;p21"/>
          <p:cNvPicPr preferRelativeResize="0"/>
          <p:nvPr/>
        </p:nvPicPr>
        <p:blipFill>
          <a:blip r:embed="rId3">
            <a:alphaModFix/>
          </a:blip>
          <a:stretch>
            <a:fillRect/>
          </a:stretch>
        </p:blipFill>
        <p:spPr>
          <a:xfrm>
            <a:off x="759287" y="2033125"/>
            <a:ext cx="1545201" cy="1545201"/>
          </a:xfrm>
          <a:prstGeom prst="rect">
            <a:avLst/>
          </a:prstGeom>
          <a:noFill/>
          <a:ln>
            <a:noFill/>
          </a:ln>
        </p:spPr>
      </p:pic>
      <p:sp>
        <p:nvSpPr>
          <p:cNvPr id="197" name="Google Shape;197;p21"/>
          <p:cNvSpPr/>
          <p:nvPr/>
        </p:nvSpPr>
        <p:spPr>
          <a:xfrm>
            <a:off x="2431563" y="2674763"/>
            <a:ext cx="428700" cy="26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8" name="Google Shape;198;p21"/>
          <p:cNvPicPr preferRelativeResize="0"/>
          <p:nvPr/>
        </p:nvPicPr>
        <p:blipFill>
          <a:blip r:embed="rId4">
            <a:alphaModFix/>
          </a:blip>
          <a:stretch>
            <a:fillRect/>
          </a:stretch>
        </p:blipFill>
        <p:spPr>
          <a:xfrm>
            <a:off x="2685564" y="2106539"/>
            <a:ext cx="2485949" cy="1398349"/>
          </a:xfrm>
          <a:prstGeom prst="rect">
            <a:avLst/>
          </a:prstGeom>
          <a:noFill/>
          <a:ln>
            <a:noFill/>
          </a:ln>
        </p:spPr>
      </p:pic>
      <p:sp>
        <p:nvSpPr>
          <p:cNvPr id="199" name="Google Shape;199;p21"/>
          <p:cNvSpPr/>
          <p:nvPr/>
        </p:nvSpPr>
        <p:spPr>
          <a:xfrm>
            <a:off x="4810438" y="2674763"/>
            <a:ext cx="428700" cy="261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0" name="Google Shape;200;p21"/>
          <p:cNvPicPr preferRelativeResize="0"/>
          <p:nvPr/>
        </p:nvPicPr>
        <p:blipFill>
          <a:blip r:embed="rId5">
            <a:alphaModFix/>
          </a:blip>
          <a:stretch>
            <a:fillRect/>
          </a:stretch>
        </p:blipFill>
        <p:spPr>
          <a:xfrm flipH="1">
            <a:off x="5626170" y="2033112"/>
            <a:ext cx="2758542" cy="165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