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44"/>
  </p:notesMasterIdLst>
  <p:handoutMasterIdLst>
    <p:handoutMasterId r:id="rId45"/>
  </p:handoutMasterIdLst>
  <p:sldIdLst>
    <p:sldId id="350" r:id="rId5"/>
    <p:sldId id="364" r:id="rId6"/>
    <p:sldId id="354" r:id="rId7"/>
    <p:sldId id="366" r:id="rId8"/>
    <p:sldId id="368" r:id="rId9"/>
    <p:sldId id="375" r:id="rId10"/>
    <p:sldId id="373" r:id="rId11"/>
    <p:sldId id="377" r:id="rId12"/>
    <p:sldId id="376" r:id="rId13"/>
    <p:sldId id="378" r:id="rId14"/>
    <p:sldId id="379" r:id="rId15"/>
    <p:sldId id="380" r:id="rId16"/>
    <p:sldId id="381" r:id="rId17"/>
    <p:sldId id="382" r:id="rId18"/>
    <p:sldId id="383" r:id="rId19"/>
    <p:sldId id="384" r:id="rId20"/>
    <p:sldId id="385" r:id="rId21"/>
    <p:sldId id="386" r:id="rId22"/>
    <p:sldId id="387" r:id="rId23"/>
    <p:sldId id="388" r:id="rId24"/>
    <p:sldId id="390" r:id="rId25"/>
    <p:sldId id="391" r:id="rId26"/>
    <p:sldId id="389" r:id="rId27"/>
    <p:sldId id="394" r:id="rId28"/>
    <p:sldId id="395" r:id="rId29"/>
    <p:sldId id="396" r:id="rId30"/>
    <p:sldId id="397" r:id="rId31"/>
    <p:sldId id="398" r:id="rId32"/>
    <p:sldId id="400" r:id="rId33"/>
    <p:sldId id="401" r:id="rId34"/>
    <p:sldId id="402" r:id="rId35"/>
    <p:sldId id="403" r:id="rId36"/>
    <p:sldId id="404" r:id="rId37"/>
    <p:sldId id="405" r:id="rId38"/>
    <p:sldId id="407" r:id="rId39"/>
    <p:sldId id="408" r:id="rId40"/>
    <p:sldId id="409" r:id="rId41"/>
    <p:sldId id="410" r:id="rId42"/>
    <p:sldId id="41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5226" autoAdjust="0"/>
  </p:normalViewPr>
  <p:slideViewPr>
    <p:cSldViewPr snapToGrid="0">
      <p:cViewPr varScale="1">
        <p:scale>
          <a:sx n="82" d="100"/>
          <a:sy n="82" d="100"/>
        </p:scale>
        <p:origin x="720" y="16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May 2,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May 2,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May 2,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May 2,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May 2,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May 2,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May 2,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May 2,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May 2,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May 2,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t>Design and Analysis of Algorithm</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Group Members:</a:t>
            </a:r>
            <a:endParaRPr lang="en-US" dirty="0"/>
          </a:p>
          <a:p>
            <a:r>
              <a:rPr lang="en-US" dirty="0"/>
              <a:t>22120281 – Akash Yeole</a:t>
            </a:r>
          </a:p>
          <a:p>
            <a:r>
              <a:rPr lang="en-US" dirty="0"/>
              <a:t>22120015 – </a:t>
            </a:r>
            <a:r>
              <a:rPr lang="en-US" dirty="0" err="1"/>
              <a:t>Ashved</a:t>
            </a:r>
            <a:r>
              <a:rPr lang="en-US" dirty="0"/>
              <a:t> </a:t>
            </a:r>
            <a:r>
              <a:rPr lang="en-US" dirty="0" err="1"/>
              <a:t>Andhale</a:t>
            </a:r>
            <a:endParaRPr lang="en-US" dirty="0"/>
          </a:p>
          <a:p>
            <a:r>
              <a:rPr lang="en-US" dirty="0"/>
              <a:t>22120255 – </a:t>
            </a:r>
            <a:r>
              <a:rPr lang="en-US" dirty="0" err="1"/>
              <a:t>Sanika</a:t>
            </a:r>
            <a:r>
              <a:rPr lang="en-US" dirty="0"/>
              <a:t> Kulkarni</a:t>
            </a:r>
          </a:p>
          <a:p>
            <a:r>
              <a:rPr lang="en-US" dirty="0"/>
              <a:t>22120123 – </a:t>
            </a:r>
            <a:r>
              <a:rPr lang="en-US" dirty="0" err="1"/>
              <a:t>Shreetej</a:t>
            </a:r>
            <a:r>
              <a:rPr lang="en-US" dirty="0"/>
              <a:t> </a:t>
            </a:r>
            <a:r>
              <a:rPr lang="en-US" dirty="0" err="1"/>
              <a:t>Sanap</a:t>
            </a:r>
            <a:endParaRPr lang="en-US" dirty="0"/>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2B53CB2-76D2-8814-3954-425D1626EC4A}"/>
              </a:ext>
            </a:extLst>
          </p:cNvPr>
          <p:cNvSpPr>
            <a:spLocks noGrp="1"/>
          </p:cNvSpPr>
          <p:nvPr>
            <p:ph type="title"/>
          </p:nvPr>
        </p:nvSpPr>
        <p:spPr>
          <a:xfrm>
            <a:off x="749419" y="16871"/>
            <a:ext cx="8506548" cy="522515"/>
          </a:xfrm>
        </p:spPr>
        <p:txBody>
          <a:bodyPr>
            <a:normAutofit fontScale="90000"/>
          </a:bodyPr>
          <a:lstStyle/>
          <a:p>
            <a:r>
              <a:rPr lang="en-US" dirty="0"/>
              <a:t>Simulation of branch and bound</a:t>
            </a:r>
            <a:endParaRPr lang="en-IN" dirty="0"/>
          </a:p>
        </p:txBody>
      </p:sp>
      <p:sp>
        <p:nvSpPr>
          <p:cNvPr id="13" name="Date Placeholder 12">
            <a:extLst>
              <a:ext uri="{FF2B5EF4-FFF2-40B4-BE49-F238E27FC236}">
                <a16:creationId xmlns:a16="http://schemas.microsoft.com/office/drawing/2014/main" id="{2E0278BD-DA31-93A7-ACD9-2A2B579AD7F6}"/>
              </a:ext>
            </a:extLst>
          </p:cNvPr>
          <p:cNvSpPr>
            <a:spLocks noGrp="1"/>
          </p:cNvSpPr>
          <p:nvPr>
            <p:ph type="dt" sz="half" idx="11"/>
          </p:nvPr>
        </p:nvSpPr>
        <p:spPr/>
        <p:txBody>
          <a:bodyPr/>
          <a:lstStyle/>
          <a:p>
            <a:fld id="{6FCA8E82-58CD-E045-8B98-B7A85B79B752}" type="datetime4">
              <a:rPr lang="en-US" smtClean="0"/>
              <a:pPr/>
              <a:t>May 2, 2023</a:t>
            </a:fld>
            <a:endParaRPr lang="en-US" dirty="0">
              <a:latin typeface="+mn-lt"/>
            </a:endParaRPr>
          </a:p>
        </p:txBody>
      </p:sp>
      <p:sp>
        <p:nvSpPr>
          <p:cNvPr id="14" name="Footer Placeholder 13">
            <a:extLst>
              <a:ext uri="{FF2B5EF4-FFF2-40B4-BE49-F238E27FC236}">
                <a16:creationId xmlns:a16="http://schemas.microsoft.com/office/drawing/2014/main" id="{14CF3949-2EE6-3731-C503-D89DBB66BBD5}"/>
              </a:ext>
            </a:extLst>
          </p:cNvPr>
          <p:cNvSpPr>
            <a:spLocks noGrp="1"/>
          </p:cNvSpPr>
          <p:nvPr>
            <p:ph type="ftr" sz="quarter" idx="1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351B4762-C8B4-1037-0CC0-D3D2B13C43C0}"/>
              </a:ext>
            </a:extLst>
          </p:cNvPr>
          <p:cNvSpPr>
            <a:spLocks noGrp="1"/>
          </p:cNvSpPr>
          <p:nvPr>
            <p:ph type="sldNum" sz="quarter" idx="13"/>
          </p:nvPr>
        </p:nvSpPr>
        <p:spPr/>
        <p:txBody>
          <a:bodyPr/>
          <a:lstStyle/>
          <a:p>
            <a:fld id="{294A09A9-5501-47C1-A89A-A340965A2BE2}" type="slidenum">
              <a:rPr lang="en-US" smtClean="0"/>
              <a:pPr/>
              <a:t>10</a:t>
            </a:fld>
            <a:endParaRPr lang="en-US" dirty="0">
              <a:latin typeface="+mn-lt"/>
            </a:endParaRPr>
          </a:p>
        </p:txBody>
      </p:sp>
      <p:sp>
        <p:nvSpPr>
          <p:cNvPr id="18" name="Text Placeholder 2">
            <a:extLst>
              <a:ext uri="{FF2B5EF4-FFF2-40B4-BE49-F238E27FC236}">
                <a16:creationId xmlns:a16="http://schemas.microsoft.com/office/drawing/2014/main" id="{2E7B8193-0FCA-4381-A1E2-F7B52A627E14}"/>
              </a:ext>
            </a:extLst>
          </p:cNvPr>
          <p:cNvSpPr txBox="1">
            <a:spLocks/>
          </p:cNvSpPr>
          <p:nvPr/>
        </p:nvSpPr>
        <p:spPr>
          <a:xfrm>
            <a:off x="749419" y="539386"/>
            <a:ext cx="10195389" cy="5142957"/>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00B050"/>
                </a:solidFill>
              </a:rPr>
              <a:t>Live</a:t>
            </a:r>
            <a:r>
              <a:rPr lang="en-IN" sz="2000" b="1" dirty="0">
                <a:solidFill>
                  <a:srgbClr val="00B050"/>
                </a:solidFill>
              </a:rPr>
              <a:t> Nodes = [ “00”, “01” ]		</a:t>
            </a:r>
            <a:r>
              <a:rPr lang="en-IN" sz="2000" b="1" dirty="0">
                <a:solidFill>
                  <a:srgbClr val="00B0F0"/>
                </a:solidFill>
              </a:rPr>
              <a:t>Solution Nodes = [ ]		</a:t>
            </a:r>
            <a:r>
              <a:rPr lang="en-IN" sz="2000" b="1" dirty="0"/>
              <a:t>N = 2</a:t>
            </a:r>
          </a:p>
          <a:p>
            <a:endParaRPr lang="en-IN" sz="2000" b="1" dirty="0">
              <a:solidFill>
                <a:srgbClr val="00B0F0"/>
              </a:solidFill>
            </a:endParaRPr>
          </a:p>
          <a:p>
            <a:r>
              <a:rPr lang="en-US" sz="2000" b="1" dirty="0"/>
              <a:t>Level 0 -------------------------&gt;</a:t>
            </a:r>
          </a:p>
          <a:p>
            <a:endParaRPr lang="en-US" sz="2000" b="1" dirty="0"/>
          </a:p>
          <a:p>
            <a:endParaRPr lang="en-US" sz="2000" b="1" dirty="0"/>
          </a:p>
          <a:p>
            <a:r>
              <a:rPr lang="en-US" sz="2000" b="1" dirty="0"/>
              <a:t>Level 1 -------------------------&gt;</a:t>
            </a:r>
          </a:p>
          <a:p>
            <a:endParaRPr lang="en-US" sz="2000" b="1" dirty="0"/>
          </a:p>
          <a:p>
            <a:endParaRPr lang="en-US" sz="2000" b="1" dirty="0"/>
          </a:p>
          <a:p>
            <a:r>
              <a:rPr lang="en-US" sz="2000" b="1" dirty="0"/>
              <a:t>Level 3 ------------------------&gt;</a:t>
            </a:r>
            <a:endParaRPr lang="en-IN" sz="2000" b="1" dirty="0"/>
          </a:p>
          <a:p>
            <a:endParaRPr lang="en-US" sz="2000" b="1" dirty="0"/>
          </a:p>
          <a:p>
            <a:endParaRPr lang="en-US" sz="2000" b="1" dirty="0"/>
          </a:p>
          <a:p>
            <a:endParaRPr lang="en-US" sz="2000" b="1" dirty="0"/>
          </a:p>
          <a:p>
            <a:endParaRPr lang="en-IN" sz="2000" b="1" dirty="0"/>
          </a:p>
          <a:p>
            <a:endParaRPr lang="en-IN" sz="2000" b="1" dirty="0"/>
          </a:p>
        </p:txBody>
      </p:sp>
      <p:sp>
        <p:nvSpPr>
          <p:cNvPr id="3" name="Oval 2">
            <a:extLst>
              <a:ext uri="{FF2B5EF4-FFF2-40B4-BE49-F238E27FC236}">
                <a16:creationId xmlns:a16="http://schemas.microsoft.com/office/drawing/2014/main" id="{6241E2F0-3320-25DF-9FE9-1AFE646FFA7A}"/>
              </a:ext>
            </a:extLst>
          </p:cNvPr>
          <p:cNvSpPr/>
          <p:nvPr/>
        </p:nvSpPr>
        <p:spPr>
          <a:xfrm>
            <a:off x="6082075" y="1061901"/>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endParaRPr lang="en-IN" dirty="0">
              <a:solidFill>
                <a:schemeClr val="bg1"/>
              </a:solidFill>
            </a:endParaRPr>
          </a:p>
        </p:txBody>
      </p:sp>
      <p:sp>
        <p:nvSpPr>
          <p:cNvPr id="2" name="Oval 1">
            <a:extLst>
              <a:ext uri="{FF2B5EF4-FFF2-40B4-BE49-F238E27FC236}">
                <a16:creationId xmlns:a16="http://schemas.microsoft.com/office/drawing/2014/main" id="{62D86484-482A-4977-7E13-DAF9B0C7C963}"/>
              </a:ext>
            </a:extLst>
          </p:cNvPr>
          <p:cNvSpPr/>
          <p:nvPr/>
        </p:nvSpPr>
        <p:spPr>
          <a:xfrm>
            <a:off x="7931020" y="2004802"/>
            <a:ext cx="1324947" cy="54117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sp>
        <p:nvSpPr>
          <p:cNvPr id="4" name="Oval 3">
            <a:extLst>
              <a:ext uri="{FF2B5EF4-FFF2-40B4-BE49-F238E27FC236}">
                <a16:creationId xmlns:a16="http://schemas.microsoft.com/office/drawing/2014/main" id="{839CCC24-F5CC-4F4D-357F-E8ED80A6FAAC}"/>
              </a:ext>
            </a:extLst>
          </p:cNvPr>
          <p:cNvSpPr/>
          <p:nvPr/>
        </p:nvSpPr>
        <p:spPr>
          <a:xfrm>
            <a:off x="4522166" y="2007021"/>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endParaRPr lang="en-IN" dirty="0">
              <a:solidFill>
                <a:schemeClr val="bg1"/>
              </a:solidFill>
            </a:endParaRPr>
          </a:p>
        </p:txBody>
      </p:sp>
      <p:cxnSp>
        <p:nvCxnSpPr>
          <p:cNvPr id="6" name="Straight Arrow Connector 5">
            <a:extLst>
              <a:ext uri="{FF2B5EF4-FFF2-40B4-BE49-F238E27FC236}">
                <a16:creationId xmlns:a16="http://schemas.microsoft.com/office/drawing/2014/main" id="{6F72D85F-CF1A-1CF9-EBE7-9F6D9B9A6A40}"/>
              </a:ext>
            </a:extLst>
          </p:cNvPr>
          <p:cNvCxnSpPr>
            <a:cxnSpLocks/>
            <a:stCxn id="3" idx="3"/>
            <a:endCxn id="4" idx="0"/>
          </p:cNvCxnSpPr>
          <p:nvPr/>
        </p:nvCxnSpPr>
        <p:spPr>
          <a:xfrm flipH="1">
            <a:off x="5184640" y="1523823"/>
            <a:ext cx="1091469" cy="48319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7639865-AA52-57EE-FA3B-0B93393240D5}"/>
              </a:ext>
            </a:extLst>
          </p:cNvPr>
          <p:cNvCxnSpPr>
            <a:cxnSpLocks/>
            <a:stCxn id="3" idx="5"/>
            <a:endCxn id="2" idx="0"/>
          </p:cNvCxnSpPr>
          <p:nvPr/>
        </p:nvCxnSpPr>
        <p:spPr>
          <a:xfrm>
            <a:off x="7212988" y="1523823"/>
            <a:ext cx="1380506" cy="4809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500F5D5C-460E-BB62-9332-CE902412BCCE}"/>
              </a:ext>
            </a:extLst>
          </p:cNvPr>
          <p:cNvSpPr/>
          <p:nvPr/>
        </p:nvSpPr>
        <p:spPr>
          <a:xfrm>
            <a:off x="5419601" y="2862643"/>
            <a:ext cx="1324947" cy="5411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“01”</a:t>
            </a:r>
            <a:endParaRPr lang="en-IN" dirty="0">
              <a:solidFill>
                <a:schemeClr val="bg1"/>
              </a:solidFill>
            </a:endParaRPr>
          </a:p>
        </p:txBody>
      </p:sp>
      <p:sp>
        <p:nvSpPr>
          <p:cNvPr id="7" name="Oval 6">
            <a:extLst>
              <a:ext uri="{FF2B5EF4-FFF2-40B4-BE49-F238E27FC236}">
                <a16:creationId xmlns:a16="http://schemas.microsoft.com/office/drawing/2014/main" id="{E82D204A-BB6E-E870-B74D-00C06DF17A57}"/>
              </a:ext>
            </a:extLst>
          </p:cNvPr>
          <p:cNvSpPr/>
          <p:nvPr/>
        </p:nvSpPr>
        <p:spPr>
          <a:xfrm>
            <a:off x="3591560" y="2862643"/>
            <a:ext cx="1324947" cy="5411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“00”</a:t>
            </a:r>
            <a:endParaRPr lang="en-IN" dirty="0">
              <a:solidFill>
                <a:schemeClr val="bg1"/>
              </a:solidFill>
            </a:endParaRPr>
          </a:p>
        </p:txBody>
      </p:sp>
      <p:cxnSp>
        <p:nvCxnSpPr>
          <p:cNvPr id="11" name="Straight Arrow Connector 10">
            <a:extLst>
              <a:ext uri="{FF2B5EF4-FFF2-40B4-BE49-F238E27FC236}">
                <a16:creationId xmlns:a16="http://schemas.microsoft.com/office/drawing/2014/main" id="{64D7C821-C482-E0C2-5E6F-9F64569351E1}"/>
              </a:ext>
            </a:extLst>
          </p:cNvPr>
          <p:cNvCxnSpPr>
            <a:cxnSpLocks/>
            <a:stCxn id="4" idx="3"/>
            <a:endCxn id="7" idx="0"/>
          </p:cNvCxnSpPr>
          <p:nvPr/>
        </p:nvCxnSpPr>
        <p:spPr>
          <a:xfrm flipH="1">
            <a:off x="4254034" y="2468943"/>
            <a:ext cx="462166" cy="393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7B1E1D-A53A-2AA9-C539-F62359338160}"/>
              </a:ext>
            </a:extLst>
          </p:cNvPr>
          <p:cNvCxnSpPr>
            <a:cxnSpLocks/>
            <a:stCxn id="4" idx="5"/>
            <a:endCxn id="5" idx="0"/>
          </p:cNvCxnSpPr>
          <p:nvPr/>
        </p:nvCxnSpPr>
        <p:spPr>
          <a:xfrm>
            <a:off x="5653079" y="2468943"/>
            <a:ext cx="428996" cy="393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6216770-ADD2-122E-CB35-C64A3E6CB07A}"/>
              </a:ext>
            </a:extLst>
          </p:cNvPr>
          <p:cNvSpPr/>
          <p:nvPr/>
        </p:nvSpPr>
        <p:spPr>
          <a:xfrm>
            <a:off x="8924215" y="2862643"/>
            <a:ext cx="1324947" cy="54117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endParaRPr lang="en-IN" dirty="0">
              <a:solidFill>
                <a:schemeClr val="bg1"/>
              </a:solidFill>
            </a:endParaRPr>
          </a:p>
        </p:txBody>
      </p:sp>
      <p:sp>
        <p:nvSpPr>
          <p:cNvPr id="10" name="Oval 9">
            <a:extLst>
              <a:ext uri="{FF2B5EF4-FFF2-40B4-BE49-F238E27FC236}">
                <a16:creationId xmlns:a16="http://schemas.microsoft.com/office/drawing/2014/main" id="{5A5C2580-6594-0028-6819-E85C58CB660D}"/>
              </a:ext>
            </a:extLst>
          </p:cNvPr>
          <p:cNvSpPr/>
          <p:nvPr/>
        </p:nvSpPr>
        <p:spPr>
          <a:xfrm>
            <a:off x="7096174" y="2862643"/>
            <a:ext cx="1324947" cy="541175"/>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endParaRPr lang="en-IN" dirty="0">
              <a:solidFill>
                <a:schemeClr val="bg1"/>
              </a:solidFill>
            </a:endParaRPr>
          </a:p>
        </p:txBody>
      </p:sp>
      <p:cxnSp>
        <p:nvCxnSpPr>
          <p:cNvPr id="17" name="Straight Arrow Connector 16">
            <a:extLst>
              <a:ext uri="{FF2B5EF4-FFF2-40B4-BE49-F238E27FC236}">
                <a16:creationId xmlns:a16="http://schemas.microsoft.com/office/drawing/2014/main" id="{BD39AF3D-D1B7-6C66-E546-B5D88F115405}"/>
              </a:ext>
            </a:extLst>
          </p:cNvPr>
          <p:cNvCxnSpPr>
            <a:cxnSpLocks/>
            <a:stCxn id="2" idx="3"/>
            <a:endCxn id="10" idx="0"/>
          </p:cNvCxnSpPr>
          <p:nvPr/>
        </p:nvCxnSpPr>
        <p:spPr>
          <a:xfrm flipH="1">
            <a:off x="7758648" y="2466724"/>
            <a:ext cx="366406" cy="3959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9FE2A1-3CDB-390C-7873-B7D5696C250A}"/>
              </a:ext>
            </a:extLst>
          </p:cNvPr>
          <p:cNvCxnSpPr>
            <a:cxnSpLocks/>
            <a:stCxn id="2" idx="5"/>
            <a:endCxn id="8" idx="0"/>
          </p:cNvCxnSpPr>
          <p:nvPr/>
        </p:nvCxnSpPr>
        <p:spPr>
          <a:xfrm>
            <a:off x="9061933" y="2466724"/>
            <a:ext cx="524756" cy="3959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665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2B53CB2-76D2-8814-3954-425D1626EC4A}"/>
              </a:ext>
            </a:extLst>
          </p:cNvPr>
          <p:cNvSpPr>
            <a:spLocks noGrp="1"/>
          </p:cNvSpPr>
          <p:nvPr>
            <p:ph type="title"/>
          </p:nvPr>
        </p:nvSpPr>
        <p:spPr>
          <a:xfrm>
            <a:off x="749419" y="16871"/>
            <a:ext cx="8506548" cy="522515"/>
          </a:xfrm>
        </p:spPr>
        <p:txBody>
          <a:bodyPr>
            <a:normAutofit fontScale="90000"/>
          </a:bodyPr>
          <a:lstStyle/>
          <a:p>
            <a:r>
              <a:rPr lang="en-US" dirty="0"/>
              <a:t>Simulation of branch and bound</a:t>
            </a:r>
            <a:endParaRPr lang="en-IN" dirty="0"/>
          </a:p>
        </p:txBody>
      </p:sp>
      <p:sp>
        <p:nvSpPr>
          <p:cNvPr id="13" name="Date Placeholder 12">
            <a:extLst>
              <a:ext uri="{FF2B5EF4-FFF2-40B4-BE49-F238E27FC236}">
                <a16:creationId xmlns:a16="http://schemas.microsoft.com/office/drawing/2014/main" id="{2E0278BD-DA31-93A7-ACD9-2A2B579AD7F6}"/>
              </a:ext>
            </a:extLst>
          </p:cNvPr>
          <p:cNvSpPr>
            <a:spLocks noGrp="1"/>
          </p:cNvSpPr>
          <p:nvPr>
            <p:ph type="dt" sz="half" idx="11"/>
          </p:nvPr>
        </p:nvSpPr>
        <p:spPr/>
        <p:txBody>
          <a:bodyPr/>
          <a:lstStyle/>
          <a:p>
            <a:fld id="{6FCA8E82-58CD-E045-8B98-B7A85B79B752}" type="datetime4">
              <a:rPr lang="en-US" smtClean="0"/>
              <a:pPr/>
              <a:t>May 2, 2023</a:t>
            </a:fld>
            <a:endParaRPr lang="en-US" dirty="0">
              <a:latin typeface="+mn-lt"/>
            </a:endParaRPr>
          </a:p>
        </p:txBody>
      </p:sp>
      <p:sp>
        <p:nvSpPr>
          <p:cNvPr id="14" name="Footer Placeholder 13">
            <a:extLst>
              <a:ext uri="{FF2B5EF4-FFF2-40B4-BE49-F238E27FC236}">
                <a16:creationId xmlns:a16="http://schemas.microsoft.com/office/drawing/2014/main" id="{14CF3949-2EE6-3731-C503-D89DBB66BBD5}"/>
              </a:ext>
            </a:extLst>
          </p:cNvPr>
          <p:cNvSpPr>
            <a:spLocks noGrp="1"/>
          </p:cNvSpPr>
          <p:nvPr>
            <p:ph type="ftr" sz="quarter" idx="1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351B4762-C8B4-1037-0CC0-D3D2B13C43C0}"/>
              </a:ext>
            </a:extLst>
          </p:cNvPr>
          <p:cNvSpPr>
            <a:spLocks noGrp="1"/>
          </p:cNvSpPr>
          <p:nvPr>
            <p:ph type="sldNum" sz="quarter" idx="13"/>
          </p:nvPr>
        </p:nvSpPr>
        <p:spPr/>
        <p:txBody>
          <a:bodyPr/>
          <a:lstStyle/>
          <a:p>
            <a:fld id="{294A09A9-5501-47C1-A89A-A340965A2BE2}" type="slidenum">
              <a:rPr lang="en-US" smtClean="0"/>
              <a:pPr/>
              <a:t>11</a:t>
            </a:fld>
            <a:endParaRPr lang="en-US" dirty="0">
              <a:latin typeface="+mn-lt"/>
            </a:endParaRPr>
          </a:p>
        </p:txBody>
      </p:sp>
      <p:sp>
        <p:nvSpPr>
          <p:cNvPr id="18" name="Text Placeholder 2">
            <a:extLst>
              <a:ext uri="{FF2B5EF4-FFF2-40B4-BE49-F238E27FC236}">
                <a16:creationId xmlns:a16="http://schemas.microsoft.com/office/drawing/2014/main" id="{2E7B8193-0FCA-4381-A1E2-F7B52A627E14}"/>
              </a:ext>
            </a:extLst>
          </p:cNvPr>
          <p:cNvSpPr txBox="1">
            <a:spLocks/>
          </p:cNvSpPr>
          <p:nvPr/>
        </p:nvSpPr>
        <p:spPr>
          <a:xfrm>
            <a:off x="749419" y="539386"/>
            <a:ext cx="10195389" cy="5142957"/>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00B050"/>
                </a:solidFill>
              </a:rPr>
              <a:t>Live</a:t>
            </a:r>
            <a:r>
              <a:rPr lang="en-IN" sz="2000" b="1" dirty="0">
                <a:solidFill>
                  <a:srgbClr val="00B050"/>
                </a:solidFill>
              </a:rPr>
              <a:t> Nodes = [ “00”, “01”, “10”, “11”]		</a:t>
            </a:r>
            <a:r>
              <a:rPr lang="en-IN" sz="2000" b="1" dirty="0">
                <a:solidFill>
                  <a:srgbClr val="00B0F0"/>
                </a:solidFill>
              </a:rPr>
              <a:t>Solution Nodes = [ ]		</a:t>
            </a:r>
            <a:r>
              <a:rPr lang="en-IN" sz="2000" b="1" dirty="0"/>
              <a:t>N = 2</a:t>
            </a:r>
          </a:p>
          <a:p>
            <a:endParaRPr lang="en-IN" sz="2000" b="1" dirty="0">
              <a:solidFill>
                <a:srgbClr val="00B0F0"/>
              </a:solidFill>
            </a:endParaRPr>
          </a:p>
          <a:p>
            <a:r>
              <a:rPr lang="en-US" sz="2000" b="1" dirty="0"/>
              <a:t>Level 0 -------------------------&gt;</a:t>
            </a:r>
          </a:p>
          <a:p>
            <a:endParaRPr lang="en-US" sz="2000" b="1" dirty="0"/>
          </a:p>
          <a:p>
            <a:endParaRPr lang="en-US" sz="2000" b="1" dirty="0"/>
          </a:p>
          <a:p>
            <a:r>
              <a:rPr lang="en-US" sz="2000" b="1" dirty="0"/>
              <a:t>Level 1 -------------------------&gt;</a:t>
            </a:r>
          </a:p>
          <a:p>
            <a:endParaRPr lang="en-US" sz="2000" b="1" dirty="0"/>
          </a:p>
          <a:p>
            <a:endParaRPr lang="en-US" sz="2000" b="1" dirty="0"/>
          </a:p>
          <a:p>
            <a:r>
              <a:rPr lang="en-US" sz="2000" b="1" dirty="0"/>
              <a:t>Level 2 ------------------------&gt;</a:t>
            </a:r>
            <a:endParaRPr lang="en-IN" sz="2000" b="1" dirty="0"/>
          </a:p>
          <a:p>
            <a:endParaRPr lang="en-US" sz="2000" b="1" dirty="0"/>
          </a:p>
          <a:p>
            <a:endParaRPr lang="en-US" sz="2000" b="1" dirty="0"/>
          </a:p>
          <a:p>
            <a:endParaRPr lang="en-US" sz="2000" b="1" dirty="0"/>
          </a:p>
          <a:p>
            <a:endParaRPr lang="en-IN" sz="2000" b="1" dirty="0"/>
          </a:p>
          <a:p>
            <a:endParaRPr lang="en-IN" sz="2000" b="1" dirty="0"/>
          </a:p>
        </p:txBody>
      </p:sp>
      <p:sp>
        <p:nvSpPr>
          <p:cNvPr id="3" name="Oval 2">
            <a:extLst>
              <a:ext uri="{FF2B5EF4-FFF2-40B4-BE49-F238E27FC236}">
                <a16:creationId xmlns:a16="http://schemas.microsoft.com/office/drawing/2014/main" id="{6241E2F0-3320-25DF-9FE9-1AFE646FFA7A}"/>
              </a:ext>
            </a:extLst>
          </p:cNvPr>
          <p:cNvSpPr/>
          <p:nvPr/>
        </p:nvSpPr>
        <p:spPr>
          <a:xfrm>
            <a:off x="6082075" y="1061901"/>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endParaRPr lang="en-IN" dirty="0">
              <a:solidFill>
                <a:schemeClr val="bg1"/>
              </a:solidFill>
            </a:endParaRPr>
          </a:p>
        </p:txBody>
      </p:sp>
      <p:sp>
        <p:nvSpPr>
          <p:cNvPr id="2" name="Oval 1">
            <a:extLst>
              <a:ext uri="{FF2B5EF4-FFF2-40B4-BE49-F238E27FC236}">
                <a16:creationId xmlns:a16="http://schemas.microsoft.com/office/drawing/2014/main" id="{62D86484-482A-4977-7E13-DAF9B0C7C963}"/>
              </a:ext>
            </a:extLst>
          </p:cNvPr>
          <p:cNvSpPr/>
          <p:nvPr/>
        </p:nvSpPr>
        <p:spPr>
          <a:xfrm>
            <a:off x="7931020" y="2004802"/>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sp>
        <p:nvSpPr>
          <p:cNvPr id="4" name="Oval 3">
            <a:extLst>
              <a:ext uri="{FF2B5EF4-FFF2-40B4-BE49-F238E27FC236}">
                <a16:creationId xmlns:a16="http://schemas.microsoft.com/office/drawing/2014/main" id="{839CCC24-F5CC-4F4D-357F-E8ED80A6FAAC}"/>
              </a:ext>
            </a:extLst>
          </p:cNvPr>
          <p:cNvSpPr/>
          <p:nvPr/>
        </p:nvSpPr>
        <p:spPr>
          <a:xfrm>
            <a:off x="4522166" y="2007021"/>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endParaRPr lang="en-IN" dirty="0">
              <a:solidFill>
                <a:schemeClr val="bg1"/>
              </a:solidFill>
            </a:endParaRPr>
          </a:p>
        </p:txBody>
      </p:sp>
      <p:cxnSp>
        <p:nvCxnSpPr>
          <p:cNvPr id="6" name="Straight Arrow Connector 5">
            <a:extLst>
              <a:ext uri="{FF2B5EF4-FFF2-40B4-BE49-F238E27FC236}">
                <a16:creationId xmlns:a16="http://schemas.microsoft.com/office/drawing/2014/main" id="{6F72D85F-CF1A-1CF9-EBE7-9F6D9B9A6A40}"/>
              </a:ext>
            </a:extLst>
          </p:cNvPr>
          <p:cNvCxnSpPr>
            <a:cxnSpLocks/>
            <a:stCxn id="3" idx="3"/>
            <a:endCxn id="4" idx="0"/>
          </p:cNvCxnSpPr>
          <p:nvPr/>
        </p:nvCxnSpPr>
        <p:spPr>
          <a:xfrm flipH="1">
            <a:off x="5184640" y="1523823"/>
            <a:ext cx="1091469" cy="48319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7639865-AA52-57EE-FA3B-0B93393240D5}"/>
              </a:ext>
            </a:extLst>
          </p:cNvPr>
          <p:cNvCxnSpPr>
            <a:cxnSpLocks/>
            <a:stCxn id="3" idx="5"/>
            <a:endCxn id="2" idx="0"/>
          </p:cNvCxnSpPr>
          <p:nvPr/>
        </p:nvCxnSpPr>
        <p:spPr>
          <a:xfrm>
            <a:off x="7212988" y="1523823"/>
            <a:ext cx="1380506" cy="4809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500F5D5C-460E-BB62-9332-CE902412BCCE}"/>
              </a:ext>
            </a:extLst>
          </p:cNvPr>
          <p:cNvSpPr/>
          <p:nvPr/>
        </p:nvSpPr>
        <p:spPr>
          <a:xfrm>
            <a:off x="5419601" y="2862643"/>
            <a:ext cx="1324947" cy="5411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“01”</a:t>
            </a:r>
            <a:endParaRPr lang="en-IN" dirty="0">
              <a:solidFill>
                <a:schemeClr val="bg1"/>
              </a:solidFill>
            </a:endParaRPr>
          </a:p>
        </p:txBody>
      </p:sp>
      <p:sp>
        <p:nvSpPr>
          <p:cNvPr id="7" name="Oval 6">
            <a:extLst>
              <a:ext uri="{FF2B5EF4-FFF2-40B4-BE49-F238E27FC236}">
                <a16:creationId xmlns:a16="http://schemas.microsoft.com/office/drawing/2014/main" id="{E82D204A-BB6E-E870-B74D-00C06DF17A57}"/>
              </a:ext>
            </a:extLst>
          </p:cNvPr>
          <p:cNvSpPr/>
          <p:nvPr/>
        </p:nvSpPr>
        <p:spPr>
          <a:xfrm>
            <a:off x="3591560" y="2862643"/>
            <a:ext cx="1324947" cy="5411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“00”</a:t>
            </a:r>
            <a:endParaRPr lang="en-IN" dirty="0">
              <a:solidFill>
                <a:schemeClr val="bg1"/>
              </a:solidFill>
            </a:endParaRPr>
          </a:p>
        </p:txBody>
      </p:sp>
      <p:cxnSp>
        <p:nvCxnSpPr>
          <p:cNvPr id="11" name="Straight Arrow Connector 10">
            <a:extLst>
              <a:ext uri="{FF2B5EF4-FFF2-40B4-BE49-F238E27FC236}">
                <a16:creationId xmlns:a16="http://schemas.microsoft.com/office/drawing/2014/main" id="{64D7C821-C482-E0C2-5E6F-9F64569351E1}"/>
              </a:ext>
            </a:extLst>
          </p:cNvPr>
          <p:cNvCxnSpPr>
            <a:cxnSpLocks/>
            <a:stCxn id="4" idx="3"/>
            <a:endCxn id="7" idx="0"/>
          </p:cNvCxnSpPr>
          <p:nvPr/>
        </p:nvCxnSpPr>
        <p:spPr>
          <a:xfrm flipH="1">
            <a:off x="4254034" y="2468943"/>
            <a:ext cx="462166" cy="393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7B1E1D-A53A-2AA9-C539-F62359338160}"/>
              </a:ext>
            </a:extLst>
          </p:cNvPr>
          <p:cNvCxnSpPr>
            <a:cxnSpLocks/>
            <a:stCxn id="4" idx="5"/>
            <a:endCxn id="5" idx="0"/>
          </p:cNvCxnSpPr>
          <p:nvPr/>
        </p:nvCxnSpPr>
        <p:spPr>
          <a:xfrm>
            <a:off x="5653079" y="2468943"/>
            <a:ext cx="428996" cy="393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6216770-ADD2-122E-CB35-C64A3E6CB07A}"/>
              </a:ext>
            </a:extLst>
          </p:cNvPr>
          <p:cNvSpPr/>
          <p:nvPr/>
        </p:nvSpPr>
        <p:spPr>
          <a:xfrm>
            <a:off x="8924215" y="2862643"/>
            <a:ext cx="1324947" cy="5411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endParaRPr lang="en-IN" dirty="0">
              <a:solidFill>
                <a:schemeClr val="bg1"/>
              </a:solidFill>
            </a:endParaRPr>
          </a:p>
        </p:txBody>
      </p:sp>
      <p:sp>
        <p:nvSpPr>
          <p:cNvPr id="10" name="Oval 9">
            <a:extLst>
              <a:ext uri="{FF2B5EF4-FFF2-40B4-BE49-F238E27FC236}">
                <a16:creationId xmlns:a16="http://schemas.microsoft.com/office/drawing/2014/main" id="{5A5C2580-6594-0028-6819-E85C58CB660D}"/>
              </a:ext>
            </a:extLst>
          </p:cNvPr>
          <p:cNvSpPr/>
          <p:nvPr/>
        </p:nvSpPr>
        <p:spPr>
          <a:xfrm>
            <a:off x="7096174" y="2862643"/>
            <a:ext cx="1324947" cy="541175"/>
          </a:xfrm>
          <a:prstGeom prst="ellipse">
            <a:avLst/>
          </a:prstGeom>
          <a:solidFill>
            <a:srgbClr val="00B05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endParaRPr lang="en-IN" dirty="0">
              <a:solidFill>
                <a:schemeClr val="bg1"/>
              </a:solidFill>
            </a:endParaRPr>
          </a:p>
        </p:txBody>
      </p:sp>
      <p:cxnSp>
        <p:nvCxnSpPr>
          <p:cNvPr id="17" name="Straight Arrow Connector 16">
            <a:extLst>
              <a:ext uri="{FF2B5EF4-FFF2-40B4-BE49-F238E27FC236}">
                <a16:creationId xmlns:a16="http://schemas.microsoft.com/office/drawing/2014/main" id="{BD39AF3D-D1B7-6C66-E546-B5D88F115405}"/>
              </a:ext>
            </a:extLst>
          </p:cNvPr>
          <p:cNvCxnSpPr>
            <a:cxnSpLocks/>
            <a:stCxn id="2" idx="3"/>
            <a:endCxn id="10" idx="0"/>
          </p:cNvCxnSpPr>
          <p:nvPr/>
        </p:nvCxnSpPr>
        <p:spPr>
          <a:xfrm flipH="1">
            <a:off x="7758648" y="2466724"/>
            <a:ext cx="366406" cy="3959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9FE2A1-3CDB-390C-7873-B7D5696C250A}"/>
              </a:ext>
            </a:extLst>
          </p:cNvPr>
          <p:cNvCxnSpPr>
            <a:cxnSpLocks/>
            <a:stCxn id="2" idx="5"/>
            <a:endCxn id="8" idx="0"/>
          </p:cNvCxnSpPr>
          <p:nvPr/>
        </p:nvCxnSpPr>
        <p:spPr>
          <a:xfrm>
            <a:off x="9061933" y="2466724"/>
            <a:ext cx="524756" cy="3959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924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2B53CB2-76D2-8814-3954-425D1626EC4A}"/>
              </a:ext>
            </a:extLst>
          </p:cNvPr>
          <p:cNvSpPr>
            <a:spLocks noGrp="1"/>
          </p:cNvSpPr>
          <p:nvPr>
            <p:ph type="title"/>
          </p:nvPr>
        </p:nvSpPr>
        <p:spPr>
          <a:xfrm>
            <a:off x="749419" y="16871"/>
            <a:ext cx="8506548" cy="522515"/>
          </a:xfrm>
        </p:spPr>
        <p:txBody>
          <a:bodyPr>
            <a:normAutofit fontScale="90000"/>
          </a:bodyPr>
          <a:lstStyle/>
          <a:p>
            <a:r>
              <a:rPr lang="en-US" dirty="0"/>
              <a:t>Simulation of branch and bound</a:t>
            </a:r>
            <a:endParaRPr lang="en-IN" dirty="0"/>
          </a:p>
        </p:txBody>
      </p:sp>
      <p:sp>
        <p:nvSpPr>
          <p:cNvPr id="13" name="Date Placeholder 12">
            <a:extLst>
              <a:ext uri="{FF2B5EF4-FFF2-40B4-BE49-F238E27FC236}">
                <a16:creationId xmlns:a16="http://schemas.microsoft.com/office/drawing/2014/main" id="{2E0278BD-DA31-93A7-ACD9-2A2B579AD7F6}"/>
              </a:ext>
            </a:extLst>
          </p:cNvPr>
          <p:cNvSpPr>
            <a:spLocks noGrp="1"/>
          </p:cNvSpPr>
          <p:nvPr>
            <p:ph type="dt" sz="half" idx="11"/>
          </p:nvPr>
        </p:nvSpPr>
        <p:spPr/>
        <p:txBody>
          <a:bodyPr/>
          <a:lstStyle/>
          <a:p>
            <a:fld id="{6FCA8E82-58CD-E045-8B98-B7A85B79B752}" type="datetime4">
              <a:rPr lang="en-US" smtClean="0"/>
              <a:pPr/>
              <a:t>May 2, 2023</a:t>
            </a:fld>
            <a:endParaRPr lang="en-US" dirty="0">
              <a:latin typeface="+mn-lt"/>
            </a:endParaRPr>
          </a:p>
        </p:txBody>
      </p:sp>
      <p:sp>
        <p:nvSpPr>
          <p:cNvPr id="14" name="Footer Placeholder 13">
            <a:extLst>
              <a:ext uri="{FF2B5EF4-FFF2-40B4-BE49-F238E27FC236}">
                <a16:creationId xmlns:a16="http://schemas.microsoft.com/office/drawing/2014/main" id="{14CF3949-2EE6-3731-C503-D89DBB66BBD5}"/>
              </a:ext>
            </a:extLst>
          </p:cNvPr>
          <p:cNvSpPr>
            <a:spLocks noGrp="1"/>
          </p:cNvSpPr>
          <p:nvPr>
            <p:ph type="ftr" sz="quarter" idx="1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351B4762-C8B4-1037-0CC0-D3D2B13C43C0}"/>
              </a:ext>
            </a:extLst>
          </p:cNvPr>
          <p:cNvSpPr>
            <a:spLocks noGrp="1"/>
          </p:cNvSpPr>
          <p:nvPr>
            <p:ph type="sldNum" sz="quarter" idx="13"/>
          </p:nvPr>
        </p:nvSpPr>
        <p:spPr/>
        <p:txBody>
          <a:bodyPr/>
          <a:lstStyle/>
          <a:p>
            <a:fld id="{294A09A9-5501-47C1-A89A-A340965A2BE2}" type="slidenum">
              <a:rPr lang="en-US" smtClean="0"/>
              <a:pPr/>
              <a:t>12</a:t>
            </a:fld>
            <a:endParaRPr lang="en-US" dirty="0">
              <a:latin typeface="+mn-lt"/>
            </a:endParaRPr>
          </a:p>
        </p:txBody>
      </p:sp>
      <p:sp>
        <p:nvSpPr>
          <p:cNvPr id="18" name="Text Placeholder 2">
            <a:extLst>
              <a:ext uri="{FF2B5EF4-FFF2-40B4-BE49-F238E27FC236}">
                <a16:creationId xmlns:a16="http://schemas.microsoft.com/office/drawing/2014/main" id="{2E7B8193-0FCA-4381-A1E2-F7B52A627E14}"/>
              </a:ext>
            </a:extLst>
          </p:cNvPr>
          <p:cNvSpPr txBox="1">
            <a:spLocks/>
          </p:cNvSpPr>
          <p:nvPr/>
        </p:nvSpPr>
        <p:spPr>
          <a:xfrm>
            <a:off x="749419" y="539386"/>
            <a:ext cx="10195389" cy="5142957"/>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00B050"/>
                </a:solidFill>
              </a:rPr>
              <a:t>Live</a:t>
            </a:r>
            <a:r>
              <a:rPr lang="en-IN" sz="2000" b="1" dirty="0">
                <a:solidFill>
                  <a:srgbClr val="00B050"/>
                </a:solidFill>
              </a:rPr>
              <a:t> Nodes = [ “01”, “10”, “11”]		</a:t>
            </a:r>
            <a:r>
              <a:rPr lang="en-IN" sz="2000" b="1" dirty="0">
                <a:solidFill>
                  <a:srgbClr val="00B0F0"/>
                </a:solidFill>
              </a:rPr>
              <a:t>Solution Nodes = [ ]		</a:t>
            </a:r>
            <a:r>
              <a:rPr lang="en-IN" sz="2000" b="1" dirty="0"/>
              <a:t>N = 2</a:t>
            </a:r>
          </a:p>
          <a:p>
            <a:endParaRPr lang="en-IN" sz="2000" b="1" dirty="0">
              <a:solidFill>
                <a:srgbClr val="00B0F0"/>
              </a:solidFill>
            </a:endParaRPr>
          </a:p>
          <a:p>
            <a:r>
              <a:rPr lang="en-US" sz="2000" b="1" dirty="0"/>
              <a:t>Level 0 -------------------------&gt;</a:t>
            </a:r>
          </a:p>
          <a:p>
            <a:endParaRPr lang="en-US" sz="2000" b="1" dirty="0"/>
          </a:p>
          <a:p>
            <a:endParaRPr lang="en-US" sz="2000" b="1" dirty="0"/>
          </a:p>
          <a:p>
            <a:r>
              <a:rPr lang="en-US" sz="2000" b="1" dirty="0"/>
              <a:t>Level 1 -------------------------&gt;</a:t>
            </a:r>
          </a:p>
          <a:p>
            <a:endParaRPr lang="en-US" sz="2000" b="1" dirty="0"/>
          </a:p>
          <a:p>
            <a:endParaRPr lang="en-US" sz="2000" b="1" dirty="0"/>
          </a:p>
          <a:p>
            <a:r>
              <a:rPr lang="en-US" sz="2000" b="1" dirty="0"/>
              <a:t>Level 2 ------------------------&gt;</a:t>
            </a:r>
            <a:endParaRPr lang="en-IN" sz="2000" b="1" dirty="0"/>
          </a:p>
          <a:p>
            <a:endParaRPr lang="en-US" sz="2000" b="1" dirty="0"/>
          </a:p>
          <a:p>
            <a:endParaRPr lang="en-US" sz="2000" b="1" dirty="0"/>
          </a:p>
          <a:p>
            <a:endParaRPr lang="en-US" sz="2000" b="1" dirty="0"/>
          </a:p>
          <a:p>
            <a:endParaRPr lang="en-IN" sz="2000" b="1" dirty="0"/>
          </a:p>
          <a:p>
            <a:endParaRPr lang="en-IN" sz="2000" b="1" dirty="0"/>
          </a:p>
        </p:txBody>
      </p:sp>
      <p:sp>
        <p:nvSpPr>
          <p:cNvPr id="3" name="Oval 2">
            <a:extLst>
              <a:ext uri="{FF2B5EF4-FFF2-40B4-BE49-F238E27FC236}">
                <a16:creationId xmlns:a16="http://schemas.microsoft.com/office/drawing/2014/main" id="{6241E2F0-3320-25DF-9FE9-1AFE646FFA7A}"/>
              </a:ext>
            </a:extLst>
          </p:cNvPr>
          <p:cNvSpPr/>
          <p:nvPr/>
        </p:nvSpPr>
        <p:spPr>
          <a:xfrm>
            <a:off x="6082075" y="1061901"/>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endParaRPr lang="en-IN" dirty="0">
              <a:solidFill>
                <a:schemeClr val="bg1"/>
              </a:solidFill>
            </a:endParaRPr>
          </a:p>
        </p:txBody>
      </p:sp>
      <p:sp>
        <p:nvSpPr>
          <p:cNvPr id="2" name="Oval 1">
            <a:extLst>
              <a:ext uri="{FF2B5EF4-FFF2-40B4-BE49-F238E27FC236}">
                <a16:creationId xmlns:a16="http://schemas.microsoft.com/office/drawing/2014/main" id="{62D86484-482A-4977-7E13-DAF9B0C7C963}"/>
              </a:ext>
            </a:extLst>
          </p:cNvPr>
          <p:cNvSpPr/>
          <p:nvPr/>
        </p:nvSpPr>
        <p:spPr>
          <a:xfrm>
            <a:off x="7931020" y="2004802"/>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sp>
        <p:nvSpPr>
          <p:cNvPr id="4" name="Oval 3">
            <a:extLst>
              <a:ext uri="{FF2B5EF4-FFF2-40B4-BE49-F238E27FC236}">
                <a16:creationId xmlns:a16="http://schemas.microsoft.com/office/drawing/2014/main" id="{839CCC24-F5CC-4F4D-357F-E8ED80A6FAAC}"/>
              </a:ext>
            </a:extLst>
          </p:cNvPr>
          <p:cNvSpPr/>
          <p:nvPr/>
        </p:nvSpPr>
        <p:spPr>
          <a:xfrm>
            <a:off x="4522166" y="2007021"/>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endParaRPr lang="en-IN" dirty="0">
              <a:solidFill>
                <a:schemeClr val="bg1"/>
              </a:solidFill>
            </a:endParaRPr>
          </a:p>
        </p:txBody>
      </p:sp>
      <p:cxnSp>
        <p:nvCxnSpPr>
          <p:cNvPr id="6" name="Straight Arrow Connector 5">
            <a:extLst>
              <a:ext uri="{FF2B5EF4-FFF2-40B4-BE49-F238E27FC236}">
                <a16:creationId xmlns:a16="http://schemas.microsoft.com/office/drawing/2014/main" id="{6F72D85F-CF1A-1CF9-EBE7-9F6D9B9A6A40}"/>
              </a:ext>
            </a:extLst>
          </p:cNvPr>
          <p:cNvCxnSpPr>
            <a:cxnSpLocks/>
            <a:stCxn id="3" idx="3"/>
            <a:endCxn id="4" idx="0"/>
          </p:cNvCxnSpPr>
          <p:nvPr/>
        </p:nvCxnSpPr>
        <p:spPr>
          <a:xfrm flipH="1">
            <a:off x="5184640" y="1523823"/>
            <a:ext cx="1091469" cy="48319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7639865-AA52-57EE-FA3B-0B93393240D5}"/>
              </a:ext>
            </a:extLst>
          </p:cNvPr>
          <p:cNvCxnSpPr>
            <a:cxnSpLocks/>
            <a:stCxn id="3" idx="5"/>
            <a:endCxn id="2" idx="0"/>
          </p:cNvCxnSpPr>
          <p:nvPr/>
        </p:nvCxnSpPr>
        <p:spPr>
          <a:xfrm>
            <a:off x="7212988" y="1523823"/>
            <a:ext cx="1380506" cy="4809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500F5D5C-460E-BB62-9332-CE902412BCCE}"/>
              </a:ext>
            </a:extLst>
          </p:cNvPr>
          <p:cNvSpPr/>
          <p:nvPr/>
        </p:nvSpPr>
        <p:spPr>
          <a:xfrm>
            <a:off x="5419601" y="2862643"/>
            <a:ext cx="1324947" cy="5411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“01”</a:t>
            </a:r>
            <a:endParaRPr lang="en-IN" dirty="0">
              <a:solidFill>
                <a:schemeClr val="bg1"/>
              </a:solidFill>
            </a:endParaRPr>
          </a:p>
        </p:txBody>
      </p:sp>
      <p:sp>
        <p:nvSpPr>
          <p:cNvPr id="7" name="Oval 6">
            <a:extLst>
              <a:ext uri="{FF2B5EF4-FFF2-40B4-BE49-F238E27FC236}">
                <a16:creationId xmlns:a16="http://schemas.microsoft.com/office/drawing/2014/main" id="{E82D204A-BB6E-E870-B74D-00C06DF17A57}"/>
              </a:ext>
            </a:extLst>
          </p:cNvPr>
          <p:cNvSpPr/>
          <p:nvPr/>
        </p:nvSpPr>
        <p:spPr>
          <a:xfrm>
            <a:off x="3591560" y="2862643"/>
            <a:ext cx="1324947" cy="54117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“00”</a:t>
            </a:r>
            <a:endParaRPr lang="en-IN" dirty="0">
              <a:solidFill>
                <a:schemeClr val="bg1"/>
              </a:solidFill>
            </a:endParaRPr>
          </a:p>
        </p:txBody>
      </p:sp>
      <p:cxnSp>
        <p:nvCxnSpPr>
          <p:cNvPr id="11" name="Straight Arrow Connector 10">
            <a:extLst>
              <a:ext uri="{FF2B5EF4-FFF2-40B4-BE49-F238E27FC236}">
                <a16:creationId xmlns:a16="http://schemas.microsoft.com/office/drawing/2014/main" id="{64D7C821-C482-E0C2-5E6F-9F64569351E1}"/>
              </a:ext>
            </a:extLst>
          </p:cNvPr>
          <p:cNvCxnSpPr>
            <a:cxnSpLocks/>
            <a:stCxn id="4" idx="3"/>
            <a:endCxn id="7" idx="0"/>
          </p:cNvCxnSpPr>
          <p:nvPr/>
        </p:nvCxnSpPr>
        <p:spPr>
          <a:xfrm flipH="1">
            <a:off x="4254034" y="2468943"/>
            <a:ext cx="462166" cy="393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7B1E1D-A53A-2AA9-C539-F62359338160}"/>
              </a:ext>
            </a:extLst>
          </p:cNvPr>
          <p:cNvCxnSpPr>
            <a:cxnSpLocks/>
            <a:stCxn id="4" idx="5"/>
            <a:endCxn id="5" idx="0"/>
          </p:cNvCxnSpPr>
          <p:nvPr/>
        </p:nvCxnSpPr>
        <p:spPr>
          <a:xfrm>
            <a:off x="5653079" y="2468943"/>
            <a:ext cx="428996" cy="393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6216770-ADD2-122E-CB35-C64A3E6CB07A}"/>
              </a:ext>
            </a:extLst>
          </p:cNvPr>
          <p:cNvSpPr/>
          <p:nvPr/>
        </p:nvSpPr>
        <p:spPr>
          <a:xfrm>
            <a:off x="8924215" y="2862643"/>
            <a:ext cx="1324947" cy="5411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endParaRPr lang="en-IN" dirty="0">
              <a:solidFill>
                <a:schemeClr val="bg1"/>
              </a:solidFill>
            </a:endParaRPr>
          </a:p>
        </p:txBody>
      </p:sp>
      <p:sp>
        <p:nvSpPr>
          <p:cNvPr id="10" name="Oval 9">
            <a:extLst>
              <a:ext uri="{FF2B5EF4-FFF2-40B4-BE49-F238E27FC236}">
                <a16:creationId xmlns:a16="http://schemas.microsoft.com/office/drawing/2014/main" id="{5A5C2580-6594-0028-6819-E85C58CB660D}"/>
              </a:ext>
            </a:extLst>
          </p:cNvPr>
          <p:cNvSpPr/>
          <p:nvPr/>
        </p:nvSpPr>
        <p:spPr>
          <a:xfrm>
            <a:off x="7096174" y="2862643"/>
            <a:ext cx="1324947" cy="541175"/>
          </a:xfrm>
          <a:prstGeom prst="ellipse">
            <a:avLst/>
          </a:prstGeom>
          <a:solidFill>
            <a:srgbClr val="00B05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endParaRPr lang="en-IN" dirty="0">
              <a:solidFill>
                <a:schemeClr val="bg1"/>
              </a:solidFill>
            </a:endParaRPr>
          </a:p>
        </p:txBody>
      </p:sp>
      <p:cxnSp>
        <p:nvCxnSpPr>
          <p:cNvPr id="17" name="Straight Arrow Connector 16">
            <a:extLst>
              <a:ext uri="{FF2B5EF4-FFF2-40B4-BE49-F238E27FC236}">
                <a16:creationId xmlns:a16="http://schemas.microsoft.com/office/drawing/2014/main" id="{BD39AF3D-D1B7-6C66-E546-B5D88F115405}"/>
              </a:ext>
            </a:extLst>
          </p:cNvPr>
          <p:cNvCxnSpPr>
            <a:cxnSpLocks/>
            <a:stCxn id="2" idx="3"/>
            <a:endCxn id="10" idx="0"/>
          </p:cNvCxnSpPr>
          <p:nvPr/>
        </p:nvCxnSpPr>
        <p:spPr>
          <a:xfrm flipH="1">
            <a:off x="7758648" y="2466724"/>
            <a:ext cx="366406" cy="3959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9FE2A1-3CDB-390C-7873-B7D5696C250A}"/>
              </a:ext>
            </a:extLst>
          </p:cNvPr>
          <p:cNvCxnSpPr>
            <a:cxnSpLocks/>
            <a:stCxn id="2" idx="5"/>
            <a:endCxn id="8" idx="0"/>
          </p:cNvCxnSpPr>
          <p:nvPr/>
        </p:nvCxnSpPr>
        <p:spPr>
          <a:xfrm>
            <a:off x="9061933" y="2466724"/>
            <a:ext cx="524756" cy="3959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448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2B53CB2-76D2-8814-3954-425D1626EC4A}"/>
              </a:ext>
            </a:extLst>
          </p:cNvPr>
          <p:cNvSpPr>
            <a:spLocks noGrp="1"/>
          </p:cNvSpPr>
          <p:nvPr>
            <p:ph type="title"/>
          </p:nvPr>
        </p:nvSpPr>
        <p:spPr>
          <a:xfrm>
            <a:off x="749419" y="16871"/>
            <a:ext cx="8506548" cy="522515"/>
          </a:xfrm>
        </p:spPr>
        <p:txBody>
          <a:bodyPr>
            <a:normAutofit fontScale="90000"/>
          </a:bodyPr>
          <a:lstStyle/>
          <a:p>
            <a:r>
              <a:rPr lang="en-US" dirty="0"/>
              <a:t>Simulation of branch and bound</a:t>
            </a:r>
            <a:endParaRPr lang="en-IN" dirty="0"/>
          </a:p>
        </p:txBody>
      </p:sp>
      <p:sp>
        <p:nvSpPr>
          <p:cNvPr id="13" name="Date Placeholder 12">
            <a:extLst>
              <a:ext uri="{FF2B5EF4-FFF2-40B4-BE49-F238E27FC236}">
                <a16:creationId xmlns:a16="http://schemas.microsoft.com/office/drawing/2014/main" id="{2E0278BD-DA31-93A7-ACD9-2A2B579AD7F6}"/>
              </a:ext>
            </a:extLst>
          </p:cNvPr>
          <p:cNvSpPr>
            <a:spLocks noGrp="1"/>
          </p:cNvSpPr>
          <p:nvPr>
            <p:ph type="dt" sz="half" idx="11"/>
          </p:nvPr>
        </p:nvSpPr>
        <p:spPr/>
        <p:txBody>
          <a:bodyPr/>
          <a:lstStyle/>
          <a:p>
            <a:fld id="{6FCA8E82-58CD-E045-8B98-B7A85B79B752}" type="datetime4">
              <a:rPr lang="en-US" smtClean="0"/>
              <a:pPr/>
              <a:t>May 2, 2023</a:t>
            </a:fld>
            <a:endParaRPr lang="en-US" dirty="0">
              <a:latin typeface="+mn-lt"/>
            </a:endParaRPr>
          </a:p>
        </p:txBody>
      </p:sp>
      <p:sp>
        <p:nvSpPr>
          <p:cNvPr id="14" name="Footer Placeholder 13">
            <a:extLst>
              <a:ext uri="{FF2B5EF4-FFF2-40B4-BE49-F238E27FC236}">
                <a16:creationId xmlns:a16="http://schemas.microsoft.com/office/drawing/2014/main" id="{14CF3949-2EE6-3731-C503-D89DBB66BBD5}"/>
              </a:ext>
            </a:extLst>
          </p:cNvPr>
          <p:cNvSpPr>
            <a:spLocks noGrp="1"/>
          </p:cNvSpPr>
          <p:nvPr>
            <p:ph type="ftr" sz="quarter" idx="1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351B4762-C8B4-1037-0CC0-D3D2B13C43C0}"/>
              </a:ext>
            </a:extLst>
          </p:cNvPr>
          <p:cNvSpPr>
            <a:spLocks noGrp="1"/>
          </p:cNvSpPr>
          <p:nvPr>
            <p:ph type="sldNum" sz="quarter" idx="13"/>
          </p:nvPr>
        </p:nvSpPr>
        <p:spPr/>
        <p:txBody>
          <a:bodyPr/>
          <a:lstStyle/>
          <a:p>
            <a:fld id="{294A09A9-5501-47C1-A89A-A340965A2BE2}" type="slidenum">
              <a:rPr lang="en-US" smtClean="0"/>
              <a:pPr/>
              <a:t>13</a:t>
            </a:fld>
            <a:endParaRPr lang="en-US" dirty="0">
              <a:latin typeface="+mn-lt"/>
            </a:endParaRPr>
          </a:p>
        </p:txBody>
      </p:sp>
      <p:sp>
        <p:nvSpPr>
          <p:cNvPr id="18" name="Text Placeholder 2">
            <a:extLst>
              <a:ext uri="{FF2B5EF4-FFF2-40B4-BE49-F238E27FC236}">
                <a16:creationId xmlns:a16="http://schemas.microsoft.com/office/drawing/2014/main" id="{2E7B8193-0FCA-4381-A1E2-F7B52A627E14}"/>
              </a:ext>
            </a:extLst>
          </p:cNvPr>
          <p:cNvSpPr txBox="1">
            <a:spLocks/>
          </p:cNvSpPr>
          <p:nvPr/>
        </p:nvSpPr>
        <p:spPr>
          <a:xfrm>
            <a:off x="749419" y="539386"/>
            <a:ext cx="10195389" cy="5142957"/>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00B050"/>
                </a:solidFill>
              </a:rPr>
              <a:t>Live</a:t>
            </a:r>
            <a:r>
              <a:rPr lang="en-IN" sz="2000" b="1" dirty="0">
                <a:solidFill>
                  <a:srgbClr val="00B050"/>
                </a:solidFill>
              </a:rPr>
              <a:t> Nodes = [ “01”, “10”, “11”]		</a:t>
            </a:r>
            <a:r>
              <a:rPr lang="en-IN" sz="2000" b="1" dirty="0">
                <a:solidFill>
                  <a:srgbClr val="00B0F0"/>
                </a:solidFill>
              </a:rPr>
              <a:t>Solution Nodes = [ “00” ]		</a:t>
            </a:r>
            <a:r>
              <a:rPr lang="en-IN" sz="2000" b="1" dirty="0"/>
              <a:t>N = 2</a:t>
            </a:r>
          </a:p>
          <a:p>
            <a:endParaRPr lang="en-IN" sz="2000" b="1" dirty="0">
              <a:solidFill>
                <a:srgbClr val="00B0F0"/>
              </a:solidFill>
            </a:endParaRPr>
          </a:p>
          <a:p>
            <a:r>
              <a:rPr lang="en-US" sz="2000" b="1" dirty="0"/>
              <a:t>Level 0 -------------------------&gt;</a:t>
            </a:r>
          </a:p>
          <a:p>
            <a:endParaRPr lang="en-US" sz="2000" b="1" dirty="0"/>
          </a:p>
          <a:p>
            <a:endParaRPr lang="en-US" sz="2000" b="1" dirty="0"/>
          </a:p>
          <a:p>
            <a:r>
              <a:rPr lang="en-US" sz="2000" b="1" dirty="0"/>
              <a:t>Level 1 -------------------------&gt;</a:t>
            </a:r>
          </a:p>
          <a:p>
            <a:endParaRPr lang="en-US" sz="2000" b="1" dirty="0"/>
          </a:p>
          <a:p>
            <a:endParaRPr lang="en-US" sz="2000" b="1" dirty="0"/>
          </a:p>
          <a:p>
            <a:r>
              <a:rPr lang="en-US" sz="2000" b="1" dirty="0"/>
              <a:t>Level 2 ------------------------&gt;</a:t>
            </a:r>
            <a:endParaRPr lang="en-IN" sz="2000" b="1" dirty="0"/>
          </a:p>
          <a:p>
            <a:endParaRPr lang="en-US" sz="2000" b="1" dirty="0"/>
          </a:p>
          <a:p>
            <a:endParaRPr lang="en-US" sz="2000" b="1" dirty="0"/>
          </a:p>
          <a:p>
            <a:endParaRPr lang="en-US" sz="2000" b="1" dirty="0"/>
          </a:p>
          <a:p>
            <a:endParaRPr lang="en-IN" sz="2000" b="1" dirty="0"/>
          </a:p>
          <a:p>
            <a:endParaRPr lang="en-IN" sz="2000" b="1" dirty="0"/>
          </a:p>
        </p:txBody>
      </p:sp>
      <p:sp>
        <p:nvSpPr>
          <p:cNvPr id="3" name="Oval 2">
            <a:extLst>
              <a:ext uri="{FF2B5EF4-FFF2-40B4-BE49-F238E27FC236}">
                <a16:creationId xmlns:a16="http://schemas.microsoft.com/office/drawing/2014/main" id="{6241E2F0-3320-25DF-9FE9-1AFE646FFA7A}"/>
              </a:ext>
            </a:extLst>
          </p:cNvPr>
          <p:cNvSpPr/>
          <p:nvPr/>
        </p:nvSpPr>
        <p:spPr>
          <a:xfrm>
            <a:off x="6082075" y="1061901"/>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endParaRPr lang="en-IN" dirty="0">
              <a:solidFill>
                <a:schemeClr val="bg1"/>
              </a:solidFill>
            </a:endParaRPr>
          </a:p>
        </p:txBody>
      </p:sp>
      <p:sp>
        <p:nvSpPr>
          <p:cNvPr id="2" name="Oval 1">
            <a:extLst>
              <a:ext uri="{FF2B5EF4-FFF2-40B4-BE49-F238E27FC236}">
                <a16:creationId xmlns:a16="http://schemas.microsoft.com/office/drawing/2014/main" id="{62D86484-482A-4977-7E13-DAF9B0C7C963}"/>
              </a:ext>
            </a:extLst>
          </p:cNvPr>
          <p:cNvSpPr/>
          <p:nvPr/>
        </p:nvSpPr>
        <p:spPr>
          <a:xfrm>
            <a:off x="7931020" y="2004802"/>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sp>
        <p:nvSpPr>
          <p:cNvPr id="4" name="Oval 3">
            <a:extLst>
              <a:ext uri="{FF2B5EF4-FFF2-40B4-BE49-F238E27FC236}">
                <a16:creationId xmlns:a16="http://schemas.microsoft.com/office/drawing/2014/main" id="{839CCC24-F5CC-4F4D-357F-E8ED80A6FAAC}"/>
              </a:ext>
            </a:extLst>
          </p:cNvPr>
          <p:cNvSpPr/>
          <p:nvPr/>
        </p:nvSpPr>
        <p:spPr>
          <a:xfrm>
            <a:off x="4522166" y="2007021"/>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endParaRPr lang="en-IN" dirty="0">
              <a:solidFill>
                <a:schemeClr val="bg1"/>
              </a:solidFill>
            </a:endParaRPr>
          </a:p>
        </p:txBody>
      </p:sp>
      <p:cxnSp>
        <p:nvCxnSpPr>
          <p:cNvPr id="6" name="Straight Arrow Connector 5">
            <a:extLst>
              <a:ext uri="{FF2B5EF4-FFF2-40B4-BE49-F238E27FC236}">
                <a16:creationId xmlns:a16="http://schemas.microsoft.com/office/drawing/2014/main" id="{6F72D85F-CF1A-1CF9-EBE7-9F6D9B9A6A40}"/>
              </a:ext>
            </a:extLst>
          </p:cNvPr>
          <p:cNvCxnSpPr>
            <a:cxnSpLocks/>
            <a:stCxn id="3" idx="3"/>
            <a:endCxn id="4" idx="0"/>
          </p:cNvCxnSpPr>
          <p:nvPr/>
        </p:nvCxnSpPr>
        <p:spPr>
          <a:xfrm flipH="1">
            <a:off x="5184640" y="1523823"/>
            <a:ext cx="1091469" cy="48319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7639865-AA52-57EE-FA3B-0B93393240D5}"/>
              </a:ext>
            </a:extLst>
          </p:cNvPr>
          <p:cNvCxnSpPr>
            <a:cxnSpLocks/>
            <a:stCxn id="3" idx="5"/>
            <a:endCxn id="2" idx="0"/>
          </p:cNvCxnSpPr>
          <p:nvPr/>
        </p:nvCxnSpPr>
        <p:spPr>
          <a:xfrm>
            <a:off x="7212988" y="1523823"/>
            <a:ext cx="1380506" cy="4809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500F5D5C-460E-BB62-9332-CE902412BCCE}"/>
              </a:ext>
            </a:extLst>
          </p:cNvPr>
          <p:cNvSpPr/>
          <p:nvPr/>
        </p:nvSpPr>
        <p:spPr>
          <a:xfrm>
            <a:off x="5419601" y="2862643"/>
            <a:ext cx="1324947" cy="5411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“01”</a:t>
            </a:r>
            <a:endParaRPr lang="en-IN" dirty="0">
              <a:solidFill>
                <a:schemeClr val="bg1"/>
              </a:solidFill>
            </a:endParaRPr>
          </a:p>
        </p:txBody>
      </p:sp>
      <p:sp>
        <p:nvSpPr>
          <p:cNvPr id="7" name="Oval 6">
            <a:extLst>
              <a:ext uri="{FF2B5EF4-FFF2-40B4-BE49-F238E27FC236}">
                <a16:creationId xmlns:a16="http://schemas.microsoft.com/office/drawing/2014/main" id="{E82D204A-BB6E-E870-B74D-00C06DF17A57}"/>
              </a:ext>
            </a:extLst>
          </p:cNvPr>
          <p:cNvSpPr/>
          <p:nvPr/>
        </p:nvSpPr>
        <p:spPr>
          <a:xfrm>
            <a:off x="3591560" y="2862643"/>
            <a:ext cx="1324947" cy="54117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“00”</a:t>
            </a:r>
            <a:endParaRPr lang="en-IN" dirty="0">
              <a:solidFill>
                <a:schemeClr val="bg1"/>
              </a:solidFill>
            </a:endParaRPr>
          </a:p>
        </p:txBody>
      </p:sp>
      <p:cxnSp>
        <p:nvCxnSpPr>
          <p:cNvPr id="11" name="Straight Arrow Connector 10">
            <a:extLst>
              <a:ext uri="{FF2B5EF4-FFF2-40B4-BE49-F238E27FC236}">
                <a16:creationId xmlns:a16="http://schemas.microsoft.com/office/drawing/2014/main" id="{64D7C821-C482-E0C2-5E6F-9F64569351E1}"/>
              </a:ext>
            </a:extLst>
          </p:cNvPr>
          <p:cNvCxnSpPr>
            <a:cxnSpLocks/>
            <a:stCxn id="4" idx="3"/>
            <a:endCxn id="7" idx="0"/>
          </p:cNvCxnSpPr>
          <p:nvPr/>
        </p:nvCxnSpPr>
        <p:spPr>
          <a:xfrm flipH="1">
            <a:off x="4254034" y="2468943"/>
            <a:ext cx="462166" cy="393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7B1E1D-A53A-2AA9-C539-F62359338160}"/>
              </a:ext>
            </a:extLst>
          </p:cNvPr>
          <p:cNvCxnSpPr>
            <a:cxnSpLocks/>
            <a:stCxn id="4" idx="5"/>
            <a:endCxn id="5" idx="0"/>
          </p:cNvCxnSpPr>
          <p:nvPr/>
        </p:nvCxnSpPr>
        <p:spPr>
          <a:xfrm>
            <a:off x="5653079" y="2468943"/>
            <a:ext cx="428996" cy="393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6216770-ADD2-122E-CB35-C64A3E6CB07A}"/>
              </a:ext>
            </a:extLst>
          </p:cNvPr>
          <p:cNvSpPr/>
          <p:nvPr/>
        </p:nvSpPr>
        <p:spPr>
          <a:xfrm>
            <a:off x="8924215" y="2862643"/>
            <a:ext cx="1324947" cy="5411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endParaRPr lang="en-IN" dirty="0">
              <a:solidFill>
                <a:schemeClr val="bg1"/>
              </a:solidFill>
            </a:endParaRPr>
          </a:p>
        </p:txBody>
      </p:sp>
      <p:sp>
        <p:nvSpPr>
          <p:cNvPr id="10" name="Oval 9">
            <a:extLst>
              <a:ext uri="{FF2B5EF4-FFF2-40B4-BE49-F238E27FC236}">
                <a16:creationId xmlns:a16="http://schemas.microsoft.com/office/drawing/2014/main" id="{5A5C2580-6594-0028-6819-E85C58CB660D}"/>
              </a:ext>
            </a:extLst>
          </p:cNvPr>
          <p:cNvSpPr/>
          <p:nvPr/>
        </p:nvSpPr>
        <p:spPr>
          <a:xfrm>
            <a:off x="7096174" y="2862643"/>
            <a:ext cx="1324947" cy="541175"/>
          </a:xfrm>
          <a:prstGeom prst="ellipse">
            <a:avLst/>
          </a:prstGeom>
          <a:solidFill>
            <a:srgbClr val="00B05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endParaRPr lang="en-IN" dirty="0">
              <a:solidFill>
                <a:schemeClr val="bg1"/>
              </a:solidFill>
            </a:endParaRPr>
          </a:p>
        </p:txBody>
      </p:sp>
      <p:cxnSp>
        <p:nvCxnSpPr>
          <p:cNvPr id="17" name="Straight Arrow Connector 16">
            <a:extLst>
              <a:ext uri="{FF2B5EF4-FFF2-40B4-BE49-F238E27FC236}">
                <a16:creationId xmlns:a16="http://schemas.microsoft.com/office/drawing/2014/main" id="{BD39AF3D-D1B7-6C66-E546-B5D88F115405}"/>
              </a:ext>
            </a:extLst>
          </p:cNvPr>
          <p:cNvCxnSpPr>
            <a:cxnSpLocks/>
            <a:stCxn id="2" idx="3"/>
            <a:endCxn id="10" idx="0"/>
          </p:cNvCxnSpPr>
          <p:nvPr/>
        </p:nvCxnSpPr>
        <p:spPr>
          <a:xfrm flipH="1">
            <a:off x="7758648" y="2466724"/>
            <a:ext cx="366406" cy="3959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9FE2A1-3CDB-390C-7873-B7D5696C250A}"/>
              </a:ext>
            </a:extLst>
          </p:cNvPr>
          <p:cNvCxnSpPr>
            <a:cxnSpLocks/>
            <a:stCxn id="2" idx="5"/>
            <a:endCxn id="8" idx="0"/>
          </p:cNvCxnSpPr>
          <p:nvPr/>
        </p:nvCxnSpPr>
        <p:spPr>
          <a:xfrm>
            <a:off x="9061933" y="2466724"/>
            <a:ext cx="524756" cy="3959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407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2B53CB2-76D2-8814-3954-425D1626EC4A}"/>
              </a:ext>
            </a:extLst>
          </p:cNvPr>
          <p:cNvSpPr>
            <a:spLocks noGrp="1"/>
          </p:cNvSpPr>
          <p:nvPr>
            <p:ph type="title"/>
          </p:nvPr>
        </p:nvSpPr>
        <p:spPr>
          <a:xfrm>
            <a:off x="749419" y="16871"/>
            <a:ext cx="8506548" cy="522515"/>
          </a:xfrm>
        </p:spPr>
        <p:txBody>
          <a:bodyPr>
            <a:normAutofit fontScale="90000"/>
          </a:bodyPr>
          <a:lstStyle/>
          <a:p>
            <a:r>
              <a:rPr lang="en-US" dirty="0"/>
              <a:t>Simulation of branch and bound</a:t>
            </a:r>
            <a:endParaRPr lang="en-IN" dirty="0"/>
          </a:p>
        </p:txBody>
      </p:sp>
      <p:sp>
        <p:nvSpPr>
          <p:cNvPr id="13" name="Date Placeholder 12">
            <a:extLst>
              <a:ext uri="{FF2B5EF4-FFF2-40B4-BE49-F238E27FC236}">
                <a16:creationId xmlns:a16="http://schemas.microsoft.com/office/drawing/2014/main" id="{2E0278BD-DA31-93A7-ACD9-2A2B579AD7F6}"/>
              </a:ext>
            </a:extLst>
          </p:cNvPr>
          <p:cNvSpPr>
            <a:spLocks noGrp="1"/>
          </p:cNvSpPr>
          <p:nvPr>
            <p:ph type="dt" sz="half" idx="11"/>
          </p:nvPr>
        </p:nvSpPr>
        <p:spPr/>
        <p:txBody>
          <a:bodyPr/>
          <a:lstStyle/>
          <a:p>
            <a:fld id="{6FCA8E82-58CD-E045-8B98-B7A85B79B752}" type="datetime4">
              <a:rPr lang="en-US" smtClean="0"/>
              <a:pPr/>
              <a:t>May 2, 2023</a:t>
            </a:fld>
            <a:endParaRPr lang="en-US" dirty="0">
              <a:latin typeface="+mn-lt"/>
            </a:endParaRPr>
          </a:p>
        </p:txBody>
      </p:sp>
      <p:sp>
        <p:nvSpPr>
          <p:cNvPr id="14" name="Footer Placeholder 13">
            <a:extLst>
              <a:ext uri="{FF2B5EF4-FFF2-40B4-BE49-F238E27FC236}">
                <a16:creationId xmlns:a16="http://schemas.microsoft.com/office/drawing/2014/main" id="{14CF3949-2EE6-3731-C503-D89DBB66BBD5}"/>
              </a:ext>
            </a:extLst>
          </p:cNvPr>
          <p:cNvSpPr>
            <a:spLocks noGrp="1"/>
          </p:cNvSpPr>
          <p:nvPr>
            <p:ph type="ftr" sz="quarter" idx="1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351B4762-C8B4-1037-0CC0-D3D2B13C43C0}"/>
              </a:ext>
            </a:extLst>
          </p:cNvPr>
          <p:cNvSpPr>
            <a:spLocks noGrp="1"/>
          </p:cNvSpPr>
          <p:nvPr>
            <p:ph type="sldNum" sz="quarter" idx="13"/>
          </p:nvPr>
        </p:nvSpPr>
        <p:spPr/>
        <p:txBody>
          <a:bodyPr/>
          <a:lstStyle/>
          <a:p>
            <a:fld id="{294A09A9-5501-47C1-A89A-A340965A2BE2}" type="slidenum">
              <a:rPr lang="en-US" smtClean="0"/>
              <a:pPr/>
              <a:t>14</a:t>
            </a:fld>
            <a:endParaRPr lang="en-US" dirty="0">
              <a:latin typeface="+mn-lt"/>
            </a:endParaRPr>
          </a:p>
        </p:txBody>
      </p:sp>
      <p:sp>
        <p:nvSpPr>
          <p:cNvPr id="18" name="Text Placeholder 2">
            <a:extLst>
              <a:ext uri="{FF2B5EF4-FFF2-40B4-BE49-F238E27FC236}">
                <a16:creationId xmlns:a16="http://schemas.microsoft.com/office/drawing/2014/main" id="{2E7B8193-0FCA-4381-A1E2-F7B52A627E14}"/>
              </a:ext>
            </a:extLst>
          </p:cNvPr>
          <p:cNvSpPr txBox="1">
            <a:spLocks/>
          </p:cNvSpPr>
          <p:nvPr/>
        </p:nvSpPr>
        <p:spPr>
          <a:xfrm>
            <a:off x="749419" y="539386"/>
            <a:ext cx="10195389" cy="5142957"/>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00B050"/>
                </a:solidFill>
              </a:rPr>
              <a:t>Live</a:t>
            </a:r>
            <a:r>
              <a:rPr lang="en-IN" sz="2000" b="1" dirty="0">
                <a:solidFill>
                  <a:srgbClr val="00B050"/>
                </a:solidFill>
              </a:rPr>
              <a:t> Nodes = [ “10”, “11”]		</a:t>
            </a:r>
            <a:r>
              <a:rPr lang="en-IN" sz="2000" b="1" dirty="0">
                <a:solidFill>
                  <a:srgbClr val="00B0F0"/>
                </a:solidFill>
              </a:rPr>
              <a:t>Solution Nodes = [ “00” ]			</a:t>
            </a:r>
            <a:r>
              <a:rPr lang="en-IN" sz="2000" b="1" dirty="0"/>
              <a:t>N = 2</a:t>
            </a:r>
          </a:p>
          <a:p>
            <a:endParaRPr lang="en-IN" sz="2000" b="1" dirty="0">
              <a:solidFill>
                <a:srgbClr val="00B0F0"/>
              </a:solidFill>
            </a:endParaRPr>
          </a:p>
          <a:p>
            <a:r>
              <a:rPr lang="en-US" sz="2000" b="1" dirty="0"/>
              <a:t>Level 0 -------------------------&gt;</a:t>
            </a:r>
          </a:p>
          <a:p>
            <a:endParaRPr lang="en-US" sz="2000" b="1" dirty="0"/>
          </a:p>
          <a:p>
            <a:endParaRPr lang="en-US" sz="2000" b="1" dirty="0"/>
          </a:p>
          <a:p>
            <a:r>
              <a:rPr lang="en-US" sz="2000" b="1" dirty="0"/>
              <a:t>Level 1 -------------------------&gt;</a:t>
            </a:r>
          </a:p>
          <a:p>
            <a:endParaRPr lang="en-US" sz="2000" b="1" dirty="0"/>
          </a:p>
          <a:p>
            <a:endParaRPr lang="en-US" sz="2000" b="1" dirty="0"/>
          </a:p>
          <a:p>
            <a:r>
              <a:rPr lang="en-US" sz="2000" b="1" dirty="0"/>
              <a:t>Level 2 ------------------------&gt;</a:t>
            </a:r>
            <a:endParaRPr lang="en-IN" sz="2000" b="1" dirty="0"/>
          </a:p>
          <a:p>
            <a:endParaRPr lang="en-US" sz="2000" b="1" dirty="0"/>
          </a:p>
          <a:p>
            <a:endParaRPr lang="en-US" sz="2000" b="1" dirty="0"/>
          </a:p>
          <a:p>
            <a:endParaRPr lang="en-US" sz="2000" b="1" dirty="0"/>
          </a:p>
          <a:p>
            <a:endParaRPr lang="en-IN" sz="2000" b="1" dirty="0"/>
          </a:p>
          <a:p>
            <a:endParaRPr lang="en-IN" sz="2000" b="1" dirty="0"/>
          </a:p>
        </p:txBody>
      </p:sp>
      <p:sp>
        <p:nvSpPr>
          <p:cNvPr id="3" name="Oval 2">
            <a:extLst>
              <a:ext uri="{FF2B5EF4-FFF2-40B4-BE49-F238E27FC236}">
                <a16:creationId xmlns:a16="http://schemas.microsoft.com/office/drawing/2014/main" id="{6241E2F0-3320-25DF-9FE9-1AFE646FFA7A}"/>
              </a:ext>
            </a:extLst>
          </p:cNvPr>
          <p:cNvSpPr/>
          <p:nvPr/>
        </p:nvSpPr>
        <p:spPr>
          <a:xfrm>
            <a:off x="6082075" y="1061901"/>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endParaRPr lang="en-IN" dirty="0">
              <a:solidFill>
                <a:schemeClr val="bg1"/>
              </a:solidFill>
            </a:endParaRPr>
          </a:p>
        </p:txBody>
      </p:sp>
      <p:sp>
        <p:nvSpPr>
          <p:cNvPr id="2" name="Oval 1">
            <a:extLst>
              <a:ext uri="{FF2B5EF4-FFF2-40B4-BE49-F238E27FC236}">
                <a16:creationId xmlns:a16="http://schemas.microsoft.com/office/drawing/2014/main" id="{62D86484-482A-4977-7E13-DAF9B0C7C963}"/>
              </a:ext>
            </a:extLst>
          </p:cNvPr>
          <p:cNvSpPr/>
          <p:nvPr/>
        </p:nvSpPr>
        <p:spPr>
          <a:xfrm>
            <a:off x="7931020" y="2004802"/>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sp>
        <p:nvSpPr>
          <p:cNvPr id="4" name="Oval 3">
            <a:extLst>
              <a:ext uri="{FF2B5EF4-FFF2-40B4-BE49-F238E27FC236}">
                <a16:creationId xmlns:a16="http://schemas.microsoft.com/office/drawing/2014/main" id="{839CCC24-F5CC-4F4D-357F-E8ED80A6FAAC}"/>
              </a:ext>
            </a:extLst>
          </p:cNvPr>
          <p:cNvSpPr/>
          <p:nvPr/>
        </p:nvSpPr>
        <p:spPr>
          <a:xfrm>
            <a:off x="4522166" y="2007021"/>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endParaRPr lang="en-IN" dirty="0">
              <a:solidFill>
                <a:schemeClr val="bg1"/>
              </a:solidFill>
            </a:endParaRPr>
          </a:p>
        </p:txBody>
      </p:sp>
      <p:cxnSp>
        <p:nvCxnSpPr>
          <p:cNvPr id="6" name="Straight Arrow Connector 5">
            <a:extLst>
              <a:ext uri="{FF2B5EF4-FFF2-40B4-BE49-F238E27FC236}">
                <a16:creationId xmlns:a16="http://schemas.microsoft.com/office/drawing/2014/main" id="{6F72D85F-CF1A-1CF9-EBE7-9F6D9B9A6A40}"/>
              </a:ext>
            </a:extLst>
          </p:cNvPr>
          <p:cNvCxnSpPr>
            <a:cxnSpLocks/>
            <a:stCxn id="3" idx="3"/>
            <a:endCxn id="4" idx="0"/>
          </p:cNvCxnSpPr>
          <p:nvPr/>
        </p:nvCxnSpPr>
        <p:spPr>
          <a:xfrm flipH="1">
            <a:off x="5184640" y="1523823"/>
            <a:ext cx="1091469" cy="48319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7639865-AA52-57EE-FA3B-0B93393240D5}"/>
              </a:ext>
            </a:extLst>
          </p:cNvPr>
          <p:cNvCxnSpPr>
            <a:cxnSpLocks/>
            <a:stCxn id="3" idx="5"/>
            <a:endCxn id="2" idx="0"/>
          </p:cNvCxnSpPr>
          <p:nvPr/>
        </p:nvCxnSpPr>
        <p:spPr>
          <a:xfrm>
            <a:off x="7212988" y="1523823"/>
            <a:ext cx="1380506" cy="4809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500F5D5C-460E-BB62-9332-CE902412BCCE}"/>
              </a:ext>
            </a:extLst>
          </p:cNvPr>
          <p:cNvSpPr/>
          <p:nvPr/>
        </p:nvSpPr>
        <p:spPr>
          <a:xfrm>
            <a:off x="5419601" y="2862643"/>
            <a:ext cx="1324947" cy="54117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“01”</a:t>
            </a:r>
            <a:endParaRPr lang="en-IN" dirty="0">
              <a:solidFill>
                <a:schemeClr val="bg1"/>
              </a:solidFill>
            </a:endParaRPr>
          </a:p>
        </p:txBody>
      </p:sp>
      <p:sp>
        <p:nvSpPr>
          <p:cNvPr id="7" name="Oval 6">
            <a:extLst>
              <a:ext uri="{FF2B5EF4-FFF2-40B4-BE49-F238E27FC236}">
                <a16:creationId xmlns:a16="http://schemas.microsoft.com/office/drawing/2014/main" id="{E82D204A-BB6E-E870-B74D-00C06DF17A57}"/>
              </a:ext>
            </a:extLst>
          </p:cNvPr>
          <p:cNvSpPr/>
          <p:nvPr/>
        </p:nvSpPr>
        <p:spPr>
          <a:xfrm>
            <a:off x="3591560" y="2862643"/>
            <a:ext cx="1324947" cy="54117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“00”</a:t>
            </a:r>
            <a:endParaRPr lang="en-IN" dirty="0">
              <a:solidFill>
                <a:schemeClr val="bg1"/>
              </a:solidFill>
            </a:endParaRPr>
          </a:p>
        </p:txBody>
      </p:sp>
      <p:cxnSp>
        <p:nvCxnSpPr>
          <p:cNvPr id="11" name="Straight Arrow Connector 10">
            <a:extLst>
              <a:ext uri="{FF2B5EF4-FFF2-40B4-BE49-F238E27FC236}">
                <a16:creationId xmlns:a16="http://schemas.microsoft.com/office/drawing/2014/main" id="{64D7C821-C482-E0C2-5E6F-9F64569351E1}"/>
              </a:ext>
            </a:extLst>
          </p:cNvPr>
          <p:cNvCxnSpPr>
            <a:cxnSpLocks/>
            <a:stCxn id="4" idx="3"/>
            <a:endCxn id="7" idx="0"/>
          </p:cNvCxnSpPr>
          <p:nvPr/>
        </p:nvCxnSpPr>
        <p:spPr>
          <a:xfrm flipH="1">
            <a:off x="4254034" y="2468943"/>
            <a:ext cx="462166" cy="393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7B1E1D-A53A-2AA9-C539-F62359338160}"/>
              </a:ext>
            </a:extLst>
          </p:cNvPr>
          <p:cNvCxnSpPr>
            <a:cxnSpLocks/>
            <a:stCxn id="4" idx="5"/>
            <a:endCxn id="5" idx="0"/>
          </p:cNvCxnSpPr>
          <p:nvPr/>
        </p:nvCxnSpPr>
        <p:spPr>
          <a:xfrm>
            <a:off x="5653079" y="2468943"/>
            <a:ext cx="428996" cy="393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6216770-ADD2-122E-CB35-C64A3E6CB07A}"/>
              </a:ext>
            </a:extLst>
          </p:cNvPr>
          <p:cNvSpPr/>
          <p:nvPr/>
        </p:nvSpPr>
        <p:spPr>
          <a:xfrm>
            <a:off x="8924215" y="2862643"/>
            <a:ext cx="1324947" cy="5411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endParaRPr lang="en-IN" dirty="0">
              <a:solidFill>
                <a:schemeClr val="bg1"/>
              </a:solidFill>
            </a:endParaRPr>
          </a:p>
        </p:txBody>
      </p:sp>
      <p:sp>
        <p:nvSpPr>
          <p:cNvPr id="10" name="Oval 9">
            <a:extLst>
              <a:ext uri="{FF2B5EF4-FFF2-40B4-BE49-F238E27FC236}">
                <a16:creationId xmlns:a16="http://schemas.microsoft.com/office/drawing/2014/main" id="{5A5C2580-6594-0028-6819-E85C58CB660D}"/>
              </a:ext>
            </a:extLst>
          </p:cNvPr>
          <p:cNvSpPr/>
          <p:nvPr/>
        </p:nvSpPr>
        <p:spPr>
          <a:xfrm>
            <a:off x="7096174" y="2862643"/>
            <a:ext cx="1324947" cy="541175"/>
          </a:xfrm>
          <a:prstGeom prst="ellipse">
            <a:avLst/>
          </a:prstGeom>
          <a:solidFill>
            <a:srgbClr val="00B05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endParaRPr lang="en-IN" dirty="0">
              <a:solidFill>
                <a:schemeClr val="bg1"/>
              </a:solidFill>
            </a:endParaRPr>
          </a:p>
        </p:txBody>
      </p:sp>
      <p:cxnSp>
        <p:nvCxnSpPr>
          <p:cNvPr id="17" name="Straight Arrow Connector 16">
            <a:extLst>
              <a:ext uri="{FF2B5EF4-FFF2-40B4-BE49-F238E27FC236}">
                <a16:creationId xmlns:a16="http://schemas.microsoft.com/office/drawing/2014/main" id="{BD39AF3D-D1B7-6C66-E546-B5D88F115405}"/>
              </a:ext>
            </a:extLst>
          </p:cNvPr>
          <p:cNvCxnSpPr>
            <a:cxnSpLocks/>
            <a:stCxn id="2" idx="3"/>
            <a:endCxn id="10" idx="0"/>
          </p:cNvCxnSpPr>
          <p:nvPr/>
        </p:nvCxnSpPr>
        <p:spPr>
          <a:xfrm flipH="1">
            <a:off x="7758648" y="2466724"/>
            <a:ext cx="366406" cy="3959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9FE2A1-3CDB-390C-7873-B7D5696C250A}"/>
              </a:ext>
            </a:extLst>
          </p:cNvPr>
          <p:cNvCxnSpPr>
            <a:cxnSpLocks/>
            <a:stCxn id="2" idx="5"/>
            <a:endCxn id="8" idx="0"/>
          </p:cNvCxnSpPr>
          <p:nvPr/>
        </p:nvCxnSpPr>
        <p:spPr>
          <a:xfrm>
            <a:off x="9061933" y="2466724"/>
            <a:ext cx="524756" cy="3959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414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2B53CB2-76D2-8814-3954-425D1626EC4A}"/>
              </a:ext>
            </a:extLst>
          </p:cNvPr>
          <p:cNvSpPr>
            <a:spLocks noGrp="1"/>
          </p:cNvSpPr>
          <p:nvPr>
            <p:ph type="title"/>
          </p:nvPr>
        </p:nvSpPr>
        <p:spPr>
          <a:xfrm>
            <a:off x="749419" y="16871"/>
            <a:ext cx="8506548" cy="522515"/>
          </a:xfrm>
        </p:spPr>
        <p:txBody>
          <a:bodyPr>
            <a:normAutofit fontScale="90000"/>
          </a:bodyPr>
          <a:lstStyle/>
          <a:p>
            <a:r>
              <a:rPr lang="en-US" dirty="0"/>
              <a:t>Simulation of branch and bound</a:t>
            </a:r>
            <a:endParaRPr lang="en-IN" dirty="0"/>
          </a:p>
        </p:txBody>
      </p:sp>
      <p:sp>
        <p:nvSpPr>
          <p:cNvPr id="13" name="Date Placeholder 12">
            <a:extLst>
              <a:ext uri="{FF2B5EF4-FFF2-40B4-BE49-F238E27FC236}">
                <a16:creationId xmlns:a16="http://schemas.microsoft.com/office/drawing/2014/main" id="{2E0278BD-DA31-93A7-ACD9-2A2B579AD7F6}"/>
              </a:ext>
            </a:extLst>
          </p:cNvPr>
          <p:cNvSpPr>
            <a:spLocks noGrp="1"/>
          </p:cNvSpPr>
          <p:nvPr>
            <p:ph type="dt" sz="half" idx="11"/>
          </p:nvPr>
        </p:nvSpPr>
        <p:spPr/>
        <p:txBody>
          <a:bodyPr/>
          <a:lstStyle/>
          <a:p>
            <a:fld id="{6FCA8E82-58CD-E045-8B98-B7A85B79B752}" type="datetime4">
              <a:rPr lang="en-US" smtClean="0"/>
              <a:pPr/>
              <a:t>May 2, 2023</a:t>
            </a:fld>
            <a:endParaRPr lang="en-US" dirty="0">
              <a:latin typeface="+mn-lt"/>
            </a:endParaRPr>
          </a:p>
        </p:txBody>
      </p:sp>
      <p:sp>
        <p:nvSpPr>
          <p:cNvPr id="14" name="Footer Placeholder 13">
            <a:extLst>
              <a:ext uri="{FF2B5EF4-FFF2-40B4-BE49-F238E27FC236}">
                <a16:creationId xmlns:a16="http://schemas.microsoft.com/office/drawing/2014/main" id="{14CF3949-2EE6-3731-C503-D89DBB66BBD5}"/>
              </a:ext>
            </a:extLst>
          </p:cNvPr>
          <p:cNvSpPr>
            <a:spLocks noGrp="1"/>
          </p:cNvSpPr>
          <p:nvPr>
            <p:ph type="ftr" sz="quarter" idx="1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351B4762-C8B4-1037-0CC0-D3D2B13C43C0}"/>
              </a:ext>
            </a:extLst>
          </p:cNvPr>
          <p:cNvSpPr>
            <a:spLocks noGrp="1"/>
          </p:cNvSpPr>
          <p:nvPr>
            <p:ph type="sldNum" sz="quarter" idx="13"/>
          </p:nvPr>
        </p:nvSpPr>
        <p:spPr/>
        <p:txBody>
          <a:bodyPr/>
          <a:lstStyle/>
          <a:p>
            <a:fld id="{294A09A9-5501-47C1-A89A-A340965A2BE2}" type="slidenum">
              <a:rPr lang="en-US" smtClean="0"/>
              <a:pPr/>
              <a:t>15</a:t>
            </a:fld>
            <a:endParaRPr lang="en-US" dirty="0">
              <a:latin typeface="+mn-lt"/>
            </a:endParaRPr>
          </a:p>
        </p:txBody>
      </p:sp>
      <p:sp>
        <p:nvSpPr>
          <p:cNvPr id="18" name="Text Placeholder 2">
            <a:extLst>
              <a:ext uri="{FF2B5EF4-FFF2-40B4-BE49-F238E27FC236}">
                <a16:creationId xmlns:a16="http://schemas.microsoft.com/office/drawing/2014/main" id="{2E7B8193-0FCA-4381-A1E2-F7B52A627E14}"/>
              </a:ext>
            </a:extLst>
          </p:cNvPr>
          <p:cNvSpPr txBox="1">
            <a:spLocks/>
          </p:cNvSpPr>
          <p:nvPr/>
        </p:nvSpPr>
        <p:spPr>
          <a:xfrm>
            <a:off x="749419" y="539386"/>
            <a:ext cx="10195389" cy="5142957"/>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00B050"/>
                </a:solidFill>
              </a:rPr>
              <a:t>Live</a:t>
            </a:r>
            <a:r>
              <a:rPr lang="en-IN" sz="2000" b="1" dirty="0">
                <a:solidFill>
                  <a:srgbClr val="00B050"/>
                </a:solidFill>
              </a:rPr>
              <a:t> Nodes = [ “10”, “11”]		</a:t>
            </a:r>
            <a:r>
              <a:rPr lang="en-IN" sz="2000" b="1" dirty="0">
                <a:solidFill>
                  <a:srgbClr val="00B0F0"/>
                </a:solidFill>
              </a:rPr>
              <a:t>Solution Nodes = [ “00”,“01” ]		</a:t>
            </a:r>
            <a:r>
              <a:rPr lang="en-IN" sz="2000" b="1" dirty="0"/>
              <a:t>N = 2</a:t>
            </a:r>
          </a:p>
          <a:p>
            <a:endParaRPr lang="en-IN" sz="2000" b="1" dirty="0">
              <a:solidFill>
                <a:srgbClr val="00B0F0"/>
              </a:solidFill>
            </a:endParaRPr>
          </a:p>
          <a:p>
            <a:r>
              <a:rPr lang="en-US" sz="2000" b="1" dirty="0"/>
              <a:t>Level 0 -------------------------&gt;</a:t>
            </a:r>
          </a:p>
          <a:p>
            <a:endParaRPr lang="en-US" sz="2000" b="1" dirty="0"/>
          </a:p>
          <a:p>
            <a:endParaRPr lang="en-US" sz="2000" b="1" dirty="0"/>
          </a:p>
          <a:p>
            <a:r>
              <a:rPr lang="en-US" sz="2000" b="1" dirty="0"/>
              <a:t>Level 1 -------------------------&gt;</a:t>
            </a:r>
          </a:p>
          <a:p>
            <a:endParaRPr lang="en-US" sz="2000" b="1" dirty="0"/>
          </a:p>
          <a:p>
            <a:endParaRPr lang="en-US" sz="2000" b="1" dirty="0"/>
          </a:p>
          <a:p>
            <a:r>
              <a:rPr lang="en-US" sz="2000" b="1" dirty="0"/>
              <a:t>Level 2 ------------------------&gt;</a:t>
            </a:r>
            <a:endParaRPr lang="en-IN" sz="2000" b="1" dirty="0"/>
          </a:p>
          <a:p>
            <a:endParaRPr lang="en-US" sz="2000" b="1" dirty="0"/>
          </a:p>
          <a:p>
            <a:endParaRPr lang="en-US" sz="2000" b="1" dirty="0"/>
          </a:p>
          <a:p>
            <a:endParaRPr lang="en-US" sz="2000" b="1" dirty="0"/>
          </a:p>
          <a:p>
            <a:endParaRPr lang="en-IN" sz="2000" b="1" dirty="0"/>
          </a:p>
          <a:p>
            <a:endParaRPr lang="en-IN" sz="2000" b="1" dirty="0"/>
          </a:p>
        </p:txBody>
      </p:sp>
      <p:sp>
        <p:nvSpPr>
          <p:cNvPr id="3" name="Oval 2">
            <a:extLst>
              <a:ext uri="{FF2B5EF4-FFF2-40B4-BE49-F238E27FC236}">
                <a16:creationId xmlns:a16="http://schemas.microsoft.com/office/drawing/2014/main" id="{6241E2F0-3320-25DF-9FE9-1AFE646FFA7A}"/>
              </a:ext>
            </a:extLst>
          </p:cNvPr>
          <p:cNvSpPr/>
          <p:nvPr/>
        </p:nvSpPr>
        <p:spPr>
          <a:xfrm>
            <a:off x="6082075" y="1061901"/>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endParaRPr lang="en-IN" dirty="0">
              <a:solidFill>
                <a:schemeClr val="bg1"/>
              </a:solidFill>
            </a:endParaRPr>
          </a:p>
        </p:txBody>
      </p:sp>
      <p:sp>
        <p:nvSpPr>
          <p:cNvPr id="2" name="Oval 1">
            <a:extLst>
              <a:ext uri="{FF2B5EF4-FFF2-40B4-BE49-F238E27FC236}">
                <a16:creationId xmlns:a16="http://schemas.microsoft.com/office/drawing/2014/main" id="{62D86484-482A-4977-7E13-DAF9B0C7C963}"/>
              </a:ext>
            </a:extLst>
          </p:cNvPr>
          <p:cNvSpPr/>
          <p:nvPr/>
        </p:nvSpPr>
        <p:spPr>
          <a:xfrm>
            <a:off x="7931020" y="2004802"/>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sp>
        <p:nvSpPr>
          <p:cNvPr id="4" name="Oval 3">
            <a:extLst>
              <a:ext uri="{FF2B5EF4-FFF2-40B4-BE49-F238E27FC236}">
                <a16:creationId xmlns:a16="http://schemas.microsoft.com/office/drawing/2014/main" id="{839CCC24-F5CC-4F4D-357F-E8ED80A6FAAC}"/>
              </a:ext>
            </a:extLst>
          </p:cNvPr>
          <p:cNvSpPr/>
          <p:nvPr/>
        </p:nvSpPr>
        <p:spPr>
          <a:xfrm>
            <a:off x="4522166" y="2007021"/>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endParaRPr lang="en-IN" dirty="0">
              <a:solidFill>
                <a:schemeClr val="bg1"/>
              </a:solidFill>
            </a:endParaRPr>
          </a:p>
        </p:txBody>
      </p:sp>
      <p:cxnSp>
        <p:nvCxnSpPr>
          <p:cNvPr id="6" name="Straight Arrow Connector 5">
            <a:extLst>
              <a:ext uri="{FF2B5EF4-FFF2-40B4-BE49-F238E27FC236}">
                <a16:creationId xmlns:a16="http://schemas.microsoft.com/office/drawing/2014/main" id="{6F72D85F-CF1A-1CF9-EBE7-9F6D9B9A6A40}"/>
              </a:ext>
            </a:extLst>
          </p:cNvPr>
          <p:cNvCxnSpPr>
            <a:cxnSpLocks/>
            <a:stCxn id="3" idx="3"/>
            <a:endCxn id="4" idx="0"/>
          </p:cNvCxnSpPr>
          <p:nvPr/>
        </p:nvCxnSpPr>
        <p:spPr>
          <a:xfrm flipH="1">
            <a:off x="5184640" y="1523823"/>
            <a:ext cx="1091469" cy="48319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7639865-AA52-57EE-FA3B-0B93393240D5}"/>
              </a:ext>
            </a:extLst>
          </p:cNvPr>
          <p:cNvCxnSpPr>
            <a:cxnSpLocks/>
            <a:stCxn id="3" idx="5"/>
            <a:endCxn id="2" idx="0"/>
          </p:cNvCxnSpPr>
          <p:nvPr/>
        </p:nvCxnSpPr>
        <p:spPr>
          <a:xfrm>
            <a:off x="7212988" y="1523823"/>
            <a:ext cx="1380506" cy="4809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500F5D5C-460E-BB62-9332-CE902412BCCE}"/>
              </a:ext>
            </a:extLst>
          </p:cNvPr>
          <p:cNvSpPr/>
          <p:nvPr/>
        </p:nvSpPr>
        <p:spPr>
          <a:xfrm>
            <a:off x="5419601" y="2862643"/>
            <a:ext cx="1324947" cy="54117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“01”</a:t>
            </a:r>
            <a:endParaRPr lang="en-IN" dirty="0">
              <a:solidFill>
                <a:schemeClr val="bg1"/>
              </a:solidFill>
            </a:endParaRPr>
          </a:p>
        </p:txBody>
      </p:sp>
      <p:sp>
        <p:nvSpPr>
          <p:cNvPr id="7" name="Oval 6">
            <a:extLst>
              <a:ext uri="{FF2B5EF4-FFF2-40B4-BE49-F238E27FC236}">
                <a16:creationId xmlns:a16="http://schemas.microsoft.com/office/drawing/2014/main" id="{E82D204A-BB6E-E870-B74D-00C06DF17A57}"/>
              </a:ext>
            </a:extLst>
          </p:cNvPr>
          <p:cNvSpPr/>
          <p:nvPr/>
        </p:nvSpPr>
        <p:spPr>
          <a:xfrm>
            <a:off x="3591560" y="2862643"/>
            <a:ext cx="1324947" cy="54117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“00”</a:t>
            </a:r>
            <a:endParaRPr lang="en-IN" dirty="0">
              <a:solidFill>
                <a:schemeClr val="bg1"/>
              </a:solidFill>
            </a:endParaRPr>
          </a:p>
        </p:txBody>
      </p:sp>
      <p:cxnSp>
        <p:nvCxnSpPr>
          <p:cNvPr id="11" name="Straight Arrow Connector 10">
            <a:extLst>
              <a:ext uri="{FF2B5EF4-FFF2-40B4-BE49-F238E27FC236}">
                <a16:creationId xmlns:a16="http://schemas.microsoft.com/office/drawing/2014/main" id="{64D7C821-C482-E0C2-5E6F-9F64569351E1}"/>
              </a:ext>
            </a:extLst>
          </p:cNvPr>
          <p:cNvCxnSpPr>
            <a:cxnSpLocks/>
            <a:stCxn id="4" idx="3"/>
            <a:endCxn id="7" idx="0"/>
          </p:cNvCxnSpPr>
          <p:nvPr/>
        </p:nvCxnSpPr>
        <p:spPr>
          <a:xfrm flipH="1">
            <a:off x="4254034" y="2468943"/>
            <a:ext cx="462166" cy="393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7B1E1D-A53A-2AA9-C539-F62359338160}"/>
              </a:ext>
            </a:extLst>
          </p:cNvPr>
          <p:cNvCxnSpPr>
            <a:cxnSpLocks/>
            <a:stCxn id="4" idx="5"/>
            <a:endCxn id="5" idx="0"/>
          </p:cNvCxnSpPr>
          <p:nvPr/>
        </p:nvCxnSpPr>
        <p:spPr>
          <a:xfrm>
            <a:off x="5653079" y="2468943"/>
            <a:ext cx="428996" cy="393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6216770-ADD2-122E-CB35-C64A3E6CB07A}"/>
              </a:ext>
            </a:extLst>
          </p:cNvPr>
          <p:cNvSpPr/>
          <p:nvPr/>
        </p:nvSpPr>
        <p:spPr>
          <a:xfrm>
            <a:off x="8924215" y="2862643"/>
            <a:ext cx="1324947" cy="5411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endParaRPr lang="en-IN" dirty="0">
              <a:solidFill>
                <a:schemeClr val="bg1"/>
              </a:solidFill>
            </a:endParaRPr>
          </a:p>
        </p:txBody>
      </p:sp>
      <p:sp>
        <p:nvSpPr>
          <p:cNvPr id="10" name="Oval 9">
            <a:extLst>
              <a:ext uri="{FF2B5EF4-FFF2-40B4-BE49-F238E27FC236}">
                <a16:creationId xmlns:a16="http://schemas.microsoft.com/office/drawing/2014/main" id="{5A5C2580-6594-0028-6819-E85C58CB660D}"/>
              </a:ext>
            </a:extLst>
          </p:cNvPr>
          <p:cNvSpPr/>
          <p:nvPr/>
        </p:nvSpPr>
        <p:spPr>
          <a:xfrm>
            <a:off x="7096174" y="2862643"/>
            <a:ext cx="1324947" cy="541175"/>
          </a:xfrm>
          <a:prstGeom prst="ellipse">
            <a:avLst/>
          </a:prstGeom>
          <a:solidFill>
            <a:srgbClr val="00B05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endParaRPr lang="en-IN" dirty="0">
              <a:solidFill>
                <a:schemeClr val="bg1"/>
              </a:solidFill>
            </a:endParaRPr>
          </a:p>
        </p:txBody>
      </p:sp>
      <p:cxnSp>
        <p:nvCxnSpPr>
          <p:cNvPr id="17" name="Straight Arrow Connector 16">
            <a:extLst>
              <a:ext uri="{FF2B5EF4-FFF2-40B4-BE49-F238E27FC236}">
                <a16:creationId xmlns:a16="http://schemas.microsoft.com/office/drawing/2014/main" id="{BD39AF3D-D1B7-6C66-E546-B5D88F115405}"/>
              </a:ext>
            </a:extLst>
          </p:cNvPr>
          <p:cNvCxnSpPr>
            <a:cxnSpLocks/>
            <a:stCxn id="2" idx="3"/>
            <a:endCxn id="10" idx="0"/>
          </p:cNvCxnSpPr>
          <p:nvPr/>
        </p:nvCxnSpPr>
        <p:spPr>
          <a:xfrm flipH="1">
            <a:off x="7758648" y="2466724"/>
            <a:ext cx="366406" cy="3959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9FE2A1-3CDB-390C-7873-B7D5696C250A}"/>
              </a:ext>
            </a:extLst>
          </p:cNvPr>
          <p:cNvCxnSpPr>
            <a:cxnSpLocks/>
            <a:stCxn id="2" idx="5"/>
            <a:endCxn id="8" idx="0"/>
          </p:cNvCxnSpPr>
          <p:nvPr/>
        </p:nvCxnSpPr>
        <p:spPr>
          <a:xfrm>
            <a:off x="9061933" y="2466724"/>
            <a:ext cx="524756" cy="3959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336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2B53CB2-76D2-8814-3954-425D1626EC4A}"/>
              </a:ext>
            </a:extLst>
          </p:cNvPr>
          <p:cNvSpPr>
            <a:spLocks noGrp="1"/>
          </p:cNvSpPr>
          <p:nvPr>
            <p:ph type="title"/>
          </p:nvPr>
        </p:nvSpPr>
        <p:spPr>
          <a:xfrm>
            <a:off x="749419" y="16871"/>
            <a:ext cx="8506548" cy="522515"/>
          </a:xfrm>
        </p:spPr>
        <p:txBody>
          <a:bodyPr>
            <a:normAutofit fontScale="90000"/>
          </a:bodyPr>
          <a:lstStyle/>
          <a:p>
            <a:r>
              <a:rPr lang="en-US" dirty="0"/>
              <a:t>Simulation of branch and bound</a:t>
            </a:r>
            <a:endParaRPr lang="en-IN" dirty="0"/>
          </a:p>
        </p:txBody>
      </p:sp>
      <p:sp>
        <p:nvSpPr>
          <p:cNvPr id="13" name="Date Placeholder 12">
            <a:extLst>
              <a:ext uri="{FF2B5EF4-FFF2-40B4-BE49-F238E27FC236}">
                <a16:creationId xmlns:a16="http://schemas.microsoft.com/office/drawing/2014/main" id="{2E0278BD-DA31-93A7-ACD9-2A2B579AD7F6}"/>
              </a:ext>
            </a:extLst>
          </p:cNvPr>
          <p:cNvSpPr>
            <a:spLocks noGrp="1"/>
          </p:cNvSpPr>
          <p:nvPr>
            <p:ph type="dt" sz="half" idx="11"/>
          </p:nvPr>
        </p:nvSpPr>
        <p:spPr/>
        <p:txBody>
          <a:bodyPr/>
          <a:lstStyle/>
          <a:p>
            <a:fld id="{6FCA8E82-58CD-E045-8B98-B7A85B79B752}" type="datetime4">
              <a:rPr lang="en-US" smtClean="0"/>
              <a:pPr/>
              <a:t>May 2, 2023</a:t>
            </a:fld>
            <a:endParaRPr lang="en-US" dirty="0">
              <a:latin typeface="+mn-lt"/>
            </a:endParaRPr>
          </a:p>
        </p:txBody>
      </p:sp>
      <p:sp>
        <p:nvSpPr>
          <p:cNvPr id="14" name="Footer Placeholder 13">
            <a:extLst>
              <a:ext uri="{FF2B5EF4-FFF2-40B4-BE49-F238E27FC236}">
                <a16:creationId xmlns:a16="http://schemas.microsoft.com/office/drawing/2014/main" id="{14CF3949-2EE6-3731-C503-D89DBB66BBD5}"/>
              </a:ext>
            </a:extLst>
          </p:cNvPr>
          <p:cNvSpPr>
            <a:spLocks noGrp="1"/>
          </p:cNvSpPr>
          <p:nvPr>
            <p:ph type="ftr" sz="quarter" idx="1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351B4762-C8B4-1037-0CC0-D3D2B13C43C0}"/>
              </a:ext>
            </a:extLst>
          </p:cNvPr>
          <p:cNvSpPr>
            <a:spLocks noGrp="1"/>
          </p:cNvSpPr>
          <p:nvPr>
            <p:ph type="sldNum" sz="quarter" idx="13"/>
          </p:nvPr>
        </p:nvSpPr>
        <p:spPr/>
        <p:txBody>
          <a:bodyPr/>
          <a:lstStyle/>
          <a:p>
            <a:fld id="{294A09A9-5501-47C1-A89A-A340965A2BE2}" type="slidenum">
              <a:rPr lang="en-US" smtClean="0"/>
              <a:pPr/>
              <a:t>16</a:t>
            </a:fld>
            <a:endParaRPr lang="en-US" dirty="0">
              <a:latin typeface="+mn-lt"/>
            </a:endParaRPr>
          </a:p>
        </p:txBody>
      </p:sp>
      <p:sp>
        <p:nvSpPr>
          <p:cNvPr id="18" name="Text Placeholder 2">
            <a:extLst>
              <a:ext uri="{FF2B5EF4-FFF2-40B4-BE49-F238E27FC236}">
                <a16:creationId xmlns:a16="http://schemas.microsoft.com/office/drawing/2014/main" id="{2E7B8193-0FCA-4381-A1E2-F7B52A627E14}"/>
              </a:ext>
            </a:extLst>
          </p:cNvPr>
          <p:cNvSpPr txBox="1">
            <a:spLocks/>
          </p:cNvSpPr>
          <p:nvPr/>
        </p:nvSpPr>
        <p:spPr>
          <a:xfrm>
            <a:off x="749419" y="539386"/>
            <a:ext cx="10195389" cy="5142957"/>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00B050"/>
                </a:solidFill>
              </a:rPr>
              <a:t>Live</a:t>
            </a:r>
            <a:r>
              <a:rPr lang="en-IN" sz="2000" b="1" dirty="0">
                <a:solidFill>
                  <a:srgbClr val="00B050"/>
                </a:solidFill>
              </a:rPr>
              <a:t> Nodes = [ “11”]		</a:t>
            </a:r>
            <a:r>
              <a:rPr lang="en-IN" sz="2000" b="1" dirty="0">
                <a:solidFill>
                  <a:srgbClr val="00B0F0"/>
                </a:solidFill>
              </a:rPr>
              <a:t>Solution Nodes = [ “00”,“01” ]		</a:t>
            </a:r>
            <a:r>
              <a:rPr lang="en-IN" sz="2000" b="1" dirty="0"/>
              <a:t>N = 2</a:t>
            </a:r>
          </a:p>
          <a:p>
            <a:endParaRPr lang="en-IN" sz="2000" b="1" dirty="0">
              <a:solidFill>
                <a:srgbClr val="00B0F0"/>
              </a:solidFill>
            </a:endParaRPr>
          </a:p>
          <a:p>
            <a:r>
              <a:rPr lang="en-US" sz="2000" b="1" dirty="0"/>
              <a:t>Level 0 -------------------------&gt;</a:t>
            </a:r>
          </a:p>
          <a:p>
            <a:endParaRPr lang="en-US" sz="2000" b="1" dirty="0"/>
          </a:p>
          <a:p>
            <a:endParaRPr lang="en-US" sz="2000" b="1" dirty="0"/>
          </a:p>
          <a:p>
            <a:r>
              <a:rPr lang="en-US" sz="2000" b="1" dirty="0"/>
              <a:t>Level 1 -------------------------&gt;</a:t>
            </a:r>
          </a:p>
          <a:p>
            <a:endParaRPr lang="en-US" sz="2000" b="1" dirty="0"/>
          </a:p>
          <a:p>
            <a:endParaRPr lang="en-US" sz="2000" b="1" dirty="0"/>
          </a:p>
          <a:p>
            <a:r>
              <a:rPr lang="en-US" sz="2000" b="1" dirty="0"/>
              <a:t>Level 2 ------------------------&gt;</a:t>
            </a:r>
            <a:endParaRPr lang="en-IN" sz="2000" b="1" dirty="0"/>
          </a:p>
          <a:p>
            <a:endParaRPr lang="en-US" sz="2000" b="1" dirty="0"/>
          </a:p>
          <a:p>
            <a:endParaRPr lang="en-US" sz="2000" b="1" dirty="0"/>
          </a:p>
          <a:p>
            <a:endParaRPr lang="en-US" sz="2000" b="1" dirty="0"/>
          </a:p>
          <a:p>
            <a:endParaRPr lang="en-IN" sz="2000" b="1" dirty="0"/>
          </a:p>
          <a:p>
            <a:endParaRPr lang="en-IN" sz="2000" b="1" dirty="0"/>
          </a:p>
        </p:txBody>
      </p:sp>
      <p:sp>
        <p:nvSpPr>
          <p:cNvPr id="3" name="Oval 2">
            <a:extLst>
              <a:ext uri="{FF2B5EF4-FFF2-40B4-BE49-F238E27FC236}">
                <a16:creationId xmlns:a16="http://schemas.microsoft.com/office/drawing/2014/main" id="{6241E2F0-3320-25DF-9FE9-1AFE646FFA7A}"/>
              </a:ext>
            </a:extLst>
          </p:cNvPr>
          <p:cNvSpPr/>
          <p:nvPr/>
        </p:nvSpPr>
        <p:spPr>
          <a:xfrm>
            <a:off x="6082075" y="1061901"/>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endParaRPr lang="en-IN" dirty="0">
              <a:solidFill>
                <a:schemeClr val="bg1"/>
              </a:solidFill>
            </a:endParaRPr>
          </a:p>
        </p:txBody>
      </p:sp>
      <p:sp>
        <p:nvSpPr>
          <p:cNvPr id="2" name="Oval 1">
            <a:extLst>
              <a:ext uri="{FF2B5EF4-FFF2-40B4-BE49-F238E27FC236}">
                <a16:creationId xmlns:a16="http://schemas.microsoft.com/office/drawing/2014/main" id="{62D86484-482A-4977-7E13-DAF9B0C7C963}"/>
              </a:ext>
            </a:extLst>
          </p:cNvPr>
          <p:cNvSpPr/>
          <p:nvPr/>
        </p:nvSpPr>
        <p:spPr>
          <a:xfrm>
            <a:off x="7931020" y="2004802"/>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sp>
        <p:nvSpPr>
          <p:cNvPr id="4" name="Oval 3">
            <a:extLst>
              <a:ext uri="{FF2B5EF4-FFF2-40B4-BE49-F238E27FC236}">
                <a16:creationId xmlns:a16="http://schemas.microsoft.com/office/drawing/2014/main" id="{839CCC24-F5CC-4F4D-357F-E8ED80A6FAAC}"/>
              </a:ext>
            </a:extLst>
          </p:cNvPr>
          <p:cNvSpPr/>
          <p:nvPr/>
        </p:nvSpPr>
        <p:spPr>
          <a:xfrm>
            <a:off x="4522166" y="2007021"/>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endParaRPr lang="en-IN" dirty="0">
              <a:solidFill>
                <a:schemeClr val="bg1"/>
              </a:solidFill>
            </a:endParaRPr>
          </a:p>
        </p:txBody>
      </p:sp>
      <p:cxnSp>
        <p:nvCxnSpPr>
          <p:cNvPr id="6" name="Straight Arrow Connector 5">
            <a:extLst>
              <a:ext uri="{FF2B5EF4-FFF2-40B4-BE49-F238E27FC236}">
                <a16:creationId xmlns:a16="http://schemas.microsoft.com/office/drawing/2014/main" id="{6F72D85F-CF1A-1CF9-EBE7-9F6D9B9A6A40}"/>
              </a:ext>
            </a:extLst>
          </p:cNvPr>
          <p:cNvCxnSpPr>
            <a:cxnSpLocks/>
            <a:stCxn id="3" idx="3"/>
            <a:endCxn id="4" idx="0"/>
          </p:cNvCxnSpPr>
          <p:nvPr/>
        </p:nvCxnSpPr>
        <p:spPr>
          <a:xfrm flipH="1">
            <a:off x="5184640" y="1523823"/>
            <a:ext cx="1091469" cy="48319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7639865-AA52-57EE-FA3B-0B93393240D5}"/>
              </a:ext>
            </a:extLst>
          </p:cNvPr>
          <p:cNvCxnSpPr>
            <a:cxnSpLocks/>
            <a:stCxn id="3" idx="5"/>
            <a:endCxn id="2" idx="0"/>
          </p:cNvCxnSpPr>
          <p:nvPr/>
        </p:nvCxnSpPr>
        <p:spPr>
          <a:xfrm>
            <a:off x="7212988" y="1523823"/>
            <a:ext cx="1380506" cy="4809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500F5D5C-460E-BB62-9332-CE902412BCCE}"/>
              </a:ext>
            </a:extLst>
          </p:cNvPr>
          <p:cNvSpPr/>
          <p:nvPr/>
        </p:nvSpPr>
        <p:spPr>
          <a:xfrm>
            <a:off x="5419601" y="2862643"/>
            <a:ext cx="1324947" cy="54117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“01”</a:t>
            </a:r>
            <a:endParaRPr lang="en-IN" dirty="0">
              <a:solidFill>
                <a:schemeClr val="bg1"/>
              </a:solidFill>
            </a:endParaRPr>
          </a:p>
        </p:txBody>
      </p:sp>
      <p:sp>
        <p:nvSpPr>
          <p:cNvPr id="7" name="Oval 6">
            <a:extLst>
              <a:ext uri="{FF2B5EF4-FFF2-40B4-BE49-F238E27FC236}">
                <a16:creationId xmlns:a16="http://schemas.microsoft.com/office/drawing/2014/main" id="{E82D204A-BB6E-E870-B74D-00C06DF17A57}"/>
              </a:ext>
            </a:extLst>
          </p:cNvPr>
          <p:cNvSpPr/>
          <p:nvPr/>
        </p:nvSpPr>
        <p:spPr>
          <a:xfrm>
            <a:off x="3591560" y="2862643"/>
            <a:ext cx="1324947" cy="54117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“00”</a:t>
            </a:r>
            <a:endParaRPr lang="en-IN" dirty="0">
              <a:solidFill>
                <a:schemeClr val="bg1"/>
              </a:solidFill>
            </a:endParaRPr>
          </a:p>
        </p:txBody>
      </p:sp>
      <p:cxnSp>
        <p:nvCxnSpPr>
          <p:cNvPr id="11" name="Straight Arrow Connector 10">
            <a:extLst>
              <a:ext uri="{FF2B5EF4-FFF2-40B4-BE49-F238E27FC236}">
                <a16:creationId xmlns:a16="http://schemas.microsoft.com/office/drawing/2014/main" id="{64D7C821-C482-E0C2-5E6F-9F64569351E1}"/>
              </a:ext>
            </a:extLst>
          </p:cNvPr>
          <p:cNvCxnSpPr>
            <a:cxnSpLocks/>
            <a:stCxn id="4" idx="3"/>
            <a:endCxn id="7" idx="0"/>
          </p:cNvCxnSpPr>
          <p:nvPr/>
        </p:nvCxnSpPr>
        <p:spPr>
          <a:xfrm flipH="1">
            <a:off x="4254034" y="2468943"/>
            <a:ext cx="462166" cy="393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7B1E1D-A53A-2AA9-C539-F62359338160}"/>
              </a:ext>
            </a:extLst>
          </p:cNvPr>
          <p:cNvCxnSpPr>
            <a:cxnSpLocks/>
            <a:stCxn id="4" idx="5"/>
            <a:endCxn id="5" idx="0"/>
          </p:cNvCxnSpPr>
          <p:nvPr/>
        </p:nvCxnSpPr>
        <p:spPr>
          <a:xfrm>
            <a:off x="5653079" y="2468943"/>
            <a:ext cx="428996" cy="393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6216770-ADD2-122E-CB35-C64A3E6CB07A}"/>
              </a:ext>
            </a:extLst>
          </p:cNvPr>
          <p:cNvSpPr/>
          <p:nvPr/>
        </p:nvSpPr>
        <p:spPr>
          <a:xfrm>
            <a:off x="8924215" y="2862643"/>
            <a:ext cx="1324947" cy="5411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endParaRPr lang="en-IN" dirty="0">
              <a:solidFill>
                <a:schemeClr val="bg1"/>
              </a:solidFill>
            </a:endParaRPr>
          </a:p>
        </p:txBody>
      </p:sp>
      <p:sp>
        <p:nvSpPr>
          <p:cNvPr id="10" name="Oval 9">
            <a:extLst>
              <a:ext uri="{FF2B5EF4-FFF2-40B4-BE49-F238E27FC236}">
                <a16:creationId xmlns:a16="http://schemas.microsoft.com/office/drawing/2014/main" id="{5A5C2580-6594-0028-6819-E85C58CB660D}"/>
              </a:ext>
            </a:extLst>
          </p:cNvPr>
          <p:cNvSpPr/>
          <p:nvPr/>
        </p:nvSpPr>
        <p:spPr>
          <a:xfrm>
            <a:off x="7096174" y="2862643"/>
            <a:ext cx="1324947" cy="541175"/>
          </a:xfrm>
          <a:prstGeom prst="ellipse">
            <a:avLst/>
          </a:prstGeom>
          <a:solidFill>
            <a:schemeClr val="accent6"/>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endParaRPr lang="en-IN" dirty="0">
              <a:solidFill>
                <a:schemeClr val="bg1"/>
              </a:solidFill>
            </a:endParaRPr>
          </a:p>
        </p:txBody>
      </p:sp>
      <p:cxnSp>
        <p:nvCxnSpPr>
          <p:cNvPr id="17" name="Straight Arrow Connector 16">
            <a:extLst>
              <a:ext uri="{FF2B5EF4-FFF2-40B4-BE49-F238E27FC236}">
                <a16:creationId xmlns:a16="http://schemas.microsoft.com/office/drawing/2014/main" id="{BD39AF3D-D1B7-6C66-E546-B5D88F115405}"/>
              </a:ext>
            </a:extLst>
          </p:cNvPr>
          <p:cNvCxnSpPr>
            <a:cxnSpLocks/>
            <a:stCxn id="2" idx="3"/>
            <a:endCxn id="10" idx="0"/>
          </p:cNvCxnSpPr>
          <p:nvPr/>
        </p:nvCxnSpPr>
        <p:spPr>
          <a:xfrm flipH="1">
            <a:off x="7758648" y="2466724"/>
            <a:ext cx="366406" cy="3959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9FE2A1-3CDB-390C-7873-B7D5696C250A}"/>
              </a:ext>
            </a:extLst>
          </p:cNvPr>
          <p:cNvCxnSpPr>
            <a:cxnSpLocks/>
            <a:stCxn id="2" idx="5"/>
            <a:endCxn id="8" idx="0"/>
          </p:cNvCxnSpPr>
          <p:nvPr/>
        </p:nvCxnSpPr>
        <p:spPr>
          <a:xfrm>
            <a:off x="9061933" y="2466724"/>
            <a:ext cx="524756" cy="3959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369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2B53CB2-76D2-8814-3954-425D1626EC4A}"/>
              </a:ext>
            </a:extLst>
          </p:cNvPr>
          <p:cNvSpPr>
            <a:spLocks noGrp="1"/>
          </p:cNvSpPr>
          <p:nvPr>
            <p:ph type="title"/>
          </p:nvPr>
        </p:nvSpPr>
        <p:spPr>
          <a:xfrm>
            <a:off x="749419" y="16871"/>
            <a:ext cx="8506548" cy="522515"/>
          </a:xfrm>
        </p:spPr>
        <p:txBody>
          <a:bodyPr>
            <a:normAutofit fontScale="90000"/>
          </a:bodyPr>
          <a:lstStyle/>
          <a:p>
            <a:r>
              <a:rPr lang="en-US" dirty="0"/>
              <a:t>Simulation of branch and bound</a:t>
            </a:r>
            <a:endParaRPr lang="en-IN" dirty="0"/>
          </a:p>
        </p:txBody>
      </p:sp>
      <p:sp>
        <p:nvSpPr>
          <p:cNvPr id="13" name="Date Placeholder 12">
            <a:extLst>
              <a:ext uri="{FF2B5EF4-FFF2-40B4-BE49-F238E27FC236}">
                <a16:creationId xmlns:a16="http://schemas.microsoft.com/office/drawing/2014/main" id="{2E0278BD-DA31-93A7-ACD9-2A2B579AD7F6}"/>
              </a:ext>
            </a:extLst>
          </p:cNvPr>
          <p:cNvSpPr>
            <a:spLocks noGrp="1"/>
          </p:cNvSpPr>
          <p:nvPr>
            <p:ph type="dt" sz="half" idx="11"/>
          </p:nvPr>
        </p:nvSpPr>
        <p:spPr/>
        <p:txBody>
          <a:bodyPr/>
          <a:lstStyle/>
          <a:p>
            <a:fld id="{6FCA8E82-58CD-E045-8B98-B7A85B79B752}" type="datetime4">
              <a:rPr lang="en-US" smtClean="0"/>
              <a:pPr/>
              <a:t>May 2, 2023</a:t>
            </a:fld>
            <a:endParaRPr lang="en-US" dirty="0">
              <a:latin typeface="+mn-lt"/>
            </a:endParaRPr>
          </a:p>
        </p:txBody>
      </p:sp>
      <p:sp>
        <p:nvSpPr>
          <p:cNvPr id="14" name="Footer Placeholder 13">
            <a:extLst>
              <a:ext uri="{FF2B5EF4-FFF2-40B4-BE49-F238E27FC236}">
                <a16:creationId xmlns:a16="http://schemas.microsoft.com/office/drawing/2014/main" id="{14CF3949-2EE6-3731-C503-D89DBB66BBD5}"/>
              </a:ext>
            </a:extLst>
          </p:cNvPr>
          <p:cNvSpPr>
            <a:spLocks noGrp="1"/>
          </p:cNvSpPr>
          <p:nvPr>
            <p:ph type="ftr" sz="quarter" idx="1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351B4762-C8B4-1037-0CC0-D3D2B13C43C0}"/>
              </a:ext>
            </a:extLst>
          </p:cNvPr>
          <p:cNvSpPr>
            <a:spLocks noGrp="1"/>
          </p:cNvSpPr>
          <p:nvPr>
            <p:ph type="sldNum" sz="quarter" idx="13"/>
          </p:nvPr>
        </p:nvSpPr>
        <p:spPr/>
        <p:txBody>
          <a:bodyPr/>
          <a:lstStyle/>
          <a:p>
            <a:fld id="{294A09A9-5501-47C1-A89A-A340965A2BE2}" type="slidenum">
              <a:rPr lang="en-US" smtClean="0"/>
              <a:pPr/>
              <a:t>17</a:t>
            </a:fld>
            <a:endParaRPr lang="en-US" dirty="0">
              <a:latin typeface="+mn-lt"/>
            </a:endParaRPr>
          </a:p>
        </p:txBody>
      </p:sp>
      <p:sp>
        <p:nvSpPr>
          <p:cNvPr id="18" name="Text Placeholder 2">
            <a:extLst>
              <a:ext uri="{FF2B5EF4-FFF2-40B4-BE49-F238E27FC236}">
                <a16:creationId xmlns:a16="http://schemas.microsoft.com/office/drawing/2014/main" id="{2E7B8193-0FCA-4381-A1E2-F7B52A627E14}"/>
              </a:ext>
            </a:extLst>
          </p:cNvPr>
          <p:cNvSpPr txBox="1">
            <a:spLocks/>
          </p:cNvSpPr>
          <p:nvPr/>
        </p:nvSpPr>
        <p:spPr>
          <a:xfrm>
            <a:off x="749419" y="539386"/>
            <a:ext cx="10195389" cy="5142957"/>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00B050"/>
                </a:solidFill>
              </a:rPr>
              <a:t>Live</a:t>
            </a:r>
            <a:r>
              <a:rPr lang="en-IN" sz="2000" b="1" dirty="0">
                <a:solidFill>
                  <a:srgbClr val="00B050"/>
                </a:solidFill>
              </a:rPr>
              <a:t> Nodes = [ “11”]		</a:t>
            </a:r>
            <a:r>
              <a:rPr lang="en-IN" sz="2000" b="1" dirty="0">
                <a:solidFill>
                  <a:srgbClr val="00B0F0"/>
                </a:solidFill>
              </a:rPr>
              <a:t>Solution Nodes = [ “00”,“01”, “10”]	</a:t>
            </a:r>
            <a:r>
              <a:rPr lang="en-IN" sz="2000" b="1" dirty="0"/>
              <a:t>N = 2</a:t>
            </a:r>
          </a:p>
          <a:p>
            <a:endParaRPr lang="en-IN" sz="2000" b="1" dirty="0">
              <a:solidFill>
                <a:srgbClr val="00B0F0"/>
              </a:solidFill>
            </a:endParaRPr>
          </a:p>
          <a:p>
            <a:r>
              <a:rPr lang="en-US" sz="2000" b="1" dirty="0"/>
              <a:t>Level 0 -------------------------&gt;</a:t>
            </a:r>
          </a:p>
          <a:p>
            <a:endParaRPr lang="en-US" sz="2000" b="1" dirty="0"/>
          </a:p>
          <a:p>
            <a:endParaRPr lang="en-US" sz="2000" b="1" dirty="0"/>
          </a:p>
          <a:p>
            <a:r>
              <a:rPr lang="en-US" sz="2000" b="1" dirty="0"/>
              <a:t>Level 1 -------------------------&gt;</a:t>
            </a:r>
          </a:p>
          <a:p>
            <a:endParaRPr lang="en-US" sz="2000" b="1" dirty="0"/>
          </a:p>
          <a:p>
            <a:endParaRPr lang="en-US" sz="2000" b="1" dirty="0"/>
          </a:p>
          <a:p>
            <a:r>
              <a:rPr lang="en-US" sz="2000" b="1" dirty="0"/>
              <a:t>Level 2 ------------------------&gt;</a:t>
            </a:r>
            <a:endParaRPr lang="en-IN" sz="2000" b="1" dirty="0"/>
          </a:p>
          <a:p>
            <a:endParaRPr lang="en-US" sz="2000" b="1" dirty="0"/>
          </a:p>
          <a:p>
            <a:endParaRPr lang="en-US" sz="2000" b="1" dirty="0"/>
          </a:p>
          <a:p>
            <a:endParaRPr lang="en-US" sz="2000" b="1" dirty="0"/>
          </a:p>
          <a:p>
            <a:endParaRPr lang="en-IN" sz="2000" b="1" dirty="0"/>
          </a:p>
          <a:p>
            <a:endParaRPr lang="en-IN" sz="2000" b="1" dirty="0"/>
          </a:p>
        </p:txBody>
      </p:sp>
      <p:sp>
        <p:nvSpPr>
          <p:cNvPr id="3" name="Oval 2">
            <a:extLst>
              <a:ext uri="{FF2B5EF4-FFF2-40B4-BE49-F238E27FC236}">
                <a16:creationId xmlns:a16="http://schemas.microsoft.com/office/drawing/2014/main" id="{6241E2F0-3320-25DF-9FE9-1AFE646FFA7A}"/>
              </a:ext>
            </a:extLst>
          </p:cNvPr>
          <p:cNvSpPr/>
          <p:nvPr/>
        </p:nvSpPr>
        <p:spPr>
          <a:xfrm>
            <a:off x="6082075" y="1061901"/>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endParaRPr lang="en-IN" dirty="0">
              <a:solidFill>
                <a:schemeClr val="bg1"/>
              </a:solidFill>
            </a:endParaRPr>
          </a:p>
        </p:txBody>
      </p:sp>
      <p:sp>
        <p:nvSpPr>
          <p:cNvPr id="2" name="Oval 1">
            <a:extLst>
              <a:ext uri="{FF2B5EF4-FFF2-40B4-BE49-F238E27FC236}">
                <a16:creationId xmlns:a16="http://schemas.microsoft.com/office/drawing/2014/main" id="{62D86484-482A-4977-7E13-DAF9B0C7C963}"/>
              </a:ext>
            </a:extLst>
          </p:cNvPr>
          <p:cNvSpPr/>
          <p:nvPr/>
        </p:nvSpPr>
        <p:spPr>
          <a:xfrm>
            <a:off x="7931020" y="2004802"/>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sp>
        <p:nvSpPr>
          <p:cNvPr id="4" name="Oval 3">
            <a:extLst>
              <a:ext uri="{FF2B5EF4-FFF2-40B4-BE49-F238E27FC236}">
                <a16:creationId xmlns:a16="http://schemas.microsoft.com/office/drawing/2014/main" id="{839CCC24-F5CC-4F4D-357F-E8ED80A6FAAC}"/>
              </a:ext>
            </a:extLst>
          </p:cNvPr>
          <p:cNvSpPr/>
          <p:nvPr/>
        </p:nvSpPr>
        <p:spPr>
          <a:xfrm>
            <a:off x="4522166" y="2007021"/>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endParaRPr lang="en-IN" dirty="0">
              <a:solidFill>
                <a:schemeClr val="bg1"/>
              </a:solidFill>
            </a:endParaRPr>
          </a:p>
        </p:txBody>
      </p:sp>
      <p:cxnSp>
        <p:nvCxnSpPr>
          <p:cNvPr id="6" name="Straight Arrow Connector 5">
            <a:extLst>
              <a:ext uri="{FF2B5EF4-FFF2-40B4-BE49-F238E27FC236}">
                <a16:creationId xmlns:a16="http://schemas.microsoft.com/office/drawing/2014/main" id="{6F72D85F-CF1A-1CF9-EBE7-9F6D9B9A6A40}"/>
              </a:ext>
            </a:extLst>
          </p:cNvPr>
          <p:cNvCxnSpPr>
            <a:cxnSpLocks/>
            <a:stCxn id="3" idx="3"/>
            <a:endCxn id="4" idx="0"/>
          </p:cNvCxnSpPr>
          <p:nvPr/>
        </p:nvCxnSpPr>
        <p:spPr>
          <a:xfrm flipH="1">
            <a:off x="5184640" y="1523823"/>
            <a:ext cx="1091469" cy="48319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7639865-AA52-57EE-FA3B-0B93393240D5}"/>
              </a:ext>
            </a:extLst>
          </p:cNvPr>
          <p:cNvCxnSpPr>
            <a:cxnSpLocks/>
            <a:stCxn id="3" idx="5"/>
            <a:endCxn id="2" idx="0"/>
          </p:cNvCxnSpPr>
          <p:nvPr/>
        </p:nvCxnSpPr>
        <p:spPr>
          <a:xfrm>
            <a:off x="7212988" y="1523823"/>
            <a:ext cx="1380506" cy="4809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500F5D5C-460E-BB62-9332-CE902412BCCE}"/>
              </a:ext>
            </a:extLst>
          </p:cNvPr>
          <p:cNvSpPr/>
          <p:nvPr/>
        </p:nvSpPr>
        <p:spPr>
          <a:xfrm>
            <a:off x="5419601" y="2862643"/>
            <a:ext cx="1324947" cy="54117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“01”</a:t>
            </a:r>
            <a:endParaRPr lang="en-IN" dirty="0">
              <a:solidFill>
                <a:schemeClr val="bg1"/>
              </a:solidFill>
            </a:endParaRPr>
          </a:p>
        </p:txBody>
      </p:sp>
      <p:sp>
        <p:nvSpPr>
          <p:cNvPr id="7" name="Oval 6">
            <a:extLst>
              <a:ext uri="{FF2B5EF4-FFF2-40B4-BE49-F238E27FC236}">
                <a16:creationId xmlns:a16="http://schemas.microsoft.com/office/drawing/2014/main" id="{E82D204A-BB6E-E870-B74D-00C06DF17A57}"/>
              </a:ext>
            </a:extLst>
          </p:cNvPr>
          <p:cNvSpPr/>
          <p:nvPr/>
        </p:nvSpPr>
        <p:spPr>
          <a:xfrm>
            <a:off x="3591560" y="2862643"/>
            <a:ext cx="1324947" cy="54117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“00”</a:t>
            </a:r>
            <a:endParaRPr lang="en-IN" dirty="0">
              <a:solidFill>
                <a:schemeClr val="bg1"/>
              </a:solidFill>
            </a:endParaRPr>
          </a:p>
        </p:txBody>
      </p:sp>
      <p:cxnSp>
        <p:nvCxnSpPr>
          <p:cNvPr id="11" name="Straight Arrow Connector 10">
            <a:extLst>
              <a:ext uri="{FF2B5EF4-FFF2-40B4-BE49-F238E27FC236}">
                <a16:creationId xmlns:a16="http://schemas.microsoft.com/office/drawing/2014/main" id="{64D7C821-C482-E0C2-5E6F-9F64569351E1}"/>
              </a:ext>
            </a:extLst>
          </p:cNvPr>
          <p:cNvCxnSpPr>
            <a:cxnSpLocks/>
            <a:stCxn id="4" idx="3"/>
            <a:endCxn id="7" idx="0"/>
          </p:cNvCxnSpPr>
          <p:nvPr/>
        </p:nvCxnSpPr>
        <p:spPr>
          <a:xfrm flipH="1">
            <a:off x="4254034" y="2468943"/>
            <a:ext cx="462166" cy="393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7B1E1D-A53A-2AA9-C539-F62359338160}"/>
              </a:ext>
            </a:extLst>
          </p:cNvPr>
          <p:cNvCxnSpPr>
            <a:cxnSpLocks/>
            <a:stCxn id="4" idx="5"/>
            <a:endCxn id="5" idx="0"/>
          </p:cNvCxnSpPr>
          <p:nvPr/>
        </p:nvCxnSpPr>
        <p:spPr>
          <a:xfrm>
            <a:off x="5653079" y="2468943"/>
            <a:ext cx="428996" cy="393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6216770-ADD2-122E-CB35-C64A3E6CB07A}"/>
              </a:ext>
            </a:extLst>
          </p:cNvPr>
          <p:cNvSpPr/>
          <p:nvPr/>
        </p:nvSpPr>
        <p:spPr>
          <a:xfrm>
            <a:off x="8924215" y="2862643"/>
            <a:ext cx="1324947" cy="5411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endParaRPr lang="en-IN" dirty="0">
              <a:solidFill>
                <a:schemeClr val="bg1"/>
              </a:solidFill>
            </a:endParaRPr>
          </a:p>
        </p:txBody>
      </p:sp>
      <p:sp>
        <p:nvSpPr>
          <p:cNvPr id="10" name="Oval 9">
            <a:extLst>
              <a:ext uri="{FF2B5EF4-FFF2-40B4-BE49-F238E27FC236}">
                <a16:creationId xmlns:a16="http://schemas.microsoft.com/office/drawing/2014/main" id="{5A5C2580-6594-0028-6819-E85C58CB660D}"/>
              </a:ext>
            </a:extLst>
          </p:cNvPr>
          <p:cNvSpPr/>
          <p:nvPr/>
        </p:nvSpPr>
        <p:spPr>
          <a:xfrm>
            <a:off x="7096174" y="2862643"/>
            <a:ext cx="1324947" cy="541175"/>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endParaRPr lang="en-IN" dirty="0">
              <a:solidFill>
                <a:schemeClr val="bg1"/>
              </a:solidFill>
            </a:endParaRPr>
          </a:p>
        </p:txBody>
      </p:sp>
      <p:cxnSp>
        <p:nvCxnSpPr>
          <p:cNvPr id="17" name="Straight Arrow Connector 16">
            <a:extLst>
              <a:ext uri="{FF2B5EF4-FFF2-40B4-BE49-F238E27FC236}">
                <a16:creationId xmlns:a16="http://schemas.microsoft.com/office/drawing/2014/main" id="{BD39AF3D-D1B7-6C66-E546-B5D88F115405}"/>
              </a:ext>
            </a:extLst>
          </p:cNvPr>
          <p:cNvCxnSpPr>
            <a:cxnSpLocks/>
            <a:stCxn id="2" idx="3"/>
            <a:endCxn id="10" idx="0"/>
          </p:cNvCxnSpPr>
          <p:nvPr/>
        </p:nvCxnSpPr>
        <p:spPr>
          <a:xfrm flipH="1">
            <a:off x="7758648" y="2466724"/>
            <a:ext cx="366406" cy="3959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9FE2A1-3CDB-390C-7873-B7D5696C250A}"/>
              </a:ext>
            </a:extLst>
          </p:cNvPr>
          <p:cNvCxnSpPr>
            <a:cxnSpLocks/>
            <a:stCxn id="2" idx="5"/>
            <a:endCxn id="8" idx="0"/>
          </p:cNvCxnSpPr>
          <p:nvPr/>
        </p:nvCxnSpPr>
        <p:spPr>
          <a:xfrm>
            <a:off x="9061933" y="2466724"/>
            <a:ext cx="524756" cy="3959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718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2B53CB2-76D2-8814-3954-425D1626EC4A}"/>
              </a:ext>
            </a:extLst>
          </p:cNvPr>
          <p:cNvSpPr>
            <a:spLocks noGrp="1"/>
          </p:cNvSpPr>
          <p:nvPr>
            <p:ph type="title"/>
          </p:nvPr>
        </p:nvSpPr>
        <p:spPr>
          <a:xfrm>
            <a:off x="749419" y="16871"/>
            <a:ext cx="8506548" cy="522515"/>
          </a:xfrm>
        </p:spPr>
        <p:txBody>
          <a:bodyPr>
            <a:normAutofit fontScale="90000"/>
          </a:bodyPr>
          <a:lstStyle/>
          <a:p>
            <a:r>
              <a:rPr lang="en-US" dirty="0"/>
              <a:t>Simulation of branch and bound</a:t>
            </a:r>
            <a:endParaRPr lang="en-IN" dirty="0"/>
          </a:p>
        </p:txBody>
      </p:sp>
      <p:sp>
        <p:nvSpPr>
          <p:cNvPr id="13" name="Date Placeholder 12">
            <a:extLst>
              <a:ext uri="{FF2B5EF4-FFF2-40B4-BE49-F238E27FC236}">
                <a16:creationId xmlns:a16="http://schemas.microsoft.com/office/drawing/2014/main" id="{2E0278BD-DA31-93A7-ACD9-2A2B579AD7F6}"/>
              </a:ext>
            </a:extLst>
          </p:cNvPr>
          <p:cNvSpPr>
            <a:spLocks noGrp="1"/>
          </p:cNvSpPr>
          <p:nvPr>
            <p:ph type="dt" sz="half" idx="11"/>
          </p:nvPr>
        </p:nvSpPr>
        <p:spPr/>
        <p:txBody>
          <a:bodyPr/>
          <a:lstStyle/>
          <a:p>
            <a:fld id="{6FCA8E82-58CD-E045-8B98-B7A85B79B752}" type="datetime4">
              <a:rPr lang="en-US" smtClean="0"/>
              <a:pPr/>
              <a:t>May 2, 2023</a:t>
            </a:fld>
            <a:endParaRPr lang="en-US" dirty="0">
              <a:latin typeface="+mn-lt"/>
            </a:endParaRPr>
          </a:p>
        </p:txBody>
      </p:sp>
      <p:sp>
        <p:nvSpPr>
          <p:cNvPr id="14" name="Footer Placeholder 13">
            <a:extLst>
              <a:ext uri="{FF2B5EF4-FFF2-40B4-BE49-F238E27FC236}">
                <a16:creationId xmlns:a16="http://schemas.microsoft.com/office/drawing/2014/main" id="{14CF3949-2EE6-3731-C503-D89DBB66BBD5}"/>
              </a:ext>
            </a:extLst>
          </p:cNvPr>
          <p:cNvSpPr>
            <a:spLocks noGrp="1"/>
          </p:cNvSpPr>
          <p:nvPr>
            <p:ph type="ftr" sz="quarter" idx="1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351B4762-C8B4-1037-0CC0-D3D2B13C43C0}"/>
              </a:ext>
            </a:extLst>
          </p:cNvPr>
          <p:cNvSpPr>
            <a:spLocks noGrp="1"/>
          </p:cNvSpPr>
          <p:nvPr>
            <p:ph type="sldNum" sz="quarter" idx="13"/>
          </p:nvPr>
        </p:nvSpPr>
        <p:spPr/>
        <p:txBody>
          <a:bodyPr/>
          <a:lstStyle/>
          <a:p>
            <a:fld id="{294A09A9-5501-47C1-A89A-A340965A2BE2}" type="slidenum">
              <a:rPr lang="en-US" smtClean="0"/>
              <a:pPr/>
              <a:t>18</a:t>
            </a:fld>
            <a:endParaRPr lang="en-US" dirty="0">
              <a:latin typeface="+mn-lt"/>
            </a:endParaRPr>
          </a:p>
        </p:txBody>
      </p:sp>
      <p:sp>
        <p:nvSpPr>
          <p:cNvPr id="18" name="Text Placeholder 2">
            <a:extLst>
              <a:ext uri="{FF2B5EF4-FFF2-40B4-BE49-F238E27FC236}">
                <a16:creationId xmlns:a16="http://schemas.microsoft.com/office/drawing/2014/main" id="{2E7B8193-0FCA-4381-A1E2-F7B52A627E14}"/>
              </a:ext>
            </a:extLst>
          </p:cNvPr>
          <p:cNvSpPr txBox="1">
            <a:spLocks/>
          </p:cNvSpPr>
          <p:nvPr/>
        </p:nvSpPr>
        <p:spPr>
          <a:xfrm>
            <a:off x="749419" y="539386"/>
            <a:ext cx="10195389" cy="5142957"/>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00B050"/>
                </a:solidFill>
              </a:rPr>
              <a:t>Live</a:t>
            </a:r>
            <a:r>
              <a:rPr lang="en-IN" sz="2000" b="1" dirty="0">
                <a:solidFill>
                  <a:srgbClr val="00B050"/>
                </a:solidFill>
              </a:rPr>
              <a:t> Nodes = [ ]		</a:t>
            </a:r>
            <a:r>
              <a:rPr lang="en-IN" sz="2000" b="1" dirty="0">
                <a:solidFill>
                  <a:srgbClr val="00B0F0"/>
                </a:solidFill>
              </a:rPr>
              <a:t>Solution Nodes = [ “00”,“01”, “10”]		</a:t>
            </a:r>
            <a:r>
              <a:rPr lang="en-IN" sz="2000" b="1" dirty="0"/>
              <a:t>N = 2</a:t>
            </a:r>
          </a:p>
          <a:p>
            <a:endParaRPr lang="en-IN" sz="2000" b="1" dirty="0">
              <a:solidFill>
                <a:srgbClr val="00B0F0"/>
              </a:solidFill>
            </a:endParaRPr>
          </a:p>
          <a:p>
            <a:r>
              <a:rPr lang="en-US" sz="2000" b="1" dirty="0"/>
              <a:t>Level 0 -------------------------&gt;</a:t>
            </a:r>
          </a:p>
          <a:p>
            <a:endParaRPr lang="en-US" sz="2000" b="1" dirty="0"/>
          </a:p>
          <a:p>
            <a:endParaRPr lang="en-US" sz="2000" b="1" dirty="0"/>
          </a:p>
          <a:p>
            <a:r>
              <a:rPr lang="en-US" sz="2000" b="1" dirty="0"/>
              <a:t>Level 1 -------------------------&gt;</a:t>
            </a:r>
          </a:p>
          <a:p>
            <a:endParaRPr lang="en-US" sz="2000" b="1" dirty="0"/>
          </a:p>
          <a:p>
            <a:endParaRPr lang="en-US" sz="2000" b="1" dirty="0"/>
          </a:p>
          <a:p>
            <a:r>
              <a:rPr lang="en-US" sz="2000" b="1" dirty="0"/>
              <a:t>Level 2 ------------------------&gt;</a:t>
            </a:r>
            <a:endParaRPr lang="en-IN" sz="2000" b="1" dirty="0"/>
          </a:p>
          <a:p>
            <a:endParaRPr lang="en-US" sz="2000" b="1" dirty="0"/>
          </a:p>
          <a:p>
            <a:endParaRPr lang="en-US" sz="2000" b="1" dirty="0"/>
          </a:p>
          <a:p>
            <a:endParaRPr lang="en-US" sz="2000" b="1" dirty="0"/>
          </a:p>
          <a:p>
            <a:endParaRPr lang="en-IN" sz="2000" b="1" dirty="0"/>
          </a:p>
          <a:p>
            <a:endParaRPr lang="en-IN" sz="2000" b="1" dirty="0"/>
          </a:p>
        </p:txBody>
      </p:sp>
      <p:sp>
        <p:nvSpPr>
          <p:cNvPr id="3" name="Oval 2">
            <a:extLst>
              <a:ext uri="{FF2B5EF4-FFF2-40B4-BE49-F238E27FC236}">
                <a16:creationId xmlns:a16="http://schemas.microsoft.com/office/drawing/2014/main" id="{6241E2F0-3320-25DF-9FE9-1AFE646FFA7A}"/>
              </a:ext>
            </a:extLst>
          </p:cNvPr>
          <p:cNvSpPr/>
          <p:nvPr/>
        </p:nvSpPr>
        <p:spPr>
          <a:xfrm>
            <a:off x="6082075" y="1061901"/>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endParaRPr lang="en-IN" dirty="0">
              <a:solidFill>
                <a:schemeClr val="bg1"/>
              </a:solidFill>
            </a:endParaRPr>
          </a:p>
        </p:txBody>
      </p:sp>
      <p:sp>
        <p:nvSpPr>
          <p:cNvPr id="2" name="Oval 1">
            <a:extLst>
              <a:ext uri="{FF2B5EF4-FFF2-40B4-BE49-F238E27FC236}">
                <a16:creationId xmlns:a16="http://schemas.microsoft.com/office/drawing/2014/main" id="{62D86484-482A-4977-7E13-DAF9B0C7C963}"/>
              </a:ext>
            </a:extLst>
          </p:cNvPr>
          <p:cNvSpPr/>
          <p:nvPr/>
        </p:nvSpPr>
        <p:spPr>
          <a:xfrm>
            <a:off x="7931020" y="2004802"/>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sp>
        <p:nvSpPr>
          <p:cNvPr id="4" name="Oval 3">
            <a:extLst>
              <a:ext uri="{FF2B5EF4-FFF2-40B4-BE49-F238E27FC236}">
                <a16:creationId xmlns:a16="http://schemas.microsoft.com/office/drawing/2014/main" id="{839CCC24-F5CC-4F4D-357F-E8ED80A6FAAC}"/>
              </a:ext>
            </a:extLst>
          </p:cNvPr>
          <p:cNvSpPr/>
          <p:nvPr/>
        </p:nvSpPr>
        <p:spPr>
          <a:xfrm>
            <a:off x="4522166" y="2007021"/>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endParaRPr lang="en-IN" dirty="0">
              <a:solidFill>
                <a:schemeClr val="bg1"/>
              </a:solidFill>
            </a:endParaRPr>
          </a:p>
        </p:txBody>
      </p:sp>
      <p:cxnSp>
        <p:nvCxnSpPr>
          <p:cNvPr id="6" name="Straight Arrow Connector 5">
            <a:extLst>
              <a:ext uri="{FF2B5EF4-FFF2-40B4-BE49-F238E27FC236}">
                <a16:creationId xmlns:a16="http://schemas.microsoft.com/office/drawing/2014/main" id="{6F72D85F-CF1A-1CF9-EBE7-9F6D9B9A6A40}"/>
              </a:ext>
            </a:extLst>
          </p:cNvPr>
          <p:cNvCxnSpPr>
            <a:cxnSpLocks/>
            <a:stCxn id="3" idx="3"/>
            <a:endCxn id="4" idx="0"/>
          </p:cNvCxnSpPr>
          <p:nvPr/>
        </p:nvCxnSpPr>
        <p:spPr>
          <a:xfrm flipH="1">
            <a:off x="5184640" y="1523823"/>
            <a:ext cx="1091469" cy="48319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7639865-AA52-57EE-FA3B-0B93393240D5}"/>
              </a:ext>
            </a:extLst>
          </p:cNvPr>
          <p:cNvCxnSpPr>
            <a:cxnSpLocks/>
            <a:stCxn id="3" idx="5"/>
            <a:endCxn id="2" idx="0"/>
          </p:cNvCxnSpPr>
          <p:nvPr/>
        </p:nvCxnSpPr>
        <p:spPr>
          <a:xfrm>
            <a:off x="7212988" y="1523823"/>
            <a:ext cx="1380506" cy="4809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500F5D5C-460E-BB62-9332-CE902412BCCE}"/>
              </a:ext>
            </a:extLst>
          </p:cNvPr>
          <p:cNvSpPr/>
          <p:nvPr/>
        </p:nvSpPr>
        <p:spPr>
          <a:xfrm>
            <a:off x="5419601" y="2862643"/>
            <a:ext cx="1324947" cy="54117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“01”</a:t>
            </a:r>
            <a:endParaRPr lang="en-IN" dirty="0">
              <a:solidFill>
                <a:schemeClr val="bg1"/>
              </a:solidFill>
            </a:endParaRPr>
          </a:p>
        </p:txBody>
      </p:sp>
      <p:sp>
        <p:nvSpPr>
          <p:cNvPr id="7" name="Oval 6">
            <a:extLst>
              <a:ext uri="{FF2B5EF4-FFF2-40B4-BE49-F238E27FC236}">
                <a16:creationId xmlns:a16="http://schemas.microsoft.com/office/drawing/2014/main" id="{E82D204A-BB6E-E870-B74D-00C06DF17A57}"/>
              </a:ext>
            </a:extLst>
          </p:cNvPr>
          <p:cNvSpPr/>
          <p:nvPr/>
        </p:nvSpPr>
        <p:spPr>
          <a:xfrm>
            <a:off x="3591560" y="2862643"/>
            <a:ext cx="1324947" cy="54117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“00”</a:t>
            </a:r>
            <a:endParaRPr lang="en-IN" dirty="0">
              <a:solidFill>
                <a:schemeClr val="bg1"/>
              </a:solidFill>
            </a:endParaRPr>
          </a:p>
        </p:txBody>
      </p:sp>
      <p:cxnSp>
        <p:nvCxnSpPr>
          <p:cNvPr id="11" name="Straight Arrow Connector 10">
            <a:extLst>
              <a:ext uri="{FF2B5EF4-FFF2-40B4-BE49-F238E27FC236}">
                <a16:creationId xmlns:a16="http://schemas.microsoft.com/office/drawing/2014/main" id="{64D7C821-C482-E0C2-5E6F-9F64569351E1}"/>
              </a:ext>
            </a:extLst>
          </p:cNvPr>
          <p:cNvCxnSpPr>
            <a:cxnSpLocks/>
            <a:stCxn id="4" idx="3"/>
            <a:endCxn id="7" idx="0"/>
          </p:cNvCxnSpPr>
          <p:nvPr/>
        </p:nvCxnSpPr>
        <p:spPr>
          <a:xfrm flipH="1">
            <a:off x="4254034" y="2468943"/>
            <a:ext cx="462166" cy="393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7B1E1D-A53A-2AA9-C539-F62359338160}"/>
              </a:ext>
            </a:extLst>
          </p:cNvPr>
          <p:cNvCxnSpPr>
            <a:cxnSpLocks/>
            <a:stCxn id="4" idx="5"/>
            <a:endCxn id="5" idx="0"/>
          </p:cNvCxnSpPr>
          <p:nvPr/>
        </p:nvCxnSpPr>
        <p:spPr>
          <a:xfrm>
            <a:off x="5653079" y="2468943"/>
            <a:ext cx="428996" cy="393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6216770-ADD2-122E-CB35-C64A3E6CB07A}"/>
              </a:ext>
            </a:extLst>
          </p:cNvPr>
          <p:cNvSpPr/>
          <p:nvPr/>
        </p:nvSpPr>
        <p:spPr>
          <a:xfrm>
            <a:off x="8924215" y="2862643"/>
            <a:ext cx="1324947" cy="54117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endParaRPr lang="en-IN" dirty="0">
              <a:solidFill>
                <a:schemeClr val="bg1"/>
              </a:solidFill>
            </a:endParaRPr>
          </a:p>
        </p:txBody>
      </p:sp>
      <p:sp>
        <p:nvSpPr>
          <p:cNvPr id="10" name="Oval 9">
            <a:extLst>
              <a:ext uri="{FF2B5EF4-FFF2-40B4-BE49-F238E27FC236}">
                <a16:creationId xmlns:a16="http://schemas.microsoft.com/office/drawing/2014/main" id="{5A5C2580-6594-0028-6819-E85C58CB660D}"/>
              </a:ext>
            </a:extLst>
          </p:cNvPr>
          <p:cNvSpPr/>
          <p:nvPr/>
        </p:nvSpPr>
        <p:spPr>
          <a:xfrm>
            <a:off x="7096174" y="2862643"/>
            <a:ext cx="1324947" cy="541175"/>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endParaRPr lang="en-IN" dirty="0">
              <a:solidFill>
                <a:schemeClr val="bg1"/>
              </a:solidFill>
            </a:endParaRPr>
          </a:p>
        </p:txBody>
      </p:sp>
      <p:cxnSp>
        <p:nvCxnSpPr>
          <p:cNvPr id="17" name="Straight Arrow Connector 16">
            <a:extLst>
              <a:ext uri="{FF2B5EF4-FFF2-40B4-BE49-F238E27FC236}">
                <a16:creationId xmlns:a16="http://schemas.microsoft.com/office/drawing/2014/main" id="{BD39AF3D-D1B7-6C66-E546-B5D88F115405}"/>
              </a:ext>
            </a:extLst>
          </p:cNvPr>
          <p:cNvCxnSpPr>
            <a:cxnSpLocks/>
            <a:stCxn id="2" idx="3"/>
            <a:endCxn id="10" idx="0"/>
          </p:cNvCxnSpPr>
          <p:nvPr/>
        </p:nvCxnSpPr>
        <p:spPr>
          <a:xfrm flipH="1">
            <a:off x="7758648" y="2466724"/>
            <a:ext cx="366406" cy="3959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9FE2A1-3CDB-390C-7873-B7D5696C250A}"/>
              </a:ext>
            </a:extLst>
          </p:cNvPr>
          <p:cNvCxnSpPr>
            <a:cxnSpLocks/>
            <a:stCxn id="2" idx="5"/>
            <a:endCxn id="8" idx="0"/>
          </p:cNvCxnSpPr>
          <p:nvPr/>
        </p:nvCxnSpPr>
        <p:spPr>
          <a:xfrm>
            <a:off x="9061933" y="2466724"/>
            <a:ext cx="524756" cy="3959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81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2B53CB2-76D2-8814-3954-425D1626EC4A}"/>
              </a:ext>
            </a:extLst>
          </p:cNvPr>
          <p:cNvSpPr>
            <a:spLocks noGrp="1"/>
          </p:cNvSpPr>
          <p:nvPr>
            <p:ph type="title"/>
          </p:nvPr>
        </p:nvSpPr>
        <p:spPr>
          <a:xfrm>
            <a:off x="749419" y="16871"/>
            <a:ext cx="8506548" cy="522515"/>
          </a:xfrm>
        </p:spPr>
        <p:txBody>
          <a:bodyPr>
            <a:normAutofit fontScale="90000"/>
          </a:bodyPr>
          <a:lstStyle/>
          <a:p>
            <a:r>
              <a:rPr lang="en-US" dirty="0"/>
              <a:t>Simulation of branch and bound</a:t>
            </a:r>
            <a:endParaRPr lang="en-IN" dirty="0"/>
          </a:p>
        </p:txBody>
      </p:sp>
      <p:sp>
        <p:nvSpPr>
          <p:cNvPr id="13" name="Date Placeholder 12">
            <a:extLst>
              <a:ext uri="{FF2B5EF4-FFF2-40B4-BE49-F238E27FC236}">
                <a16:creationId xmlns:a16="http://schemas.microsoft.com/office/drawing/2014/main" id="{2E0278BD-DA31-93A7-ACD9-2A2B579AD7F6}"/>
              </a:ext>
            </a:extLst>
          </p:cNvPr>
          <p:cNvSpPr>
            <a:spLocks noGrp="1"/>
          </p:cNvSpPr>
          <p:nvPr>
            <p:ph type="dt" sz="half" idx="11"/>
          </p:nvPr>
        </p:nvSpPr>
        <p:spPr/>
        <p:txBody>
          <a:bodyPr/>
          <a:lstStyle/>
          <a:p>
            <a:fld id="{6FCA8E82-58CD-E045-8B98-B7A85B79B752}" type="datetime4">
              <a:rPr lang="en-US" smtClean="0"/>
              <a:pPr/>
              <a:t>May 2, 2023</a:t>
            </a:fld>
            <a:endParaRPr lang="en-US" dirty="0">
              <a:latin typeface="+mn-lt"/>
            </a:endParaRPr>
          </a:p>
        </p:txBody>
      </p:sp>
      <p:sp>
        <p:nvSpPr>
          <p:cNvPr id="14" name="Footer Placeholder 13">
            <a:extLst>
              <a:ext uri="{FF2B5EF4-FFF2-40B4-BE49-F238E27FC236}">
                <a16:creationId xmlns:a16="http://schemas.microsoft.com/office/drawing/2014/main" id="{14CF3949-2EE6-3731-C503-D89DBB66BBD5}"/>
              </a:ext>
            </a:extLst>
          </p:cNvPr>
          <p:cNvSpPr>
            <a:spLocks noGrp="1"/>
          </p:cNvSpPr>
          <p:nvPr>
            <p:ph type="ftr" sz="quarter" idx="1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351B4762-C8B4-1037-0CC0-D3D2B13C43C0}"/>
              </a:ext>
            </a:extLst>
          </p:cNvPr>
          <p:cNvSpPr>
            <a:spLocks noGrp="1"/>
          </p:cNvSpPr>
          <p:nvPr>
            <p:ph type="sldNum" sz="quarter" idx="13"/>
          </p:nvPr>
        </p:nvSpPr>
        <p:spPr/>
        <p:txBody>
          <a:bodyPr/>
          <a:lstStyle/>
          <a:p>
            <a:fld id="{294A09A9-5501-47C1-A89A-A340965A2BE2}" type="slidenum">
              <a:rPr lang="en-US" smtClean="0"/>
              <a:pPr/>
              <a:t>19</a:t>
            </a:fld>
            <a:endParaRPr lang="en-US" dirty="0">
              <a:latin typeface="+mn-lt"/>
            </a:endParaRPr>
          </a:p>
        </p:txBody>
      </p:sp>
      <p:sp>
        <p:nvSpPr>
          <p:cNvPr id="18" name="Text Placeholder 2">
            <a:extLst>
              <a:ext uri="{FF2B5EF4-FFF2-40B4-BE49-F238E27FC236}">
                <a16:creationId xmlns:a16="http://schemas.microsoft.com/office/drawing/2014/main" id="{2E7B8193-0FCA-4381-A1E2-F7B52A627E14}"/>
              </a:ext>
            </a:extLst>
          </p:cNvPr>
          <p:cNvSpPr txBox="1">
            <a:spLocks/>
          </p:cNvSpPr>
          <p:nvPr/>
        </p:nvSpPr>
        <p:spPr>
          <a:xfrm>
            <a:off x="749419" y="539386"/>
            <a:ext cx="10195389" cy="5142957"/>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00B050"/>
                </a:solidFill>
              </a:rPr>
              <a:t>Live</a:t>
            </a:r>
            <a:r>
              <a:rPr lang="en-IN" sz="2000" b="1" dirty="0">
                <a:solidFill>
                  <a:srgbClr val="00B050"/>
                </a:solidFill>
              </a:rPr>
              <a:t> Nodes = [ ]		</a:t>
            </a:r>
            <a:r>
              <a:rPr lang="en-IN" sz="2000" b="1" dirty="0">
                <a:solidFill>
                  <a:srgbClr val="00B0F0"/>
                </a:solidFill>
              </a:rPr>
              <a:t>Solution Nodes = [ “00”,“01”, “10”, “11”]			</a:t>
            </a:r>
            <a:r>
              <a:rPr lang="en-IN" sz="2000" b="1" dirty="0"/>
              <a:t>N = 2</a:t>
            </a:r>
          </a:p>
          <a:p>
            <a:endParaRPr lang="en-IN" sz="2000" b="1" dirty="0">
              <a:solidFill>
                <a:srgbClr val="00B0F0"/>
              </a:solidFill>
            </a:endParaRPr>
          </a:p>
          <a:p>
            <a:r>
              <a:rPr lang="en-US" sz="2000" b="1" dirty="0"/>
              <a:t>Level 0 -------------------------&gt;</a:t>
            </a:r>
          </a:p>
          <a:p>
            <a:endParaRPr lang="en-US" sz="2000" b="1" dirty="0"/>
          </a:p>
          <a:p>
            <a:endParaRPr lang="en-US" sz="2000" b="1" dirty="0"/>
          </a:p>
          <a:p>
            <a:r>
              <a:rPr lang="en-US" sz="2000" b="1" dirty="0"/>
              <a:t>Level 1 -------------------------&gt;</a:t>
            </a:r>
          </a:p>
          <a:p>
            <a:endParaRPr lang="en-US" sz="2000" b="1" dirty="0"/>
          </a:p>
          <a:p>
            <a:endParaRPr lang="en-US" sz="2000" b="1" dirty="0"/>
          </a:p>
          <a:p>
            <a:r>
              <a:rPr lang="en-US" sz="2000" b="1" dirty="0"/>
              <a:t>Level 2 ------------------------&gt;</a:t>
            </a:r>
            <a:endParaRPr lang="en-IN" sz="2000" b="1" dirty="0"/>
          </a:p>
          <a:p>
            <a:endParaRPr lang="en-US" sz="2000" b="1" dirty="0"/>
          </a:p>
          <a:p>
            <a:endParaRPr lang="en-US" sz="2000" b="1" dirty="0"/>
          </a:p>
          <a:p>
            <a:endParaRPr lang="en-US" sz="2000" b="1" dirty="0"/>
          </a:p>
          <a:p>
            <a:endParaRPr lang="en-IN" sz="2000" b="1" dirty="0"/>
          </a:p>
          <a:p>
            <a:endParaRPr lang="en-IN" sz="2000" b="1" dirty="0"/>
          </a:p>
        </p:txBody>
      </p:sp>
      <p:sp>
        <p:nvSpPr>
          <p:cNvPr id="3" name="Oval 2">
            <a:extLst>
              <a:ext uri="{FF2B5EF4-FFF2-40B4-BE49-F238E27FC236}">
                <a16:creationId xmlns:a16="http://schemas.microsoft.com/office/drawing/2014/main" id="{6241E2F0-3320-25DF-9FE9-1AFE646FFA7A}"/>
              </a:ext>
            </a:extLst>
          </p:cNvPr>
          <p:cNvSpPr/>
          <p:nvPr/>
        </p:nvSpPr>
        <p:spPr>
          <a:xfrm>
            <a:off x="6082075" y="1061901"/>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endParaRPr lang="en-IN" dirty="0">
              <a:solidFill>
                <a:schemeClr val="bg1"/>
              </a:solidFill>
            </a:endParaRPr>
          </a:p>
        </p:txBody>
      </p:sp>
      <p:sp>
        <p:nvSpPr>
          <p:cNvPr id="2" name="Oval 1">
            <a:extLst>
              <a:ext uri="{FF2B5EF4-FFF2-40B4-BE49-F238E27FC236}">
                <a16:creationId xmlns:a16="http://schemas.microsoft.com/office/drawing/2014/main" id="{62D86484-482A-4977-7E13-DAF9B0C7C963}"/>
              </a:ext>
            </a:extLst>
          </p:cNvPr>
          <p:cNvSpPr/>
          <p:nvPr/>
        </p:nvSpPr>
        <p:spPr>
          <a:xfrm>
            <a:off x="7931020" y="2004802"/>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sp>
        <p:nvSpPr>
          <p:cNvPr id="4" name="Oval 3">
            <a:extLst>
              <a:ext uri="{FF2B5EF4-FFF2-40B4-BE49-F238E27FC236}">
                <a16:creationId xmlns:a16="http://schemas.microsoft.com/office/drawing/2014/main" id="{839CCC24-F5CC-4F4D-357F-E8ED80A6FAAC}"/>
              </a:ext>
            </a:extLst>
          </p:cNvPr>
          <p:cNvSpPr/>
          <p:nvPr/>
        </p:nvSpPr>
        <p:spPr>
          <a:xfrm>
            <a:off x="4522166" y="2007021"/>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endParaRPr lang="en-IN" dirty="0">
              <a:solidFill>
                <a:schemeClr val="bg1"/>
              </a:solidFill>
            </a:endParaRPr>
          </a:p>
        </p:txBody>
      </p:sp>
      <p:cxnSp>
        <p:nvCxnSpPr>
          <p:cNvPr id="6" name="Straight Arrow Connector 5">
            <a:extLst>
              <a:ext uri="{FF2B5EF4-FFF2-40B4-BE49-F238E27FC236}">
                <a16:creationId xmlns:a16="http://schemas.microsoft.com/office/drawing/2014/main" id="{6F72D85F-CF1A-1CF9-EBE7-9F6D9B9A6A40}"/>
              </a:ext>
            </a:extLst>
          </p:cNvPr>
          <p:cNvCxnSpPr>
            <a:cxnSpLocks/>
            <a:stCxn id="3" idx="3"/>
            <a:endCxn id="4" idx="0"/>
          </p:cNvCxnSpPr>
          <p:nvPr/>
        </p:nvCxnSpPr>
        <p:spPr>
          <a:xfrm flipH="1">
            <a:off x="5184640" y="1523823"/>
            <a:ext cx="1091469" cy="48319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7639865-AA52-57EE-FA3B-0B93393240D5}"/>
              </a:ext>
            </a:extLst>
          </p:cNvPr>
          <p:cNvCxnSpPr>
            <a:cxnSpLocks/>
            <a:stCxn id="3" idx="5"/>
            <a:endCxn id="2" idx="0"/>
          </p:cNvCxnSpPr>
          <p:nvPr/>
        </p:nvCxnSpPr>
        <p:spPr>
          <a:xfrm>
            <a:off x="7212988" y="1523823"/>
            <a:ext cx="1380506" cy="4809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500F5D5C-460E-BB62-9332-CE902412BCCE}"/>
              </a:ext>
            </a:extLst>
          </p:cNvPr>
          <p:cNvSpPr/>
          <p:nvPr/>
        </p:nvSpPr>
        <p:spPr>
          <a:xfrm>
            <a:off x="5419601" y="2862643"/>
            <a:ext cx="1324947" cy="54117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“01”</a:t>
            </a:r>
            <a:endParaRPr lang="en-IN" dirty="0">
              <a:solidFill>
                <a:schemeClr val="bg1"/>
              </a:solidFill>
            </a:endParaRPr>
          </a:p>
        </p:txBody>
      </p:sp>
      <p:sp>
        <p:nvSpPr>
          <p:cNvPr id="7" name="Oval 6">
            <a:extLst>
              <a:ext uri="{FF2B5EF4-FFF2-40B4-BE49-F238E27FC236}">
                <a16:creationId xmlns:a16="http://schemas.microsoft.com/office/drawing/2014/main" id="{E82D204A-BB6E-E870-B74D-00C06DF17A57}"/>
              </a:ext>
            </a:extLst>
          </p:cNvPr>
          <p:cNvSpPr/>
          <p:nvPr/>
        </p:nvSpPr>
        <p:spPr>
          <a:xfrm>
            <a:off x="3591560" y="2862643"/>
            <a:ext cx="1324947" cy="54117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“00”</a:t>
            </a:r>
            <a:endParaRPr lang="en-IN" dirty="0">
              <a:solidFill>
                <a:schemeClr val="bg1"/>
              </a:solidFill>
            </a:endParaRPr>
          </a:p>
        </p:txBody>
      </p:sp>
      <p:cxnSp>
        <p:nvCxnSpPr>
          <p:cNvPr id="11" name="Straight Arrow Connector 10">
            <a:extLst>
              <a:ext uri="{FF2B5EF4-FFF2-40B4-BE49-F238E27FC236}">
                <a16:creationId xmlns:a16="http://schemas.microsoft.com/office/drawing/2014/main" id="{64D7C821-C482-E0C2-5E6F-9F64569351E1}"/>
              </a:ext>
            </a:extLst>
          </p:cNvPr>
          <p:cNvCxnSpPr>
            <a:cxnSpLocks/>
            <a:stCxn id="4" idx="3"/>
            <a:endCxn id="7" idx="0"/>
          </p:cNvCxnSpPr>
          <p:nvPr/>
        </p:nvCxnSpPr>
        <p:spPr>
          <a:xfrm flipH="1">
            <a:off x="4254034" y="2468943"/>
            <a:ext cx="462166" cy="393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7B1E1D-A53A-2AA9-C539-F62359338160}"/>
              </a:ext>
            </a:extLst>
          </p:cNvPr>
          <p:cNvCxnSpPr>
            <a:cxnSpLocks/>
            <a:stCxn id="4" idx="5"/>
            <a:endCxn id="5" idx="0"/>
          </p:cNvCxnSpPr>
          <p:nvPr/>
        </p:nvCxnSpPr>
        <p:spPr>
          <a:xfrm>
            <a:off x="5653079" y="2468943"/>
            <a:ext cx="428996" cy="393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6216770-ADD2-122E-CB35-C64A3E6CB07A}"/>
              </a:ext>
            </a:extLst>
          </p:cNvPr>
          <p:cNvSpPr/>
          <p:nvPr/>
        </p:nvSpPr>
        <p:spPr>
          <a:xfrm>
            <a:off x="8924215" y="2862643"/>
            <a:ext cx="1324947" cy="54117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endParaRPr lang="en-IN" dirty="0">
              <a:solidFill>
                <a:schemeClr val="bg1"/>
              </a:solidFill>
            </a:endParaRPr>
          </a:p>
        </p:txBody>
      </p:sp>
      <p:sp>
        <p:nvSpPr>
          <p:cNvPr id="10" name="Oval 9">
            <a:extLst>
              <a:ext uri="{FF2B5EF4-FFF2-40B4-BE49-F238E27FC236}">
                <a16:creationId xmlns:a16="http://schemas.microsoft.com/office/drawing/2014/main" id="{5A5C2580-6594-0028-6819-E85C58CB660D}"/>
              </a:ext>
            </a:extLst>
          </p:cNvPr>
          <p:cNvSpPr/>
          <p:nvPr/>
        </p:nvSpPr>
        <p:spPr>
          <a:xfrm>
            <a:off x="7096174" y="2862643"/>
            <a:ext cx="1324947" cy="541175"/>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endParaRPr lang="en-IN" dirty="0">
              <a:solidFill>
                <a:schemeClr val="bg1"/>
              </a:solidFill>
            </a:endParaRPr>
          </a:p>
        </p:txBody>
      </p:sp>
      <p:cxnSp>
        <p:nvCxnSpPr>
          <p:cNvPr id="17" name="Straight Arrow Connector 16">
            <a:extLst>
              <a:ext uri="{FF2B5EF4-FFF2-40B4-BE49-F238E27FC236}">
                <a16:creationId xmlns:a16="http://schemas.microsoft.com/office/drawing/2014/main" id="{BD39AF3D-D1B7-6C66-E546-B5D88F115405}"/>
              </a:ext>
            </a:extLst>
          </p:cNvPr>
          <p:cNvCxnSpPr>
            <a:cxnSpLocks/>
            <a:stCxn id="2" idx="3"/>
            <a:endCxn id="10" idx="0"/>
          </p:cNvCxnSpPr>
          <p:nvPr/>
        </p:nvCxnSpPr>
        <p:spPr>
          <a:xfrm flipH="1">
            <a:off x="7758648" y="2466724"/>
            <a:ext cx="366406" cy="3959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9FE2A1-3CDB-390C-7873-B7D5696C250A}"/>
              </a:ext>
            </a:extLst>
          </p:cNvPr>
          <p:cNvCxnSpPr>
            <a:cxnSpLocks/>
            <a:stCxn id="2" idx="5"/>
            <a:endCxn id="8" idx="0"/>
          </p:cNvCxnSpPr>
          <p:nvPr/>
        </p:nvCxnSpPr>
        <p:spPr>
          <a:xfrm>
            <a:off x="9061933" y="2466724"/>
            <a:ext cx="524756" cy="3959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651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Topics</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0"/>
            <a:ext cx="6997182" cy="610863"/>
          </a:xfrm>
        </p:spPr>
        <p:txBody>
          <a:bodyPr/>
          <a:lstStyle/>
          <a:p>
            <a:r>
              <a:rPr lang="en-IN" sz="2400" dirty="0"/>
              <a:t>1. Generate Binary Strings of length N using Branch and Bound</a:t>
            </a:r>
            <a:endParaRPr lang="en-US" sz="2400" dirty="0"/>
          </a:p>
        </p:txBody>
      </p:sp>
      <p:sp>
        <p:nvSpPr>
          <p:cNvPr id="47" name="Text Placeholder 46">
            <a:extLst>
              <a:ext uri="{FF2B5EF4-FFF2-40B4-BE49-F238E27FC236}">
                <a16:creationId xmlns:a16="http://schemas.microsoft.com/office/drawing/2014/main" id="{DDA232CE-EB44-41DD-920C-AEDD5C33D2A5}"/>
              </a:ext>
            </a:extLst>
          </p:cNvPr>
          <p:cNvSpPr>
            <a:spLocks noGrp="1"/>
          </p:cNvSpPr>
          <p:nvPr>
            <p:ph type="body" sz="quarter" idx="14"/>
          </p:nvPr>
        </p:nvSpPr>
        <p:spPr>
          <a:xfrm>
            <a:off x="953654" y="3470942"/>
            <a:ext cx="7098663" cy="490196"/>
          </a:xfrm>
        </p:spPr>
        <p:txBody>
          <a:bodyPr/>
          <a:lstStyle/>
          <a:p>
            <a:r>
              <a:rPr lang="en-IN" sz="2400" dirty="0"/>
              <a:t>2. Is Stock Market Prediction NP-Hard? Prove it</a:t>
            </a:r>
            <a:endParaRPr lang="en-US" sz="2400" dirty="0"/>
          </a:p>
        </p:txBody>
      </p:sp>
      <p:sp>
        <p:nvSpPr>
          <p:cNvPr id="49" name="Text Placeholder 48">
            <a:extLst>
              <a:ext uri="{FF2B5EF4-FFF2-40B4-BE49-F238E27FC236}">
                <a16:creationId xmlns:a16="http://schemas.microsoft.com/office/drawing/2014/main" id="{ED796758-F31D-4250-A439-D6DE9523C88B}"/>
              </a:ext>
            </a:extLst>
          </p:cNvPr>
          <p:cNvSpPr>
            <a:spLocks noGrp="1"/>
          </p:cNvSpPr>
          <p:nvPr>
            <p:ph type="body" sz="quarter" idx="16"/>
          </p:nvPr>
        </p:nvSpPr>
        <p:spPr>
          <a:xfrm>
            <a:off x="952500" y="4535217"/>
            <a:ext cx="9357827" cy="620948"/>
          </a:xfrm>
        </p:spPr>
        <p:txBody>
          <a:bodyPr/>
          <a:lstStyle/>
          <a:p>
            <a:r>
              <a:rPr lang="en-IN" sz="2400" dirty="0"/>
              <a:t>3. Discuss few real-world problems which can use solution of  sum-of-subsets problem</a:t>
            </a:r>
            <a:endParaRPr lang="en-US" sz="2400"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21"/>
          </p:nvPr>
        </p:nvSpPr>
        <p:spPr>
          <a:xfrm>
            <a:off x="2992120" y="6332220"/>
            <a:ext cx="1313180" cy="247651"/>
          </a:xfrm>
        </p:spPr>
        <p:txBody>
          <a:bodyPr/>
          <a:lstStyle/>
          <a:p>
            <a:fld id="{6FCA8E82-58CD-E045-8B98-B7A85B79B752}" type="datetime4">
              <a:rPr lang="en-US" smtClean="0"/>
              <a:pPr/>
              <a:t>May 2, 2023</a:t>
            </a:fld>
            <a:endParaRPr lang="en-US" dirty="0"/>
          </a:p>
        </p:txBody>
      </p:sp>
    </p:spTree>
    <p:extLst>
      <p:ext uri="{BB962C8B-B14F-4D97-AF65-F5344CB8AC3E}">
        <p14:creationId xmlns:p14="http://schemas.microsoft.com/office/powerpoint/2010/main" val="643842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2B53CB2-76D2-8814-3954-425D1626EC4A}"/>
              </a:ext>
            </a:extLst>
          </p:cNvPr>
          <p:cNvSpPr>
            <a:spLocks noGrp="1"/>
          </p:cNvSpPr>
          <p:nvPr>
            <p:ph type="title"/>
          </p:nvPr>
        </p:nvSpPr>
        <p:spPr>
          <a:xfrm>
            <a:off x="749419" y="16871"/>
            <a:ext cx="8506548" cy="522515"/>
          </a:xfrm>
        </p:spPr>
        <p:txBody>
          <a:bodyPr>
            <a:normAutofit fontScale="90000"/>
          </a:bodyPr>
          <a:lstStyle/>
          <a:p>
            <a:r>
              <a:rPr lang="en-US" dirty="0"/>
              <a:t>Simulation of branch and bound</a:t>
            </a:r>
            <a:endParaRPr lang="en-IN" dirty="0"/>
          </a:p>
        </p:txBody>
      </p:sp>
      <p:sp>
        <p:nvSpPr>
          <p:cNvPr id="13" name="Date Placeholder 12">
            <a:extLst>
              <a:ext uri="{FF2B5EF4-FFF2-40B4-BE49-F238E27FC236}">
                <a16:creationId xmlns:a16="http://schemas.microsoft.com/office/drawing/2014/main" id="{2E0278BD-DA31-93A7-ACD9-2A2B579AD7F6}"/>
              </a:ext>
            </a:extLst>
          </p:cNvPr>
          <p:cNvSpPr>
            <a:spLocks noGrp="1"/>
          </p:cNvSpPr>
          <p:nvPr>
            <p:ph type="dt" sz="half" idx="11"/>
          </p:nvPr>
        </p:nvSpPr>
        <p:spPr/>
        <p:txBody>
          <a:bodyPr/>
          <a:lstStyle/>
          <a:p>
            <a:fld id="{6FCA8E82-58CD-E045-8B98-B7A85B79B752}" type="datetime4">
              <a:rPr lang="en-US" smtClean="0"/>
              <a:pPr/>
              <a:t>May 2, 2023</a:t>
            </a:fld>
            <a:endParaRPr lang="en-US" dirty="0">
              <a:latin typeface="+mn-lt"/>
            </a:endParaRPr>
          </a:p>
        </p:txBody>
      </p:sp>
      <p:sp>
        <p:nvSpPr>
          <p:cNvPr id="14" name="Footer Placeholder 13">
            <a:extLst>
              <a:ext uri="{FF2B5EF4-FFF2-40B4-BE49-F238E27FC236}">
                <a16:creationId xmlns:a16="http://schemas.microsoft.com/office/drawing/2014/main" id="{14CF3949-2EE6-3731-C503-D89DBB66BBD5}"/>
              </a:ext>
            </a:extLst>
          </p:cNvPr>
          <p:cNvSpPr>
            <a:spLocks noGrp="1"/>
          </p:cNvSpPr>
          <p:nvPr>
            <p:ph type="ftr" sz="quarter" idx="1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351B4762-C8B4-1037-0CC0-D3D2B13C43C0}"/>
              </a:ext>
            </a:extLst>
          </p:cNvPr>
          <p:cNvSpPr>
            <a:spLocks noGrp="1"/>
          </p:cNvSpPr>
          <p:nvPr>
            <p:ph type="sldNum" sz="quarter" idx="13"/>
          </p:nvPr>
        </p:nvSpPr>
        <p:spPr/>
        <p:txBody>
          <a:bodyPr/>
          <a:lstStyle/>
          <a:p>
            <a:fld id="{294A09A9-5501-47C1-A89A-A340965A2BE2}" type="slidenum">
              <a:rPr lang="en-US" smtClean="0"/>
              <a:pPr/>
              <a:t>20</a:t>
            </a:fld>
            <a:endParaRPr lang="en-US" dirty="0">
              <a:latin typeface="+mn-lt"/>
            </a:endParaRPr>
          </a:p>
        </p:txBody>
      </p:sp>
      <p:sp>
        <p:nvSpPr>
          <p:cNvPr id="18" name="Text Placeholder 2">
            <a:extLst>
              <a:ext uri="{FF2B5EF4-FFF2-40B4-BE49-F238E27FC236}">
                <a16:creationId xmlns:a16="http://schemas.microsoft.com/office/drawing/2014/main" id="{2E7B8193-0FCA-4381-A1E2-F7B52A627E14}"/>
              </a:ext>
            </a:extLst>
          </p:cNvPr>
          <p:cNvSpPr txBox="1">
            <a:spLocks/>
          </p:cNvSpPr>
          <p:nvPr/>
        </p:nvSpPr>
        <p:spPr>
          <a:xfrm>
            <a:off x="749419" y="539386"/>
            <a:ext cx="10195389" cy="5142957"/>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00B050"/>
                </a:solidFill>
              </a:rPr>
              <a:t>Live</a:t>
            </a:r>
            <a:r>
              <a:rPr lang="en-IN" sz="2000" b="1" dirty="0">
                <a:solidFill>
                  <a:srgbClr val="00B050"/>
                </a:solidFill>
              </a:rPr>
              <a:t> Nodes = [ ]		</a:t>
            </a:r>
            <a:r>
              <a:rPr lang="en-IN" sz="2000" b="1" dirty="0">
                <a:solidFill>
                  <a:srgbClr val="00B0F0"/>
                </a:solidFill>
              </a:rPr>
              <a:t>Solution Nodes = [ “00”,“01”, “10”, “11”]			</a:t>
            </a:r>
            <a:r>
              <a:rPr lang="en-IN" sz="2000" b="1" dirty="0"/>
              <a:t>N = 2</a:t>
            </a:r>
          </a:p>
          <a:p>
            <a:endParaRPr lang="en-IN" sz="2000" b="1" dirty="0">
              <a:solidFill>
                <a:srgbClr val="00B0F0"/>
              </a:solidFill>
            </a:endParaRPr>
          </a:p>
          <a:p>
            <a:r>
              <a:rPr lang="en-US" sz="2000" b="1" dirty="0"/>
              <a:t>Level 0 -------------------------&gt;</a:t>
            </a:r>
          </a:p>
          <a:p>
            <a:endParaRPr lang="en-US" sz="2000" b="1" dirty="0"/>
          </a:p>
          <a:p>
            <a:endParaRPr lang="en-US" sz="2000" b="1" dirty="0"/>
          </a:p>
          <a:p>
            <a:r>
              <a:rPr lang="en-US" sz="2000" b="1" dirty="0"/>
              <a:t>Level 1 -------------------------&gt;</a:t>
            </a:r>
          </a:p>
          <a:p>
            <a:endParaRPr lang="en-US" sz="2000" b="1" dirty="0"/>
          </a:p>
          <a:p>
            <a:endParaRPr lang="en-US" sz="2000" b="1" dirty="0"/>
          </a:p>
          <a:p>
            <a:r>
              <a:rPr lang="en-US" sz="2000" b="1"/>
              <a:t>Level 2 </a:t>
            </a:r>
            <a:r>
              <a:rPr lang="en-US" sz="2000" b="1" dirty="0"/>
              <a:t>------------------------&gt;</a:t>
            </a:r>
            <a:endParaRPr lang="en-IN" sz="2000" b="1" dirty="0"/>
          </a:p>
          <a:p>
            <a:endParaRPr lang="en-US" sz="2000" b="1" dirty="0"/>
          </a:p>
          <a:p>
            <a:endParaRPr lang="en-US" sz="2000" b="1" dirty="0"/>
          </a:p>
          <a:p>
            <a:endParaRPr lang="en-US" sz="2000" b="1" dirty="0"/>
          </a:p>
          <a:p>
            <a:r>
              <a:rPr lang="en-IN" sz="2000" b="1" dirty="0"/>
              <a:t>	No more Iterations all the live nodes exhausted!</a:t>
            </a:r>
          </a:p>
          <a:p>
            <a:r>
              <a:rPr lang="en-IN" sz="2000" b="1" dirty="0"/>
              <a:t>	</a:t>
            </a:r>
            <a:r>
              <a:rPr lang="en-IN" sz="2000" b="1" dirty="0">
                <a:solidFill>
                  <a:srgbClr val="00B050"/>
                </a:solidFill>
              </a:rPr>
              <a:t>Solution: “00”, “01”, “10”, “11”</a:t>
            </a:r>
          </a:p>
          <a:p>
            <a:endParaRPr lang="en-IN" sz="2000" b="1" dirty="0"/>
          </a:p>
        </p:txBody>
      </p:sp>
      <p:sp>
        <p:nvSpPr>
          <p:cNvPr id="3" name="Oval 2">
            <a:extLst>
              <a:ext uri="{FF2B5EF4-FFF2-40B4-BE49-F238E27FC236}">
                <a16:creationId xmlns:a16="http://schemas.microsoft.com/office/drawing/2014/main" id="{6241E2F0-3320-25DF-9FE9-1AFE646FFA7A}"/>
              </a:ext>
            </a:extLst>
          </p:cNvPr>
          <p:cNvSpPr/>
          <p:nvPr/>
        </p:nvSpPr>
        <p:spPr>
          <a:xfrm>
            <a:off x="6082075" y="1061901"/>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endParaRPr lang="en-IN" dirty="0">
              <a:solidFill>
                <a:schemeClr val="bg1"/>
              </a:solidFill>
            </a:endParaRPr>
          </a:p>
        </p:txBody>
      </p:sp>
      <p:sp>
        <p:nvSpPr>
          <p:cNvPr id="2" name="Oval 1">
            <a:extLst>
              <a:ext uri="{FF2B5EF4-FFF2-40B4-BE49-F238E27FC236}">
                <a16:creationId xmlns:a16="http://schemas.microsoft.com/office/drawing/2014/main" id="{62D86484-482A-4977-7E13-DAF9B0C7C963}"/>
              </a:ext>
            </a:extLst>
          </p:cNvPr>
          <p:cNvSpPr/>
          <p:nvPr/>
        </p:nvSpPr>
        <p:spPr>
          <a:xfrm>
            <a:off x="7931020" y="2004802"/>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sp>
        <p:nvSpPr>
          <p:cNvPr id="4" name="Oval 3">
            <a:extLst>
              <a:ext uri="{FF2B5EF4-FFF2-40B4-BE49-F238E27FC236}">
                <a16:creationId xmlns:a16="http://schemas.microsoft.com/office/drawing/2014/main" id="{839CCC24-F5CC-4F4D-357F-E8ED80A6FAAC}"/>
              </a:ext>
            </a:extLst>
          </p:cNvPr>
          <p:cNvSpPr/>
          <p:nvPr/>
        </p:nvSpPr>
        <p:spPr>
          <a:xfrm>
            <a:off x="4522166" y="2007021"/>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endParaRPr lang="en-IN" dirty="0">
              <a:solidFill>
                <a:schemeClr val="bg1"/>
              </a:solidFill>
            </a:endParaRPr>
          </a:p>
        </p:txBody>
      </p:sp>
      <p:cxnSp>
        <p:nvCxnSpPr>
          <p:cNvPr id="6" name="Straight Arrow Connector 5">
            <a:extLst>
              <a:ext uri="{FF2B5EF4-FFF2-40B4-BE49-F238E27FC236}">
                <a16:creationId xmlns:a16="http://schemas.microsoft.com/office/drawing/2014/main" id="{6F72D85F-CF1A-1CF9-EBE7-9F6D9B9A6A40}"/>
              </a:ext>
            </a:extLst>
          </p:cNvPr>
          <p:cNvCxnSpPr>
            <a:cxnSpLocks/>
            <a:stCxn id="3" idx="3"/>
            <a:endCxn id="4" idx="0"/>
          </p:cNvCxnSpPr>
          <p:nvPr/>
        </p:nvCxnSpPr>
        <p:spPr>
          <a:xfrm flipH="1">
            <a:off x="5184640" y="1523823"/>
            <a:ext cx="1091469" cy="48319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7639865-AA52-57EE-FA3B-0B93393240D5}"/>
              </a:ext>
            </a:extLst>
          </p:cNvPr>
          <p:cNvCxnSpPr>
            <a:cxnSpLocks/>
            <a:stCxn id="3" idx="5"/>
            <a:endCxn id="2" idx="0"/>
          </p:cNvCxnSpPr>
          <p:nvPr/>
        </p:nvCxnSpPr>
        <p:spPr>
          <a:xfrm>
            <a:off x="7212988" y="1523823"/>
            <a:ext cx="1380506" cy="4809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500F5D5C-460E-BB62-9332-CE902412BCCE}"/>
              </a:ext>
            </a:extLst>
          </p:cNvPr>
          <p:cNvSpPr/>
          <p:nvPr/>
        </p:nvSpPr>
        <p:spPr>
          <a:xfrm>
            <a:off x="5419601" y="2862643"/>
            <a:ext cx="1324947" cy="54117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“01”</a:t>
            </a:r>
            <a:endParaRPr lang="en-IN" dirty="0">
              <a:solidFill>
                <a:schemeClr val="bg1"/>
              </a:solidFill>
            </a:endParaRPr>
          </a:p>
        </p:txBody>
      </p:sp>
      <p:sp>
        <p:nvSpPr>
          <p:cNvPr id="7" name="Oval 6">
            <a:extLst>
              <a:ext uri="{FF2B5EF4-FFF2-40B4-BE49-F238E27FC236}">
                <a16:creationId xmlns:a16="http://schemas.microsoft.com/office/drawing/2014/main" id="{E82D204A-BB6E-E870-B74D-00C06DF17A57}"/>
              </a:ext>
            </a:extLst>
          </p:cNvPr>
          <p:cNvSpPr/>
          <p:nvPr/>
        </p:nvSpPr>
        <p:spPr>
          <a:xfrm>
            <a:off x="3591560" y="2862643"/>
            <a:ext cx="1324947" cy="54117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“00”</a:t>
            </a:r>
            <a:endParaRPr lang="en-IN" dirty="0">
              <a:solidFill>
                <a:schemeClr val="bg1"/>
              </a:solidFill>
            </a:endParaRPr>
          </a:p>
        </p:txBody>
      </p:sp>
      <p:cxnSp>
        <p:nvCxnSpPr>
          <p:cNvPr id="11" name="Straight Arrow Connector 10">
            <a:extLst>
              <a:ext uri="{FF2B5EF4-FFF2-40B4-BE49-F238E27FC236}">
                <a16:creationId xmlns:a16="http://schemas.microsoft.com/office/drawing/2014/main" id="{64D7C821-C482-E0C2-5E6F-9F64569351E1}"/>
              </a:ext>
            </a:extLst>
          </p:cNvPr>
          <p:cNvCxnSpPr>
            <a:cxnSpLocks/>
            <a:stCxn id="4" idx="3"/>
            <a:endCxn id="7" idx="0"/>
          </p:cNvCxnSpPr>
          <p:nvPr/>
        </p:nvCxnSpPr>
        <p:spPr>
          <a:xfrm flipH="1">
            <a:off x="4254034" y="2468943"/>
            <a:ext cx="462166" cy="393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7B1E1D-A53A-2AA9-C539-F62359338160}"/>
              </a:ext>
            </a:extLst>
          </p:cNvPr>
          <p:cNvCxnSpPr>
            <a:cxnSpLocks/>
            <a:stCxn id="4" idx="5"/>
            <a:endCxn id="5" idx="0"/>
          </p:cNvCxnSpPr>
          <p:nvPr/>
        </p:nvCxnSpPr>
        <p:spPr>
          <a:xfrm>
            <a:off x="5653079" y="2468943"/>
            <a:ext cx="428996" cy="393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6216770-ADD2-122E-CB35-C64A3E6CB07A}"/>
              </a:ext>
            </a:extLst>
          </p:cNvPr>
          <p:cNvSpPr/>
          <p:nvPr/>
        </p:nvSpPr>
        <p:spPr>
          <a:xfrm>
            <a:off x="8924215" y="2862643"/>
            <a:ext cx="1324947" cy="54117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endParaRPr lang="en-IN" dirty="0">
              <a:solidFill>
                <a:schemeClr val="bg1"/>
              </a:solidFill>
            </a:endParaRPr>
          </a:p>
        </p:txBody>
      </p:sp>
      <p:sp>
        <p:nvSpPr>
          <p:cNvPr id="10" name="Oval 9">
            <a:extLst>
              <a:ext uri="{FF2B5EF4-FFF2-40B4-BE49-F238E27FC236}">
                <a16:creationId xmlns:a16="http://schemas.microsoft.com/office/drawing/2014/main" id="{5A5C2580-6594-0028-6819-E85C58CB660D}"/>
              </a:ext>
            </a:extLst>
          </p:cNvPr>
          <p:cNvSpPr/>
          <p:nvPr/>
        </p:nvSpPr>
        <p:spPr>
          <a:xfrm>
            <a:off x="7096174" y="2862643"/>
            <a:ext cx="1324947" cy="541175"/>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endParaRPr lang="en-IN" dirty="0">
              <a:solidFill>
                <a:schemeClr val="bg1"/>
              </a:solidFill>
            </a:endParaRPr>
          </a:p>
        </p:txBody>
      </p:sp>
      <p:cxnSp>
        <p:nvCxnSpPr>
          <p:cNvPr id="17" name="Straight Arrow Connector 16">
            <a:extLst>
              <a:ext uri="{FF2B5EF4-FFF2-40B4-BE49-F238E27FC236}">
                <a16:creationId xmlns:a16="http://schemas.microsoft.com/office/drawing/2014/main" id="{BD39AF3D-D1B7-6C66-E546-B5D88F115405}"/>
              </a:ext>
            </a:extLst>
          </p:cNvPr>
          <p:cNvCxnSpPr>
            <a:cxnSpLocks/>
            <a:stCxn id="2" idx="3"/>
            <a:endCxn id="10" idx="0"/>
          </p:cNvCxnSpPr>
          <p:nvPr/>
        </p:nvCxnSpPr>
        <p:spPr>
          <a:xfrm flipH="1">
            <a:off x="7758648" y="2466724"/>
            <a:ext cx="366406" cy="3959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9FE2A1-3CDB-390C-7873-B7D5696C250A}"/>
              </a:ext>
            </a:extLst>
          </p:cNvPr>
          <p:cNvCxnSpPr>
            <a:cxnSpLocks/>
            <a:stCxn id="2" idx="5"/>
            <a:endCxn id="8" idx="0"/>
          </p:cNvCxnSpPr>
          <p:nvPr/>
        </p:nvCxnSpPr>
        <p:spPr>
          <a:xfrm>
            <a:off x="9061933" y="2466724"/>
            <a:ext cx="524756" cy="3959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946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971550" y="2148025"/>
            <a:ext cx="8228433" cy="1495187"/>
          </a:xfrm>
        </p:spPr>
        <p:txBody>
          <a:bodyPr>
            <a:noAutofit/>
          </a:bodyPr>
          <a:lstStyle/>
          <a:p>
            <a:r>
              <a:rPr lang="en-IN" sz="6000" dirty="0"/>
              <a:t>Implementation in C++</a:t>
            </a:r>
            <a:endParaRPr lang="en-US" sz="6000" b="1" dirty="0"/>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4"/>
          </p:nvPr>
        </p:nvSpPr>
        <p:spPr/>
        <p:txBody>
          <a:bodyPr/>
          <a:lstStyle/>
          <a:p>
            <a:fld id="{6FCA8E82-58CD-E045-8B98-B7A85B79B752}" type="datetime4">
              <a:rPr lang="en-US" smtClean="0"/>
              <a:pPr/>
              <a:t>May 2, 2023</a:t>
            </a:fld>
            <a:endParaRPr lang="en-US"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5"/>
          </p:nvPr>
        </p:nvSpPr>
        <p:spPr/>
        <p:txBody>
          <a:bodyPr/>
          <a:lstStyle/>
          <a:p>
            <a:r>
              <a:rPr lang="en-US" dirty="0"/>
              <a:t>Annual Review</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6"/>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1570956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
            <a:extLst>
              <a:ext uri="{FF2B5EF4-FFF2-40B4-BE49-F238E27FC236}">
                <a16:creationId xmlns:a16="http://schemas.microsoft.com/office/drawing/2014/main" id="{11B8F47D-3E24-931F-218F-09287C3996D6}"/>
              </a:ext>
            </a:extLst>
          </p:cNvPr>
          <p:cNvSpPr txBox="1">
            <a:spLocks/>
          </p:cNvSpPr>
          <p:nvPr/>
        </p:nvSpPr>
        <p:spPr>
          <a:xfrm>
            <a:off x="441509" y="857521"/>
            <a:ext cx="10195389" cy="5142957"/>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b="1" dirty="0"/>
          </a:p>
        </p:txBody>
      </p:sp>
      <p:sp>
        <p:nvSpPr>
          <p:cNvPr id="23" name="TextBox 22">
            <a:extLst>
              <a:ext uri="{FF2B5EF4-FFF2-40B4-BE49-F238E27FC236}">
                <a16:creationId xmlns:a16="http://schemas.microsoft.com/office/drawing/2014/main" id="{351C7C19-B465-05DF-6344-DE11E6B9D3D3}"/>
              </a:ext>
            </a:extLst>
          </p:cNvPr>
          <p:cNvSpPr txBox="1"/>
          <p:nvPr/>
        </p:nvSpPr>
        <p:spPr>
          <a:xfrm>
            <a:off x="0" y="0"/>
            <a:ext cx="12191999" cy="6771084"/>
          </a:xfrm>
          <a:prstGeom prst="rect">
            <a:avLst/>
          </a:prstGeom>
          <a:noFill/>
        </p:spPr>
        <p:txBody>
          <a:bodyPr wrap="square">
            <a:spAutoFit/>
          </a:bodyPr>
          <a:lstStyle/>
          <a:p>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void </a:t>
            </a:r>
            <a:r>
              <a:rPr lang="en-IN" sz="1400" b="1" dirty="0" err="1">
                <a:solidFill>
                  <a:srgbClr val="00B050"/>
                </a:solidFill>
                <a:effectLst/>
                <a:latin typeface="Courier New" panose="02070309020205020404" pitchFamily="49" charset="0"/>
                <a:cs typeface="Courier New" panose="02070309020205020404" pitchFamily="49" charset="0"/>
              </a:rPr>
              <a:t>printBinaryString</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(int n){</a:t>
            </a:r>
          </a:p>
          <a:p>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queue&lt;string&gt;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liveNodes</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a:t>
            </a:r>
          </a:p>
          <a:p>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liveNodes.push</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a:t>
            </a:r>
          </a:p>
          <a:p>
            <a:b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b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int level = 0;</a:t>
            </a:r>
          </a:p>
          <a:p>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vector&lt;string&gt;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solutionNodes</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a:t>
            </a:r>
          </a:p>
          <a:p>
            <a:b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b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while(!</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liveNodes.empty</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a:t>
            </a:r>
          </a:p>
          <a:p>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int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numberOfLiveNodes</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liveNodes.size</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a:t>
            </a:r>
          </a:p>
          <a:p>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cout</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&lt;&lt; "Current Level: " &lt;&lt; level &lt;&lt;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endl</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&lt;&lt; "Number of Live Nodes: " &lt;&lt;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numberOfLiveNodes</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&lt;&lt;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endl</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a:t>
            </a:r>
          </a:p>
          <a:p>
            <a:b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b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for(int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i</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 0;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i</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&lt;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numberOfLiveNodes</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i</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a:t>
            </a:r>
          </a:p>
          <a:p>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string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eNode</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liveNodes.front</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a:t>
            </a:r>
          </a:p>
          <a:p>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liveNodes.pop</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a:t>
            </a:r>
          </a:p>
          <a:p>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cout</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&lt;&lt;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eNode</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&lt;&lt; ", ";</a:t>
            </a:r>
          </a:p>
          <a:p>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if(</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eNode.size</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 n){</a:t>
            </a:r>
          </a:p>
          <a:p>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solutionNodes.push_back</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eNode</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a:t>
            </a:r>
          </a:p>
          <a:p>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}else{</a:t>
            </a:r>
          </a:p>
          <a:p>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string possibleNode_1 =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eNode</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 '0';</a:t>
            </a:r>
          </a:p>
          <a:p>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string possibleNode_2 =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eNode</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 '1';</a:t>
            </a:r>
          </a:p>
          <a:p>
            <a:b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b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liveNodes.push</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(possibleNode_1);</a:t>
            </a:r>
          </a:p>
          <a:p>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liveNodes.push</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(possibleNode_2);</a:t>
            </a:r>
          </a:p>
          <a:p>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a:t>
            </a:r>
          </a:p>
          <a:p>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a:t>
            </a:r>
          </a:p>
          <a:p>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getch</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a:t>
            </a:r>
          </a:p>
          <a:p>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cout</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&lt;&lt;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endl</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&lt;&lt;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endl</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a:t>
            </a:r>
          </a:p>
          <a:p>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level++;</a:t>
            </a:r>
          </a:p>
          <a:p>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    }</a:t>
            </a:r>
          </a:p>
          <a:p>
            <a:r>
              <a:rPr lang="en-IN" sz="1400" b="1" dirty="0">
                <a:solidFill>
                  <a:schemeClr val="bg1">
                    <a:lumMod val="95000"/>
                    <a:lumOff val="5000"/>
                  </a:schemeClr>
                </a:solidFill>
                <a:latin typeface="Courier New" panose="02070309020205020404" pitchFamily="49" charset="0"/>
                <a:cs typeface="Courier New" panose="02070309020205020404" pitchFamily="49" charset="0"/>
              </a:rPr>
              <a:t>     </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return </a:t>
            </a:r>
            <a:r>
              <a:rPr lang="en-IN" sz="1400" b="1" dirty="0" err="1">
                <a:solidFill>
                  <a:schemeClr val="bg1">
                    <a:lumMod val="95000"/>
                    <a:lumOff val="5000"/>
                  </a:schemeClr>
                </a:solidFill>
                <a:effectLst/>
                <a:latin typeface="Courier New" panose="02070309020205020404" pitchFamily="49" charset="0"/>
                <a:cs typeface="Courier New" panose="02070309020205020404" pitchFamily="49" charset="0"/>
              </a:rPr>
              <a:t>solutionNodes</a:t>
            </a:r>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a:t>
            </a:r>
          </a:p>
          <a:p>
            <a:r>
              <a:rPr lang="en-IN" sz="1400" b="1" dirty="0">
                <a:solidFill>
                  <a:schemeClr val="bg1">
                    <a:lumMod val="95000"/>
                    <a:lumOff val="5000"/>
                  </a:schemeClr>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5344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normAutofit fontScale="90000"/>
          </a:bodyPr>
          <a:lstStyle/>
          <a:p>
            <a:r>
              <a:rPr lang="en-US" dirty="0"/>
              <a:t>Complexity Analysis</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a:normAutofit/>
          </a:bodyPr>
          <a:lstStyle/>
          <a:p>
            <a:r>
              <a:rPr lang="en-US" sz="2000" dirty="0"/>
              <a:t>Time Complexity</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786446"/>
            <a:ext cx="4827178" cy="1942138"/>
          </a:xfrm>
        </p:spPr>
        <p:txBody>
          <a:bodyPr>
            <a:normAutofit/>
          </a:bodyPr>
          <a:lstStyle/>
          <a:p>
            <a:pPr marL="0" indent="0">
              <a:buNone/>
            </a:pPr>
            <a:r>
              <a:rPr lang="en-US" sz="2000" dirty="0"/>
              <a:t>O(2^N)</a:t>
            </a:r>
          </a:p>
          <a:p>
            <a:endParaRPr lang="en-US" sz="2000"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p:txBody>
          <a:bodyPr>
            <a:normAutofit/>
          </a:bodyPr>
          <a:lstStyle/>
          <a:p>
            <a:r>
              <a:rPr lang="en-US" sz="2000" dirty="0"/>
              <a:t>Space Complexity</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p:txBody>
          <a:bodyPr>
            <a:normAutofit/>
          </a:bodyPr>
          <a:lstStyle/>
          <a:p>
            <a:pPr marL="0" indent="0">
              <a:buNone/>
            </a:pPr>
            <a:r>
              <a:rPr lang="en-US" sz="2000" dirty="0"/>
              <a:t>O(2^N) for storing Live Nodes</a:t>
            </a:r>
          </a:p>
          <a:p>
            <a:pPr marL="0" indent="0">
              <a:buNone/>
            </a:pPr>
            <a:r>
              <a:rPr lang="en-US" sz="2000" dirty="0"/>
              <a:t>O(2^N) for storing Solution Nodes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23</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May 2, 2023</a:t>
            </a:fld>
            <a:endParaRPr lang="en-US" sz="1100" dirty="0"/>
          </a:p>
        </p:txBody>
      </p:sp>
    </p:spTree>
    <p:extLst>
      <p:ext uri="{BB962C8B-B14F-4D97-AF65-F5344CB8AC3E}">
        <p14:creationId xmlns:p14="http://schemas.microsoft.com/office/powerpoint/2010/main" val="3911689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D8D6D-C168-3ADB-89F7-A71B01FC657C}"/>
              </a:ext>
            </a:extLst>
          </p:cNvPr>
          <p:cNvSpPr>
            <a:spLocks noGrp="1"/>
          </p:cNvSpPr>
          <p:nvPr>
            <p:ph type="ctrTitle"/>
          </p:nvPr>
        </p:nvSpPr>
        <p:spPr>
          <a:xfrm>
            <a:off x="536028" y="136635"/>
            <a:ext cx="10100441" cy="1191802"/>
          </a:xfrm>
        </p:spPr>
        <p:txBody>
          <a:bodyPr/>
          <a:lstStyle/>
          <a:p>
            <a:r>
              <a:rPr lang="en-US" dirty="0"/>
              <a:t>What is a NP-Hard problem?</a:t>
            </a:r>
          </a:p>
        </p:txBody>
      </p:sp>
      <p:sp>
        <p:nvSpPr>
          <p:cNvPr id="4" name="TextBox 3">
            <a:extLst>
              <a:ext uri="{FF2B5EF4-FFF2-40B4-BE49-F238E27FC236}">
                <a16:creationId xmlns:a16="http://schemas.microsoft.com/office/drawing/2014/main" id="{AF9B2BC9-19C2-BE5E-EB18-D70B0DA2BFF9}"/>
              </a:ext>
            </a:extLst>
          </p:cNvPr>
          <p:cNvSpPr txBox="1"/>
          <p:nvPr/>
        </p:nvSpPr>
        <p:spPr>
          <a:xfrm>
            <a:off x="4162097" y="1902372"/>
            <a:ext cx="7062951"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A problem which takes Non-Polynomial time can be called as a NP-Hard Problem.</a:t>
            </a:r>
          </a:p>
          <a:p>
            <a:pPr marL="285750" indent="-285750">
              <a:buFont typeface="Arial" panose="020B0604020202020204" pitchFamily="34" charset="0"/>
              <a:buChar char="•"/>
            </a:pPr>
            <a:r>
              <a:rPr lang="en-US" dirty="0">
                <a:solidFill>
                  <a:schemeClr val="bg1"/>
                </a:solidFill>
              </a:rPr>
              <a:t>When this problem can be converted into the problem taking polynomial time, then it can be called as a NP-Complete problem.</a:t>
            </a:r>
          </a:p>
        </p:txBody>
      </p:sp>
    </p:spTree>
    <p:extLst>
      <p:ext uri="{BB962C8B-B14F-4D97-AF65-F5344CB8AC3E}">
        <p14:creationId xmlns:p14="http://schemas.microsoft.com/office/powerpoint/2010/main" val="1168077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D8D6D-C168-3ADB-89F7-A71B01FC657C}"/>
              </a:ext>
            </a:extLst>
          </p:cNvPr>
          <p:cNvSpPr>
            <a:spLocks noGrp="1"/>
          </p:cNvSpPr>
          <p:nvPr>
            <p:ph type="ctrTitle"/>
          </p:nvPr>
        </p:nvSpPr>
        <p:spPr>
          <a:xfrm>
            <a:off x="536028" y="136635"/>
            <a:ext cx="10373710" cy="1191802"/>
          </a:xfrm>
        </p:spPr>
        <p:txBody>
          <a:bodyPr/>
          <a:lstStyle/>
          <a:p>
            <a:r>
              <a:rPr lang="en-US" dirty="0"/>
              <a:t>Polynomial vs Non-Polynomial</a:t>
            </a:r>
          </a:p>
        </p:txBody>
      </p:sp>
      <p:sp>
        <p:nvSpPr>
          <p:cNvPr id="4" name="TextBox 3">
            <a:extLst>
              <a:ext uri="{FF2B5EF4-FFF2-40B4-BE49-F238E27FC236}">
                <a16:creationId xmlns:a16="http://schemas.microsoft.com/office/drawing/2014/main" id="{AF9B2BC9-19C2-BE5E-EB18-D70B0DA2BFF9}"/>
              </a:ext>
            </a:extLst>
          </p:cNvPr>
          <p:cNvSpPr txBox="1"/>
          <p:nvPr/>
        </p:nvSpPr>
        <p:spPr>
          <a:xfrm>
            <a:off x="4151586" y="2501461"/>
            <a:ext cx="7062951" cy="1200329"/>
          </a:xfrm>
          <a:prstGeom prst="rect">
            <a:avLst/>
          </a:prstGeom>
          <a:noFill/>
        </p:spPr>
        <p:txBody>
          <a:bodyPr wrap="square" rtlCol="0">
            <a:spAutoFit/>
          </a:bodyPr>
          <a:lstStyle/>
          <a:p>
            <a:r>
              <a:rPr lang="en-US" dirty="0">
                <a:solidFill>
                  <a:schemeClr val="bg1"/>
                </a:solidFill>
              </a:rPr>
              <a:t>Polynomial			Non-Polynomial</a:t>
            </a:r>
          </a:p>
          <a:p>
            <a:pPr marL="342900" indent="-342900">
              <a:buAutoNum type="arabicPeriod"/>
            </a:pPr>
            <a:r>
              <a:rPr lang="en-US" dirty="0">
                <a:solidFill>
                  <a:schemeClr val="bg1"/>
                </a:solidFill>
              </a:rPr>
              <a:t>Linear search - n		1. 0/1 Knapsack -2^n</a:t>
            </a:r>
          </a:p>
          <a:p>
            <a:pPr marL="342900" indent="-342900">
              <a:buAutoNum type="arabicPeriod"/>
            </a:pPr>
            <a:r>
              <a:rPr lang="en-US" dirty="0">
                <a:solidFill>
                  <a:schemeClr val="bg1"/>
                </a:solidFill>
              </a:rPr>
              <a:t>Binary search – log n		2. Travelling SP – 2^n</a:t>
            </a:r>
          </a:p>
          <a:p>
            <a:pPr marL="342900" indent="-342900">
              <a:buAutoNum type="arabicPeriod"/>
            </a:pPr>
            <a:r>
              <a:rPr lang="en-US" dirty="0">
                <a:solidFill>
                  <a:schemeClr val="bg1"/>
                </a:solidFill>
              </a:rPr>
              <a:t>Insertion sort – n^2		3. Graph coloring – 2^n</a:t>
            </a:r>
          </a:p>
        </p:txBody>
      </p:sp>
    </p:spTree>
    <p:extLst>
      <p:ext uri="{BB962C8B-B14F-4D97-AF65-F5344CB8AC3E}">
        <p14:creationId xmlns:p14="http://schemas.microsoft.com/office/powerpoint/2010/main" val="2732873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D8D6D-C168-3ADB-89F7-A71B01FC657C}"/>
              </a:ext>
            </a:extLst>
          </p:cNvPr>
          <p:cNvSpPr>
            <a:spLocks noGrp="1"/>
          </p:cNvSpPr>
          <p:nvPr>
            <p:ph type="ctrTitle"/>
          </p:nvPr>
        </p:nvSpPr>
        <p:spPr>
          <a:xfrm>
            <a:off x="536028" y="136635"/>
            <a:ext cx="10373710" cy="1191802"/>
          </a:xfrm>
        </p:spPr>
        <p:txBody>
          <a:bodyPr/>
          <a:lstStyle/>
          <a:p>
            <a:r>
              <a:rPr lang="en-US" dirty="0"/>
              <a:t>Continued….</a:t>
            </a:r>
          </a:p>
        </p:txBody>
      </p:sp>
      <p:sp>
        <p:nvSpPr>
          <p:cNvPr id="4" name="TextBox 3">
            <a:extLst>
              <a:ext uri="{FF2B5EF4-FFF2-40B4-BE49-F238E27FC236}">
                <a16:creationId xmlns:a16="http://schemas.microsoft.com/office/drawing/2014/main" id="{AF9B2BC9-19C2-BE5E-EB18-D70B0DA2BFF9}"/>
              </a:ext>
            </a:extLst>
          </p:cNvPr>
          <p:cNvSpPr txBox="1"/>
          <p:nvPr/>
        </p:nvSpPr>
        <p:spPr>
          <a:xfrm>
            <a:off x="4025461" y="1555530"/>
            <a:ext cx="7062951"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So, when we can convert the solution of such Non-polynomial time taking problem into the polynomial time taking problem, then it should not be like that we have to convert each non-polynomial problem into polynomial.</a:t>
            </a:r>
          </a:p>
          <a:p>
            <a:pPr marL="285750" indent="-285750">
              <a:buFont typeface="Arial" panose="020B0604020202020204" pitchFamily="34" charset="0"/>
              <a:buChar char="•"/>
            </a:pPr>
            <a:r>
              <a:rPr lang="en-US" dirty="0">
                <a:solidFill>
                  <a:schemeClr val="bg1"/>
                </a:solidFill>
              </a:rPr>
              <a:t>So, to avoid that, we can relate all these problems and use an algorithm that can be similarly used for all of them.</a:t>
            </a:r>
          </a:p>
          <a:p>
            <a:pPr marL="285750" indent="-285750">
              <a:buFont typeface="Arial" panose="020B0604020202020204" pitchFamily="34" charset="0"/>
              <a:buChar char="•"/>
            </a:pPr>
            <a:r>
              <a:rPr lang="en-US" dirty="0">
                <a:solidFill>
                  <a:schemeClr val="bg1"/>
                </a:solidFill>
              </a:rPr>
              <a:t>For doing this research kind of thing, we need a framework, and It can be NP Hard and NP Complete framework/problem.</a:t>
            </a: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3401233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D8D6D-C168-3ADB-89F7-A71B01FC657C}"/>
              </a:ext>
            </a:extLst>
          </p:cNvPr>
          <p:cNvSpPr>
            <a:spLocks noGrp="1"/>
          </p:cNvSpPr>
          <p:nvPr>
            <p:ph type="ctrTitle"/>
          </p:nvPr>
        </p:nvSpPr>
        <p:spPr>
          <a:xfrm>
            <a:off x="536028" y="136635"/>
            <a:ext cx="10373710" cy="1191802"/>
          </a:xfrm>
        </p:spPr>
        <p:txBody>
          <a:bodyPr/>
          <a:lstStyle/>
          <a:p>
            <a:r>
              <a:rPr lang="en-US" dirty="0"/>
              <a:t>Continued….</a:t>
            </a:r>
          </a:p>
        </p:txBody>
      </p:sp>
      <p:sp>
        <p:nvSpPr>
          <p:cNvPr id="4" name="TextBox 3">
            <a:extLst>
              <a:ext uri="{FF2B5EF4-FFF2-40B4-BE49-F238E27FC236}">
                <a16:creationId xmlns:a16="http://schemas.microsoft.com/office/drawing/2014/main" id="{AF9B2BC9-19C2-BE5E-EB18-D70B0DA2BFF9}"/>
              </a:ext>
            </a:extLst>
          </p:cNvPr>
          <p:cNvSpPr txBox="1"/>
          <p:nvPr/>
        </p:nvSpPr>
        <p:spPr>
          <a:xfrm>
            <a:off x="4025461" y="1555530"/>
            <a:ext cx="7062951"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P class: Problems taking the polynomial time.(Polynomial time taking algorithms).</a:t>
            </a:r>
          </a:p>
          <a:p>
            <a:pPr marL="285750" indent="-285750">
              <a:buFont typeface="Arial" panose="020B0604020202020204" pitchFamily="34" charset="0"/>
              <a:buChar char="•"/>
            </a:pPr>
            <a:r>
              <a:rPr lang="en-US" dirty="0">
                <a:solidFill>
                  <a:schemeClr val="bg1"/>
                </a:solidFill>
              </a:rPr>
              <a:t>NP class: Problems which are non-deterministic but taking polynomial time. (Non-deterministic Polynomial time taking algorithms).</a:t>
            </a:r>
          </a:p>
        </p:txBody>
      </p:sp>
      <p:sp>
        <p:nvSpPr>
          <p:cNvPr id="3" name="Oval 2">
            <a:extLst>
              <a:ext uri="{FF2B5EF4-FFF2-40B4-BE49-F238E27FC236}">
                <a16:creationId xmlns:a16="http://schemas.microsoft.com/office/drawing/2014/main" id="{A4A5AAA7-CF96-5FC1-7C2C-1C20ACD7CDC1}"/>
              </a:ext>
            </a:extLst>
          </p:cNvPr>
          <p:cNvSpPr/>
          <p:nvPr/>
        </p:nvSpPr>
        <p:spPr>
          <a:xfrm>
            <a:off x="8544910" y="3032858"/>
            <a:ext cx="3279228" cy="3126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E6F29D5-0B25-8124-4354-A271C768A678}"/>
              </a:ext>
            </a:extLst>
          </p:cNvPr>
          <p:cNvSpPr txBox="1"/>
          <p:nvPr/>
        </p:nvSpPr>
        <p:spPr>
          <a:xfrm>
            <a:off x="9858703" y="3167390"/>
            <a:ext cx="882869" cy="584775"/>
          </a:xfrm>
          <a:prstGeom prst="rect">
            <a:avLst/>
          </a:prstGeom>
          <a:noFill/>
        </p:spPr>
        <p:txBody>
          <a:bodyPr wrap="square" rtlCol="0">
            <a:spAutoFit/>
          </a:bodyPr>
          <a:lstStyle/>
          <a:p>
            <a:r>
              <a:rPr lang="en-US" sz="3200" dirty="0"/>
              <a:t>NP</a:t>
            </a:r>
          </a:p>
        </p:txBody>
      </p:sp>
      <p:sp>
        <p:nvSpPr>
          <p:cNvPr id="6" name="Oval 5">
            <a:extLst>
              <a:ext uri="{FF2B5EF4-FFF2-40B4-BE49-F238E27FC236}">
                <a16:creationId xmlns:a16="http://schemas.microsoft.com/office/drawing/2014/main" id="{6DDC6055-07B6-9D28-29CF-950E92A7A6FF}"/>
              </a:ext>
            </a:extLst>
          </p:cNvPr>
          <p:cNvSpPr/>
          <p:nvPr/>
        </p:nvSpPr>
        <p:spPr>
          <a:xfrm>
            <a:off x="9333185" y="4130565"/>
            <a:ext cx="1755227" cy="1786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9EF5D56-392C-8CD7-6592-8346B3FB5B94}"/>
              </a:ext>
            </a:extLst>
          </p:cNvPr>
          <p:cNvSpPr txBox="1"/>
          <p:nvPr/>
        </p:nvSpPr>
        <p:spPr>
          <a:xfrm>
            <a:off x="10026866" y="4849872"/>
            <a:ext cx="1008993" cy="584775"/>
          </a:xfrm>
          <a:prstGeom prst="rect">
            <a:avLst/>
          </a:prstGeom>
          <a:noFill/>
        </p:spPr>
        <p:txBody>
          <a:bodyPr wrap="square" rtlCol="0">
            <a:spAutoFit/>
          </a:bodyPr>
          <a:lstStyle/>
          <a:p>
            <a:r>
              <a:rPr lang="en-US" sz="3200" dirty="0"/>
              <a:t>P</a:t>
            </a:r>
          </a:p>
        </p:txBody>
      </p:sp>
    </p:spTree>
    <p:extLst>
      <p:ext uri="{BB962C8B-B14F-4D97-AF65-F5344CB8AC3E}">
        <p14:creationId xmlns:p14="http://schemas.microsoft.com/office/powerpoint/2010/main" val="2629575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D8D6D-C168-3ADB-89F7-A71B01FC657C}"/>
              </a:ext>
            </a:extLst>
          </p:cNvPr>
          <p:cNvSpPr>
            <a:spLocks noGrp="1"/>
          </p:cNvSpPr>
          <p:nvPr>
            <p:ph type="ctrTitle"/>
          </p:nvPr>
        </p:nvSpPr>
        <p:spPr>
          <a:xfrm>
            <a:off x="536028" y="136635"/>
            <a:ext cx="10373710" cy="1191802"/>
          </a:xfrm>
        </p:spPr>
        <p:txBody>
          <a:bodyPr/>
          <a:lstStyle/>
          <a:p>
            <a:r>
              <a:rPr lang="en-US" dirty="0"/>
              <a:t>Continued….</a:t>
            </a:r>
          </a:p>
        </p:txBody>
      </p:sp>
      <p:sp>
        <p:nvSpPr>
          <p:cNvPr id="4" name="TextBox 3">
            <a:extLst>
              <a:ext uri="{FF2B5EF4-FFF2-40B4-BE49-F238E27FC236}">
                <a16:creationId xmlns:a16="http://schemas.microsoft.com/office/drawing/2014/main" id="{AF9B2BC9-19C2-BE5E-EB18-D70B0DA2BFF9}"/>
              </a:ext>
            </a:extLst>
          </p:cNvPr>
          <p:cNvSpPr txBox="1"/>
          <p:nvPr/>
        </p:nvSpPr>
        <p:spPr>
          <a:xfrm>
            <a:off x="2648605" y="1550386"/>
            <a:ext cx="7062951"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So, when we have all the NP-Problems related, we can say that all of these problems are NP-Hard.</a:t>
            </a:r>
          </a:p>
          <a:p>
            <a:pPr marL="285750" indent="-285750">
              <a:buFont typeface="Arial" panose="020B0604020202020204" pitchFamily="34" charset="0"/>
              <a:buChar char="•"/>
            </a:pPr>
            <a:r>
              <a:rPr lang="en-US" dirty="0">
                <a:solidFill>
                  <a:schemeClr val="bg1"/>
                </a:solidFill>
              </a:rPr>
              <a:t>NP-Hard: A problem which can be solved in Non-Polynomial time complexity, them it is a NP-Hard problem.</a:t>
            </a:r>
          </a:p>
          <a:p>
            <a:pPr marL="285750" indent="-285750">
              <a:buFont typeface="Arial" panose="020B0604020202020204" pitchFamily="34" charset="0"/>
              <a:buChar char="•"/>
            </a:pPr>
            <a:r>
              <a:rPr lang="en-US" dirty="0">
                <a:solidFill>
                  <a:schemeClr val="bg1"/>
                </a:solidFill>
              </a:rPr>
              <a:t>NP-Complete: A problem which is NP-Hard and can be solved using the Non-Deterministic Polynomial time complexity, then it is called NP-Complete problem.</a:t>
            </a:r>
          </a:p>
        </p:txBody>
      </p:sp>
      <p:sp>
        <p:nvSpPr>
          <p:cNvPr id="3" name="Oval 2">
            <a:extLst>
              <a:ext uri="{FF2B5EF4-FFF2-40B4-BE49-F238E27FC236}">
                <a16:creationId xmlns:a16="http://schemas.microsoft.com/office/drawing/2014/main" id="{A4A5AAA7-CF96-5FC1-7C2C-1C20ACD7CDC1}"/>
              </a:ext>
            </a:extLst>
          </p:cNvPr>
          <p:cNvSpPr/>
          <p:nvPr/>
        </p:nvSpPr>
        <p:spPr>
          <a:xfrm>
            <a:off x="8544910" y="3032858"/>
            <a:ext cx="3279228" cy="3126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E6F29D5-0B25-8124-4354-A271C768A678}"/>
              </a:ext>
            </a:extLst>
          </p:cNvPr>
          <p:cNvSpPr txBox="1"/>
          <p:nvPr/>
        </p:nvSpPr>
        <p:spPr>
          <a:xfrm>
            <a:off x="9858703" y="3167390"/>
            <a:ext cx="882869" cy="584775"/>
          </a:xfrm>
          <a:prstGeom prst="rect">
            <a:avLst/>
          </a:prstGeom>
          <a:noFill/>
        </p:spPr>
        <p:txBody>
          <a:bodyPr wrap="square" rtlCol="0">
            <a:spAutoFit/>
          </a:bodyPr>
          <a:lstStyle/>
          <a:p>
            <a:r>
              <a:rPr lang="en-US" sz="3200" dirty="0"/>
              <a:t>NP</a:t>
            </a:r>
          </a:p>
        </p:txBody>
      </p:sp>
      <p:sp>
        <p:nvSpPr>
          <p:cNvPr id="6" name="Oval 5">
            <a:extLst>
              <a:ext uri="{FF2B5EF4-FFF2-40B4-BE49-F238E27FC236}">
                <a16:creationId xmlns:a16="http://schemas.microsoft.com/office/drawing/2014/main" id="{6DDC6055-07B6-9D28-29CF-950E92A7A6FF}"/>
              </a:ext>
            </a:extLst>
          </p:cNvPr>
          <p:cNvSpPr/>
          <p:nvPr/>
        </p:nvSpPr>
        <p:spPr>
          <a:xfrm>
            <a:off x="9333185" y="4130565"/>
            <a:ext cx="1755227" cy="1786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9EF5D56-392C-8CD7-6592-8346B3FB5B94}"/>
              </a:ext>
            </a:extLst>
          </p:cNvPr>
          <p:cNvSpPr txBox="1"/>
          <p:nvPr/>
        </p:nvSpPr>
        <p:spPr>
          <a:xfrm>
            <a:off x="10026866" y="4849872"/>
            <a:ext cx="1008993" cy="584775"/>
          </a:xfrm>
          <a:prstGeom prst="rect">
            <a:avLst/>
          </a:prstGeom>
          <a:noFill/>
        </p:spPr>
        <p:txBody>
          <a:bodyPr wrap="square" rtlCol="0">
            <a:spAutoFit/>
          </a:bodyPr>
          <a:lstStyle/>
          <a:p>
            <a:r>
              <a:rPr lang="en-US" sz="3200" dirty="0"/>
              <a:t>P</a:t>
            </a:r>
          </a:p>
        </p:txBody>
      </p:sp>
    </p:spTree>
    <p:extLst>
      <p:ext uri="{BB962C8B-B14F-4D97-AF65-F5344CB8AC3E}">
        <p14:creationId xmlns:p14="http://schemas.microsoft.com/office/powerpoint/2010/main" val="2949393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D8D6D-C168-3ADB-89F7-A71B01FC657C}"/>
              </a:ext>
            </a:extLst>
          </p:cNvPr>
          <p:cNvSpPr>
            <a:spLocks noGrp="1"/>
          </p:cNvSpPr>
          <p:nvPr>
            <p:ph type="ctrTitle"/>
          </p:nvPr>
        </p:nvSpPr>
        <p:spPr>
          <a:xfrm>
            <a:off x="536028" y="136635"/>
            <a:ext cx="10373710" cy="1191802"/>
          </a:xfrm>
        </p:spPr>
        <p:txBody>
          <a:bodyPr/>
          <a:lstStyle/>
          <a:p>
            <a:r>
              <a:rPr lang="en-US" dirty="0"/>
              <a:t>Stock Market Prediction</a:t>
            </a:r>
          </a:p>
        </p:txBody>
      </p:sp>
      <p:sp>
        <p:nvSpPr>
          <p:cNvPr id="4" name="TextBox 3">
            <a:extLst>
              <a:ext uri="{FF2B5EF4-FFF2-40B4-BE49-F238E27FC236}">
                <a16:creationId xmlns:a16="http://schemas.microsoft.com/office/drawing/2014/main" id="{AF9B2BC9-19C2-BE5E-EB18-D70B0DA2BFF9}"/>
              </a:ext>
            </a:extLst>
          </p:cNvPr>
          <p:cNvSpPr txBox="1"/>
          <p:nvPr/>
        </p:nvSpPr>
        <p:spPr>
          <a:xfrm>
            <a:off x="536028" y="1424262"/>
            <a:ext cx="11571889" cy="4401205"/>
          </a:xfrm>
          <a:prstGeom prst="rect">
            <a:avLst/>
          </a:prstGeom>
          <a:noFill/>
        </p:spPr>
        <p:txBody>
          <a:bodyPr wrap="square" rtlCol="0">
            <a:spAutoFit/>
          </a:bodyPr>
          <a:lstStyle/>
          <a:p>
            <a:r>
              <a:rPr lang="en-IN" b="0" i="0" dirty="0">
                <a:solidFill>
                  <a:srgbClr val="374151"/>
                </a:solidFill>
                <a:effectLst/>
                <a:latin typeface="Söhne"/>
              </a:rPr>
              <a:t>The time complexity of a stock market prediction algorithm can vary depending on the specific implementation and the size of the dataset. Here's a rough breakdown of the time complexity of each step in the algorithm:</a:t>
            </a:r>
          </a:p>
          <a:p>
            <a:endParaRPr lang="en-IN" dirty="0">
              <a:solidFill>
                <a:srgbClr val="374151"/>
              </a:solidFill>
              <a:latin typeface="Söhne"/>
            </a:endParaRPr>
          </a:p>
          <a:p>
            <a:pPr algn="l">
              <a:buFont typeface="+mj-lt"/>
              <a:buAutoNum type="arabicPeriod"/>
            </a:pPr>
            <a:r>
              <a:rPr lang="en-IN" sz="1600" b="0" i="0" dirty="0">
                <a:solidFill>
                  <a:srgbClr val="374151"/>
                </a:solidFill>
                <a:effectLst/>
                <a:latin typeface="Söhne"/>
              </a:rPr>
              <a:t>Data Collection: The time complexity of data collection will depend on the number of data sources and the amount of data to be collected. Typically, this step has a linear time complexity of O(n), where n is the number of data points.</a:t>
            </a:r>
          </a:p>
          <a:p>
            <a:pPr algn="l">
              <a:buFont typeface="+mj-lt"/>
              <a:buAutoNum type="arabicPeriod"/>
            </a:pPr>
            <a:r>
              <a:rPr lang="en-IN" sz="1600" b="0" i="0" dirty="0">
                <a:solidFill>
                  <a:srgbClr val="374151"/>
                </a:solidFill>
                <a:effectLst/>
                <a:latin typeface="Söhne"/>
              </a:rPr>
              <a:t>Data Pre-processing: The time complexity of data pre-processing will depend on the complexity of the data cleaning and normalization procedures used. Typically, this step has a linear time complexity of O(n), where n is the number of data points.</a:t>
            </a:r>
          </a:p>
          <a:p>
            <a:pPr algn="l">
              <a:buFont typeface="+mj-lt"/>
              <a:buAutoNum type="arabicPeriod"/>
            </a:pPr>
            <a:r>
              <a:rPr lang="en-IN" sz="1600" b="0" i="0" dirty="0">
                <a:solidFill>
                  <a:srgbClr val="374151"/>
                </a:solidFill>
                <a:effectLst/>
                <a:latin typeface="Söhne"/>
              </a:rPr>
              <a:t>Feature Extraction: The time complexity of feature extraction will depend on the specific feature extraction techniques used. Techniques like PCA can have a time complexity of O(n^3), while simpler techniques like moving averages can have a linear time complexity of O(n).</a:t>
            </a:r>
          </a:p>
          <a:p>
            <a:pPr algn="l">
              <a:buFont typeface="+mj-lt"/>
              <a:buAutoNum type="arabicPeriod"/>
            </a:pPr>
            <a:r>
              <a:rPr lang="en-IN" sz="1600" b="0" i="0" dirty="0">
                <a:solidFill>
                  <a:srgbClr val="374151"/>
                </a:solidFill>
                <a:effectLst/>
                <a:latin typeface="Söhne"/>
              </a:rPr>
              <a:t>Model Training: The time complexity of model training will depend on the specific machine learning algorithm used. Linear regression has a time complexity of O(n^2), while neural networks can have a time complexity of O(n^3). However, there are optimizations that can be made to reduce the time complexity of training these models.</a:t>
            </a:r>
          </a:p>
          <a:p>
            <a:pPr algn="l">
              <a:buFont typeface="+mj-lt"/>
              <a:buAutoNum type="arabicPeriod"/>
            </a:pPr>
            <a:r>
              <a:rPr lang="en-IN" sz="1600" b="0" i="0" dirty="0">
                <a:solidFill>
                  <a:srgbClr val="374151"/>
                </a:solidFill>
                <a:effectLst/>
                <a:latin typeface="Söhne"/>
              </a:rPr>
              <a:t>Model Evaluation: The time complexity of model evaluation is typically proportional to the size of the test dataset. This step has a linear time complexity of O(m), where m is the number of data points in the test dataset.</a:t>
            </a:r>
          </a:p>
          <a:p>
            <a:pPr algn="l">
              <a:buFont typeface="+mj-lt"/>
              <a:buAutoNum type="arabicPeriod"/>
            </a:pPr>
            <a:r>
              <a:rPr lang="en-IN" sz="1600" b="0" i="0" dirty="0">
                <a:solidFill>
                  <a:srgbClr val="374151"/>
                </a:solidFill>
                <a:effectLst/>
                <a:latin typeface="Söhne"/>
              </a:rPr>
              <a:t>Model Deployment: The time complexity of model deployment will depend on the specific implementation. Typically, this step has a constant time complexity of O(1) for each prediction made.</a:t>
            </a:r>
          </a:p>
          <a:p>
            <a:endParaRPr lang="en-US" dirty="0">
              <a:solidFill>
                <a:schemeClr val="bg1"/>
              </a:solidFill>
            </a:endParaRPr>
          </a:p>
        </p:txBody>
      </p:sp>
    </p:spTree>
    <p:extLst>
      <p:ext uri="{BB962C8B-B14F-4D97-AF65-F5344CB8AC3E}">
        <p14:creationId xmlns:p14="http://schemas.microsoft.com/office/powerpoint/2010/main" val="1907063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964023" y="879063"/>
            <a:ext cx="9712391" cy="893753"/>
          </a:xfrm>
        </p:spPr>
        <p:txBody>
          <a:bodyPr>
            <a:normAutofit fontScale="90000"/>
          </a:bodyPr>
          <a:lstStyle/>
          <a:p>
            <a:r>
              <a:rPr lang="en-IN" sz="4400" dirty="0"/>
              <a:t>Generate Binary Strings of length N using Branch and Bound</a:t>
            </a:r>
            <a:endParaRPr lang="en-US" b="1" dirty="0"/>
          </a:p>
        </p:txBody>
      </p:sp>
      <p:sp>
        <p:nvSpPr>
          <p:cNvPr id="3" name="Text Placeholder 2">
            <a:extLst>
              <a:ext uri="{FF2B5EF4-FFF2-40B4-BE49-F238E27FC236}">
                <a16:creationId xmlns:a16="http://schemas.microsoft.com/office/drawing/2014/main" id="{2D107B2C-2852-C236-922B-366C2C767422}"/>
              </a:ext>
            </a:extLst>
          </p:cNvPr>
          <p:cNvSpPr>
            <a:spLocks noGrp="1"/>
          </p:cNvSpPr>
          <p:nvPr>
            <p:ph type="body" sz="quarter" idx="11"/>
          </p:nvPr>
        </p:nvSpPr>
        <p:spPr>
          <a:xfrm>
            <a:off x="952499" y="2289363"/>
            <a:ext cx="9712391" cy="3364988"/>
          </a:xfrm>
        </p:spPr>
        <p:txBody>
          <a:bodyPr/>
          <a:lstStyle/>
          <a:p>
            <a:r>
              <a:rPr lang="en-US" sz="2000" b="1" dirty="0"/>
              <a:t>Example:</a:t>
            </a:r>
          </a:p>
          <a:p>
            <a:r>
              <a:rPr lang="en-US" sz="2000" b="1" dirty="0"/>
              <a:t>	N = 3</a:t>
            </a:r>
          </a:p>
          <a:p>
            <a:r>
              <a:rPr lang="en-US" sz="2000" b="1" dirty="0"/>
              <a:t>Output:</a:t>
            </a:r>
          </a:p>
          <a:p>
            <a:pPr>
              <a:spcBef>
                <a:spcPts val="0"/>
              </a:spcBef>
            </a:pPr>
            <a:r>
              <a:rPr lang="en-US" sz="2000" b="1" dirty="0"/>
              <a:t>	000 	0</a:t>
            </a:r>
          </a:p>
          <a:p>
            <a:pPr>
              <a:spcBef>
                <a:spcPts val="0"/>
              </a:spcBef>
            </a:pPr>
            <a:r>
              <a:rPr lang="en-US" sz="2000" b="1" dirty="0"/>
              <a:t>	001	1</a:t>
            </a:r>
          </a:p>
          <a:p>
            <a:pPr>
              <a:spcBef>
                <a:spcPts val="0"/>
              </a:spcBef>
            </a:pPr>
            <a:r>
              <a:rPr lang="en-US" sz="2000" b="1" dirty="0"/>
              <a:t>	010	2</a:t>
            </a:r>
          </a:p>
          <a:p>
            <a:pPr>
              <a:spcBef>
                <a:spcPts val="0"/>
              </a:spcBef>
            </a:pPr>
            <a:r>
              <a:rPr lang="en-US" sz="2000" b="1" dirty="0"/>
              <a:t>	011	3</a:t>
            </a:r>
          </a:p>
          <a:p>
            <a:pPr>
              <a:spcBef>
                <a:spcPts val="0"/>
              </a:spcBef>
            </a:pPr>
            <a:r>
              <a:rPr lang="en-US" sz="2000" b="1" dirty="0"/>
              <a:t>	100	4</a:t>
            </a:r>
          </a:p>
          <a:p>
            <a:pPr>
              <a:spcBef>
                <a:spcPts val="0"/>
              </a:spcBef>
            </a:pPr>
            <a:r>
              <a:rPr lang="en-US" sz="2000" b="1" dirty="0"/>
              <a:t>	101	5</a:t>
            </a:r>
          </a:p>
          <a:p>
            <a:pPr>
              <a:spcBef>
                <a:spcPts val="0"/>
              </a:spcBef>
            </a:pPr>
            <a:r>
              <a:rPr lang="en-US" sz="2000" b="1" dirty="0"/>
              <a:t>	110	6</a:t>
            </a:r>
          </a:p>
          <a:p>
            <a:pPr>
              <a:spcBef>
                <a:spcPts val="0"/>
              </a:spcBef>
            </a:pPr>
            <a:r>
              <a:rPr lang="en-US" sz="2000" b="1" dirty="0"/>
              <a:t>	111	7</a:t>
            </a:r>
            <a:endParaRPr lang="en-IN" sz="2000" b="1" dirty="0"/>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4"/>
          </p:nvPr>
        </p:nvSpPr>
        <p:spPr/>
        <p:txBody>
          <a:bodyPr/>
          <a:lstStyle/>
          <a:p>
            <a:fld id="{6FCA8E82-58CD-E045-8B98-B7A85B79B752}" type="datetime4">
              <a:rPr lang="en-US" smtClean="0"/>
              <a:pPr/>
              <a:t>May 2, 2023</a:t>
            </a:fld>
            <a:endParaRPr lang="en-US"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5"/>
          </p:nvPr>
        </p:nvSpPr>
        <p:spPr/>
        <p:txBody>
          <a:bodyPr/>
          <a:lstStyle/>
          <a:p>
            <a:r>
              <a:rPr lang="en-US" dirty="0"/>
              <a:t>Annual Review</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6"/>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656605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D8D6D-C168-3ADB-89F7-A71B01FC657C}"/>
              </a:ext>
            </a:extLst>
          </p:cNvPr>
          <p:cNvSpPr>
            <a:spLocks noGrp="1"/>
          </p:cNvSpPr>
          <p:nvPr>
            <p:ph type="ctrTitle"/>
          </p:nvPr>
        </p:nvSpPr>
        <p:spPr>
          <a:xfrm>
            <a:off x="536028" y="136635"/>
            <a:ext cx="10373710" cy="1191802"/>
          </a:xfrm>
        </p:spPr>
        <p:txBody>
          <a:bodyPr/>
          <a:lstStyle/>
          <a:p>
            <a:r>
              <a:rPr lang="en-US" dirty="0"/>
              <a:t>Stock Market Prediction</a:t>
            </a:r>
          </a:p>
        </p:txBody>
      </p:sp>
      <p:sp>
        <p:nvSpPr>
          <p:cNvPr id="4" name="TextBox 3">
            <a:extLst>
              <a:ext uri="{FF2B5EF4-FFF2-40B4-BE49-F238E27FC236}">
                <a16:creationId xmlns:a16="http://schemas.microsoft.com/office/drawing/2014/main" id="{AF9B2BC9-19C2-BE5E-EB18-D70B0DA2BFF9}"/>
              </a:ext>
            </a:extLst>
          </p:cNvPr>
          <p:cNvSpPr txBox="1"/>
          <p:nvPr/>
        </p:nvSpPr>
        <p:spPr>
          <a:xfrm>
            <a:off x="536028" y="1424262"/>
            <a:ext cx="10373709" cy="1938992"/>
          </a:xfrm>
          <a:prstGeom prst="rect">
            <a:avLst/>
          </a:prstGeom>
          <a:noFill/>
        </p:spPr>
        <p:txBody>
          <a:bodyPr wrap="square" rtlCol="0">
            <a:spAutoFit/>
          </a:bodyPr>
          <a:lstStyle/>
          <a:p>
            <a:r>
              <a:rPr lang="en-IN" sz="2400" b="0" i="0" dirty="0">
                <a:solidFill>
                  <a:srgbClr val="374151"/>
                </a:solidFill>
                <a:effectLst/>
                <a:latin typeface="Söhne"/>
              </a:rPr>
              <a:t>Overall, the time complexity of a stock market prediction algorithm will depend on the specific implementation and the size of the dataset. However, most of the steps involved in the algorithm have a linear time complexity of O(n) or less, with the exception of some feature extraction and machine learning algorithms that may have higher time complexities.</a:t>
            </a:r>
            <a:endParaRPr lang="en-US" sz="2400" dirty="0">
              <a:solidFill>
                <a:schemeClr val="bg1"/>
              </a:solidFill>
            </a:endParaRPr>
          </a:p>
        </p:txBody>
      </p:sp>
    </p:spTree>
    <p:extLst>
      <p:ext uri="{BB962C8B-B14F-4D97-AF65-F5344CB8AC3E}">
        <p14:creationId xmlns:p14="http://schemas.microsoft.com/office/powerpoint/2010/main" val="2859229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D8D6D-C168-3ADB-89F7-A71B01FC657C}"/>
              </a:ext>
            </a:extLst>
          </p:cNvPr>
          <p:cNvSpPr>
            <a:spLocks noGrp="1"/>
          </p:cNvSpPr>
          <p:nvPr>
            <p:ph type="ctrTitle"/>
          </p:nvPr>
        </p:nvSpPr>
        <p:spPr>
          <a:xfrm>
            <a:off x="536028" y="136635"/>
            <a:ext cx="10373710" cy="1191802"/>
          </a:xfrm>
        </p:spPr>
        <p:txBody>
          <a:bodyPr/>
          <a:lstStyle/>
          <a:p>
            <a:r>
              <a:rPr lang="en-US" dirty="0"/>
              <a:t>Stock Market Prediction</a:t>
            </a:r>
          </a:p>
        </p:txBody>
      </p:sp>
      <p:sp>
        <p:nvSpPr>
          <p:cNvPr id="4" name="TextBox 3">
            <a:extLst>
              <a:ext uri="{FF2B5EF4-FFF2-40B4-BE49-F238E27FC236}">
                <a16:creationId xmlns:a16="http://schemas.microsoft.com/office/drawing/2014/main" id="{AF9B2BC9-19C2-BE5E-EB18-D70B0DA2BFF9}"/>
              </a:ext>
            </a:extLst>
          </p:cNvPr>
          <p:cNvSpPr txBox="1"/>
          <p:nvPr/>
        </p:nvSpPr>
        <p:spPr>
          <a:xfrm>
            <a:off x="536028" y="1424262"/>
            <a:ext cx="10373709" cy="3508653"/>
          </a:xfrm>
          <a:prstGeom prst="rect">
            <a:avLst/>
          </a:prstGeom>
          <a:noFill/>
        </p:spPr>
        <p:txBody>
          <a:bodyPr wrap="square" rtlCol="0">
            <a:spAutoFit/>
          </a:bodyPr>
          <a:lstStyle/>
          <a:p>
            <a:r>
              <a:rPr lang="en-US" sz="2400" dirty="0">
                <a:solidFill>
                  <a:schemeClr val="bg1"/>
                </a:solidFill>
              </a:rPr>
              <a:t>	The algorithm which is mostly used for such predictions is LSTM Based 	RNN i.e., Long Short-Term Memory based Recurrent Neural Network.</a:t>
            </a:r>
          </a:p>
          <a:p>
            <a:endParaRPr lang="en-US" sz="2400" dirty="0">
              <a:solidFill>
                <a:schemeClr val="bg1"/>
              </a:solidFill>
            </a:endParaRPr>
          </a:p>
          <a:p>
            <a:r>
              <a:rPr lang="en-US" sz="2400" dirty="0">
                <a:solidFill>
                  <a:schemeClr val="bg1"/>
                </a:solidFill>
              </a:rPr>
              <a:t>				It is split into below defined steps:</a:t>
            </a:r>
          </a:p>
          <a:p>
            <a:pPr marL="4000500" lvl="8" indent="-342900">
              <a:buAutoNum type="arabicPeriod"/>
            </a:pPr>
            <a:r>
              <a:rPr lang="en-US" dirty="0">
                <a:solidFill>
                  <a:schemeClr val="bg1"/>
                </a:solidFill>
              </a:rPr>
              <a:t>Problem Statement</a:t>
            </a:r>
          </a:p>
          <a:p>
            <a:pPr marL="4000500" lvl="8" indent="-342900">
              <a:buAutoNum type="arabicPeriod"/>
            </a:pPr>
            <a:r>
              <a:rPr lang="en-US" dirty="0">
                <a:solidFill>
                  <a:schemeClr val="bg1"/>
                </a:solidFill>
              </a:rPr>
              <a:t>Data Processing</a:t>
            </a:r>
          </a:p>
          <a:p>
            <a:pPr marL="4000500" lvl="8" indent="-342900">
              <a:buAutoNum type="arabicPeriod"/>
            </a:pPr>
            <a:r>
              <a:rPr lang="en-US" dirty="0">
                <a:solidFill>
                  <a:schemeClr val="bg1"/>
                </a:solidFill>
              </a:rPr>
              <a:t>Model Building</a:t>
            </a:r>
          </a:p>
          <a:p>
            <a:pPr marL="4000500" lvl="8" indent="-342900">
              <a:buAutoNum type="arabicPeriod"/>
            </a:pPr>
            <a:r>
              <a:rPr lang="en-US" dirty="0">
                <a:solidFill>
                  <a:schemeClr val="bg1"/>
                </a:solidFill>
              </a:rPr>
              <a:t>Model Compiling</a:t>
            </a:r>
          </a:p>
          <a:p>
            <a:pPr marL="4000500" lvl="8" indent="-342900">
              <a:buAutoNum type="arabicPeriod"/>
            </a:pPr>
            <a:r>
              <a:rPr lang="en-US" dirty="0">
                <a:solidFill>
                  <a:schemeClr val="bg1"/>
                </a:solidFill>
              </a:rPr>
              <a:t>Model Fitting</a:t>
            </a:r>
          </a:p>
          <a:p>
            <a:pPr marL="4000500" lvl="8" indent="-342900">
              <a:buAutoNum type="arabicPeriod"/>
            </a:pPr>
            <a:r>
              <a:rPr lang="en-US" dirty="0">
                <a:solidFill>
                  <a:schemeClr val="bg1"/>
                </a:solidFill>
              </a:rPr>
              <a:t>Model Prediction</a:t>
            </a:r>
          </a:p>
          <a:p>
            <a:pPr marL="4000500" lvl="8" indent="-342900">
              <a:buAutoNum type="arabicPeriod"/>
            </a:pPr>
            <a:r>
              <a:rPr lang="en-US" dirty="0">
                <a:solidFill>
                  <a:schemeClr val="bg1"/>
                </a:solidFill>
              </a:rPr>
              <a:t>Result Visualization</a:t>
            </a:r>
          </a:p>
        </p:txBody>
      </p:sp>
    </p:spTree>
    <p:extLst>
      <p:ext uri="{BB962C8B-B14F-4D97-AF65-F5344CB8AC3E}">
        <p14:creationId xmlns:p14="http://schemas.microsoft.com/office/powerpoint/2010/main" val="3832839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gradFill>
          <a:gsLst>
            <a:gs pos="46000">
              <a:schemeClr val="accent1">
                <a:lumMod val="5000"/>
                <a:lumOff val="95000"/>
              </a:schemeClr>
            </a:gs>
            <a:gs pos="66000">
              <a:schemeClr val="accent1"/>
            </a:gs>
            <a:gs pos="89000">
              <a:schemeClr val="accent1"/>
            </a:gs>
            <a:gs pos="100000">
              <a:schemeClr val="bg2"/>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9B2BC9-19C2-BE5E-EB18-D70B0DA2BFF9}"/>
              </a:ext>
            </a:extLst>
          </p:cNvPr>
          <p:cNvSpPr txBox="1"/>
          <p:nvPr/>
        </p:nvSpPr>
        <p:spPr>
          <a:xfrm>
            <a:off x="304799" y="212735"/>
            <a:ext cx="11813628" cy="6432530"/>
          </a:xfrm>
          <a:prstGeom prst="rect">
            <a:avLst/>
          </a:prstGeom>
          <a:noFill/>
        </p:spPr>
        <p:txBody>
          <a:bodyPr wrap="square" rtlCol="0">
            <a:spAutoFit/>
          </a:bodyPr>
          <a:lstStyle/>
          <a:p>
            <a:pPr marL="342900" indent="-342900">
              <a:buAutoNum type="arabicPeriod"/>
            </a:pPr>
            <a:r>
              <a:rPr lang="en-US" sz="1600" dirty="0">
                <a:solidFill>
                  <a:schemeClr val="bg1"/>
                </a:solidFill>
              </a:rPr>
              <a:t>Problem Statement:</a:t>
            </a:r>
          </a:p>
          <a:p>
            <a:r>
              <a:rPr lang="en-US" sz="1600" dirty="0">
                <a:solidFill>
                  <a:schemeClr val="bg1"/>
                </a:solidFill>
              </a:rPr>
              <a:t>In this step, we are given the data within a specific timeline.</a:t>
            </a:r>
          </a:p>
          <a:p>
            <a:endParaRPr lang="en-US" sz="1600" dirty="0">
              <a:solidFill>
                <a:schemeClr val="bg1"/>
              </a:solidFill>
            </a:endParaRPr>
          </a:p>
          <a:p>
            <a:r>
              <a:rPr lang="en-US" sz="1600" dirty="0">
                <a:solidFill>
                  <a:schemeClr val="bg1"/>
                </a:solidFill>
              </a:rPr>
              <a:t>2. Data Processing:</a:t>
            </a:r>
          </a:p>
          <a:p>
            <a:r>
              <a:rPr lang="en-US" sz="1600" dirty="0">
                <a:solidFill>
                  <a:schemeClr val="bg1"/>
                </a:solidFill>
              </a:rPr>
              <a:t>In this step, we have to first import the data which can be the form of .csv files.</a:t>
            </a:r>
          </a:p>
          <a:p>
            <a:endParaRPr lang="en-US" sz="1600" dirty="0">
              <a:solidFill>
                <a:schemeClr val="bg1"/>
              </a:solidFill>
            </a:endParaRPr>
          </a:p>
          <a:p>
            <a:r>
              <a:rPr lang="en-US" sz="1600" dirty="0">
                <a:solidFill>
                  <a:schemeClr val="bg1"/>
                </a:solidFill>
              </a:rPr>
              <a:t>Ex: </a:t>
            </a:r>
          </a:p>
          <a:p>
            <a:r>
              <a:rPr lang="en-IN" sz="1600" b="0" i="0" dirty="0">
                <a:solidFill>
                  <a:schemeClr val="bg1"/>
                </a:solidFill>
                <a:effectLst/>
                <a:latin typeface="source-code-pro"/>
              </a:rPr>
              <a:t>train = </a:t>
            </a:r>
            <a:r>
              <a:rPr lang="en-IN" sz="1600" b="0" i="0" dirty="0" err="1">
                <a:solidFill>
                  <a:schemeClr val="bg1"/>
                </a:solidFill>
                <a:effectLst/>
                <a:latin typeface="source-code-pro"/>
              </a:rPr>
              <a:t>pd.read_csv</a:t>
            </a:r>
            <a:r>
              <a:rPr lang="en-IN" sz="1600" b="0" i="0" dirty="0">
                <a:solidFill>
                  <a:schemeClr val="bg1"/>
                </a:solidFill>
                <a:effectLst/>
                <a:latin typeface="source-code-pro"/>
              </a:rPr>
              <a:t>(‘</a:t>
            </a:r>
            <a:r>
              <a:rPr lang="en-IN" sz="1600" b="0" i="0" dirty="0" err="1">
                <a:solidFill>
                  <a:schemeClr val="bg1"/>
                </a:solidFill>
                <a:effectLst/>
                <a:latin typeface="source-code-pro"/>
              </a:rPr>
              <a:t>Google_Stock_Price_Train.csv</a:t>
            </a:r>
            <a:r>
              <a:rPr lang="en-IN" sz="1600" b="0" i="0" dirty="0">
                <a:solidFill>
                  <a:schemeClr val="bg1"/>
                </a:solidFill>
                <a:effectLst/>
                <a:latin typeface="source-code-pro"/>
              </a:rPr>
              <a:t>’)</a:t>
            </a:r>
          </a:p>
          <a:p>
            <a:r>
              <a:rPr lang="en-IN" sz="1600" b="0" i="0" dirty="0">
                <a:solidFill>
                  <a:schemeClr val="bg1"/>
                </a:solidFill>
                <a:effectLst/>
                <a:latin typeface="source-code-pro"/>
              </a:rPr>
              <a:t>#only takes </a:t>
            </a:r>
            <a:r>
              <a:rPr lang="en-IN" sz="1600" b="0" i="0" dirty="0" err="1">
                <a:solidFill>
                  <a:schemeClr val="bg1"/>
                </a:solidFill>
                <a:effectLst/>
                <a:latin typeface="source-code-pro"/>
              </a:rPr>
              <a:t>numpy</a:t>
            </a:r>
            <a:r>
              <a:rPr lang="en-IN" sz="1600" b="0" i="0" dirty="0">
                <a:solidFill>
                  <a:schemeClr val="bg1"/>
                </a:solidFill>
                <a:effectLst/>
                <a:latin typeface="source-code-pro"/>
              </a:rPr>
              <a:t> array</a:t>
            </a:r>
            <a:br>
              <a:rPr lang="en-IN" sz="1600" b="0" i="0" dirty="0">
                <a:solidFill>
                  <a:schemeClr val="bg1"/>
                </a:solidFill>
                <a:effectLst/>
                <a:latin typeface="source-code-pro"/>
              </a:rPr>
            </a:br>
            <a:r>
              <a:rPr lang="en-IN" sz="1600" b="0" i="0" dirty="0" err="1">
                <a:solidFill>
                  <a:schemeClr val="bg1"/>
                </a:solidFill>
                <a:effectLst/>
                <a:latin typeface="source-code-pro"/>
              </a:rPr>
              <a:t>training_set</a:t>
            </a:r>
            <a:r>
              <a:rPr lang="en-IN" sz="1600" b="0" i="0" dirty="0">
                <a:solidFill>
                  <a:schemeClr val="bg1"/>
                </a:solidFill>
                <a:effectLst/>
                <a:latin typeface="source-code-pro"/>
              </a:rPr>
              <a:t> = </a:t>
            </a:r>
            <a:r>
              <a:rPr lang="en-IN" sz="1600" b="0" i="0" dirty="0" err="1">
                <a:solidFill>
                  <a:schemeClr val="bg1"/>
                </a:solidFill>
                <a:effectLst/>
                <a:latin typeface="source-code-pro"/>
              </a:rPr>
              <a:t>dataset_train.iloc</a:t>
            </a:r>
            <a:r>
              <a:rPr lang="en-IN" sz="1600" b="0" i="0" dirty="0">
                <a:solidFill>
                  <a:schemeClr val="bg1"/>
                </a:solidFill>
                <a:effectLst/>
                <a:latin typeface="source-code-pro"/>
              </a:rPr>
              <a:t>[:, 1: 2].values</a:t>
            </a:r>
          </a:p>
          <a:p>
            <a:r>
              <a:rPr lang="en-US" sz="1600" dirty="0">
                <a:solidFill>
                  <a:schemeClr val="bg1"/>
                </a:solidFill>
                <a:latin typeface="source-code-pro"/>
              </a:rPr>
              <a:t> After that, in the same step, the data structure creation and data reshaping is done.</a:t>
            </a:r>
          </a:p>
          <a:p>
            <a:endParaRPr lang="en-US" sz="1600" dirty="0">
              <a:solidFill>
                <a:schemeClr val="bg1"/>
              </a:solidFill>
              <a:latin typeface="source-code-pro"/>
            </a:endParaRPr>
          </a:p>
          <a:p>
            <a:r>
              <a:rPr lang="en-US" sz="1600" dirty="0">
                <a:solidFill>
                  <a:schemeClr val="bg1"/>
                </a:solidFill>
                <a:latin typeface="source-code-pro"/>
              </a:rPr>
              <a:t>3. Model Building:</a:t>
            </a:r>
          </a:p>
          <a:p>
            <a:r>
              <a:rPr lang="en-US" sz="1600" dirty="0">
                <a:solidFill>
                  <a:schemeClr val="bg1"/>
                </a:solidFill>
                <a:latin typeface="source-code-pro"/>
              </a:rPr>
              <a:t>After that, model building is performed. Initially, a NN regressor is built for continuous value prediction using LSTM.</a:t>
            </a:r>
          </a:p>
          <a:p>
            <a:endParaRPr lang="en-US" sz="1600" dirty="0">
              <a:solidFill>
                <a:schemeClr val="bg1"/>
              </a:solidFill>
              <a:latin typeface="source-code-pro"/>
            </a:endParaRPr>
          </a:p>
          <a:p>
            <a:r>
              <a:rPr lang="en-US" sz="1600" dirty="0">
                <a:solidFill>
                  <a:schemeClr val="bg1"/>
                </a:solidFill>
                <a:latin typeface="source-code-pro"/>
              </a:rPr>
              <a:t>4. Model Compiling:</a:t>
            </a:r>
          </a:p>
          <a:p>
            <a:r>
              <a:rPr lang="en-IN" sz="1600" dirty="0">
                <a:solidFill>
                  <a:schemeClr val="bg1"/>
                </a:solidFill>
                <a:latin typeface="source-code-pro"/>
              </a:rPr>
              <a:t>Now the model that we built is compiled.</a:t>
            </a:r>
          </a:p>
          <a:p>
            <a:endParaRPr lang="en-IN" sz="1600" dirty="0">
              <a:solidFill>
                <a:schemeClr val="bg1"/>
              </a:solidFill>
              <a:latin typeface="source-code-pro"/>
            </a:endParaRPr>
          </a:p>
          <a:p>
            <a:r>
              <a:rPr lang="en-IN" sz="1600" dirty="0">
                <a:solidFill>
                  <a:schemeClr val="bg1"/>
                </a:solidFill>
                <a:latin typeface="source-code-pro"/>
              </a:rPr>
              <a:t>5. Model fitting:</a:t>
            </a:r>
          </a:p>
          <a:p>
            <a:r>
              <a:rPr lang="en-IN" sz="1600" dirty="0">
                <a:solidFill>
                  <a:srgbClr val="040C28"/>
                </a:solidFill>
                <a:latin typeface="Google Sans"/>
              </a:rPr>
              <a:t>A</a:t>
            </a:r>
            <a:r>
              <a:rPr lang="en-IN" sz="1600" b="0" i="0" dirty="0">
                <a:solidFill>
                  <a:srgbClr val="040C28"/>
                </a:solidFill>
                <a:effectLst/>
                <a:latin typeface="Google Sans"/>
              </a:rPr>
              <a:t> measure of how well a machine learning model generalizes to similar data to that on which it was trained</a:t>
            </a:r>
            <a:r>
              <a:rPr lang="en-IN" sz="1600" b="0" i="0" dirty="0">
                <a:solidFill>
                  <a:srgbClr val="4D5156"/>
                </a:solidFill>
                <a:effectLst/>
                <a:latin typeface="Google Sans"/>
              </a:rPr>
              <a:t>.</a:t>
            </a:r>
          </a:p>
          <a:p>
            <a:endParaRPr lang="en-IN" sz="1600" dirty="0">
              <a:solidFill>
                <a:schemeClr val="bg1"/>
              </a:solidFill>
              <a:latin typeface="source-code-pro"/>
            </a:endParaRPr>
          </a:p>
          <a:p>
            <a:r>
              <a:rPr lang="en-IN" sz="1600" dirty="0">
                <a:solidFill>
                  <a:schemeClr val="bg1"/>
                </a:solidFill>
                <a:latin typeface="source-code-pro"/>
              </a:rPr>
              <a:t>6. Model Prediction:</a:t>
            </a:r>
          </a:p>
          <a:p>
            <a:r>
              <a:rPr lang="en-IN" sz="1600" dirty="0">
                <a:solidFill>
                  <a:schemeClr val="bg1"/>
                </a:solidFill>
                <a:latin typeface="source-code-pro"/>
              </a:rPr>
              <a:t>In this step, The model is run/executed.</a:t>
            </a:r>
          </a:p>
          <a:p>
            <a:endParaRPr lang="en-IN" sz="1600" dirty="0">
              <a:solidFill>
                <a:schemeClr val="bg1"/>
              </a:solidFill>
              <a:latin typeface="source-code-pro"/>
            </a:endParaRPr>
          </a:p>
          <a:p>
            <a:r>
              <a:rPr lang="en-IN" sz="1600" dirty="0">
                <a:solidFill>
                  <a:schemeClr val="bg1"/>
                </a:solidFill>
                <a:latin typeface="source-code-pro"/>
              </a:rPr>
              <a:t>7. Result Visualization: In this step, whatever the result are generated are visualized using libraries like matplotlib.</a:t>
            </a:r>
          </a:p>
        </p:txBody>
      </p:sp>
    </p:spTree>
    <p:extLst>
      <p:ext uri="{BB962C8B-B14F-4D97-AF65-F5344CB8AC3E}">
        <p14:creationId xmlns:p14="http://schemas.microsoft.com/office/powerpoint/2010/main" val="321720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9B2BC9-19C2-BE5E-EB18-D70B0DA2BFF9}"/>
              </a:ext>
            </a:extLst>
          </p:cNvPr>
          <p:cNvSpPr txBox="1"/>
          <p:nvPr/>
        </p:nvSpPr>
        <p:spPr>
          <a:xfrm>
            <a:off x="304799" y="307328"/>
            <a:ext cx="11813628" cy="4401205"/>
          </a:xfrm>
          <a:prstGeom prst="rect">
            <a:avLst/>
          </a:prstGeom>
          <a:noFill/>
        </p:spPr>
        <p:txBody>
          <a:bodyPr wrap="square" rtlCol="0">
            <a:spAutoFit/>
          </a:bodyPr>
          <a:lstStyle/>
          <a:p>
            <a:r>
              <a:rPr lang="en-IN" sz="2800" dirty="0">
                <a:solidFill>
                  <a:schemeClr val="bg1"/>
                </a:solidFill>
                <a:latin typeface="source-code-pro"/>
              </a:rPr>
              <a:t>Time Complexity:</a:t>
            </a:r>
          </a:p>
          <a:p>
            <a:r>
              <a:rPr lang="en-IN" dirty="0">
                <a:solidFill>
                  <a:schemeClr val="bg1"/>
                </a:solidFill>
                <a:latin typeface="source-code-pro"/>
              </a:rPr>
              <a:t>		In this model, we can have two approaches:</a:t>
            </a:r>
          </a:p>
          <a:p>
            <a:pPr marL="2171700" lvl="4" indent="-342900">
              <a:buAutoNum type="arabicPeriod"/>
            </a:pPr>
            <a:r>
              <a:rPr lang="en-IN" dirty="0">
                <a:solidFill>
                  <a:schemeClr val="bg1"/>
                </a:solidFill>
                <a:latin typeface="source-code-pro"/>
              </a:rPr>
              <a:t>Forward feeding</a:t>
            </a:r>
          </a:p>
          <a:p>
            <a:pPr marL="2171700" lvl="4" indent="-342900">
              <a:buAutoNum type="arabicPeriod"/>
            </a:pPr>
            <a:r>
              <a:rPr lang="en-IN" dirty="0">
                <a:solidFill>
                  <a:schemeClr val="bg1"/>
                </a:solidFill>
                <a:latin typeface="source-code-pro"/>
              </a:rPr>
              <a:t>Back Propagation</a:t>
            </a:r>
          </a:p>
          <a:p>
            <a:endParaRPr lang="en-IN" dirty="0">
              <a:solidFill>
                <a:schemeClr val="bg1"/>
              </a:solidFill>
              <a:latin typeface="source-code-pro"/>
            </a:endParaRPr>
          </a:p>
          <a:p>
            <a:pPr lvl="4"/>
            <a:r>
              <a:rPr lang="en-IN" dirty="0">
                <a:solidFill>
                  <a:schemeClr val="bg1"/>
                </a:solidFill>
                <a:latin typeface="source-code-pro"/>
              </a:rPr>
              <a:t>When we use Back Propagation, there are chances that the complexity of the algorithm may become Non-Polynomial.</a:t>
            </a:r>
          </a:p>
          <a:p>
            <a:pPr lvl="4"/>
            <a:r>
              <a:rPr lang="en-IN" dirty="0">
                <a:solidFill>
                  <a:schemeClr val="bg1"/>
                </a:solidFill>
                <a:latin typeface="source-code-pro"/>
              </a:rPr>
              <a:t>This can make the algorithm to become NP-HARD.</a:t>
            </a:r>
          </a:p>
          <a:p>
            <a:endParaRPr lang="en-IN" dirty="0">
              <a:solidFill>
                <a:schemeClr val="bg1"/>
              </a:solidFill>
              <a:latin typeface="source-code-pro"/>
            </a:endParaRPr>
          </a:p>
          <a:p>
            <a:r>
              <a:rPr lang="en-IN" dirty="0">
                <a:solidFill>
                  <a:schemeClr val="bg1"/>
                </a:solidFill>
                <a:latin typeface="source-code-pro"/>
              </a:rPr>
              <a:t>			But, generally Back Propagation is rarely used.</a:t>
            </a:r>
          </a:p>
          <a:p>
            <a:endParaRPr lang="en-IN" dirty="0">
              <a:solidFill>
                <a:schemeClr val="bg1"/>
              </a:solidFill>
              <a:latin typeface="source-code-pro"/>
            </a:endParaRPr>
          </a:p>
          <a:p>
            <a:r>
              <a:rPr lang="en-IN" dirty="0">
                <a:solidFill>
                  <a:schemeClr val="bg1"/>
                </a:solidFill>
                <a:latin typeface="source-code-pro"/>
              </a:rPr>
              <a:t>			Most of the times, Forward Feeding approach is used in this algorithm.</a:t>
            </a:r>
          </a:p>
          <a:p>
            <a:r>
              <a:rPr lang="en-IN" dirty="0">
                <a:solidFill>
                  <a:schemeClr val="bg1"/>
                </a:solidFill>
                <a:latin typeface="source-code-pro"/>
              </a:rPr>
              <a:t>			When Forward Feeding approach is used, the time complexity will always be polynomial.</a:t>
            </a:r>
          </a:p>
          <a:p>
            <a:endParaRPr lang="en-IN" dirty="0">
              <a:solidFill>
                <a:schemeClr val="bg1"/>
              </a:solidFill>
              <a:latin typeface="source-code-pro"/>
            </a:endParaRPr>
          </a:p>
          <a:p>
            <a:r>
              <a:rPr lang="en-IN" dirty="0">
                <a:solidFill>
                  <a:schemeClr val="bg1"/>
                </a:solidFill>
                <a:latin typeface="source-code-pro"/>
              </a:rPr>
              <a:t>			Therefore, we can conclude that </a:t>
            </a:r>
            <a:r>
              <a:rPr lang="en-IN" b="1" dirty="0">
                <a:solidFill>
                  <a:schemeClr val="bg1"/>
                </a:solidFill>
                <a:latin typeface="source-code-pro"/>
              </a:rPr>
              <a:t>Stock Market Prediction is not a NP-Hard Problem.</a:t>
            </a:r>
          </a:p>
        </p:txBody>
      </p:sp>
    </p:spTree>
    <p:extLst>
      <p:ext uri="{BB962C8B-B14F-4D97-AF65-F5344CB8AC3E}">
        <p14:creationId xmlns:p14="http://schemas.microsoft.com/office/powerpoint/2010/main" val="449801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Placeholder 48">
            <a:extLst>
              <a:ext uri="{FF2B5EF4-FFF2-40B4-BE49-F238E27FC236}">
                <a16:creationId xmlns:a16="http://schemas.microsoft.com/office/drawing/2014/main" id="{ED796758-F31D-4250-A439-D6DE9523C88B}"/>
              </a:ext>
            </a:extLst>
          </p:cNvPr>
          <p:cNvSpPr>
            <a:spLocks noGrp="1"/>
          </p:cNvSpPr>
          <p:nvPr>
            <p:ph type="body" sz="quarter" idx="16"/>
          </p:nvPr>
        </p:nvSpPr>
        <p:spPr>
          <a:xfrm>
            <a:off x="844924" y="2733311"/>
            <a:ext cx="9670676" cy="1390454"/>
          </a:xfrm>
        </p:spPr>
        <p:txBody>
          <a:bodyPr/>
          <a:lstStyle/>
          <a:p>
            <a:r>
              <a:rPr lang="en-IN" sz="2400" dirty="0"/>
              <a:t>3. Discuss few real-world problems which can use solution of  sum-of-subsets problem</a:t>
            </a:r>
            <a:endParaRPr lang="en-US" sz="2400"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34</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21"/>
          </p:nvPr>
        </p:nvSpPr>
        <p:spPr>
          <a:xfrm>
            <a:off x="2992120" y="6332220"/>
            <a:ext cx="1313180" cy="247651"/>
          </a:xfrm>
        </p:spPr>
        <p:txBody>
          <a:bodyPr/>
          <a:lstStyle/>
          <a:p>
            <a:fld id="{6FCA8E82-58CD-E045-8B98-B7A85B79B752}" type="datetime4">
              <a:rPr lang="en-US" smtClean="0"/>
              <a:pPr/>
              <a:t>May 2, 2023</a:t>
            </a:fld>
            <a:endParaRPr lang="en-US" dirty="0"/>
          </a:p>
        </p:txBody>
      </p:sp>
    </p:spTree>
    <p:extLst>
      <p:ext uri="{BB962C8B-B14F-4D97-AF65-F5344CB8AC3E}">
        <p14:creationId xmlns:p14="http://schemas.microsoft.com/office/powerpoint/2010/main" val="1689605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Sum of Subsets : </a:t>
            </a:r>
          </a:p>
        </p:txBody>
      </p:sp>
      <p:sp>
        <p:nvSpPr>
          <p:cNvPr id="49" name="Text Placeholder 48">
            <a:extLst>
              <a:ext uri="{FF2B5EF4-FFF2-40B4-BE49-F238E27FC236}">
                <a16:creationId xmlns:a16="http://schemas.microsoft.com/office/drawing/2014/main" id="{ED796758-F31D-4250-A439-D6DE9523C88B}"/>
              </a:ext>
            </a:extLst>
          </p:cNvPr>
          <p:cNvSpPr>
            <a:spLocks noGrp="1"/>
          </p:cNvSpPr>
          <p:nvPr>
            <p:ph type="body" sz="quarter" idx="16"/>
          </p:nvPr>
        </p:nvSpPr>
        <p:spPr>
          <a:xfrm>
            <a:off x="971550" y="2392651"/>
            <a:ext cx="10386732" cy="3586285"/>
          </a:xfrm>
        </p:spPr>
        <p:txBody>
          <a:bodyPr/>
          <a:lstStyle/>
          <a:p>
            <a:pPr marL="285750" indent="-285750">
              <a:buFont typeface="Arial" panose="020B0604020202020204" pitchFamily="34" charset="0"/>
              <a:buChar char="•"/>
            </a:pPr>
            <a:r>
              <a:rPr lang="en-US" sz="2000" dirty="0">
                <a:solidFill>
                  <a:schemeClr val="bg1"/>
                </a:solidFill>
                <a:latin typeface="Times New Roman" panose="02020603050405020304" pitchFamily="18" charset="0"/>
                <a:ea typeface="Calibri" panose="020F0502020204030204" pitchFamily="34" charset="0"/>
              </a:rPr>
              <a:t>F</a:t>
            </a:r>
            <a:r>
              <a:rPr lang="en-US" sz="2000" dirty="0">
                <a:solidFill>
                  <a:schemeClr val="bg1"/>
                </a:solidFill>
                <a:effectLst/>
                <a:latin typeface="Times New Roman" panose="02020603050405020304" pitchFamily="18" charset="0"/>
                <a:ea typeface="Calibri" panose="020F0502020204030204" pitchFamily="34" charset="0"/>
              </a:rPr>
              <a:t>inding all possible subsets of a given set of integers whose sum equals a given target value.</a:t>
            </a:r>
          </a:p>
          <a:p>
            <a:pPr marL="285750" indent="-285750">
              <a:buFont typeface="Arial" panose="020B0604020202020204" pitchFamily="34" charset="0"/>
              <a:buChar char="•"/>
            </a:pPr>
            <a:r>
              <a:rPr lang="en-US" sz="20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It</a:t>
            </a:r>
            <a:r>
              <a:rPr lang="en-US" sz="2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has applications in a wide range of fields, including computer science, operations research, and engineering.</a:t>
            </a:r>
            <a:endParaRPr lang="en-US" sz="2000" dirty="0">
              <a:solidFill>
                <a:schemeClr val="bg1"/>
              </a:solidFill>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ea typeface="Calibri" panose="020F0502020204030204" pitchFamily="34" charset="0"/>
              </a:rPr>
              <a:t>W</a:t>
            </a:r>
            <a:r>
              <a:rPr lang="en-US" sz="2000" dirty="0">
                <a:solidFill>
                  <a:schemeClr val="bg1"/>
                </a:solidFill>
                <a:effectLst/>
                <a:latin typeface="Times New Roman" panose="02020603050405020304" pitchFamily="18" charset="0"/>
                <a:ea typeface="Calibri" panose="020F0502020204030204" pitchFamily="34" charset="0"/>
              </a:rPr>
              <a:t>ays to solve the sum-of-subsets problem, including brute force, dynamic programming, and backtracking algorithms</a:t>
            </a: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ea typeface="Calibri" panose="020F0502020204030204" pitchFamily="34" charset="0"/>
              </a:rPr>
              <a:t>R</a:t>
            </a:r>
            <a:r>
              <a:rPr lang="en-US" sz="2000" dirty="0">
                <a:solidFill>
                  <a:schemeClr val="bg1"/>
                </a:solidFill>
                <a:effectLst/>
                <a:latin typeface="Times New Roman" panose="02020603050405020304" pitchFamily="18" charset="0"/>
                <a:ea typeface="Calibri" panose="020F0502020204030204" pitchFamily="34" charset="0"/>
              </a:rPr>
              <a:t>eal-world applications in various fields such as finance, manufacturing, resource allocation, scheduling, data compression, data mining</a:t>
            </a: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ea typeface="Calibri" panose="020F0502020204030204" pitchFamily="34" charset="0"/>
              </a:rPr>
              <a:t>For Ex . Portfolio optimization , Production scheduling , Resource allocation , Data compression , Pattern recognition , Knapsack Problem </a:t>
            </a:r>
          </a:p>
          <a:p>
            <a:pPr marL="285750" indent="-285750">
              <a:buFont typeface="Arial" panose="020B0604020202020204" pitchFamily="34" charset="0"/>
              <a:buChar char="•"/>
            </a:pPr>
            <a:endParaRPr lang="en-US" sz="2000" dirty="0">
              <a:solidFill>
                <a:schemeClr val="bg1"/>
              </a:solidFill>
              <a:effectLst/>
              <a:latin typeface="Times New Roman" panose="02020603050405020304" pitchFamily="18" charset="0"/>
              <a:ea typeface="Calibri" panose="020F0502020204030204" pitchFamily="34" charset="0"/>
            </a:endParaRPr>
          </a:p>
          <a:p>
            <a:endParaRPr lang="en-US" sz="2400"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35</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21"/>
          </p:nvPr>
        </p:nvSpPr>
        <p:spPr>
          <a:xfrm>
            <a:off x="2992120" y="6332220"/>
            <a:ext cx="1313180" cy="247651"/>
          </a:xfrm>
        </p:spPr>
        <p:txBody>
          <a:bodyPr/>
          <a:lstStyle/>
          <a:p>
            <a:fld id="{6FCA8E82-58CD-E045-8B98-B7A85B79B752}" type="datetime4">
              <a:rPr lang="en-US" smtClean="0"/>
              <a:pPr/>
              <a:t>May 2, 2023</a:t>
            </a:fld>
            <a:endParaRPr lang="en-US" dirty="0"/>
          </a:p>
        </p:txBody>
      </p:sp>
    </p:spTree>
    <p:extLst>
      <p:ext uri="{BB962C8B-B14F-4D97-AF65-F5344CB8AC3E}">
        <p14:creationId xmlns:p14="http://schemas.microsoft.com/office/powerpoint/2010/main" val="4077823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833718" y="815789"/>
            <a:ext cx="8928847" cy="788894"/>
          </a:xfrm>
        </p:spPr>
        <p:txBody>
          <a:bodyPr>
            <a:normAutofit fontScale="90000"/>
          </a:bodyPr>
          <a:lstStyle/>
          <a:p>
            <a:br>
              <a:rPr lang="en-US" sz="4400" dirty="0">
                <a:latin typeface="Times New Roman" panose="02020603050405020304" pitchFamily="18" charset="0"/>
                <a:ea typeface="Calibri" panose="020F0502020204030204" pitchFamily="34" charset="0"/>
              </a:rPr>
            </a:br>
            <a:br>
              <a:rPr lang="en-US" sz="4400" dirty="0">
                <a:latin typeface="Times New Roman" panose="02020603050405020304" pitchFamily="18" charset="0"/>
                <a:ea typeface="Calibri" panose="020F0502020204030204" pitchFamily="34" charset="0"/>
              </a:rPr>
            </a:br>
            <a:br>
              <a:rPr lang="en-US" sz="4400" dirty="0">
                <a:latin typeface="Times New Roman" panose="02020603050405020304" pitchFamily="18" charset="0"/>
                <a:ea typeface="Calibri" panose="020F0502020204030204" pitchFamily="34" charset="0"/>
              </a:rPr>
            </a:br>
            <a:r>
              <a:rPr lang="en-US" sz="4400" dirty="0">
                <a:latin typeface="Times New Roman" panose="02020603050405020304" pitchFamily="18" charset="0"/>
                <a:ea typeface="Calibri" panose="020F0502020204030204" pitchFamily="34" charset="0"/>
              </a:rPr>
              <a:t>Sum of Subset used in Resource Allocation :</a:t>
            </a:r>
            <a:endParaRPr lang="en-US" dirty="0"/>
          </a:p>
        </p:txBody>
      </p:sp>
      <p:sp>
        <p:nvSpPr>
          <p:cNvPr id="49" name="Text Placeholder 48">
            <a:extLst>
              <a:ext uri="{FF2B5EF4-FFF2-40B4-BE49-F238E27FC236}">
                <a16:creationId xmlns:a16="http://schemas.microsoft.com/office/drawing/2014/main" id="{ED796758-F31D-4250-A439-D6DE9523C88B}"/>
              </a:ext>
            </a:extLst>
          </p:cNvPr>
          <p:cNvSpPr>
            <a:spLocks noGrp="1"/>
          </p:cNvSpPr>
          <p:nvPr>
            <p:ph type="body" sz="quarter" idx="16"/>
          </p:nvPr>
        </p:nvSpPr>
        <p:spPr>
          <a:xfrm>
            <a:off x="833718" y="2175309"/>
            <a:ext cx="10386732" cy="3586285"/>
          </a:xfrm>
        </p:spPr>
        <p:txBody>
          <a:bodyPr/>
          <a:lstStyle/>
          <a:p>
            <a:pPr marL="285750" indent="-285750">
              <a:buFont typeface="Arial" panose="020B0604020202020204" pitchFamily="34" charset="0"/>
              <a:buChar char="•"/>
            </a:pPr>
            <a:r>
              <a:rPr lang="en-US" sz="2000" dirty="0">
                <a:solidFill>
                  <a:schemeClr val="bg1"/>
                </a:solidFill>
                <a:latin typeface="Söhne"/>
              </a:rPr>
              <a:t>T</a:t>
            </a:r>
            <a:r>
              <a:rPr lang="en-US" sz="2000" b="0" i="0" dirty="0">
                <a:solidFill>
                  <a:schemeClr val="bg1"/>
                </a:solidFill>
                <a:effectLst/>
                <a:latin typeface="Söhne"/>
              </a:rPr>
              <a:t>he sum-of-subsets approach can be used to optimize the allocation of resources among different production processes. </a:t>
            </a:r>
          </a:p>
          <a:p>
            <a:pPr marL="285750" indent="-285750">
              <a:buFont typeface="Arial" panose="020B0604020202020204" pitchFamily="34" charset="0"/>
              <a:buChar char="•"/>
            </a:pPr>
            <a:r>
              <a:rPr lang="en-US" sz="2000" b="0" i="0" dirty="0">
                <a:solidFill>
                  <a:schemeClr val="bg1"/>
                </a:solidFill>
                <a:effectLst/>
                <a:latin typeface="Söhne"/>
              </a:rPr>
              <a:t>The goal is to determine the optimal allocation of resources that will produce the highest possible profit, while staying within the budget constraints.</a:t>
            </a:r>
          </a:p>
          <a:p>
            <a:pPr marL="285750" indent="-285750">
              <a:buFont typeface="Arial" panose="020B0604020202020204" pitchFamily="34" charset="0"/>
              <a:buChar char="•"/>
            </a:pPr>
            <a:r>
              <a:rPr lang="en-US" sz="2000" b="0" i="0" dirty="0">
                <a:solidFill>
                  <a:schemeClr val="bg1"/>
                </a:solidFill>
                <a:effectLst/>
                <a:latin typeface="Söhne"/>
              </a:rPr>
              <a:t>To solve this problem, we can represent the production processes as integers in a set, where the value of each integer corresponds to the cost of producing a certain product.</a:t>
            </a:r>
            <a:endParaRPr lang="en-US" sz="2000" dirty="0">
              <a:solidFill>
                <a:schemeClr val="bg1"/>
              </a:solidFill>
              <a:latin typeface="Söhne"/>
            </a:endParaRPr>
          </a:p>
          <a:p>
            <a:pPr marL="285750" indent="-285750">
              <a:buFont typeface="Arial" panose="020B0604020202020204" pitchFamily="34" charset="0"/>
              <a:buChar char="•"/>
            </a:pPr>
            <a:r>
              <a:rPr lang="en-US" sz="2000" b="0" i="0" dirty="0">
                <a:solidFill>
                  <a:schemeClr val="bg1"/>
                </a:solidFill>
                <a:effectLst/>
                <a:latin typeface="Söhne"/>
              </a:rPr>
              <a:t>we can use dynamic programming to find the subset of products that will produce the maximum profit while staying within the budget constraints.</a:t>
            </a:r>
          </a:p>
          <a:p>
            <a:pPr marL="285750" indent="-285750">
              <a:buFont typeface="Arial" panose="020B0604020202020204" pitchFamily="34" charset="0"/>
              <a:buChar char="•"/>
            </a:pPr>
            <a:endParaRPr lang="en-US" sz="2000" b="0" i="0" dirty="0">
              <a:solidFill>
                <a:srgbClr val="D1D5DB"/>
              </a:solidFill>
              <a:effectLst/>
              <a:latin typeface="Söhne"/>
            </a:endParaRPr>
          </a:p>
          <a:p>
            <a:pPr marL="285750" indent="-285750">
              <a:buFont typeface="Arial" panose="020B0604020202020204" pitchFamily="34" charset="0"/>
              <a:buChar char="•"/>
            </a:pPr>
            <a:endParaRPr lang="en-US" sz="2000" dirty="0">
              <a:solidFill>
                <a:schemeClr val="bg1"/>
              </a:solidFill>
              <a:effectLst/>
              <a:latin typeface="Times New Roman" panose="02020603050405020304" pitchFamily="18" charset="0"/>
              <a:ea typeface="Calibri" panose="020F0502020204030204" pitchFamily="34" charset="0"/>
            </a:endParaRPr>
          </a:p>
          <a:p>
            <a:endParaRPr lang="en-US" sz="2400"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36</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21"/>
          </p:nvPr>
        </p:nvSpPr>
        <p:spPr>
          <a:xfrm>
            <a:off x="2992120" y="6332220"/>
            <a:ext cx="1313180" cy="247651"/>
          </a:xfrm>
        </p:spPr>
        <p:txBody>
          <a:bodyPr/>
          <a:lstStyle/>
          <a:p>
            <a:fld id="{6FCA8E82-58CD-E045-8B98-B7A85B79B752}" type="datetime4">
              <a:rPr lang="en-US" smtClean="0"/>
              <a:pPr/>
              <a:t>May 2, 2023</a:t>
            </a:fld>
            <a:endParaRPr lang="en-US" dirty="0"/>
          </a:p>
        </p:txBody>
      </p:sp>
    </p:spTree>
    <p:extLst>
      <p:ext uri="{BB962C8B-B14F-4D97-AF65-F5344CB8AC3E}">
        <p14:creationId xmlns:p14="http://schemas.microsoft.com/office/powerpoint/2010/main" val="355769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b="0" dirty="0"/>
              <a:t>Continued..</a:t>
            </a:r>
          </a:p>
        </p:txBody>
      </p:sp>
      <p:sp>
        <p:nvSpPr>
          <p:cNvPr id="49" name="Text Placeholder 48">
            <a:extLst>
              <a:ext uri="{FF2B5EF4-FFF2-40B4-BE49-F238E27FC236}">
                <a16:creationId xmlns:a16="http://schemas.microsoft.com/office/drawing/2014/main" id="{ED796758-F31D-4250-A439-D6DE9523C88B}"/>
              </a:ext>
            </a:extLst>
          </p:cNvPr>
          <p:cNvSpPr>
            <a:spLocks noGrp="1"/>
          </p:cNvSpPr>
          <p:nvPr>
            <p:ph type="body" sz="quarter" idx="16"/>
          </p:nvPr>
        </p:nvSpPr>
        <p:spPr>
          <a:xfrm>
            <a:off x="971550" y="2392651"/>
            <a:ext cx="10386732" cy="3586285"/>
          </a:xfrm>
        </p:spPr>
        <p:txBody>
          <a:bodyPr/>
          <a:lstStyle/>
          <a:p>
            <a:pPr marL="342900" indent="-342900">
              <a:buFont typeface="Arial" panose="020B0604020202020204" pitchFamily="34" charset="0"/>
              <a:buChar char="•"/>
            </a:pPr>
            <a:r>
              <a:rPr lang="en-US" sz="2000" b="0" i="0" dirty="0">
                <a:solidFill>
                  <a:schemeClr val="bg1"/>
                </a:solidFill>
                <a:effectLst/>
                <a:latin typeface="Söhne"/>
              </a:rPr>
              <a:t>We create a 2D table, where each cell represents the maximum profit that can be achieved by selecting a subset of products, using no more than a certain amount of resources. </a:t>
            </a:r>
          </a:p>
          <a:p>
            <a:pPr marL="342900" indent="-342900">
              <a:buFont typeface="Arial" panose="020B0604020202020204" pitchFamily="34" charset="0"/>
              <a:buChar char="•"/>
            </a:pPr>
            <a:r>
              <a:rPr lang="en-US" sz="2000" b="0" i="0" dirty="0">
                <a:solidFill>
                  <a:schemeClr val="bg1"/>
                </a:solidFill>
                <a:effectLst/>
                <a:latin typeface="Söhne"/>
              </a:rPr>
              <a:t>We fill in the table using dynamic programming, considering two cases for each product: either we include it in the subset or we exclude it.</a:t>
            </a:r>
          </a:p>
          <a:p>
            <a:pPr marL="342900" indent="-342900">
              <a:buFont typeface="Arial" panose="020B0604020202020204" pitchFamily="34" charset="0"/>
              <a:buChar char="•"/>
            </a:pPr>
            <a:r>
              <a:rPr lang="en-US" sz="2000" b="0" i="0" dirty="0">
                <a:solidFill>
                  <a:schemeClr val="bg1"/>
                </a:solidFill>
                <a:effectLst/>
                <a:latin typeface="Söhne"/>
              </a:rPr>
              <a:t>The final solution is the maximum profit that can be achieved while staying within the budget constraints, and the subset of products that achieves this maximum profit can be found by tracing back through the table.</a:t>
            </a:r>
          </a:p>
          <a:p>
            <a:pPr marL="342900" indent="-342900">
              <a:buFont typeface="Arial" panose="020B0604020202020204" pitchFamily="34" charset="0"/>
              <a:buChar char="•"/>
            </a:pPr>
            <a:endParaRPr lang="en-US" sz="2000" dirty="0">
              <a:solidFill>
                <a:schemeClr val="bg1"/>
              </a:solidFill>
              <a:latin typeface="Söhne"/>
            </a:endParaRPr>
          </a:p>
          <a:p>
            <a:pPr marL="342900" indent="-342900">
              <a:buFont typeface="Arial" panose="020B0604020202020204" pitchFamily="34" charset="0"/>
              <a:buChar char="•"/>
            </a:pPr>
            <a:endParaRPr lang="en-US" sz="2000" b="0" i="0" dirty="0">
              <a:solidFill>
                <a:schemeClr val="bg1"/>
              </a:solidFill>
              <a:effectLst/>
              <a:latin typeface="Söhne"/>
            </a:endParaRPr>
          </a:p>
          <a:p>
            <a:endParaRPr lang="en-US" sz="2000" dirty="0">
              <a:solidFill>
                <a:schemeClr val="bg1"/>
              </a:solidFill>
            </a:endParaRPr>
          </a:p>
          <a:p>
            <a:endParaRPr lang="en-US" sz="2400"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37</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21"/>
          </p:nvPr>
        </p:nvSpPr>
        <p:spPr>
          <a:xfrm>
            <a:off x="2992120" y="6332220"/>
            <a:ext cx="1313180" cy="247651"/>
          </a:xfrm>
        </p:spPr>
        <p:txBody>
          <a:bodyPr/>
          <a:lstStyle/>
          <a:p>
            <a:fld id="{6FCA8E82-58CD-E045-8B98-B7A85B79B752}" type="datetime4">
              <a:rPr lang="en-US" smtClean="0"/>
              <a:pPr/>
              <a:t>May 2, 2023</a:t>
            </a:fld>
            <a:endParaRPr lang="en-US" dirty="0"/>
          </a:p>
        </p:txBody>
      </p:sp>
    </p:spTree>
    <p:extLst>
      <p:ext uri="{BB962C8B-B14F-4D97-AF65-F5344CB8AC3E}">
        <p14:creationId xmlns:p14="http://schemas.microsoft.com/office/powerpoint/2010/main" val="36065798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833718" y="815789"/>
            <a:ext cx="8928847" cy="788894"/>
          </a:xfrm>
        </p:spPr>
        <p:txBody>
          <a:bodyPr>
            <a:normAutofit fontScale="90000"/>
          </a:bodyPr>
          <a:lstStyle/>
          <a:p>
            <a:br>
              <a:rPr lang="en-US" sz="4400" dirty="0">
                <a:latin typeface="Times New Roman" panose="02020603050405020304" pitchFamily="18" charset="0"/>
                <a:ea typeface="Calibri" panose="020F0502020204030204" pitchFamily="34" charset="0"/>
              </a:rPr>
            </a:br>
            <a:br>
              <a:rPr lang="en-US" sz="4400" dirty="0">
                <a:latin typeface="Times New Roman" panose="02020603050405020304" pitchFamily="18" charset="0"/>
                <a:ea typeface="Calibri" panose="020F0502020204030204" pitchFamily="34" charset="0"/>
              </a:rPr>
            </a:br>
            <a:br>
              <a:rPr lang="en-US" sz="4400" dirty="0">
                <a:latin typeface="Times New Roman" panose="02020603050405020304" pitchFamily="18" charset="0"/>
                <a:ea typeface="Calibri" panose="020F0502020204030204" pitchFamily="34" charset="0"/>
              </a:rPr>
            </a:br>
            <a:r>
              <a:rPr lang="en-US" sz="4400" dirty="0">
                <a:latin typeface="Times New Roman" panose="02020603050405020304" pitchFamily="18" charset="0"/>
                <a:ea typeface="Calibri" panose="020F0502020204030204" pitchFamily="34" charset="0"/>
              </a:rPr>
              <a:t>Sum of Subset used in Product Scheduling :</a:t>
            </a:r>
            <a:endParaRPr lang="en-US" dirty="0"/>
          </a:p>
        </p:txBody>
      </p:sp>
      <p:sp>
        <p:nvSpPr>
          <p:cNvPr id="49" name="Text Placeholder 48">
            <a:extLst>
              <a:ext uri="{FF2B5EF4-FFF2-40B4-BE49-F238E27FC236}">
                <a16:creationId xmlns:a16="http://schemas.microsoft.com/office/drawing/2014/main" id="{ED796758-F31D-4250-A439-D6DE9523C88B}"/>
              </a:ext>
            </a:extLst>
          </p:cNvPr>
          <p:cNvSpPr>
            <a:spLocks noGrp="1"/>
          </p:cNvSpPr>
          <p:nvPr>
            <p:ph type="body" sz="quarter" idx="16"/>
          </p:nvPr>
        </p:nvSpPr>
        <p:spPr>
          <a:xfrm>
            <a:off x="833718" y="2175309"/>
            <a:ext cx="10386732" cy="3586285"/>
          </a:xfrm>
        </p:spPr>
        <p:txBody>
          <a:bodyPr/>
          <a:lstStyle/>
          <a:p>
            <a:pPr marL="285750" indent="-285750">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Production scheduling is the process of planning and organizing the use of resources to manufacture products. </a:t>
            </a: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The goal of production scheduling is to optimize the use of resources to meet production goals while minimizing costs and maximizing efficiency.</a:t>
            </a:r>
          </a:p>
          <a:p>
            <a:pPr marL="285750" indent="-285750">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The sum-of-subsets problem can be used as a solution for production scheduling. In production scheduling, we have a limited amount of resources, such as labor, equipment, and raw materials, which can be allocated to different products.</a:t>
            </a: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E</a:t>
            </a:r>
            <a:r>
              <a:rPr lang="en-US" sz="2000" b="0" i="0" dirty="0">
                <a:solidFill>
                  <a:schemeClr val="bg1"/>
                </a:solidFill>
                <a:effectLst/>
                <a:latin typeface="Times New Roman" panose="02020603050405020304" pitchFamily="18" charset="0"/>
                <a:cs typeface="Times New Roman" panose="02020603050405020304" pitchFamily="18" charset="0"/>
              </a:rPr>
              <a:t>ach product has a demand that needs to be fulfilled, and the resources need to be allocated in such a way that the total production time is minimized while meeting the demand for all products.</a:t>
            </a:r>
          </a:p>
          <a:p>
            <a:pPr marL="285750" indent="-285750">
              <a:buFont typeface="Arial" panose="020B0604020202020204" pitchFamily="34" charset="0"/>
              <a:buChar char="•"/>
            </a:pPr>
            <a:endParaRPr lang="en-US" sz="2000" b="0" i="0" dirty="0">
              <a:solidFill>
                <a:srgbClr val="D1D5DB"/>
              </a:solidFill>
              <a:effectLst/>
              <a:latin typeface="Söhne"/>
            </a:endParaRPr>
          </a:p>
          <a:p>
            <a:pPr marL="285750" indent="-285750">
              <a:buFont typeface="Arial" panose="020B0604020202020204" pitchFamily="34" charset="0"/>
              <a:buChar char="•"/>
            </a:pPr>
            <a:endParaRPr lang="en-US" sz="2000" dirty="0">
              <a:solidFill>
                <a:schemeClr val="bg1"/>
              </a:solidFill>
              <a:effectLst/>
              <a:latin typeface="Times New Roman" panose="02020603050405020304" pitchFamily="18" charset="0"/>
              <a:ea typeface="Calibri" panose="020F0502020204030204" pitchFamily="34" charset="0"/>
            </a:endParaRPr>
          </a:p>
          <a:p>
            <a:endParaRPr lang="en-US" sz="2400"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38</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21"/>
          </p:nvPr>
        </p:nvSpPr>
        <p:spPr>
          <a:xfrm>
            <a:off x="2992120" y="6332220"/>
            <a:ext cx="1313180" cy="247651"/>
          </a:xfrm>
        </p:spPr>
        <p:txBody>
          <a:bodyPr/>
          <a:lstStyle/>
          <a:p>
            <a:fld id="{6FCA8E82-58CD-E045-8B98-B7A85B79B752}" type="datetime4">
              <a:rPr lang="en-US" smtClean="0"/>
              <a:pPr/>
              <a:t>May 2, 2023</a:t>
            </a:fld>
            <a:endParaRPr lang="en-US" dirty="0"/>
          </a:p>
        </p:txBody>
      </p:sp>
    </p:spTree>
    <p:extLst>
      <p:ext uri="{BB962C8B-B14F-4D97-AF65-F5344CB8AC3E}">
        <p14:creationId xmlns:p14="http://schemas.microsoft.com/office/powerpoint/2010/main" val="733780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833718" y="815789"/>
            <a:ext cx="8928847" cy="788894"/>
          </a:xfrm>
        </p:spPr>
        <p:txBody>
          <a:bodyPr>
            <a:normAutofit fontScale="90000"/>
          </a:bodyPr>
          <a:lstStyle/>
          <a:p>
            <a:br>
              <a:rPr lang="en-US" sz="4400" dirty="0">
                <a:latin typeface="Times New Roman" panose="02020603050405020304" pitchFamily="18" charset="0"/>
                <a:ea typeface="Calibri" panose="020F0502020204030204" pitchFamily="34" charset="0"/>
              </a:rPr>
            </a:br>
            <a:br>
              <a:rPr lang="en-US" sz="4400" dirty="0">
                <a:latin typeface="Times New Roman" panose="02020603050405020304" pitchFamily="18" charset="0"/>
                <a:ea typeface="Calibri" panose="020F0502020204030204" pitchFamily="34" charset="0"/>
              </a:rPr>
            </a:br>
            <a:br>
              <a:rPr lang="en-US" sz="4400" dirty="0">
                <a:latin typeface="Times New Roman" panose="02020603050405020304" pitchFamily="18" charset="0"/>
                <a:ea typeface="Calibri" panose="020F0502020204030204" pitchFamily="34" charset="0"/>
              </a:rPr>
            </a:br>
            <a:r>
              <a:rPr lang="en-US" sz="4400" dirty="0">
                <a:latin typeface="Times New Roman" panose="02020603050405020304" pitchFamily="18" charset="0"/>
                <a:ea typeface="Calibri" panose="020F0502020204030204" pitchFamily="34" charset="0"/>
              </a:rPr>
              <a:t>Continued..</a:t>
            </a:r>
            <a:endParaRPr lang="en-US" dirty="0"/>
          </a:p>
        </p:txBody>
      </p:sp>
      <p:sp>
        <p:nvSpPr>
          <p:cNvPr id="49" name="Text Placeholder 48">
            <a:extLst>
              <a:ext uri="{FF2B5EF4-FFF2-40B4-BE49-F238E27FC236}">
                <a16:creationId xmlns:a16="http://schemas.microsoft.com/office/drawing/2014/main" id="{ED796758-F31D-4250-A439-D6DE9523C88B}"/>
              </a:ext>
            </a:extLst>
          </p:cNvPr>
          <p:cNvSpPr>
            <a:spLocks noGrp="1"/>
          </p:cNvSpPr>
          <p:nvPr>
            <p:ph type="body" sz="quarter" idx="16"/>
          </p:nvPr>
        </p:nvSpPr>
        <p:spPr>
          <a:xfrm>
            <a:off x="833718" y="2175309"/>
            <a:ext cx="10386732" cy="4156911"/>
          </a:xfrm>
        </p:spPr>
        <p:txBody>
          <a:bodyPr/>
          <a:lstStyle/>
          <a:p>
            <a:pPr marL="342900" indent="-342900">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We can represent each product as a subset of resources that are required to produce it. </a:t>
            </a:r>
          </a:p>
          <a:p>
            <a:pPr marL="342900" indent="-342900">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Then, we can use dynamic programming to create a table that represents whether it is possible to allocate the resources to a subset of the products in such a way that their total production time is exactly a given threshold.</a:t>
            </a:r>
          </a:p>
          <a:p>
            <a:pPr marL="342900" indent="-342900">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Once we have solved the sum-of-subsets problem, we can use it to solve the production scheduling problem by applying dynamic programming again. </a:t>
            </a:r>
          </a:p>
          <a:p>
            <a:pPr marL="342900" indent="-342900">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We create a table that represents the minimum total production time that can be achieved by allocating the resources to a subset of the products that meets their demand. </a:t>
            </a:r>
          </a:p>
          <a:p>
            <a:pPr marL="342900" indent="-342900">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We initialize the table to infinity for the empty subset, and then iterate over the products, considering whether each product should be included in the subset or not.</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39</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21"/>
          </p:nvPr>
        </p:nvSpPr>
        <p:spPr>
          <a:xfrm>
            <a:off x="2992120" y="6332220"/>
            <a:ext cx="1313180" cy="247651"/>
          </a:xfrm>
        </p:spPr>
        <p:txBody>
          <a:bodyPr/>
          <a:lstStyle/>
          <a:p>
            <a:fld id="{6FCA8E82-58CD-E045-8B98-B7A85B79B752}" type="datetime4">
              <a:rPr lang="en-US" smtClean="0"/>
              <a:pPr/>
              <a:t>May 2, 2023</a:t>
            </a:fld>
            <a:endParaRPr lang="en-US" dirty="0"/>
          </a:p>
        </p:txBody>
      </p:sp>
    </p:spTree>
    <p:extLst>
      <p:ext uri="{BB962C8B-B14F-4D97-AF65-F5344CB8AC3E}">
        <p14:creationId xmlns:p14="http://schemas.microsoft.com/office/powerpoint/2010/main" val="313842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2B53CB2-76D2-8814-3954-425D1626EC4A}"/>
              </a:ext>
            </a:extLst>
          </p:cNvPr>
          <p:cNvSpPr>
            <a:spLocks noGrp="1"/>
          </p:cNvSpPr>
          <p:nvPr>
            <p:ph type="title"/>
          </p:nvPr>
        </p:nvSpPr>
        <p:spPr>
          <a:xfrm>
            <a:off x="749419" y="16871"/>
            <a:ext cx="8506548" cy="522515"/>
          </a:xfrm>
        </p:spPr>
        <p:txBody>
          <a:bodyPr>
            <a:normAutofit fontScale="90000"/>
          </a:bodyPr>
          <a:lstStyle/>
          <a:p>
            <a:r>
              <a:rPr lang="en-US" dirty="0"/>
              <a:t>Simulation of branch and bound</a:t>
            </a:r>
            <a:endParaRPr lang="en-IN" dirty="0"/>
          </a:p>
        </p:txBody>
      </p:sp>
      <p:sp>
        <p:nvSpPr>
          <p:cNvPr id="13" name="Date Placeholder 12">
            <a:extLst>
              <a:ext uri="{FF2B5EF4-FFF2-40B4-BE49-F238E27FC236}">
                <a16:creationId xmlns:a16="http://schemas.microsoft.com/office/drawing/2014/main" id="{2E0278BD-DA31-93A7-ACD9-2A2B579AD7F6}"/>
              </a:ext>
            </a:extLst>
          </p:cNvPr>
          <p:cNvSpPr>
            <a:spLocks noGrp="1"/>
          </p:cNvSpPr>
          <p:nvPr>
            <p:ph type="dt" sz="half" idx="11"/>
          </p:nvPr>
        </p:nvSpPr>
        <p:spPr/>
        <p:txBody>
          <a:bodyPr/>
          <a:lstStyle/>
          <a:p>
            <a:fld id="{6FCA8E82-58CD-E045-8B98-B7A85B79B752}" type="datetime4">
              <a:rPr lang="en-US" smtClean="0"/>
              <a:pPr/>
              <a:t>May 2, 2023</a:t>
            </a:fld>
            <a:endParaRPr lang="en-US" dirty="0">
              <a:latin typeface="+mn-lt"/>
            </a:endParaRPr>
          </a:p>
        </p:txBody>
      </p:sp>
      <p:sp>
        <p:nvSpPr>
          <p:cNvPr id="14" name="Footer Placeholder 13">
            <a:extLst>
              <a:ext uri="{FF2B5EF4-FFF2-40B4-BE49-F238E27FC236}">
                <a16:creationId xmlns:a16="http://schemas.microsoft.com/office/drawing/2014/main" id="{14CF3949-2EE6-3731-C503-D89DBB66BBD5}"/>
              </a:ext>
            </a:extLst>
          </p:cNvPr>
          <p:cNvSpPr>
            <a:spLocks noGrp="1"/>
          </p:cNvSpPr>
          <p:nvPr>
            <p:ph type="ftr" sz="quarter" idx="1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351B4762-C8B4-1037-0CC0-D3D2B13C43C0}"/>
              </a:ext>
            </a:extLst>
          </p:cNvPr>
          <p:cNvSpPr>
            <a:spLocks noGrp="1"/>
          </p:cNvSpPr>
          <p:nvPr>
            <p:ph type="sldNum" sz="quarter" idx="13"/>
          </p:nvPr>
        </p:nvSpPr>
        <p:spPr/>
        <p:txBody>
          <a:bodyPr/>
          <a:lstStyle/>
          <a:p>
            <a:fld id="{294A09A9-5501-47C1-A89A-A340965A2BE2}" type="slidenum">
              <a:rPr lang="en-US" smtClean="0"/>
              <a:pPr/>
              <a:t>4</a:t>
            </a:fld>
            <a:endParaRPr lang="en-US" dirty="0">
              <a:latin typeface="+mn-lt"/>
            </a:endParaRPr>
          </a:p>
        </p:txBody>
      </p:sp>
      <p:sp>
        <p:nvSpPr>
          <p:cNvPr id="18" name="Text Placeholder 2">
            <a:extLst>
              <a:ext uri="{FF2B5EF4-FFF2-40B4-BE49-F238E27FC236}">
                <a16:creationId xmlns:a16="http://schemas.microsoft.com/office/drawing/2014/main" id="{2E7B8193-0FCA-4381-A1E2-F7B52A627E14}"/>
              </a:ext>
            </a:extLst>
          </p:cNvPr>
          <p:cNvSpPr txBox="1">
            <a:spLocks/>
          </p:cNvSpPr>
          <p:nvPr/>
        </p:nvSpPr>
        <p:spPr>
          <a:xfrm>
            <a:off x="749419" y="539386"/>
            <a:ext cx="9712391" cy="4676425"/>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b="1" dirty="0">
              <a:solidFill>
                <a:srgbClr val="00B050"/>
              </a:solidFill>
            </a:endParaRPr>
          </a:p>
          <a:p>
            <a:r>
              <a:rPr lang="en-US" sz="2000" b="1" dirty="0">
                <a:solidFill>
                  <a:srgbClr val="00B050"/>
                </a:solidFill>
              </a:rPr>
              <a:t>Live</a:t>
            </a:r>
            <a:r>
              <a:rPr lang="en-IN" sz="2000" b="1" dirty="0">
                <a:solidFill>
                  <a:srgbClr val="00B050"/>
                </a:solidFill>
              </a:rPr>
              <a:t> Nodes = [ ] 			</a:t>
            </a:r>
            <a:r>
              <a:rPr lang="en-IN" sz="2000" b="1" dirty="0">
                <a:solidFill>
                  <a:srgbClr val="00B0F0"/>
                </a:solidFill>
              </a:rPr>
              <a:t>Solution Nodes = [ ] 		</a:t>
            </a:r>
            <a:r>
              <a:rPr lang="en-IN" sz="2000" b="1" dirty="0"/>
              <a:t>N = 2</a:t>
            </a:r>
          </a:p>
          <a:p>
            <a:endParaRPr lang="en-IN" sz="2000" b="1" dirty="0">
              <a:solidFill>
                <a:srgbClr val="00B0F0"/>
              </a:solidFill>
            </a:endParaRPr>
          </a:p>
          <a:p>
            <a:r>
              <a:rPr lang="en-US" sz="2000" b="1" dirty="0"/>
              <a:t>Dead Node </a:t>
            </a:r>
            <a:r>
              <a:rPr lang="en-US" sz="2000" b="1" dirty="0">
                <a:sym typeface="Wingdings" panose="05000000000000000000" pitchFamily="2" charset="2"/>
              </a:rPr>
              <a:t></a:t>
            </a:r>
            <a:r>
              <a:rPr lang="en-US" sz="2000" b="1" dirty="0"/>
              <a:t> </a:t>
            </a:r>
          </a:p>
          <a:p>
            <a:endParaRPr lang="en-US" sz="2000" b="1" dirty="0"/>
          </a:p>
          <a:p>
            <a:endParaRPr lang="en-US" sz="2000" b="1" dirty="0"/>
          </a:p>
          <a:p>
            <a:r>
              <a:rPr lang="en-US" sz="2000" b="1" dirty="0"/>
              <a:t>Live Node </a:t>
            </a:r>
            <a:r>
              <a:rPr lang="en-US" sz="2000" b="1" dirty="0">
                <a:sym typeface="Wingdings" panose="05000000000000000000" pitchFamily="2" charset="2"/>
              </a:rPr>
              <a:t></a:t>
            </a:r>
            <a:r>
              <a:rPr lang="en-US" sz="2000" b="1" dirty="0"/>
              <a:t> </a:t>
            </a:r>
          </a:p>
          <a:p>
            <a:endParaRPr lang="en-US" sz="2000" b="1" dirty="0"/>
          </a:p>
          <a:p>
            <a:endParaRPr lang="en-US" sz="2000" b="1" dirty="0"/>
          </a:p>
          <a:p>
            <a:r>
              <a:rPr lang="en-US" sz="2000" b="1" dirty="0"/>
              <a:t>E-node </a:t>
            </a:r>
            <a:r>
              <a:rPr lang="en-US" sz="2000" b="1" dirty="0">
                <a:sym typeface="Wingdings" panose="05000000000000000000" pitchFamily="2" charset="2"/>
              </a:rPr>
              <a:t></a:t>
            </a:r>
            <a:r>
              <a:rPr lang="en-US" sz="2000" b="1" dirty="0"/>
              <a:t> </a:t>
            </a:r>
          </a:p>
          <a:p>
            <a:r>
              <a:rPr lang="en-US" sz="2000" b="1" dirty="0"/>
              <a:t> </a:t>
            </a:r>
          </a:p>
          <a:p>
            <a:endParaRPr lang="en-US" sz="2000" b="1" dirty="0"/>
          </a:p>
          <a:p>
            <a:r>
              <a:rPr lang="en-US" sz="2000" b="1" dirty="0"/>
              <a:t>Generated Node </a:t>
            </a:r>
            <a:r>
              <a:rPr lang="en-US" sz="2000" b="1" dirty="0">
                <a:sym typeface="Wingdings" panose="05000000000000000000" pitchFamily="2" charset="2"/>
              </a:rPr>
              <a:t></a:t>
            </a:r>
            <a:endParaRPr lang="en-US" sz="2000" b="1" dirty="0"/>
          </a:p>
          <a:p>
            <a:endParaRPr lang="en-US" sz="2000" b="1" dirty="0"/>
          </a:p>
          <a:p>
            <a:endParaRPr lang="en-US" sz="2000" b="1" dirty="0"/>
          </a:p>
          <a:p>
            <a:r>
              <a:rPr lang="en-US" sz="2000" b="1" dirty="0"/>
              <a:t>Solution Node </a:t>
            </a:r>
            <a:r>
              <a:rPr lang="en-US" sz="2000" b="1" dirty="0">
                <a:sym typeface="Wingdings" panose="05000000000000000000" pitchFamily="2" charset="2"/>
              </a:rPr>
              <a:t></a:t>
            </a:r>
            <a:r>
              <a:rPr lang="en-US" sz="2000" b="1" dirty="0">
                <a:solidFill>
                  <a:srgbClr val="00B0F0"/>
                </a:solidFill>
                <a:sym typeface="Wingdings" panose="05000000000000000000" pitchFamily="2" charset="2"/>
              </a:rPr>
              <a:t> </a:t>
            </a:r>
            <a:endParaRPr lang="en-US" sz="2000" b="1" dirty="0">
              <a:solidFill>
                <a:srgbClr val="00B0F0"/>
              </a:solidFill>
            </a:endParaRPr>
          </a:p>
        </p:txBody>
      </p:sp>
      <p:sp>
        <p:nvSpPr>
          <p:cNvPr id="2" name="Oval 1">
            <a:extLst>
              <a:ext uri="{FF2B5EF4-FFF2-40B4-BE49-F238E27FC236}">
                <a16:creationId xmlns:a16="http://schemas.microsoft.com/office/drawing/2014/main" id="{9CBE3821-9EA5-31CC-71C5-ECBAD1A2AF20}"/>
              </a:ext>
            </a:extLst>
          </p:cNvPr>
          <p:cNvSpPr/>
          <p:nvPr/>
        </p:nvSpPr>
        <p:spPr>
          <a:xfrm>
            <a:off x="3291670" y="1385207"/>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endParaRPr lang="en-IN" dirty="0">
              <a:solidFill>
                <a:schemeClr val="bg1"/>
              </a:solidFill>
            </a:endParaRPr>
          </a:p>
        </p:txBody>
      </p:sp>
      <p:sp>
        <p:nvSpPr>
          <p:cNvPr id="3" name="Oval 2">
            <a:extLst>
              <a:ext uri="{FF2B5EF4-FFF2-40B4-BE49-F238E27FC236}">
                <a16:creationId xmlns:a16="http://schemas.microsoft.com/office/drawing/2014/main" id="{20BFD957-F6C4-9F10-0167-5DDC97B7E944}"/>
              </a:ext>
            </a:extLst>
          </p:cNvPr>
          <p:cNvSpPr/>
          <p:nvPr/>
        </p:nvSpPr>
        <p:spPr>
          <a:xfrm>
            <a:off x="3291670" y="2299026"/>
            <a:ext cx="1324947" cy="5411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endParaRPr lang="en-IN" dirty="0">
              <a:solidFill>
                <a:schemeClr val="bg1"/>
              </a:solidFill>
            </a:endParaRPr>
          </a:p>
        </p:txBody>
      </p:sp>
      <p:sp>
        <p:nvSpPr>
          <p:cNvPr id="5" name="Oval 4">
            <a:extLst>
              <a:ext uri="{FF2B5EF4-FFF2-40B4-BE49-F238E27FC236}">
                <a16:creationId xmlns:a16="http://schemas.microsoft.com/office/drawing/2014/main" id="{F69A7650-5AEC-3C0E-4BBC-EDE5BF7CB72D}"/>
              </a:ext>
            </a:extLst>
          </p:cNvPr>
          <p:cNvSpPr/>
          <p:nvPr/>
        </p:nvSpPr>
        <p:spPr>
          <a:xfrm>
            <a:off x="3291670" y="3193581"/>
            <a:ext cx="1324947" cy="54117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endParaRPr lang="en-IN" dirty="0">
              <a:solidFill>
                <a:schemeClr val="bg1"/>
              </a:solidFill>
            </a:endParaRPr>
          </a:p>
        </p:txBody>
      </p:sp>
      <p:sp>
        <p:nvSpPr>
          <p:cNvPr id="6" name="Oval 5">
            <a:extLst>
              <a:ext uri="{FF2B5EF4-FFF2-40B4-BE49-F238E27FC236}">
                <a16:creationId xmlns:a16="http://schemas.microsoft.com/office/drawing/2014/main" id="{34F40081-CB86-2732-CAC6-4EA525E7AE93}"/>
              </a:ext>
            </a:extLst>
          </p:cNvPr>
          <p:cNvSpPr/>
          <p:nvPr/>
        </p:nvSpPr>
        <p:spPr>
          <a:xfrm>
            <a:off x="3291671" y="4141726"/>
            <a:ext cx="1324947" cy="54117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endParaRPr lang="en-IN" dirty="0">
              <a:solidFill>
                <a:schemeClr val="bg1"/>
              </a:solidFill>
            </a:endParaRPr>
          </a:p>
        </p:txBody>
      </p:sp>
      <p:sp>
        <p:nvSpPr>
          <p:cNvPr id="7" name="Oval 6">
            <a:extLst>
              <a:ext uri="{FF2B5EF4-FFF2-40B4-BE49-F238E27FC236}">
                <a16:creationId xmlns:a16="http://schemas.microsoft.com/office/drawing/2014/main" id="{AEE7D7F0-CBC3-C031-6619-8CF0A4D5AB1E}"/>
              </a:ext>
            </a:extLst>
          </p:cNvPr>
          <p:cNvSpPr/>
          <p:nvPr/>
        </p:nvSpPr>
        <p:spPr>
          <a:xfrm>
            <a:off x="3291670" y="4981504"/>
            <a:ext cx="1324947" cy="54117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101324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2B53CB2-76D2-8814-3954-425D1626EC4A}"/>
              </a:ext>
            </a:extLst>
          </p:cNvPr>
          <p:cNvSpPr>
            <a:spLocks noGrp="1"/>
          </p:cNvSpPr>
          <p:nvPr>
            <p:ph type="title"/>
          </p:nvPr>
        </p:nvSpPr>
        <p:spPr>
          <a:xfrm>
            <a:off x="749419" y="130629"/>
            <a:ext cx="8506548" cy="408757"/>
          </a:xfrm>
        </p:spPr>
        <p:txBody>
          <a:bodyPr>
            <a:normAutofit fontScale="90000"/>
          </a:bodyPr>
          <a:lstStyle/>
          <a:p>
            <a:r>
              <a:rPr lang="en-US" dirty="0"/>
              <a:t>Simulation of branch and bound</a:t>
            </a:r>
            <a:endParaRPr lang="en-IN" dirty="0"/>
          </a:p>
        </p:txBody>
      </p:sp>
      <p:sp>
        <p:nvSpPr>
          <p:cNvPr id="13" name="Date Placeholder 12">
            <a:extLst>
              <a:ext uri="{FF2B5EF4-FFF2-40B4-BE49-F238E27FC236}">
                <a16:creationId xmlns:a16="http://schemas.microsoft.com/office/drawing/2014/main" id="{2E0278BD-DA31-93A7-ACD9-2A2B579AD7F6}"/>
              </a:ext>
            </a:extLst>
          </p:cNvPr>
          <p:cNvSpPr>
            <a:spLocks noGrp="1"/>
          </p:cNvSpPr>
          <p:nvPr>
            <p:ph type="dt" sz="half" idx="11"/>
          </p:nvPr>
        </p:nvSpPr>
        <p:spPr/>
        <p:txBody>
          <a:bodyPr/>
          <a:lstStyle/>
          <a:p>
            <a:fld id="{6FCA8E82-58CD-E045-8B98-B7A85B79B752}" type="datetime4">
              <a:rPr lang="en-US" smtClean="0"/>
              <a:pPr/>
              <a:t>May 2, 2023</a:t>
            </a:fld>
            <a:endParaRPr lang="en-US" dirty="0">
              <a:latin typeface="+mn-lt"/>
            </a:endParaRPr>
          </a:p>
        </p:txBody>
      </p:sp>
      <p:sp>
        <p:nvSpPr>
          <p:cNvPr id="14" name="Footer Placeholder 13">
            <a:extLst>
              <a:ext uri="{FF2B5EF4-FFF2-40B4-BE49-F238E27FC236}">
                <a16:creationId xmlns:a16="http://schemas.microsoft.com/office/drawing/2014/main" id="{14CF3949-2EE6-3731-C503-D89DBB66BBD5}"/>
              </a:ext>
            </a:extLst>
          </p:cNvPr>
          <p:cNvSpPr>
            <a:spLocks noGrp="1"/>
          </p:cNvSpPr>
          <p:nvPr>
            <p:ph type="ftr" sz="quarter" idx="1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351B4762-C8B4-1037-0CC0-D3D2B13C43C0}"/>
              </a:ext>
            </a:extLst>
          </p:cNvPr>
          <p:cNvSpPr>
            <a:spLocks noGrp="1"/>
          </p:cNvSpPr>
          <p:nvPr>
            <p:ph type="sldNum" sz="quarter" idx="13"/>
          </p:nvPr>
        </p:nvSpPr>
        <p:spPr/>
        <p:txBody>
          <a:bodyPr/>
          <a:lstStyle/>
          <a:p>
            <a:fld id="{294A09A9-5501-47C1-A89A-A340965A2BE2}" type="slidenum">
              <a:rPr lang="en-US" smtClean="0"/>
              <a:pPr/>
              <a:t>5</a:t>
            </a:fld>
            <a:endParaRPr lang="en-US" dirty="0">
              <a:latin typeface="+mn-lt"/>
            </a:endParaRPr>
          </a:p>
        </p:txBody>
      </p:sp>
      <p:sp>
        <p:nvSpPr>
          <p:cNvPr id="18" name="Text Placeholder 2">
            <a:extLst>
              <a:ext uri="{FF2B5EF4-FFF2-40B4-BE49-F238E27FC236}">
                <a16:creationId xmlns:a16="http://schemas.microsoft.com/office/drawing/2014/main" id="{2E7B8193-0FCA-4381-A1E2-F7B52A627E14}"/>
              </a:ext>
            </a:extLst>
          </p:cNvPr>
          <p:cNvSpPr txBox="1">
            <a:spLocks/>
          </p:cNvSpPr>
          <p:nvPr/>
        </p:nvSpPr>
        <p:spPr>
          <a:xfrm>
            <a:off x="749419" y="634482"/>
            <a:ext cx="10195389" cy="504786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00B050"/>
                </a:solidFill>
              </a:rPr>
              <a:t>Live</a:t>
            </a:r>
            <a:r>
              <a:rPr lang="en-IN" sz="2000" b="1" dirty="0">
                <a:solidFill>
                  <a:srgbClr val="00B050"/>
                </a:solidFill>
              </a:rPr>
              <a:t> Nodes = [  “”  ] 		</a:t>
            </a:r>
            <a:r>
              <a:rPr lang="en-IN" sz="2000" b="1" dirty="0">
                <a:solidFill>
                  <a:srgbClr val="00B0F0"/>
                </a:solidFill>
              </a:rPr>
              <a:t>Solution Nodes = [ ]		</a:t>
            </a:r>
            <a:r>
              <a:rPr lang="en-IN" sz="2000" b="1" dirty="0"/>
              <a:t>N = 2</a:t>
            </a:r>
          </a:p>
          <a:p>
            <a:endParaRPr lang="en-IN" sz="2000" b="1" dirty="0">
              <a:solidFill>
                <a:srgbClr val="00B0F0"/>
              </a:solidFill>
            </a:endParaRPr>
          </a:p>
          <a:p>
            <a:r>
              <a:rPr lang="en-US" sz="2000" b="1" dirty="0"/>
              <a:t>Level 0 -----------------------------&gt;</a:t>
            </a:r>
            <a:endParaRPr lang="en-IN" sz="2000" b="1" dirty="0"/>
          </a:p>
        </p:txBody>
      </p:sp>
      <p:sp>
        <p:nvSpPr>
          <p:cNvPr id="3" name="Oval 2">
            <a:extLst>
              <a:ext uri="{FF2B5EF4-FFF2-40B4-BE49-F238E27FC236}">
                <a16:creationId xmlns:a16="http://schemas.microsoft.com/office/drawing/2014/main" id="{6241E2F0-3320-25DF-9FE9-1AFE646FFA7A}"/>
              </a:ext>
            </a:extLst>
          </p:cNvPr>
          <p:cNvSpPr/>
          <p:nvPr/>
        </p:nvSpPr>
        <p:spPr>
          <a:xfrm>
            <a:off x="6096000" y="1061901"/>
            <a:ext cx="1324947" cy="5411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2332281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2B53CB2-76D2-8814-3954-425D1626EC4A}"/>
              </a:ext>
            </a:extLst>
          </p:cNvPr>
          <p:cNvSpPr>
            <a:spLocks noGrp="1"/>
          </p:cNvSpPr>
          <p:nvPr>
            <p:ph type="title"/>
          </p:nvPr>
        </p:nvSpPr>
        <p:spPr>
          <a:xfrm>
            <a:off x="749419" y="16871"/>
            <a:ext cx="8506548" cy="522515"/>
          </a:xfrm>
        </p:spPr>
        <p:txBody>
          <a:bodyPr>
            <a:normAutofit fontScale="90000"/>
          </a:bodyPr>
          <a:lstStyle/>
          <a:p>
            <a:r>
              <a:rPr lang="en-US" dirty="0"/>
              <a:t>Simulation of branch and bound</a:t>
            </a:r>
            <a:endParaRPr lang="en-IN" dirty="0"/>
          </a:p>
        </p:txBody>
      </p:sp>
      <p:sp>
        <p:nvSpPr>
          <p:cNvPr id="13" name="Date Placeholder 12">
            <a:extLst>
              <a:ext uri="{FF2B5EF4-FFF2-40B4-BE49-F238E27FC236}">
                <a16:creationId xmlns:a16="http://schemas.microsoft.com/office/drawing/2014/main" id="{2E0278BD-DA31-93A7-ACD9-2A2B579AD7F6}"/>
              </a:ext>
            </a:extLst>
          </p:cNvPr>
          <p:cNvSpPr>
            <a:spLocks noGrp="1"/>
          </p:cNvSpPr>
          <p:nvPr>
            <p:ph type="dt" sz="half" idx="11"/>
          </p:nvPr>
        </p:nvSpPr>
        <p:spPr/>
        <p:txBody>
          <a:bodyPr/>
          <a:lstStyle/>
          <a:p>
            <a:fld id="{6FCA8E82-58CD-E045-8B98-B7A85B79B752}" type="datetime4">
              <a:rPr lang="en-US" smtClean="0"/>
              <a:pPr/>
              <a:t>May 2, 2023</a:t>
            </a:fld>
            <a:endParaRPr lang="en-US" dirty="0">
              <a:latin typeface="+mn-lt"/>
            </a:endParaRPr>
          </a:p>
        </p:txBody>
      </p:sp>
      <p:sp>
        <p:nvSpPr>
          <p:cNvPr id="14" name="Footer Placeholder 13">
            <a:extLst>
              <a:ext uri="{FF2B5EF4-FFF2-40B4-BE49-F238E27FC236}">
                <a16:creationId xmlns:a16="http://schemas.microsoft.com/office/drawing/2014/main" id="{14CF3949-2EE6-3731-C503-D89DBB66BBD5}"/>
              </a:ext>
            </a:extLst>
          </p:cNvPr>
          <p:cNvSpPr>
            <a:spLocks noGrp="1"/>
          </p:cNvSpPr>
          <p:nvPr>
            <p:ph type="ftr" sz="quarter" idx="1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351B4762-C8B4-1037-0CC0-D3D2B13C43C0}"/>
              </a:ext>
            </a:extLst>
          </p:cNvPr>
          <p:cNvSpPr>
            <a:spLocks noGrp="1"/>
          </p:cNvSpPr>
          <p:nvPr>
            <p:ph type="sldNum" sz="quarter" idx="13"/>
          </p:nvPr>
        </p:nvSpPr>
        <p:spPr/>
        <p:txBody>
          <a:bodyPr/>
          <a:lstStyle/>
          <a:p>
            <a:fld id="{294A09A9-5501-47C1-A89A-A340965A2BE2}" type="slidenum">
              <a:rPr lang="en-US" smtClean="0"/>
              <a:pPr/>
              <a:t>6</a:t>
            </a:fld>
            <a:endParaRPr lang="en-US" dirty="0">
              <a:latin typeface="+mn-lt"/>
            </a:endParaRPr>
          </a:p>
        </p:txBody>
      </p:sp>
      <p:sp>
        <p:nvSpPr>
          <p:cNvPr id="18" name="Text Placeholder 2">
            <a:extLst>
              <a:ext uri="{FF2B5EF4-FFF2-40B4-BE49-F238E27FC236}">
                <a16:creationId xmlns:a16="http://schemas.microsoft.com/office/drawing/2014/main" id="{2E7B8193-0FCA-4381-A1E2-F7B52A627E14}"/>
              </a:ext>
            </a:extLst>
          </p:cNvPr>
          <p:cNvSpPr txBox="1">
            <a:spLocks/>
          </p:cNvSpPr>
          <p:nvPr/>
        </p:nvSpPr>
        <p:spPr>
          <a:xfrm>
            <a:off x="749419" y="539386"/>
            <a:ext cx="10195389" cy="5142957"/>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00B050"/>
                </a:solidFill>
              </a:rPr>
              <a:t>Live</a:t>
            </a:r>
            <a:r>
              <a:rPr lang="en-IN" sz="2000" b="1" dirty="0">
                <a:solidFill>
                  <a:srgbClr val="00B050"/>
                </a:solidFill>
              </a:rPr>
              <a:t> Nodes = [ ]			</a:t>
            </a:r>
            <a:r>
              <a:rPr lang="en-IN" sz="2000" b="1" dirty="0">
                <a:solidFill>
                  <a:srgbClr val="00B0F0"/>
                </a:solidFill>
              </a:rPr>
              <a:t>Solution Nodes = [ ]		</a:t>
            </a:r>
            <a:r>
              <a:rPr lang="en-IN" sz="2000" b="1" dirty="0"/>
              <a:t>N = 2</a:t>
            </a:r>
          </a:p>
          <a:p>
            <a:endParaRPr lang="en-IN" sz="2000" b="1" dirty="0">
              <a:solidFill>
                <a:srgbClr val="00B0F0"/>
              </a:solidFill>
            </a:endParaRPr>
          </a:p>
          <a:p>
            <a:r>
              <a:rPr lang="en-US" sz="2000" b="1" dirty="0"/>
              <a:t>Level 0 -----------------------------&gt;</a:t>
            </a:r>
          </a:p>
          <a:p>
            <a:endParaRPr lang="en-US" sz="2000" b="1" dirty="0"/>
          </a:p>
          <a:p>
            <a:endParaRPr lang="en-US" sz="2000" b="1" dirty="0"/>
          </a:p>
          <a:p>
            <a:r>
              <a:rPr lang="en-US" sz="2000" b="1" dirty="0"/>
              <a:t>Level 1 -----------------------------&gt;</a:t>
            </a:r>
            <a:endParaRPr lang="en-IN" sz="2000" b="1" dirty="0"/>
          </a:p>
          <a:p>
            <a:endParaRPr lang="en-IN" sz="2000" b="1" dirty="0"/>
          </a:p>
        </p:txBody>
      </p:sp>
      <p:sp>
        <p:nvSpPr>
          <p:cNvPr id="3" name="Oval 2">
            <a:extLst>
              <a:ext uri="{FF2B5EF4-FFF2-40B4-BE49-F238E27FC236}">
                <a16:creationId xmlns:a16="http://schemas.microsoft.com/office/drawing/2014/main" id="{6241E2F0-3320-25DF-9FE9-1AFE646FFA7A}"/>
              </a:ext>
            </a:extLst>
          </p:cNvPr>
          <p:cNvSpPr/>
          <p:nvPr/>
        </p:nvSpPr>
        <p:spPr>
          <a:xfrm>
            <a:off x="6082075" y="1061901"/>
            <a:ext cx="1324947" cy="54117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endParaRPr lang="en-IN" dirty="0">
              <a:solidFill>
                <a:schemeClr val="bg1"/>
              </a:solidFill>
            </a:endParaRPr>
          </a:p>
        </p:txBody>
      </p:sp>
      <p:sp>
        <p:nvSpPr>
          <p:cNvPr id="2" name="Oval 1">
            <a:extLst>
              <a:ext uri="{FF2B5EF4-FFF2-40B4-BE49-F238E27FC236}">
                <a16:creationId xmlns:a16="http://schemas.microsoft.com/office/drawing/2014/main" id="{62D86484-482A-4977-7E13-DAF9B0C7C963}"/>
              </a:ext>
            </a:extLst>
          </p:cNvPr>
          <p:cNvSpPr/>
          <p:nvPr/>
        </p:nvSpPr>
        <p:spPr>
          <a:xfrm>
            <a:off x="7931020" y="2037843"/>
            <a:ext cx="1324947" cy="54117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sp>
        <p:nvSpPr>
          <p:cNvPr id="4" name="Oval 3">
            <a:extLst>
              <a:ext uri="{FF2B5EF4-FFF2-40B4-BE49-F238E27FC236}">
                <a16:creationId xmlns:a16="http://schemas.microsoft.com/office/drawing/2014/main" id="{839CCC24-F5CC-4F4D-357F-E8ED80A6FAAC}"/>
              </a:ext>
            </a:extLst>
          </p:cNvPr>
          <p:cNvSpPr/>
          <p:nvPr/>
        </p:nvSpPr>
        <p:spPr>
          <a:xfrm>
            <a:off x="4547593" y="2056023"/>
            <a:ext cx="1324947" cy="54117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endParaRPr lang="en-IN" dirty="0">
              <a:solidFill>
                <a:schemeClr val="bg1"/>
              </a:solidFill>
            </a:endParaRPr>
          </a:p>
        </p:txBody>
      </p:sp>
      <p:cxnSp>
        <p:nvCxnSpPr>
          <p:cNvPr id="6" name="Straight Arrow Connector 5">
            <a:extLst>
              <a:ext uri="{FF2B5EF4-FFF2-40B4-BE49-F238E27FC236}">
                <a16:creationId xmlns:a16="http://schemas.microsoft.com/office/drawing/2014/main" id="{6F72D85F-CF1A-1CF9-EBE7-9F6D9B9A6A40}"/>
              </a:ext>
            </a:extLst>
          </p:cNvPr>
          <p:cNvCxnSpPr>
            <a:cxnSpLocks/>
            <a:stCxn id="3" idx="3"/>
            <a:endCxn id="4" idx="0"/>
          </p:cNvCxnSpPr>
          <p:nvPr/>
        </p:nvCxnSpPr>
        <p:spPr>
          <a:xfrm flipH="1">
            <a:off x="5210067" y="1523823"/>
            <a:ext cx="1066042" cy="5322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7639865-AA52-57EE-FA3B-0B93393240D5}"/>
              </a:ext>
            </a:extLst>
          </p:cNvPr>
          <p:cNvCxnSpPr>
            <a:cxnSpLocks/>
            <a:stCxn id="3" idx="5"/>
            <a:endCxn id="2" idx="0"/>
          </p:cNvCxnSpPr>
          <p:nvPr/>
        </p:nvCxnSpPr>
        <p:spPr>
          <a:xfrm>
            <a:off x="7212988" y="1523823"/>
            <a:ext cx="1380506" cy="5140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5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2B53CB2-76D2-8814-3954-425D1626EC4A}"/>
              </a:ext>
            </a:extLst>
          </p:cNvPr>
          <p:cNvSpPr>
            <a:spLocks noGrp="1"/>
          </p:cNvSpPr>
          <p:nvPr>
            <p:ph type="title"/>
          </p:nvPr>
        </p:nvSpPr>
        <p:spPr>
          <a:xfrm>
            <a:off x="749419" y="16871"/>
            <a:ext cx="8506548" cy="522515"/>
          </a:xfrm>
        </p:spPr>
        <p:txBody>
          <a:bodyPr>
            <a:normAutofit fontScale="90000"/>
          </a:bodyPr>
          <a:lstStyle/>
          <a:p>
            <a:r>
              <a:rPr lang="en-US" dirty="0"/>
              <a:t>Simulation of branch and bound</a:t>
            </a:r>
            <a:endParaRPr lang="en-IN" dirty="0"/>
          </a:p>
        </p:txBody>
      </p:sp>
      <p:sp>
        <p:nvSpPr>
          <p:cNvPr id="13" name="Date Placeholder 12">
            <a:extLst>
              <a:ext uri="{FF2B5EF4-FFF2-40B4-BE49-F238E27FC236}">
                <a16:creationId xmlns:a16="http://schemas.microsoft.com/office/drawing/2014/main" id="{2E0278BD-DA31-93A7-ACD9-2A2B579AD7F6}"/>
              </a:ext>
            </a:extLst>
          </p:cNvPr>
          <p:cNvSpPr>
            <a:spLocks noGrp="1"/>
          </p:cNvSpPr>
          <p:nvPr>
            <p:ph type="dt" sz="half" idx="11"/>
          </p:nvPr>
        </p:nvSpPr>
        <p:spPr/>
        <p:txBody>
          <a:bodyPr/>
          <a:lstStyle/>
          <a:p>
            <a:fld id="{6FCA8E82-58CD-E045-8B98-B7A85B79B752}" type="datetime4">
              <a:rPr lang="en-US" smtClean="0"/>
              <a:pPr/>
              <a:t>May 2, 2023</a:t>
            </a:fld>
            <a:endParaRPr lang="en-US" dirty="0">
              <a:latin typeface="+mn-lt"/>
            </a:endParaRPr>
          </a:p>
        </p:txBody>
      </p:sp>
      <p:sp>
        <p:nvSpPr>
          <p:cNvPr id="14" name="Footer Placeholder 13">
            <a:extLst>
              <a:ext uri="{FF2B5EF4-FFF2-40B4-BE49-F238E27FC236}">
                <a16:creationId xmlns:a16="http://schemas.microsoft.com/office/drawing/2014/main" id="{14CF3949-2EE6-3731-C503-D89DBB66BBD5}"/>
              </a:ext>
            </a:extLst>
          </p:cNvPr>
          <p:cNvSpPr>
            <a:spLocks noGrp="1"/>
          </p:cNvSpPr>
          <p:nvPr>
            <p:ph type="ftr" sz="quarter" idx="1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351B4762-C8B4-1037-0CC0-D3D2B13C43C0}"/>
              </a:ext>
            </a:extLst>
          </p:cNvPr>
          <p:cNvSpPr>
            <a:spLocks noGrp="1"/>
          </p:cNvSpPr>
          <p:nvPr>
            <p:ph type="sldNum" sz="quarter" idx="13"/>
          </p:nvPr>
        </p:nvSpPr>
        <p:spPr/>
        <p:txBody>
          <a:bodyPr/>
          <a:lstStyle/>
          <a:p>
            <a:fld id="{294A09A9-5501-47C1-A89A-A340965A2BE2}" type="slidenum">
              <a:rPr lang="en-US" smtClean="0"/>
              <a:pPr/>
              <a:t>7</a:t>
            </a:fld>
            <a:endParaRPr lang="en-US" dirty="0">
              <a:latin typeface="+mn-lt"/>
            </a:endParaRPr>
          </a:p>
        </p:txBody>
      </p:sp>
      <p:sp>
        <p:nvSpPr>
          <p:cNvPr id="18" name="Text Placeholder 2">
            <a:extLst>
              <a:ext uri="{FF2B5EF4-FFF2-40B4-BE49-F238E27FC236}">
                <a16:creationId xmlns:a16="http://schemas.microsoft.com/office/drawing/2014/main" id="{2E7B8193-0FCA-4381-A1E2-F7B52A627E14}"/>
              </a:ext>
            </a:extLst>
          </p:cNvPr>
          <p:cNvSpPr txBox="1">
            <a:spLocks/>
          </p:cNvSpPr>
          <p:nvPr/>
        </p:nvSpPr>
        <p:spPr>
          <a:xfrm>
            <a:off x="749419" y="539386"/>
            <a:ext cx="10195389" cy="5142957"/>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00B050"/>
                </a:solidFill>
              </a:rPr>
              <a:t>Live</a:t>
            </a:r>
            <a:r>
              <a:rPr lang="en-IN" sz="2000" b="1" dirty="0">
                <a:solidFill>
                  <a:srgbClr val="00B050"/>
                </a:solidFill>
              </a:rPr>
              <a:t> Nodes = [ “0”, “1” ]			</a:t>
            </a:r>
            <a:r>
              <a:rPr lang="en-IN" sz="2000" b="1" dirty="0">
                <a:solidFill>
                  <a:srgbClr val="00B0F0"/>
                </a:solidFill>
              </a:rPr>
              <a:t>Solution Nodes = [ ]		</a:t>
            </a:r>
            <a:r>
              <a:rPr lang="en-IN" sz="2000" b="1" dirty="0"/>
              <a:t>N = 2</a:t>
            </a:r>
          </a:p>
          <a:p>
            <a:endParaRPr lang="en-IN" sz="2000" b="1" dirty="0">
              <a:solidFill>
                <a:srgbClr val="00B0F0"/>
              </a:solidFill>
            </a:endParaRPr>
          </a:p>
          <a:p>
            <a:r>
              <a:rPr lang="en-US" sz="2000" b="1" dirty="0"/>
              <a:t>Level 0 -----------------------------&gt;</a:t>
            </a:r>
          </a:p>
          <a:p>
            <a:endParaRPr lang="en-US" sz="2000" b="1" dirty="0"/>
          </a:p>
          <a:p>
            <a:endParaRPr lang="en-US" sz="2000" b="1" dirty="0"/>
          </a:p>
          <a:p>
            <a:r>
              <a:rPr lang="en-US" sz="2000" b="1" dirty="0"/>
              <a:t>Level 1 -----------------------------&gt;</a:t>
            </a:r>
            <a:endParaRPr lang="en-IN" sz="2000" b="1" dirty="0"/>
          </a:p>
          <a:p>
            <a:endParaRPr lang="en-IN" sz="2000" b="1" dirty="0"/>
          </a:p>
        </p:txBody>
      </p:sp>
      <p:sp>
        <p:nvSpPr>
          <p:cNvPr id="3" name="Oval 2">
            <a:extLst>
              <a:ext uri="{FF2B5EF4-FFF2-40B4-BE49-F238E27FC236}">
                <a16:creationId xmlns:a16="http://schemas.microsoft.com/office/drawing/2014/main" id="{6241E2F0-3320-25DF-9FE9-1AFE646FFA7A}"/>
              </a:ext>
            </a:extLst>
          </p:cNvPr>
          <p:cNvSpPr/>
          <p:nvPr/>
        </p:nvSpPr>
        <p:spPr>
          <a:xfrm>
            <a:off x="6082075" y="1061901"/>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endParaRPr lang="en-IN" dirty="0">
              <a:solidFill>
                <a:schemeClr val="bg1"/>
              </a:solidFill>
            </a:endParaRPr>
          </a:p>
        </p:txBody>
      </p:sp>
      <p:sp>
        <p:nvSpPr>
          <p:cNvPr id="2" name="Oval 1">
            <a:extLst>
              <a:ext uri="{FF2B5EF4-FFF2-40B4-BE49-F238E27FC236}">
                <a16:creationId xmlns:a16="http://schemas.microsoft.com/office/drawing/2014/main" id="{62D86484-482A-4977-7E13-DAF9B0C7C963}"/>
              </a:ext>
            </a:extLst>
          </p:cNvPr>
          <p:cNvSpPr/>
          <p:nvPr/>
        </p:nvSpPr>
        <p:spPr>
          <a:xfrm>
            <a:off x="7931020" y="2037843"/>
            <a:ext cx="1324947" cy="5411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sp>
        <p:nvSpPr>
          <p:cNvPr id="4" name="Oval 3">
            <a:extLst>
              <a:ext uri="{FF2B5EF4-FFF2-40B4-BE49-F238E27FC236}">
                <a16:creationId xmlns:a16="http://schemas.microsoft.com/office/drawing/2014/main" id="{839CCC24-F5CC-4F4D-357F-E8ED80A6FAAC}"/>
              </a:ext>
            </a:extLst>
          </p:cNvPr>
          <p:cNvSpPr/>
          <p:nvPr/>
        </p:nvSpPr>
        <p:spPr>
          <a:xfrm>
            <a:off x="4547593" y="2056023"/>
            <a:ext cx="1324947" cy="5411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endParaRPr lang="en-IN" dirty="0">
              <a:solidFill>
                <a:schemeClr val="bg1"/>
              </a:solidFill>
            </a:endParaRPr>
          </a:p>
        </p:txBody>
      </p:sp>
      <p:cxnSp>
        <p:nvCxnSpPr>
          <p:cNvPr id="6" name="Straight Arrow Connector 5">
            <a:extLst>
              <a:ext uri="{FF2B5EF4-FFF2-40B4-BE49-F238E27FC236}">
                <a16:creationId xmlns:a16="http://schemas.microsoft.com/office/drawing/2014/main" id="{6F72D85F-CF1A-1CF9-EBE7-9F6D9B9A6A40}"/>
              </a:ext>
            </a:extLst>
          </p:cNvPr>
          <p:cNvCxnSpPr>
            <a:cxnSpLocks/>
            <a:stCxn id="3" idx="3"/>
            <a:endCxn id="4" idx="0"/>
          </p:cNvCxnSpPr>
          <p:nvPr/>
        </p:nvCxnSpPr>
        <p:spPr>
          <a:xfrm flipH="1">
            <a:off x="5210067" y="1523823"/>
            <a:ext cx="1066042" cy="5322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7639865-AA52-57EE-FA3B-0B93393240D5}"/>
              </a:ext>
            </a:extLst>
          </p:cNvPr>
          <p:cNvCxnSpPr>
            <a:cxnSpLocks/>
            <a:stCxn id="3" idx="5"/>
            <a:endCxn id="2" idx="0"/>
          </p:cNvCxnSpPr>
          <p:nvPr/>
        </p:nvCxnSpPr>
        <p:spPr>
          <a:xfrm>
            <a:off x="7212988" y="1523823"/>
            <a:ext cx="1380506" cy="5140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07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2B53CB2-76D2-8814-3954-425D1626EC4A}"/>
              </a:ext>
            </a:extLst>
          </p:cNvPr>
          <p:cNvSpPr>
            <a:spLocks noGrp="1"/>
          </p:cNvSpPr>
          <p:nvPr>
            <p:ph type="title"/>
          </p:nvPr>
        </p:nvSpPr>
        <p:spPr>
          <a:xfrm>
            <a:off x="749419" y="16871"/>
            <a:ext cx="8506548" cy="522515"/>
          </a:xfrm>
        </p:spPr>
        <p:txBody>
          <a:bodyPr>
            <a:normAutofit fontScale="90000"/>
          </a:bodyPr>
          <a:lstStyle/>
          <a:p>
            <a:r>
              <a:rPr lang="en-US" dirty="0"/>
              <a:t>Simulation of branch and bound</a:t>
            </a:r>
            <a:endParaRPr lang="en-IN" dirty="0"/>
          </a:p>
        </p:txBody>
      </p:sp>
      <p:sp>
        <p:nvSpPr>
          <p:cNvPr id="13" name="Date Placeholder 12">
            <a:extLst>
              <a:ext uri="{FF2B5EF4-FFF2-40B4-BE49-F238E27FC236}">
                <a16:creationId xmlns:a16="http://schemas.microsoft.com/office/drawing/2014/main" id="{2E0278BD-DA31-93A7-ACD9-2A2B579AD7F6}"/>
              </a:ext>
            </a:extLst>
          </p:cNvPr>
          <p:cNvSpPr>
            <a:spLocks noGrp="1"/>
          </p:cNvSpPr>
          <p:nvPr>
            <p:ph type="dt" sz="half" idx="11"/>
          </p:nvPr>
        </p:nvSpPr>
        <p:spPr/>
        <p:txBody>
          <a:bodyPr/>
          <a:lstStyle/>
          <a:p>
            <a:fld id="{6FCA8E82-58CD-E045-8B98-B7A85B79B752}" type="datetime4">
              <a:rPr lang="en-US" smtClean="0"/>
              <a:pPr/>
              <a:t>May 2, 2023</a:t>
            </a:fld>
            <a:endParaRPr lang="en-US" dirty="0">
              <a:latin typeface="+mn-lt"/>
            </a:endParaRPr>
          </a:p>
        </p:txBody>
      </p:sp>
      <p:sp>
        <p:nvSpPr>
          <p:cNvPr id="14" name="Footer Placeholder 13">
            <a:extLst>
              <a:ext uri="{FF2B5EF4-FFF2-40B4-BE49-F238E27FC236}">
                <a16:creationId xmlns:a16="http://schemas.microsoft.com/office/drawing/2014/main" id="{14CF3949-2EE6-3731-C503-D89DBB66BBD5}"/>
              </a:ext>
            </a:extLst>
          </p:cNvPr>
          <p:cNvSpPr>
            <a:spLocks noGrp="1"/>
          </p:cNvSpPr>
          <p:nvPr>
            <p:ph type="ftr" sz="quarter" idx="1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351B4762-C8B4-1037-0CC0-D3D2B13C43C0}"/>
              </a:ext>
            </a:extLst>
          </p:cNvPr>
          <p:cNvSpPr>
            <a:spLocks noGrp="1"/>
          </p:cNvSpPr>
          <p:nvPr>
            <p:ph type="sldNum" sz="quarter" idx="13"/>
          </p:nvPr>
        </p:nvSpPr>
        <p:spPr/>
        <p:txBody>
          <a:bodyPr/>
          <a:lstStyle/>
          <a:p>
            <a:fld id="{294A09A9-5501-47C1-A89A-A340965A2BE2}" type="slidenum">
              <a:rPr lang="en-US" smtClean="0"/>
              <a:pPr/>
              <a:t>8</a:t>
            </a:fld>
            <a:endParaRPr lang="en-US" dirty="0">
              <a:latin typeface="+mn-lt"/>
            </a:endParaRPr>
          </a:p>
        </p:txBody>
      </p:sp>
      <p:sp>
        <p:nvSpPr>
          <p:cNvPr id="18" name="Text Placeholder 2">
            <a:extLst>
              <a:ext uri="{FF2B5EF4-FFF2-40B4-BE49-F238E27FC236}">
                <a16:creationId xmlns:a16="http://schemas.microsoft.com/office/drawing/2014/main" id="{2E7B8193-0FCA-4381-A1E2-F7B52A627E14}"/>
              </a:ext>
            </a:extLst>
          </p:cNvPr>
          <p:cNvSpPr txBox="1">
            <a:spLocks/>
          </p:cNvSpPr>
          <p:nvPr/>
        </p:nvSpPr>
        <p:spPr>
          <a:xfrm>
            <a:off x="749419" y="539386"/>
            <a:ext cx="10195389" cy="5142957"/>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00B050"/>
                </a:solidFill>
              </a:rPr>
              <a:t>Live</a:t>
            </a:r>
            <a:r>
              <a:rPr lang="en-IN" sz="2000" b="1" dirty="0">
                <a:solidFill>
                  <a:srgbClr val="00B050"/>
                </a:solidFill>
              </a:rPr>
              <a:t> Nodes = [ “1” ]			</a:t>
            </a:r>
            <a:r>
              <a:rPr lang="en-IN" sz="2000" b="1" dirty="0">
                <a:solidFill>
                  <a:srgbClr val="00B0F0"/>
                </a:solidFill>
              </a:rPr>
              <a:t>Solution Nodes = [ ]		</a:t>
            </a:r>
            <a:r>
              <a:rPr lang="en-IN" sz="2000" b="1" dirty="0"/>
              <a:t>N = 2</a:t>
            </a:r>
          </a:p>
          <a:p>
            <a:endParaRPr lang="en-IN" sz="2000" b="1" dirty="0">
              <a:solidFill>
                <a:srgbClr val="00B0F0"/>
              </a:solidFill>
            </a:endParaRPr>
          </a:p>
          <a:p>
            <a:r>
              <a:rPr lang="en-US" sz="2000" b="1" dirty="0"/>
              <a:t>Level 0 -------------------------&gt;</a:t>
            </a:r>
          </a:p>
          <a:p>
            <a:endParaRPr lang="en-US" sz="2000" b="1" dirty="0"/>
          </a:p>
          <a:p>
            <a:endParaRPr lang="en-US" sz="2000" b="1" dirty="0"/>
          </a:p>
          <a:p>
            <a:r>
              <a:rPr lang="en-US" sz="2000" b="1" dirty="0"/>
              <a:t>Level 1 -------------------------&gt;</a:t>
            </a:r>
          </a:p>
          <a:p>
            <a:endParaRPr lang="en-US" sz="2000" b="1" dirty="0"/>
          </a:p>
          <a:p>
            <a:endParaRPr lang="en-US" sz="2000" b="1" dirty="0"/>
          </a:p>
          <a:p>
            <a:r>
              <a:rPr lang="en-US" sz="2000" b="1" dirty="0"/>
              <a:t>Level 2 ------------------------&gt;</a:t>
            </a:r>
            <a:endParaRPr lang="en-IN" sz="2000" b="1" dirty="0"/>
          </a:p>
          <a:p>
            <a:endParaRPr lang="en-US" sz="2000" b="1" dirty="0"/>
          </a:p>
          <a:p>
            <a:endParaRPr lang="en-US" sz="2000" b="1" dirty="0"/>
          </a:p>
          <a:p>
            <a:endParaRPr lang="en-US" sz="2000" b="1" dirty="0"/>
          </a:p>
          <a:p>
            <a:endParaRPr lang="en-IN" sz="2000" b="1" dirty="0"/>
          </a:p>
          <a:p>
            <a:endParaRPr lang="en-IN" sz="2000" b="1" dirty="0"/>
          </a:p>
        </p:txBody>
      </p:sp>
      <p:sp>
        <p:nvSpPr>
          <p:cNvPr id="3" name="Oval 2">
            <a:extLst>
              <a:ext uri="{FF2B5EF4-FFF2-40B4-BE49-F238E27FC236}">
                <a16:creationId xmlns:a16="http://schemas.microsoft.com/office/drawing/2014/main" id="{6241E2F0-3320-25DF-9FE9-1AFE646FFA7A}"/>
              </a:ext>
            </a:extLst>
          </p:cNvPr>
          <p:cNvSpPr/>
          <p:nvPr/>
        </p:nvSpPr>
        <p:spPr>
          <a:xfrm>
            <a:off x="6082075" y="1061901"/>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endParaRPr lang="en-IN" dirty="0">
              <a:solidFill>
                <a:schemeClr val="bg1"/>
              </a:solidFill>
            </a:endParaRPr>
          </a:p>
        </p:txBody>
      </p:sp>
      <p:sp>
        <p:nvSpPr>
          <p:cNvPr id="2" name="Oval 1">
            <a:extLst>
              <a:ext uri="{FF2B5EF4-FFF2-40B4-BE49-F238E27FC236}">
                <a16:creationId xmlns:a16="http://schemas.microsoft.com/office/drawing/2014/main" id="{62D86484-482A-4977-7E13-DAF9B0C7C963}"/>
              </a:ext>
            </a:extLst>
          </p:cNvPr>
          <p:cNvSpPr/>
          <p:nvPr/>
        </p:nvSpPr>
        <p:spPr>
          <a:xfrm>
            <a:off x="7931020" y="2004802"/>
            <a:ext cx="1324947" cy="5411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sp>
        <p:nvSpPr>
          <p:cNvPr id="4" name="Oval 3">
            <a:extLst>
              <a:ext uri="{FF2B5EF4-FFF2-40B4-BE49-F238E27FC236}">
                <a16:creationId xmlns:a16="http://schemas.microsoft.com/office/drawing/2014/main" id="{839CCC24-F5CC-4F4D-357F-E8ED80A6FAAC}"/>
              </a:ext>
            </a:extLst>
          </p:cNvPr>
          <p:cNvSpPr/>
          <p:nvPr/>
        </p:nvSpPr>
        <p:spPr>
          <a:xfrm>
            <a:off x="4522166" y="2007021"/>
            <a:ext cx="1324947" cy="54117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endParaRPr lang="en-IN" dirty="0">
              <a:solidFill>
                <a:schemeClr val="bg1"/>
              </a:solidFill>
            </a:endParaRPr>
          </a:p>
        </p:txBody>
      </p:sp>
      <p:cxnSp>
        <p:nvCxnSpPr>
          <p:cNvPr id="6" name="Straight Arrow Connector 5">
            <a:extLst>
              <a:ext uri="{FF2B5EF4-FFF2-40B4-BE49-F238E27FC236}">
                <a16:creationId xmlns:a16="http://schemas.microsoft.com/office/drawing/2014/main" id="{6F72D85F-CF1A-1CF9-EBE7-9F6D9B9A6A40}"/>
              </a:ext>
            </a:extLst>
          </p:cNvPr>
          <p:cNvCxnSpPr>
            <a:cxnSpLocks/>
            <a:stCxn id="3" idx="3"/>
            <a:endCxn id="4" idx="0"/>
          </p:cNvCxnSpPr>
          <p:nvPr/>
        </p:nvCxnSpPr>
        <p:spPr>
          <a:xfrm flipH="1">
            <a:off x="5184640" y="1523823"/>
            <a:ext cx="1091469" cy="48319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7639865-AA52-57EE-FA3B-0B93393240D5}"/>
              </a:ext>
            </a:extLst>
          </p:cNvPr>
          <p:cNvCxnSpPr>
            <a:cxnSpLocks/>
            <a:stCxn id="3" idx="5"/>
            <a:endCxn id="2" idx="0"/>
          </p:cNvCxnSpPr>
          <p:nvPr/>
        </p:nvCxnSpPr>
        <p:spPr>
          <a:xfrm>
            <a:off x="7212988" y="1523823"/>
            <a:ext cx="1380506" cy="4809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500F5D5C-460E-BB62-9332-CE902412BCCE}"/>
              </a:ext>
            </a:extLst>
          </p:cNvPr>
          <p:cNvSpPr/>
          <p:nvPr/>
        </p:nvSpPr>
        <p:spPr>
          <a:xfrm>
            <a:off x="5419601" y="2862643"/>
            <a:ext cx="1324947" cy="54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“01”</a:t>
            </a:r>
            <a:endParaRPr lang="en-IN" dirty="0">
              <a:solidFill>
                <a:schemeClr val="bg1"/>
              </a:solidFill>
            </a:endParaRPr>
          </a:p>
        </p:txBody>
      </p:sp>
      <p:sp>
        <p:nvSpPr>
          <p:cNvPr id="7" name="Oval 6">
            <a:extLst>
              <a:ext uri="{FF2B5EF4-FFF2-40B4-BE49-F238E27FC236}">
                <a16:creationId xmlns:a16="http://schemas.microsoft.com/office/drawing/2014/main" id="{E82D204A-BB6E-E870-B74D-00C06DF17A57}"/>
              </a:ext>
            </a:extLst>
          </p:cNvPr>
          <p:cNvSpPr/>
          <p:nvPr/>
        </p:nvSpPr>
        <p:spPr>
          <a:xfrm>
            <a:off x="3591560" y="2862643"/>
            <a:ext cx="1324947" cy="54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“00”</a:t>
            </a:r>
            <a:endParaRPr lang="en-IN" dirty="0">
              <a:solidFill>
                <a:schemeClr val="bg1"/>
              </a:solidFill>
            </a:endParaRPr>
          </a:p>
        </p:txBody>
      </p:sp>
      <p:cxnSp>
        <p:nvCxnSpPr>
          <p:cNvPr id="11" name="Straight Arrow Connector 10">
            <a:extLst>
              <a:ext uri="{FF2B5EF4-FFF2-40B4-BE49-F238E27FC236}">
                <a16:creationId xmlns:a16="http://schemas.microsoft.com/office/drawing/2014/main" id="{64D7C821-C482-E0C2-5E6F-9F64569351E1}"/>
              </a:ext>
            </a:extLst>
          </p:cNvPr>
          <p:cNvCxnSpPr>
            <a:cxnSpLocks/>
            <a:stCxn id="4" idx="3"/>
            <a:endCxn id="7" idx="0"/>
          </p:cNvCxnSpPr>
          <p:nvPr/>
        </p:nvCxnSpPr>
        <p:spPr>
          <a:xfrm flipH="1">
            <a:off x="4254034" y="2468943"/>
            <a:ext cx="462166" cy="393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7B1E1D-A53A-2AA9-C539-F62359338160}"/>
              </a:ext>
            </a:extLst>
          </p:cNvPr>
          <p:cNvCxnSpPr>
            <a:cxnSpLocks/>
            <a:stCxn id="4" idx="5"/>
            <a:endCxn id="5" idx="0"/>
          </p:cNvCxnSpPr>
          <p:nvPr/>
        </p:nvCxnSpPr>
        <p:spPr>
          <a:xfrm>
            <a:off x="5653079" y="2468943"/>
            <a:ext cx="428996" cy="393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805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2B53CB2-76D2-8814-3954-425D1626EC4A}"/>
              </a:ext>
            </a:extLst>
          </p:cNvPr>
          <p:cNvSpPr>
            <a:spLocks noGrp="1"/>
          </p:cNvSpPr>
          <p:nvPr>
            <p:ph type="title"/>
          </p:nvPr>
        </p:nvSpPr>
        <p:spPr>
          <a:xfrm>
            <a:off x="749419" y="16871"/>
            <a:ext cx="8506548" cy="522515"/>
          </a:xfrm>
        </p:spPr>
        <p:txBody>
          <a:bodyPr>
            <a:normAutofit fontScale="90000"/>
          </a:bodyPr>
          <a:lstStyle/>
          <a:p>
            <a:r>
              <a:rPr lang="en-US" dirty="0"/>
              <a:t>Simulation of branch and bound</a:t>
            </a:r>
            <a:endParaRPr lang="en-IN" dirty="0"/>
          </a:p>
        </p:txBody>
      </p:sp>
      <p:sp>
        <p:nvSpPr>
          <p:cNvPr id="13" name="Date Placeholder 12">
            <a:extLst>
              <a:ext uri="{FF2B5EF4-FFF2-40B4-BE49-F238E27FC236}">
                <a16:creationId xmlns:a16="http://schemas.microsoft.com/office/drawing/2014/main" id="{2E0278BD-DA31-93A7-ACD9-2A2B579AD7F6}"/>
              </a:ext>
            </a:extLst>
          </p:cNvPr>
          <p:cNvSpPr>
            <a:spLocks noGrp="1"/>
          </p:cNvSpPr>
          <p:nvPr>
            <p:ph type="dt" sz="half" idx="11"/>
          </p:nvPr>
        </p:nvSpPr>
        <p:spPr/>
        <p:txBody>
          <a:bodyPr/>
          <a:lstStyle/>
          <a:p>
            <a:fld id="{6FCA8E82-58CD-E045-8B98-B7A85B79B752}" type="datetime4">
              <a:rPr lang="en-US" smtClean="0"/>
              <a:pPr/>
              <a:t>May 2, 2023</a:t>
            </a:fld>
            <a:endParaRPr lang="en-US" dirty="0">
              <a:latin typeface="+mn-lt"/>
            </a:endParaRPr>
          </a:p>
        </p:txBody>
      </p:sp>
      <p:sp>
        <p:nvSpPr>
          <p:cNvPr id="14" name="Footer Placeholder 13">
            <a:extLst>
              <a:ext uri="{FF2B5EF4-FFF2-40B4-BE49-F238E27FC236}">
                <a16:creationId xmlns:a16="http://schemas.microsoft.com/office/drawing/2014/main" id="{14CF3949-2EE6-3731-C503-D89DBB66BBD5}"/>
              </a:ext>
            </a:extLst>
          </p:cNvPr>
          <p:cNvSpPr>
            <a:spLocks noGrp="1"/>
          </p:cNvSpPr>
          <p:nvPr>
            <p:ph type="ftr" sz="quarter" idx="1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351B4762-C8B4-1037-0CC0-D3D2B13C43C0}"/>
              </a:ext>
            </a:extLst>
          </p:cNvPr>
          <p:cNvSpPr>
            <a:spLocks noGrp="1"/>
          </p:cNvSpPr>
          <p:nvPr>
            <p:ph type="sldNum" sz="quarter" idx="13"/>
          </p:nvPr>
        </p:nvSpPr>
        <p:spPr/>
        <p:txBody>
          <a:bodyPr/>
          <a:lstStyle/>
          <a:p>
            <a:fld id="{294A09A9-5501-47C1-A89A-A340965A2BE2}" type="slidenum">
              <a:rPr lang="en-US" smtClean="0"/>
              <a:pPr/>
              <a:t>9</a:t>
            </a:fld>
            <a:endParaRPr lang="en-US" dirty="0">
              <a:latin typeface="+mn-lt"/>
            </a:endParaRPr>
          </a:p>
        </p:txBody>
      </p:sp>
      <p:sp>
        <p:nvSpPr>
          <p:cNvPr id="18" name="Text Placeholder 2">
            <a:extLst>
              <a:ext uri="{FF2B5EF4-FFF2-40B4-BE49-F238E27FC236}">
                <a16:creationId xmlns:a16="http://schemas.microsoft.com/office/drawing/2014/main" id="{2E7B8193-0FCA-4381-A1E2-F7B52A627E14}"/>
              </a:ext>
            </a:extLst>
          </p:cNvPr>
          <p:cNvSpPr txBox="1">
            <a:spLocks/>
          </p:cNvSpPr>
          <p:nvPr/>
        </p:nvSpPr>
        <p:spPr>
          <a:xfrm>
            <a:off x="749419" y="539386"/>
            <a:ext cx="10195389" cy="5142957"/>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00B050"/>
                </a:solidFill>
              </a:rPr>
              <a:t>Live</a:t>
            </a:r>
            <a:r>
              <a:rPr lang="en-IN" sz="2000" b="1" dirty="0">
                <a:solidFill>
                  <a:srgbClr val="00B050"/>
                </a:solidFill>
              </a:rPr>
              <a:t> Nodes = [ “1”, “00”, “01” ]		</a:t>
            </a:r>
            <a:r>
              <a:rPr lang="en-IN" sz="2000" b="1" dirty="0">
                <a:solidFill>
                  <a:srgbClr val="00B0F0"/>
                </a:solidFill>
              </a:rPr>
              <a:t>Solution Nodes = [ ]		</a:t>
            </a:r>
            <a:r>
              <a:rPr lang="en-IN" sz="2000" b="1" dirty="0"/>
              <a:t>N = 2</a:t>
            </a:r>
          </a:p>
          <a:p>
            <a:endParaRPr lang="en-IN" sz="2000" b="1" dirty="0">
              <a:solidFill>
                <a:srgbClr val="00B0F0"/>
              </a:solidFill>
            </a:endParaRPr>
          </a:p>
          <a:p>
            <a:r>
              <a:rPr lang="en-US" sz="2000" b="1" dirty="0"/>
              <a:t>Level 0 -------------------------&gt;</a:t>
            </a:r>
          </a:p>
          <a:p>
            <a:endParaRPr lang="en-US" sz="2000" b="1" dirty="0"/>
          </a:p>
          <a:p>
            <a:endParaRPr lang="en-US" sz="2000" b="1" dirty="0"/>
          </a:p>
          <a:p>
            <a:r>
              <a:rPr lang="en-US" sz="2000" b="1" dirty="0"/>
              <a:t>Level 1 -------------------------&gt;</a:t>
            </a:r>
          </a:p>
          <a:p>
            <a:endParaRPr lang="en-US" sz="2000" b="1" dirty="0"/>
          </a:p>
          <a:p>
            <a:endParaRPr lang="en-US" sz="2000" b="1" dirty="0"/>
          </a:p>
          <a:p>
            <a:r>
              <a:rPr lang="en-US" sz="2000" b="1" dirty="0"/>
              <a:t>Level 2 ------------------------&gt;</a:t>
            </a:r>
            <a:endParaRPr lang="en-IN" sz="2000" b="1" dirty="0"/>
          </a:p>
          <a:p>
            <a:endParaRPr lang="en-US" sz="2000" b="1" dirty="0"/>
          </a:p>
          <a:p>
            <a:endParaRPr lang="en-US" sz="2000" b="1" dirty="0"/>
          </a:p>
          <a:p>
            <a:endParaRPr lang="en-US" sz="2000" b="1" dirty="0"/>
          </a:p>
          <a:p>
            <a:endParaRPr lang="en-IN" sz="2000" b="1" dirty="0"/>
          </a:p>
          <a:p>
            <a:endParaRPr lang="en-IN" sz="2000" b="1" dirty="0"/>
          </a:p>
        </p:txBody>
      </p:sp>
      <p:sp>
        <p:nvSpPr>
          <p:cNvPr id="3" name="Oval 2">
            <a:extLst>
              <a:ext uri="{FF2B5EF4-FFF2-40B4-BE49-F238E27FC236}">
                <a16:creationId xmlns:a16="http://schemas.microsoft.com/office/drawing/2014/main" id="{6241E2F0-3320-25DF-9FE9-1AFE646FFA7A}"/>
              </a:ext>
            </a:extLst>
          </p:cNvPr>
          <p:cNvSpPr/>
          <p:nvPr/>
        </p:nvSpPr>
        <p:spPr>
          <a:xfrm>
            <a:off x="6082075" y="1061901"/>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endParaRPr lang="en-IN" dirty="0">
              <a:solidFill>
                <a:schemeClr val="bg1"/>
              </a:solidFill>
            </a:endParaRPr>
          </a:p>
        </p:txBody>
      </p:sp>
      <p:sp>
        <p:nvSpPr>
          <p:cNvPr id="2" name="Oval 1">
            <a:extLst>
              <a:ext uri="{FF2B5EF4-FFF2-40B4-BE49-F238E27FC236}">
                <a16:creationId xmlns:a16="http://schemas.microsoft.com/office/drawing/2014/main" id="{62D86484-482A-4977-7E13-DAF9B0C7C963}"/>
              </a:ext>
            </a:extLst>
          </p:cNvPr>
          <p:cNvSpPr/>
          <p:nvPr/>
        </p:nvSpPr>
        <p:spPr>
          <a:xfrm>
            <a:off x="7931020" y="2004802"/>
            <a:ext cx="1324947" cy="5411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sp>
        <p:nvSpPr>
          <p:cNvPr id="4" name="Oval 3">
            <a:extLst>
              <a:ext uri="{FF2B5EF4-FFF2-40B4-BE49-F238E27FC236}">
                <a16:creationId xmlns:a16="http://schemas.microsoft.com/office/drawing/2014/main" id="{839CCC24-F5CC-4F4D-357F-E8ED80A6FAAC}"/>
              </a:ext>
            </a:extLst>
          </p:cNvPr>
          <p:cNvSpPr/>
          <p:nvPr/>
        </p:nvSpPr>
        <p:spPr>
          <a:xfrm>
            <a:off x="4522166" y="2007021"/>
            <a:ext cx="1324947" cy="541175"/>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endParaRPr lang="en-IN" dirty="0">
              <a:solidFill>
                <a:schemeClr val="bg1"/>
              </a:solidFill>
            </a:endParaRPr>
          </a:p>
        </p:txBody>
      </p:sp>
      <p:cxnSp>
        <p:nvCxnSpPr>
          <p:cNvPr id="6" name="Straight Arrow Connector 5">
            <a:extLst>
              <a:ext uri="{FF2B5EF4-FFF2-40B4-BE49-F238E27FC236}">
                <a16:creationId xmlns:a16="http://schemas.microsoft.com/office/drawing/2014/main" id="{6F72D85F-CF1A-1CF9-EBE7-9F6D9B9A6A40}"/>
              </a:ext>
            </a:extLst>
          </p:cNvPr>
          <p:cNvCxnSpPr>
            <a:cxnSpLocks/>
            <a:stCxn id="3" idx="3"/>
            <a:endCxn id="4" idx="0"/>
          </p:cNvCxnSpPr>
          <p:nvPr/>
        </p:nvCxnSpPr>
        <p:spPr>
          <a:xfrm flipH="1">
            <a:off x="5184640" y="1523823"/>
            <a:ext cx="1091469" cy="48319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7639865-AA52-57EE-FA3B-0B93393240D5}"/>
              </a:ext>
            </a:extLst>
          </p:cNvPr>
          <p:cNvCxnSpPr>
            <a:cxnSpLocks/>
            <a:stCxn id="3" idx="5"/>
            <a:endCxn id="2" idx="0"/>
          </p:cNvCxnSpPr>
          <p:nvPr/>
        </p:nvCxnSpPr>
        <p:spPr>
          <a:xfrm>
            <a:off x="7212988" y="1523823"/>
            <a:ext cx="1380506" cy="4809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500F5D5C-460E-BB62-9332-CE902412BCCE}"/>
              </a:ext>
            </a:extLst>
          </p:cNvPr>
          <p:cNvSpPr/>
          <p:nvPr/>
        </p:nvSpPr>
        <p:spPr>
          <a:xfrm>
            <a:off x="5419601" y="2862643"/>
            <a:ext cx="1324947" cy="5411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“01”</a:t>
            </a:r>
            <a:endParaRPr lang="en-IN" dirty="0">
              <a:solidFill>
                <a:schemeClr val="bg1"/>
              </a:solidFill>
            </a:endParaRPr>
          </a:p>
        </p:txBody>
      </p:sp>
      <p:sp>
        <p:nvSpPr>
          <p:cNvPr id="7" name="Oval 6">
            <a:extLst>
              <a:ext uri="{FF2B5EF4-FFF2-40B4-BE49-F238E27FC236}">
                <a16:creationId xmlns:a16="http://schemas.microsoft.com/office/drawing/2014/main" id="{E82D204A-BB6E-E870-B74D-00C06DF17A57}"/>
              </a:ext>
            </a:extLst>
          </p:cNvPr>
          <p:cNvSpPr/>
          <p:nvPr/>
        </p:nvSpPr>
        <p:spPr>
          <a:xfrm>
            <a:off x="3591560" y="2862643"/>
            <a:ext cx="1324947" cy="5411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“00”</a:t>
            </a:r>
            <a:endParaRPr lang="en-IN" dirty="0">
              <a:solidFill>
                <a:schemeClr val="bg1"/>
              </a:solidFill>
            </a:endParaRPr>
          </a:p>
        </p:txBody>
      </p:sp>
      <p:cxnSp>
        <p:nvCxnSpPr>
          <p:cNvPr id="11" name="Straight Arrow Connector 10">
            <a:extLst>
              <a:ext uri="{FF2B5EF4-FFF2-40B4-BE49-F238E27FC236}">
                <a16:creationId xmlns:a16="http://schemas.microsoft.com/office/drawing/2014/main" id="{64D7C821-C482-E0C2-5E6F-9F64569351E1}"/>
              </a:ext>
            </a:extLst>
          </p:cNvPr>
          <p:cNvCxnSpPr>
            <a:cxnSpLocks/>
            <a:stCxn id="4" idx="3"/>
            <a:endCxn id="7" idx="0"/>
          </p:cNvCxnSpPr>
          <p:nvPr/>
        </p:nvCxnSpPr>
        <p:spPr>
          <a:xfrm flipH="1">
            <a:off x="4254034" y="2468943"/>
            <a:ext cx="462166" cy="393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7B1E1D-A53A-2AA9-C539-F62359338160}"/>
              </a:ext>
            </a:extLst>
          </p:cNvPr>
          <p:cNvCxnSpPr>
            <a:cxnSpLocks/>
            <a:stCxn id="4" idx="5"/>
            <a:endCxn id="5" idx="0"/>
          </p:cNvCxnSpPr>
          <p:nvPr/>
        </p:nvCxnSpPr>
        <p:spPr>
          <a:xfrm>
            <a:off x="5653079" y="2468943"/>
            <a:ext cx="428996" cy="393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055106"/>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515</TotalTime>
  <Words>3047</Words>
  <Application>Microsoft Office PowerPoint</Application>
  <PresentationFormat>Widescreen</PresentationFormat>
  <Paragraphs>556</Paragraphs>
  <Slides>39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Arial</vt:lpstr>
      <vt:lpstr>Calibri</vt:lpstr>
      <vt:lpstr>Courier New</vt:lpstr>
      <vt:lpstr>Franklin Gothic Book</vt:lpstr>
      <vt:lpstr>Franklin Gothic Demi</vt:lpstr>
      <vt:lpstr>Google Sans</vt:lpstr>
      <vt:lpstr>Söhne</vt:lpstr>
      <vt:lpstr>source-code-pro</vt:lpstr>
      <vt:lpstr>Times New Roman</vt:lpstr>
      <vt:lpstr>Wingdings</vt:lpstr>
      <vt:lpstr>Theme1</vt:lpstr>
      <vt:lpstr>Design and Analysis of Algorithm</vt:lpstr>
      <vt:lpstr>Topics</vt:lpstr>
      <vt:lpstr>Generate Binary Strings of length N using Branch and Bound</vt:lpstr>
      <vt:lpstr>Simulation of branch and bound</vt:lpstr>
      <vt:lpstr>Simulation of branch and bound</vt:lpstr>
      <vt:lpstr>Simulation of branch and bound</vt:lpstr>
      <vt:lpstr>Simulation of branch and bound</vt:lpstr>
      <vt:lpstr>Simulation of branch and bound</vt:lpstr>
      <vt:lpstr>Simulation of branch and bound</vt:lpstr>
      <vt:lpstr>Simulation of branch and bound</vt:lpstr>
      <vt:lpstr>Simulation of branch and bound</vt:lpstr>
      <vt:lpstr>Simulation of branch and bound</vt:lpstr>
      <vt:lpstr>Simulation of branch and bound</vt:lpstr>
      <vt:lpstr>Simulation of branch and bound</vt:lpstr>
      <vt:lpstr>Simulation of branch and bound</vt:lpstr>
      <vt:lpstr>Simulation of branch and bound</vt:lpstr>
      <vt:lpstr>Simulation of branch and bound</vt:lpstr>
      <vt:lpstr>Simulation of branch and bound</vt:lpstr>
      <vt:lpstr>Simulation of branch and bound</vt:lpstr>
      <vt:lpstr>Simulation of branch and bound</vt:lpstr>
      <vt:lpstr>Implementation in C++</vt:lpstr>
      <vt:lpstr>PowerPoint Presentation</vt:lpstr>
      <vt:lpstr>Complexity Analysis</vt:lpstr>
      <vt:lpstr>What is a NP-Hard problem?</vt:lpstr>
      <vt:lpstr>Polynomial vs Non-Polynomial</vt:lpstr>
      <vt:lpstr>Continued….</vt:lpstr>
      <vt:lpstr>Continued….</vt:lpstr>
      <vt:lpstr>Continued….</vt:lpstr>
      <vt:lpstr>Stock Market Prediction</vt:lpstr>
      <vt:lpstr>Stock Market Prediction</vt:lpstr>
      <vt:lpstr>Stock Market Prediction</vt:lpstr>
      <vt:lpstr>PowerPoint Presentation</vt:lpstr>
      <vt:lpstr>PowerPoint Presentation</vt:lpstr>
      <vt:lpstr>PowerPoint Presentation</vt:lpstr>
      <vt:lpstr>Sum of Subsets : </vt:lpstr>
      <vt:lpstr>   Sum of Subset used in Resource Allocation :</vt:lpstr>
      <vt:lpstr>Continued..</vt:lpstr>
      <vt:lpstr>   Sum of Subset used in Product Scheduling :</vt:lpstr>
      <vt:lpstr>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Akash Yeole</dc:creator>
  <cp:lastModifiedBy>Akash Yeole</cp:lastModifiedBy>
  <cp:revision>113</cp:revision>
  <dcterms:created xsi:type="dcterms:W3CDTF">2023-04-28T17:38:30Z</dcterms:created>
  <dcterms:modified xsi:type="dcterms:W3CDTF">2023-05-02T10:52:16Z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