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71" r:id="rId16"/>
    <p:sldId id="272" r:id="rId17"/>
    <p:sldId id="269" r:id="rId18"/>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2672" y="1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u="heavy">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u="heavy">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79095" y="447649"/>
            <a:ext cx="6796405" cy="979525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16863" y="856233"/>
            <a:ext cx="4929123" cy="922019"/>
          </a:xfrm>
          <a:prstGeom prst="rect">
            <a:avLst/>
          </a:prstGeom>
        </p:spPr>
        <p:txBody>
          <a:bodyPr wrap="square" lIns="0" tIns="0" rIns="0" bIns="0">
            <a:spAutoFit/>
          </a:bodyPr>
          <a:lstStyle>
            <a:lvl1pPr>
              <a:defRPr sz="3000" b="0" i="0" u="heavy">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898956" y="2185542"/>
            <a:ext cx="5764936" cy="743013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10/25/2023</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74954" y="294004"/>
            <a:ext cx="7010400" cy="10103485"/>
            <a:chOff x="274954" y="294004"/>
            <a:chExt cx="7010400" cy="10103485"/>
          </a:xfrm>
        </p:grpSpPr>
        <p:pic>
          <p:nvPicPr>
            <p:cNvPr id="3" name="object 3"/>
            <p:cNvPicPr/>
            <p:nvPr/>
          </p:nvPicPr>
          <p:blipFill>
            <a:blip r:embed="rId2" cstate="print"/>
            <a:stretch>
              <a:fillRect/>
            </a:stretch>
          </p:blipFill>
          <p:spPr>
            <a:xfrm>
              <a:off x="274954" y="294004"/>
              <a:ext cx="7010400" cy="10103485"/>
            </a:xfrm>
            <a:prstGeom prst="rect">
              <a:avLst/>
            </a:prstGeom>
          </p:spPr>
        </p:pic>
        <p:pic>
          <p:nvPicPr>
            <p:cNvPr id="4" name="object 4"/>
            <p:cNvPicPr/>
            <p:nvPr/>
          </p:nvPicPr>
          <p:blipFill>
            <a:blip r:embed="rId3" cstate="print"/>
            <a:stretch>
              <a:fillRect/>
            </a:stretch>
          </p:blipFill>
          <p:spPr>
            <a:xfrm>
              <a:off x="2569844" y="768984"/>
              <a:ext cx="2634614" cy="1369695"/>
            </a:xfrm>
            <a:prstGeom prst="rect">
              <a:avLst/>
            </a:prstGeom>
          </p:spPr>
        </p:pic>
        <p:sp>
          <p:nvSpPr>
            <p:cNvPr id="5" name="object 5"/>
            <p:cNvSpPr/>
            <p:nvPr/>
          </p:nvSpPr>
          <p:spPr>
            <a:xfrm>
              <a:off x="779779" y="5069204"/>
              <a:ext cx="5981700" cy="1820545"/>
            </a:xfrm>
            <a:custGeom>
              <a:avLst/>
              <a:gdLst/>
              <a:ahLst/>
              <a:cxnLst/>
              <a:rect l="l" t="t" r="r" b="b"/>
              <a:pathLst>
                <a:path w="5981700" h="1820545">
                  <a:moveTo>
                    <a:pt x="0" y="7619"/>
                  </a:moveTo>
                  <a:lnTo>
                    <a:pt x="5981700" y="0"/>
                  </a:lnTo>
                </a:path>
                <a:path w="5981700" h="1820545">
                  <a:moveTo>
                    <a:pt x="0" y="1820544"/>
                  </a:moveTo>
                  <a:lnTo>
                    <a:pt x="5981700" y="1812925"/>
                  </a:lnTo>
                </a:path>
              </a:pathLst>
            </a:custGeom>
            <a:ln w="19050">
              <a:solidFill>
                <a:srgbClr val="0D0D0D"/>
              </a:solidFill>
            </a:ln>
          </p:spPr>
          <p:txBody>
            <a:bodyPr wrap="square" lIns="0" tIns="0" rIns="0" bIns="0" rtlCol="0"/>
            <a:lstStyle/>
            <a:p>
              <a:endParaRPr/>
            </a:p>
          </p:txBody>
        </p:sp>
        <p:pic>
          <p:nvPicPr>
            <p:cNvPr id="6" name="object 6"/>
            <p:cNvPicPr/>
            <p:nvPr/>
          </p:nvPicPr>
          <p:blipFill>
            <a:blip r:embed="rId4" cstate="print"/>
            <a:stretch>
              <a:fillRect/>
            </a:stretch>
          </p:blipFill>
          <p:spPr>
            <a:xfrm>
              <a:off x="3151504" y="7131685"/>
              <a:ext cx="1249680" cy="1212850"/>
            </a:xfrm>
            <a:prstGeom prst="rect">
              <a:avLst/>
            </a:prstGeom>
          </p:spPr>
        </p:pic>
      </p:grpSp>
      <p:sp>
        <p:nvSpPr>
          <p:cNvPr id="7" name="object 7"/>
          <p:cNvSpPr txBox="1"/>
          <p:nvPr/>
        </p:nvSpPr>
        <p:spPr>
          <a:xfrm>
            <a:off x="1222349" y="2521686"/>
            <a:ext cx="5117465" cy="4189417"/>
          </a:xfrm>
          <a:prstGeom prst="rect">
            <a:avLst/>
          </a:prstGeom>
        </p:spPr>
        <p:txBody>
          <a:bodyPr vert="horz" wrap="square" lIns="0" tIns="12700" rIns="0" bIns="0" rtlCol="0">
            <a:spAutoFit/>
          </a:bodyPr>
          <a:lstStyle/>
          <a:p>
            <a:pPr marL="12065" marR="5080" algn="ctr">
              <a:lnSpc>
                <a:spcPct val="133000"/>
              </a:lnSpc>
              <a:spcBef>
                <a:spcPts val="100"/>
              </a:spcBef>
            </a:pPr>
            <a:r>
              <a:rPr sz="2300" dirty="0">
                <a:latin typeface="Times New Roman"/>
                <a:cs typeface="Times New Roman"/>
              </a:rPr>
              <a:t>A</a:t>
            </a:r>
            <a:r>
              <a:rPr sz="2300" spc="-95" dirty="0">
                <a:latin typeface="Times New Roman"/>
                <a:cs typeface="Times New Roman"/>
              </a:rPr>
              <a:t> </a:t>
            </a:r>
            <a:r>
              <a:rPr sz="2300" dirty="0">
                <a:latin typeface="Times New Roman"/>
                <a:cs typeface="Times New Roman"/>
              </a:rPr>
              <a:t>CENTER</a:t>
            </a:r>
            <a:r>
              <a:rPr sz="2300" spc="-80" dirty="0">
                <a:latin typeface="Times New Roman"/>
                <a:cs typeface="Times New Roman"/>
              </a:rPr>
              <a:t> </a:t>
            </a:r>
            <a:r>
              <a:rPr sz="2300" spc="-15" dirty="0">
                <a:latin typeface="Times New Roman"/>
                <a:cs typeface="Times New Roman"/>
              </a:rPr>
              <a:t>FOR</a:t>
            </a:r>
            <a:r>
              <a:rPr sz="2300" spc="-65" dirty="0">
                <a:latin typeface="Times New Roman"/>
                <a:cs typeface="Times New Roman"/>
              </a:rPr>
              <a:t> </a:t>
            </a:r>
            <a:r>
              <a:rPr sz="2300" spc="-5" dirty="0">
                <a:latin typeface="Times New Roman"/>
                <a:cs typeface="Times New Roman"/>
              </a:rPr>
              <a:t>INTER-DISCIPLINARY </a:t>
            </a:r>
            <a:r>
              <a:rPr sz="2300" spc="-560" dirty="0">
                <a:latin typeface="Times New Roman"/>
                <a:cs typeface="Times New Roman"/>
              </a:rPr>
              <a:t> </a:t>
            </a:r>
            <a:r>
              <a:rPr sz="2300" spc="-10" dirty="0">
                <a:latin typeface="Times New Roman"/>
                <a:cs typeface="Times New Roman"/>
              </a:rPr>
              <a:t>RESEARCH</a:t>
            </a:r>
            <a:endParaRPr sz="2300" dirty="0">
              <a:latin typeface="Times New Roman"/>
              <a:cs typeface="Times New Roman"/>
            </a:endParaRPr>
          </a:p>
          <a:p>
            <a:pPr algn="ctr">
              <a:lnSpc>
                <a:spcPct val="100000"/>
              </a:lnSpc>
              <a:spcBef>
                <a:spcPts val="890"/>
              </a:spcBef>
            </a:pPr>
            <a:r>
              <a:rPr sz="2300" spc="-70" dirty="0">
                <a:latin typeface="Times New Roman"/>
                <a:cs typeface="Times New Roman"/>
              </a:rPr>
              <a:t>2021-22</a:t>
            </a:r>
            <a:endParaRPr sz="2300" dirty="0">
              <a:latin typeface="Times New Roman"/>
              <a:cs typeface="Times New Roman"/>
            </a:endParaRPr>
          </a:p>
          <a:p>
            <a:pPr marL="805180" marR="795655" algn="ctr">
              <a:lnSpc>
                <a:spcPct val="137000"/>
              </a:lnSpc>
              <a:spcBef>
                <a:spcPts val="85"/>
              </a:spcBef>
            </a:pPr>
            <a:r>
              <a:rPr sz="2000" b="1" spc="-5" dirty="0">
                <a:latin typeface="Times New Roman"/>
                <a:cs typeface="Times New Roman"/>
              </a:rPr>
              <a:t>“</a:t>
            </a:r>
            <a:r>
              <a:rPr sz="2000" b="1" spc="-10" dirty="0">
                <a:latin typeface="Times New Roman"/>
                <a:cs typeface="Times New Roman"/>
              </a:rPr>
              <a:t>Stocks</a:t>
            </a:r>
            <a:r>
              <a:rPr sz="2000" b="1" spc="-50" dirty="0">
                <a:latin typeface="Times New Roman"/>
                <a:cs typeface="Times New Roman"/>
              </a:rPr>
              <a:t> </a:t>
            </a:r>
            <a:r>
              <a:rPr sz="2000" b="1" spc="-5" dirty="0">
                <a:latin typeface="Times New Roman"/>
                <a:cs typeface="Times New Roman"/>
              </a:rPr>
              <a:t>Prediction</a:t>
            </a:r>
            <a:r>
              <a:rPr sz="2000" b="1" spc="-60" dirty="0">
                <a:latin typeface="Times New Roman"/>
                <a:cs typeface="Times New Roman"/>
              </a:rPr>
              <a:t> </a:t>
            </a:r>
            <a:r>
              <a:rPr sz="2000" b="1" spc="-5" dirty="0">
                <a:latin typeface="Times New Roman"/>
                <a:cs typeface="Times New Roman"/>
              </a:rPr>
              <a:t>Using </a:t>
            </a:r>
            <a:r>
              <a:rPr sz="2000" b="1" spc="-484" dirty="0">
                <a:latin typeface="Times New Roman"/>
                <a:cs typeface="Times New Roman"/>
              </a:rPr>
              <a:t> </a:t>
            </a:r>
            <a:r>
              <a:rPr sz="2000" b="1" spc="-5" dirty="0">
                <a:latin typeface="Times New Roman"/>
                <a:cs typeface="Times New Roman"/>
              </a:rPr>
              <a:t>Machine</a:t>
            </a:r>
            <a:r>
              <a:rPr sz="2000" b="1" spc="-10" dirty="0">
                <a:latin typeface="Times New Roman"/>
                <a:cs typeface="Times New Roman"/>
              </a:rPr>
              <a:t> </a:t>
            </a:r>
            <a:r>
              <a:rPr sz="2000" b="1" spc="-5" dirty="0">
                <a:latin typeface="Times New Roman"/>
                <a:cs typeface="Times New Roman"/>
              </a:rPr>
              <a:t>Learning”</a:t>
            </a:r>
            <a:endParaRPr sz="2000" dirty="0">
              <a:latin typeface="Times New Roman"/>
              <a:cs typeface="Times New Roman"/>
            </a:endParaRPr>
          </a:p>
          <a:p>
            <a:pPr marL="1006475" marR="996315" indent="635" algn="ctr">
              <a:lnSpc>
                <a:spcPct val="264400"/>
              </a:lnSpc>
              <a:spcBef>
                <a:spcPts val="780"/>
              </a:spcBef>
            </a:pPr>
            <a:r>
              <a:rPr sz="2300" spc="-5" dirty="0">
                <a:latin typeface="Times New Roman"/>
                <a:cs typeface="Times New Roman"/>
              </a:rPr>
              <a:t>SUPERVISED </a:t>
            </a:r>
            <a:r>
              <a:rPr sz="2300" dirty="0">
                <a:latin typeface="Times New Roman"/>
                <a:cs typeface="Times New Roman"/>
              </a:rPr>
              <a:t>BY </a:t>
            </a:r>
            <a:r>
              <a:rPr sz="2300" spc="5" dirty="0">
                <a:latin typeface="Times New Roman"/>
                <a:cs typeface="Times New Roman"/>
              </a:rPr>
              <a:t> </a:t>
            </a:r>
            <a:endParaRPr lang="en-US" sz="2300" spc="-10" dirty="0">
              <a:latin typeface="Times New Roman"/>
              <a:cs typeface="Times New Roman"/>
            </a:endParaRPr>
          </a:p>
          <a:p>
            <a:pPr marL="1006475" marR="996315" indent="635" algn="ctr">
              <a:lnSpc>
                <a:spcPct val="264400"/>
              </a:lnSpc>
              <a:spcBef>
                <a:spcPts val="780"/>
              </a:spcBef>
            </a:pPr>
            <a:r>
              <a:rPr lang="en-US" sz="2300" spc="-10" dirty="0">
                <a:latin typeface="Times New Roman"/>
                <a:cs typeface="Times New Roman"/>
              </a:rPr>
              <a:t>JATIN MENGHWANI</a:t>
            </a:r>
            <a:endParaRPr sz="2300" dirty="0">
              <a:latin typeface="Times New Roman"/>
              <a:cs typeface="Times New Roman"/>
            </a:endParaRPr>
          </a:p>
        </p:txBody>
      </p:sp>
      <p:sp>
        <p:nvSpPr>
          <p:cNvPr id="8" name="object 8"/>
          <p:cNvSpPr txBox="1"/>
          <p:nvPr/>
        </p:nvSpPr>
        <p:spPr>
          <a:xfrm>
            <a:off x="396036" y="8347557"/>
            <a:ext cx="6769734" cy="1416050"/>
          </a:xfrm>
          <a:prstGeom prst="rect">
            <a:avLst/>
          </a:prstGeom>
        </p:spPr>
        <p:txBody>
          <a:bodyPr vert="horz" wrap="square" lIns="0" tIns="125730" rIns="0" bIns="0" rtlCol="0">
            <a:spAutoFit/>
          </a:bodyPr>
          <a:lstStyle/>
          <a:p>
            <a:pPr marL="6350" algn="ctr">
              <a:lnSpc>
                <a:spcPct val="100000"/>
              </a:lnSpc>
              <a:spcBef>
                <a:spcPts val="990"/>
              </a:spcBef>
            </a:pPr>
            <a:r>
              <a:rPr sz="2300" spc="-10" dirty="0">
                <a:latin typeface="Times New Roman"/>
                <a:cs typeface="Times New Roman"/>
              </a:rPr>
              <a:t>GOKA</a:t>
            </a:r>
            <a:r>
              <a:rPr sz="2300" dirty="0">
                <a:latin typeface="Times New Roman"/>
                <a:cs typeface="Times New Roman"/>
              </a:rPr>
              <a:t>R</a:t>
            </a:r>
            <a:r>
              <a:rPr sz="2300" spc="-10" dirty="0">
                <a:latin typeface="Times New Roman"/>
                <a:cs typeface="Times New Roman"/>
              </a:rPr>
              <a:t>A</a:t>
            </a:r>
            <a:r>
              <a:rPr sz="2300" spc="10" dirty="0">
                <a:latin typeface="Times New Roman"/>
                <a:cs typeface="Times New Roman"/>
              </a:rPr>
              <a:t>J</a:t>
            </a:r>
            <a:r>
              <a:rPr sz="2300" dirty="0">
                <a:latin typeface="Times New Roman"/>
                <a:cs typeface="Times New Roman"/>
              </a:rPr>
              <a:t>U</a:t>
            </a:r>
            <a:r>
              <a:rPr sz="2300" spc="-145" dirty="0">
                <a:latin typeface="Times New Roman"/>
                <a:cs typeface="Times New Roman"/>
              </a:rPr>
              <a:t> </a:t>
            </a:r>
            <a:r>
              <a:rPr sz="2300" dirty="0">
                <a:latin typeface="Times New Roman"/>
                <a:cs typeface="Times New Roman"/>
              </a:rPr>
              <a:t>R</a:t>
            </a:r>
            <a:r>
              <a:rPr sz="2300" spc="-10" dirty="0">
                <a:latin typeface="Times New Roman"/>
                <a:cs typeface="Times New Roman"/>
              </a:rPr>
              <a:t>ANGA</a:t>
            </a:r>
            <a:r>
              <a:rPr sz="2300" spc="-30" dirty="0">
                <a:latin typeface="Times New Roman"/>
                <a:cs typeface="Times New Roman"/>
              </a:rPr>
              <a:t>R</a:t>
            </a:r>
            <a:r>
              <a:rPr sz="2300" spc="-35" dirty="0">
                <a:latin typeface="Times New Roman"/>
                <a:cs typeface="Times New Roman"/>
              </a:rPr>
              <a:t>A</a:t>
            </a:r>
            <a:r>
              <a:rPr sz="2300" spc="10" dirty="0">
                <a:latin typeface="Times New Roman"/>
                <a:cs typeface="Times New Roman"/>
              </a:rPr>
              <a:t>J</a:t>
            </a:r>
            <a:r>
              <a:rPr sz="2300" dirty="0">
                <a:latin typeface="Times New Roman"/>
                <a:cs typeface="Times New Roman"/>
              </a:rPr>
              <a:t>U</a:t>
            </a:r>
            <a:endParaRPr sz="2300">
              <a:latin typeface="Times New Roman"/>
              <a:cs typeface="Times New Roman"/>
            </a:endParaRPr>
          </a:p>
          <a:p>
            <a:pPr marL="12065" marR="5080" algn="ctr">
              <a:lnSpc>
                <a:spcPct val="132200"/>
              </a:lnSpc>
            </a:pPr>
            <a:r>
              <a:rPr sz="2300" spc="-5" dirty="0">
                <a:latin typeface="Times New Roman"/>
                <a:cs typeface="Times New Roman"/>
              </a:rPr>
              <a:t>INSTITUTE</a:t>
            </a:r>
            <a:r>
              <a:rPr sz="2300" spc="-30" dirty="0">
                <a:latin typeface="Times New Roman"/>
                <a:cs typeface="Times New Roman"/>
              </a:rPr>
              <a:t> </a:t>
            </a:r>
            <a:r>
              <a:rPr sz="2300" spc="-5" dirty="0">
                <a:latin typeface="Times New Roman"/>
                <a:cs typeface="Times New Roman"/>
              </a:rPr>
              <a:t>OF</a:t>
            </a:r>
            <a:r>
              <a:rPr sz="2300" spc="-75" dirty="0">
                <a:latin typeface="Times New Roman"/>
                <a:cs typeface="Times New Roman"/>
              </a:rPr>
              <a:t> </a:t>
            </a:r>
            <a:r>
              <a:rPr sz="2300" spc="-5" dirty="0">
                <a:latin typeface="Times New Roman"/>
                <a:cs typeface="Times New Roman"/>
              </a:rPr>
              <a:t>ENGINEERING</a:t>
            </a:r>
            <a:r>
              <a:rPr sz="2300" spc="-40" dirty="0">
                <a:latin typeface="Times New Roman"/>
                <a:cs typeface="Times New Roman"/>
              </a:rPr>
              <a:t> </a:t>
            </a:r>
            <a:r>
              <a:rPr sz="2300" spc="-5" dirty="0">
                <a:latin typeface="Times New Roman"/>
                <a:cs typeface="Times New Roman"/>
              </a:rPr>
              <a:t>AND</a:t>
            </a:r>
            <a:r>
              <a:rPr sz="2300" spc="-25" dirty="0">
                <a:latin typeface="Times New Roman"/>
                <a:cs typeface="Times New Roman"/>
              </a:rPr>
              <a:t> </a:t>
            </a:r>
            <a:r>
              <a:rPr sz="2300" spc="-5" dirty="0">
                <a:latin typeface="Times New Roman"/>
                <a:cs typeface="Times New Roman"/>
              </a:rPr>
              <a:t>TECHNOLOGY </a:t>
            </a:r>
            <a:r>
              <a:rPr sz="2300" spc="-560" dirty="0">
                <a:latin typeface="Times New Roman"/>
                <a:cs typeface="Times New Roman"/>
              </a:rPr>
              <a:t> </a:t>
            </a:r>
            <a:r>
              <a:rPr sz="2300" spc="-10" dirty="0">
                <a:latin typeface="Times New Roman"/>
                <a:cs typeface="Times New Roman"/>
              </a:rPr>
              <a:t>AUTONOMOUS</a:t>
            </a:r>
            <a:endParaRPr sz="23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611187" y="3517900"/>
            <a:ext cx="6334125" cy="1655445"/>
          </a:xfrm>
          <a:prstGeom prst="rect">
            <a:avLst/>
          </a:prstGeom>
        </p:spPr>
      </p:pic>
      <p:sp>
        <p:nvSpPr>
          <p:cNvPr id="4" name="TextBox 3">
            <a:extLst>
              <a:ext uri="{FF2B5EF4-FFF2-40B4-BE49-F238E27FC236}">
                <a16:creationId xmlns:a16="http://schemas.microsoft.com/office/drawing/2014/main" id="{6FCDC9DC-8967-94E0-8A35-C647FFDBE408}"/>
              </a:ext>
            </a:extLst>
          </p:cNvPr>
          <p:cNvSpPr txBox="1"/>
          <p:nvPr/>
        </p:nvSpPr>
        <p:spPr>
          <a:xfrm>
            <a:off x="2330450" y="9461500"/>
            <a:ext cx="3124200"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3F8583FC-DB42-86C4-5898-A5695707316E}"/>
              </a:ext>
            </a:extLst>
          </p:cNvPr>
          <p:cNvSpPr txBox="1"/>
          <p:nvPr/>
        </p:nvSpPr>
        <p:spPr>
          <a:xfrm>
            <a:off x="869315" y="1308100"/>
            <a:ext cx="5817870" cy="2126223"/>
          </a:xfrm>
          <a:prstGeom prst="rect">
            <a:avLst/>
          </a:prstGeom>
          <a:noFill/>
        </p:spPr>
        <p:txBody>
          <a:bodyPr wrap="square" rtlCol="0">
            <a:spAutoFit/>
          </a:bodyPr>
          <a:lstStyle/>
          <a:p>
            <a:pPr marL="15240" algn="just">
              <a:lnSpc>
                <a:spcPts val="1755"/>
              </a:lnSpc>
              <a:spcBef>
                <a:spcPts val="1105"/>
              </a:spcBef>
              <a:tabLst>
                <a:tab pos="469900" algn="l"/>
              </a:tabLst>
            </a:pPr>
            <a:r>
              <a:rPr lang="en-US" sz="1500" i="1" u="sng" spc="-5" dirty="0">
                <a:uFill>
                  <a:solidFill>
                    <a:srgbClr val="000000"/>
                  </a:solidFill>
                </a:uFill>
                <a:latin typeface="Times New Roman"/>
                <a:cs typeface="Times New Roman"/>
              </a:rPr>
              <a:t>3.2.	LSTM Based Model Results</a:t>
            </a:r>
          </a:p>
          <a:p>
            <a:pPr marL="15240" algn="just">
              <a:lnSpc>
                <a:spcPts val="1755"/>
              </a:lnSpc>
              <a:spcBef>
                <a:spcPts val="1105"/>
              </a:spcBef>
              <a:tabLst>
                <a:tab pos="469900" algn="l"/>
              </a:tabLst>
            </a:pPr>
            <a:r>
              <a:rPr lang="en-US" sz="1500" i="1" spc="-5" dirty="0">
                <a:uFill>
                  <a:solidFill>
                    <a:srgbClr val="000000"/>
                  </a:solidFill>
                </a:uFill>
                <a:latin typeface="Times New Roman"/>
                <a:cs typeface="Times New Roman"/>
              </a:rPr>
              <a:t>	The above graph figure 3 is plot over the data having batch size 1 and 1  epochs. The prediction is shown by yellow line and the actual trend is  shown by blue and orange. The proximity of these two lines tells, how  efficient the LSTM based model is. The prediction approximates real trend  when a considerable amount of time has passed. The more the system is  trained the greater the accuracy which will be attained.0</a:t>
            </a:r>
          </a:p>
          <a:p>
            <a:endParaRPr lang="en-IN" dirty="0"/>
          </a:p>
        </p:txBody>
      </p:sp>
      <p:sp>
        <p:nvSpPr>
          <p:cNvPr id="6" name="TextBox 5">
            <a:extLst>
              <a:ext uri="{FF2B5EF4-FFF2-40B4-BE49-F238E27FC236}">
                <a16:creationId xmlns:a16="http://schemas.microsoft.com/office/drawing/2014/main" id="{5BD907BB-2078-774F-1555-85DCA744834E}"/>
              </a:ext>
            </a:extLst>
          </p:cNvPr>
          <p:cNvSpPr txBox="1"/>
          <p:nvPr/>
        </p:nvSpPr>
        <p:spPr>
          <a:xfrm>
            <a:off x="869315" y="5416818"/>
            <a:ext cx="5817870" cy="323165"/>
          </a:xfrm>
          <a:prstGeom prst="rect">
            <a:avLst/>
          </a:prstGeom>
          <a:noFill/>
        </p:spPr>
        <p:txBody>
          <a:bodyPr wrap="square" rtlCol="0">
            <a:spAutoFit/>
          </a:bodyPr>
          <a:lstStyle/>
          <a:p>
            <a:pPr algn="ctr"/>
            <a:r>
              <a:rPr lang="en-IN" sz="1500" i="1" u="sng" spc="-5" dirty="0">
                <a:uFill>
                  <a:solidFill>
                    <a:srgbClr val="000000"/>
                  </a:solidFill>
                </a:uFill>
                <a:latin typeface="Times New Roman"/>
                <a:cs typeface="Times New Roman"/>
              </a:rPr>
              <a:t>Figure 4. Plot between Actual and Predicted Trend of LSTM</a:t>
            </a:r>
          </a:p>
        </p:txBody>
      </p:sp>
    </p:spTree>
    <p:extLst>
      <p:ext uri="{BB962C8B-B14F-4D97-AF65-F5344CB8AC3E}">
        <p14:creationId xmlns:p14="http://schemas.microsoft.com/office/powerpoint/2010/main" val="88368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048" y="393700"/>
            <a:ext cx="6796405" cy="9795256"/>
          </a:xfrm>
          <a:prstGeom prst="rect">
            <a:avLst/>
          </a:prstGeom>
        </p:spPr>
      </p:pic>
      <p:sp>
        <p:nvSpPr>
          <p:cNvPr id="3" name="object 3"/>
          <p:cNvSpPr txBox="1"/>
          <p:nvPr/>
        </p:nvSpPr>
        <p:spPr>
          <a:xfrm>
            <a:off x="1060500" y="1221993"/>
            <a:ext cx="5170170" cy="8257389"/>
          </a:xfrm>
          <a:prstGeom prst="rect">
            <a:avLst/>
          </a:prstGeom>
        </p:spPr>
        <p:txBody>
          <a:bodyPr vert="horz" wrap="square" lIns="0" tIns="11430" rIns="0" bIns="0" rtlCol="0">
            <a:spAutoFit/>
          </a:bodyPr>
          <a:lstStyle/>
          <a:p>
            <a:pPr marL="80010">
              <a:lnSpc>
                <a:spcPts val="2395"/>
              </a:lnSpc>
              <a:spcBef>
                <a:spcPts val="90"/>
              </a:spcBef>
              <a:tabLst>
                <a:tab pos="539750" algn="l"/>
              </a:tabLst>
            </a:pPr>
            <a:r>
              <a:rPr sz="1500" spc="-15" dirty="0">
                <a:latin typeface="Times New Roman"/>
                <a:cs typeface="Times New Roman"/>
              </a:rPr>
              <a:t>IV.	</a:t>
            </a:r>
            <a:r>
              <a:rPr sz="2000" u="sng" spc="-80" dirty="0">
                <a:uFill>
                  <a:solidFill>
                    <a:srgbClr val="000000"/>
                  </a:solidFill>
                </a:uFill>
                <a:latin typeface="Times New Roman"/>
                <a:cs typeface="Times New Roman"/>
              </a:rPr>
              <a:t>CODE</a:t>
            </a:r>
            <a:endParaRPr lang="en-US" sz="2000" u="sng" spc="-80" dirty="0">
              <a:uFill>
                <a:solidFill>
                  <a:srgbClr val="000000"/>
                </a:solidFill>
              </a:uFill>
              <a:latin typeface="Times New Roman"/>
              <a:cs typeface="Times New Roman"/>
            </a:endParaRPr>
          </a:p>
          <a:p>
            <a:pPr marL="80010">
              <a:lnSpc>
                <a:spcPts val="2395"/>
              </a:lnSpc>
              <a:spcBef>
                <a:spcPts val="90"/>
              </a:spcBef>
              <a:tabLst>
                <a:tab pos="539750" algn="l"/>
              </a:tabLst>
            </a:pPr>
            <a:endParaRPr sz="2000" dirty="0">
              <a:latin typeface="Times New Roman"/>
              <a:cs typeface="Times New Roman"/>
            </a:endParaRPr>
          </a:p>
          <a:p>
            <a:r>
              <a:rPr lang="en-IN" sz="1100" b="0" dirty="0">
                <a:effectLst/>
                <a:latin typeface="Consolas" panose="020B0609020204030204" pitchFamily="49" charset="0"/>
              </a:rPr>
              <a:t>import </a:t>
            </a:r>
            <a:r>
              <a:rPr lang="en-IN" sz="1100" b="0" dirty="0" err="1">
                <a:effectLst/>
                <a:latin typeface="Consolas" panose="020B0609020204030204" pitchFamily="49" charset="0"/>
              </a:rPr>
              <a:t>os</a:t>
            </a:r>
            <a:endParaRPr lang="en-IN" sz="1100" b="0" dirty="0">
              <a:effectLst/>
              <a:latin typeface="Consolas" panose="020B0609020204030204" pitchFamily="49" charset="0"/>
            </a:endParaRPr>
          </a:p>
          <a:p>
            <a:r>
              <a:rPr lang="en-IN" sz="1100" b="0" dirty="0">
                <a:effectLst/>
                <a:latin typeface="Consolas" panose="020B0609020204030204" pitchFamily="49" charset="0"/>
              </a:rPr>
              <a:t>from </a:t>
            </a:r>
            <a:r>
              <a:rPr lang="en-IN" sz="1100" b="0" dirty="0" err="1">
                <a:effectLst/>
                <a:latin typeface="Consolas" panose="020B0609020204030204" pitchFamily="49" charset="0"/>
              </a:rPr>
              <a:t>flask_pymongo</a:t>
            </a:r>
            <a:r>
              <a:rPr lang="en-IN" sz="1100" b="0" dirty="0">
                <a:effectLst/>
                <a:latin typeface="Consolas" panose="020B0609020204030204" pitchFamily="49" charset="0"/>
              </a:rPr>
              <a:t> import </a:t>
            </a:r>
            <a:r>
              <a:rPr lang="en-IN" sz="1100" b="0" dirty="0" err="1">
                <a:effectLst/>
                <a:latin typeface="Consolas" panose="020B0609020204030204" pitchFamily="49" charset="0"/>
              </a:rPr>
              <a:t>PyMongo</a:t>
            </a:r>
            <a:endParaRPr lang="en-IN" sz="1100" b="0" dirty="0">
              <a:effectLst/>
              <a:latin typeface="Consolas" panose="020B0609020204030204" pitchFamily="49" charset="0"/>
            </a:endParaRPr>
          </a:p>
          <a:p>
            <a:br>
              <a:rPr lang="en-IN" sz="1100" b="0" dirty="0">
                <a:effectLst/>
                <a:latin typeface="Consolas" panose="020B0609020204030204" pitchFamily="49" charset="0"/>
              </a:rPr>
            </a:br>
            <a:r>
              <a:rPr lang="en-IN" sz="1100" b="0" dirty="0">
                <a:effectLst/>
                <a:latin typeface="Consolas" panose="020B0609020204030204" pitchFamily="49" charset="0"/>
              </a:rPr>
              <a:t>from flask import Flask, flash, redirect, </a:t>
            </a:r>
            <a:r>
              <a:rPr lang="en-IN" sz="1100" b="0" dirty="0" err="1">
                <a:effectLst/>
                <a:latin typeface="Consolas" panose="020B0609020204030204" pitchFamily="49" charset="0"/>
              </a:rPr>
              <a:t>render_template</a:t>
            </a:r>
            <a:r>
              <a:rPr lang="en-IN" sz="1100" b="0" dirty="0">
                <a:effectLst/>
                <a:latin typeface="Consolas" panose="020B0609020204030204" pitchFamily="49" charset="0"/>
              </a:rPr>
              <a:t>, request, session</a:t>
            </a:r>
          </a:p>
          <a:p>
            <a:r>
              <a:rPr lang="en-IN" sz="1100" b="0" dirty="0">
                <a:effectLst/>
                <a:latin typeface="Consolas" panose="020B0609020204030204" pitchFamily="49" charset="0"/>
              </a:rPr>
              <a:t>from </a:t>
            </a:r>
            <a:r>
              <a:rPr lang="en-IN" sz="1100" b="0" dirty="0" err="1">
                <a:effectLst/>
                <a:latin typeface="Consolas" panose="020B0609020204030204" pitchFamily="49" charset="0"/>
              </a:rPr>
              <a:t>flask_session</a:t>
            </a:r>
            <a:r>
              <a:rPr lang="en-IN" sz="1100" b="0" dirty="0">
                <a:effectLst/>
                <a:latin typeface="Consolas" panose="020B0609020204030204" pitchFamily="49" charset="0"/>
              </a:rPr>
              <a:t> import Session</a:t>
            </a:r>
          </a:p>
          <a:p>
            <a:r>
              <a:rPr lang="en-IN" sz="1100" b="0" dirty="0">
                <a:effectLst/>
                <a:latin typeface="Consolas" panose="020B0609020204030204" pitchFamily="49" charset="0"/>
              </a:rPr>
              <a:t>from </a:t>
            </a:r>
            <a:r>
              <a:rPr lang="en-IN" sz="1100" b="0" dirty="0" err="1">
                <a:effectLst/>
                <a:latin typeface="Consolas" panose="020B0609020204030204" pitchFamily="49" charset="0"/>
              </a:rPr>
              <a:t>werkzeug.security</a:t>
            </a:r>
            <a:r>
              <a:rPr lang="en-IN" sz="1100" b="0" dirty="0">
                <a:effectLst/>
                <a:latin typeface="Consolas" panose="020B0609020204030204" pitchFamily="49" charset="0"/>
              </a:rPr>
              <a:t> import </a:t>
            </a:r>
            <a:r>
              <a:rPr lang="en-IN" sz="1100" b="0" dirty="0" err="1">
                <a:effectLst/>
                <a:latin typeface="Consolas" panose="020B0609020204030204" pitchFamily="49" charset="0"/>
              </a:rPr>
              <a:t>check_password_hash</a:t>
            </a:r>
            <a:r>
              <a:rPr lang="en-IN" sz="1100" b="0" dirty="0">
                <a:effectLst/>
                <a:latin typeface="Consolas" panose="020B0609020204030204" pitchFamily="49" charset="0"/>
              </a:rPr>
              <a:t>, </a:t>
            </a:r>
            <a:r>
              <a:rPr lang="en-IN" sz="1100" b="0" dirty="0" err="1">
                <a:effectLst/>
                <a:latin typeface="Consolas" panose="020B0609020204030204" pitchFamily="49" charset="0"/>
              </a:rPr>
              <a:t>generate_password_hash</a:t>
            </a:r>
            <a:endParaRPr lang="en-IN" sz="1100" b="0" dirty="0">
              <a:effectLst/>
              <a:latin typeface="Consolas" panose="020B0609020204030204" pitchFamily="49" charset="0"/>
            </a:endParaRPr>
          </a:p>
          <a:p>
            <a:br>
              <a:rPr lang="en-IN" sz="1100" b="0" dirty="0">
                <a:effectLst/>
                <a:latin typeface="Consolas" panose="020B0609020204030204" pitchFamily="49" charset="0"/>
              </a:rPr>
            </a:br>
            <a:br>
              <a:rPr lang="en-IN" sz="1100" b="0" dirty="0">
                <a:effectLst/>
                <a:latin typeface="Consolas" panose="020B0609020204030204" pitchFamily="49" charset="0"/>
              </a:rPr>
            </a:br>
            <a:r>
              <a:rPr lang="en-IN" sz="1100" b="0" dirty="0">
                <a:effectLst/>
                <a:latin typeface="Consolas" panose="020B0609020204030204" pitchFamily="49" charset="0"/>
              </a:rPr>
              <a:t>from helpers import apology, </a:t>
            </a:r>
            <a:r>
              <a:rPr lang="en-IN" sz="1100" b="0" dirty="0" err="1">
                <a:effectLst/>
                <a:latin typeface="Consolas" panose="020B0609020204030204" pitchFamily="49" charset="0"/>
              </a:rPr>
              <a:t>login_required</a:t>
            </a:r>
            <a:r>
              <a:rPr lang="en-IN" sz="1100" b="0" dirty="0">
                <a:effectLst/>
                <a:latin typeface="Consolas" panose="020B0609020204030204" pitchFamily="49" charset="0"/>
              </a:rPr>
              <a:t>, lookup, </a:t>
            </a:r>
            <a:r>
              <a:rPr lang="en-IN" sz="1100" b="0" dirty="0" err="1">
                <a:effectLst/>
                <a:latin typeface="Consolas" panose="020B0609020204030204" pitchFamily="49" charset="0"/>
              </a:rPr>
              <a:t>usd</a:t>
            </a:r>
            <a:endParaRPr lang="en-IN" sz="1100" b="0" dirty="0">
              <a:effectLst/>
              <a:latin typeface="Consolas" panose="020B0609020204030204" pitchFamily="49" charset="0"/>
            </a:endParaRPr>
          </a:p>
          <a:p>
            <a:br>
              <a:rPr lang="en-IN" sz="1100" b="0" dirty="0">
                <a:effectLst/>
                <a:latin typeface="Consolas" panose="020B0609020204030204" pitchFamily="49" charset="0"/>
              </a:rPr>
            </a:br>
            <a:r>
              <a:rPr lang="en-IN" sz="1100" b="0" dirty="0">
                <a:effectLst/>
                <a:latin typeface="Consolas" panose="020B0609020204030204" pitchFamily="49" charset="0"/>
              </a:rPr>
              <a:t># Configure application</a:t>
            </a:r>
          </a:p>
          <a:p>
            <a:r>
              <a:rPr lang="en-IN" sz="1100" b="0" dirty="0">
                <a:effectLst/>
                <a:latin typeface="Consolas" panose="020B0609020204030204" pitchFamily="49" charset="0"/>
              </a:rPr>
              <a:t>app = Flask(__name__)</a:t>
            </a:r>
          </a:p>
          <a:p>
            <a:r>
              <a:rPr lang="en-IN" sz="1100" b="0" dirty="0" err="1">
                <a:effectLst/>
                <a:latin typeface="Consolas" panose="020B0609020204030204" pitchFamily="49" charset="0"/>
              </a:rPr>
              <a:t>app.config</a:t>
            </a:r>
            <a:r>
              <a:rPr lang="en-IN" sz="1100" b="0" dirty="0">
                <a:effectLst/>
                <a:latin typeface="Consolas" panose="020B0609020204030204" pitchFamily="49" charset="0"/>
              </a:rPr>
              <a:t>["TEMPLATES_AUTO_RELOAD"] = True</a:t>
            </a:r>
          </a:p>
          <a:p>
            <a:br>
              <a:rPr lang="en-IN" sz="1100" b="0" dirty="0">
                <a:effectLst/>
                <a:latin typeface="Consolas" panose="020B0609020204030204" pitchFamily="49" charset="0"/>
              </a:rPr>
            </a:br>
            <a:r>
              <a:rPr lang="en-IN" sz="1100" b="0" dirty="0">
                <a:effectLst/>
                <a:latin typeface="Consolas" panose="020B0609020204030204" pitchFamily="49" charset="0"/>
              </a:rPr>
              <a:t># Initialize </a:t>
            </a:r>
            <a:r>
              <a:rPr lang="en-IN" sz="1100" b="0" dirty="0" err="1">
                <a:effectLst/>
                <a:latin typeface="Consolas" panose="020B0609020204030204" pitchFamily="49" charset="0"/>
              </a:rPr>
              <a:t>PyMongo</a:t>
            </a:r>
            <a:r>
              <a:rPr lang="en-IN" sz="1100" b="0" dirty="0">
                <a:effectLst/>
                <a:latin typeface="Consolas" panose="020B0609020204030204" pitchFamily="49" charset="0"/>
              </a:rPr>
              <a:t> with your MongoDB URI</a:t>
            </a:r>
          </a:p>
          <a:p>
            <a:r>
              <a:rPr lang="en-IN" sz="1100" b="0" dirty="0" err="1">
                <a:effectLst/>
                <a:latin typeface="Consolas" panose="020B0609020204030204" pitchFamily="49" charset="0"/>
              </a:rPr>
              <a:t>app.config</a:t>
            </a:r>
            <a:r>
              <a:rPr lang="en-IN" sz="1100" b="0" dirty="0">
                <a:effectLst/>
                <a:latin typeface="Consolas" panose="020B0609020204030204" pitchFamily="49" charset="0"/>
              </a:rPr>
              <a:t>['MONGO_URI'] = '</a:t>
            </a:r>
            <a:r>
              <a:rPr lang="en-IN" sz="1100" b="0" dirty="0" err="1">
                <a:effectLst/>
                <a:latin typeface="Consolas" panose="020B0609020204030204" pitchFamily="49" charset="0"/>
              </a:rPr>
              <a:t>mongodb</a:t>
            </a:r>
            <a:r>
              <a:rPr lang="en-IN" sz="1100" b="0" dirty="0">
                <a:effectLst/>
                <a:latin typeface="Consolas" panose="020B0609020204030204" pitchFamily="49" charset="0"/>
              </a:rPr>
              <a:t>://localhost:27017/</a:t>
            </a:r>
            <a:r>
              <a:rPr lang="en-IN" sz="1100" b="0" dirty="0" err="1">
                <a:effectLst/>
                <a:latin typeface="Consolas" panose="020B0609020204030204" pitchFamily="49" charset="0"/>
              </a:rPr>
              <a:t>your_database_name</a:t>
            </a:r>
            <a:r>
              <a:rPr lang="en-IN" sz="1100" b="0" dirty="0">
                <a:effectLst/>
                <a:latin typeface="Consolas" panose="020B0609020204030204" pitchFamily="49" charset="0"/>
              </a:rPr>
              <a:t>'</a:t>
            </a:r>
          </a:p>
          <a:p>
            <a:r>
              <a:rPr lang="en-IN" sz="1100" b="0" dirty="0" err="1">
                <a:effectLst/>
                <a:latin typeface="Consolas" panose="020B0609020204030204" pitchFamily="49" charset="0"/>
              </a:rPr>
              <a:t>db</a:t>
            </a:r>
            <a:r>
              <a:rPr lang="en-IN" sz="1100" b="0" dirty="0">
                <a:effectLst/>
                <a:latin typeface="Consolas" panose="020B0609020204030204" pitchFamily="49" charset="0"/>
              </a:rPr>
              <a:t> = </a:t>
            </a:r>
            <a:r>
              <a:rPr lang="en-IN" sz="1100" b="0" dirty="0" err="1">
                <a:effectLst/>
                <a:latin typeface="Consolas" panose="020B0609020204030204" pitchFamily="49" charset="0"/>
              </a:rPr>
              <a:t>PyMongo</a:t>
            </a:r>
            <a:r>
              <a:rPr lang="en-IN" sz="1100" b="0" dirty="0">
                <a:effectLst/>
                <a:latin typeface="Consolas" panose="020B0609020204030204" pitchFamily="49" charset="0"/>
              </a:rPr>
              <a:t>(app)</a:t>
            </a:r>
          </a:p>
          <a:p>
            <a:br>
              <a:rPr lang="en-IN" sz="1100" b="0" dirty="0">
                <a:effectLst/>
                <a:latin typeface="Consolas" panose="020B0609020204030204" pitchFamily="49" charset="0"/>
              </a:rPr>
            </a:br>
            <a:r>
              <a:rPr lang="en-IN" sz="1100" b="0" dirty="0">
                <a:effectLst/>
                <a:latin typeface="Consolas" panose="020B0609020204030204" pitchFamily="49" charset="0"/>
              </a:rPr>
              <a:t># Custom filter</a:t>
            </a:r>
          </a:p>
          <a:p>
            <a:r>
              <a:rPr lang="en-IN" sz="1100" b="0" dirty="0">
                <a:effectLst/>
                <a:latin typeface="Consolas" panose="020B0609020204030204" pitchFamily="49" charset="0"/>
              </a:rPr>
              <a:t>@app.template_filter('usd')</a:t>
            </a:r>
          </a:p>
          <a:p>
            <a:r>
              <a:rPr lang="en-IN" sz="1100" b="0" dirty="0">
                <a:effectLst/>
                <a:latin typeface="Consolas" panose="020B0609020204030204" pitchFamily="49" charset="0"/>
              </a:rPr>
              <a:t>def </a:t>
            </a:r>
            <a:r>
              <a:rPr lang="en-IN" sz="1100" b="0" dirty="0" err="1">
                <a:effectLst/>
                <a:latin typeface="Consolas" panose="020B0609020204030204" pitchFamily="49" charset="0"/>
              </a:rPr>
              <a:t>usd</a:t>
            </a:r>
            <a:r>
              <a:rPr lang="en-IN" sz="1100" b="0" dirty="0">
                <a:effectLst/>
                <a:latin typeface="Consolas" panose="020B0609020204030204" pitchFamily="49" charset="0"/>
              </a:rPr>
              <a:t>(value):</a:t>
            </a:r>
          </a:p>
          <a:p>
            <a:r>
              <a:rPr lang="en-IN" sz="1100" b="0" dirty="0">
                <a:effectLst/>
                <a:latin typeface="Consolas" panose="020B0609020204030204" pitchFamily="49" charset="0"/>
              </a:rPr>
              <a:t>    return f"${value:,.2f}"</a:t>
            </a:r>
          </a:p>
          <a:p>
            <a:br>
              <a:rPr lang="en-IN" sz="1100" b="0" dirty="0">
                <a:effectLst/>
                <a:latin typeface="Consolas" panose="020B0609020204030204" pitchFamily="49" charset="0"/>
              </a:rPr>
            </a:br>
            <a:r>
              <a:rPr lang="en-IN" sz="1100" b="0" dirty="0">
                <a:effectLst/>
                <a:latin typeface="Consolas" panose="020B0609020204030204" pitchFamily="49" charset="0"/>
              </a:rPr>
              <a:t>@app.after_request</a:t>
            </a:r>
          </a:p>
          <a:p>
            <a:r>
              <a:rPr lang="en-IN" sz="1100" b="0" dirty="0">
                <a:effectLst/>
                <a:latin typeface="Consolas" panose="020B0609020204030204" pitchFamily="49" charset="0"/>
              </a:rPr>
              <a:t>def </a:t>
            </a:r>
            <a:r>
              <a:rPr lang="en-IN" sz="1100" b="0" dirty="0" err="1">
                <a:effectLst/>
                <a:latin typeface="Consolas" panose="020B0609020204030204" pitchFamily="49" charset="0"/>
              </a:rPr>
              <a:t>after_request</a:t>
            </a:r>
            <a:r>
              <a:rPr lang="en-IN" sz="1100" b="0" dirty="0">
                <a:effectLst/>
                <a:latin typeface="Consolas" panose="020B0609020204030204" pitchFamily="49" charset="0"/>
              </a:rPr>
              <a:t>(response):</a:t>
            </a:r>
          </a:p>
          <a:p>
            <a:r>
              <a:rPr lang="en-IN" sz="1100" b="0" dirty="0">
                <a:effectLst/>
                <a:latin typeface="Consolas" panose="020B0609020204030204" pitchFamily="49" charset="0"/>
              </a:rPr>
              <a:t>    """Ensure responses aren't cached"""</a:t>
            </a:r>
          </a:p>
          <a:p>
            <a:r>
              <a:rPr lang="en-IN" sz="1100" b="0" dirty="0">
                <a:effectLst/>
                <a:latin typeface="Consolas" panose="020B0609020204030204" pitchFamily="49" charset="0"/>
              </a:rPr>
              <a:t>    </a:t>
            </a:r>
            <a:r>
              <a:rPr lang="en-IN" sz="1100" b="0" dirty="0" err="1">
                <a:effectLst/>
                <a:latin typeface="Consolas" panose="020B0609020204030204" pitchFamily="49" charset="0"/>
              </a:rPr>
              <a:t>response.headers</a:t>
            </a:r>
            <a:r>
              <a:rPr lang="en-IN" sz="1100" b="0" dirty="0">
                <a:effectLst/>
                <a:latin typeface="Consolas" panose="020B0609020204030204" pitchFamily="49" charset="0"/>
              </a:rPr>
              <a:t>["Cache-Control"] = "no-cache, no-store, must-revalidate"</a:t>
            </a:r>
          </a:p>
          <a:p>
            <a:r>
              <a:rPr lang="en-IN" sz="1100" b="0" dirty="0">
                <a:effectLst/>
                <a:latin typeface="Consolas" panose="020B0609020204030204" pitchFamily="49" charset="0"/>
              </a:rPr>
              <a:t>    </a:t>
            </a:r>
            <a:r>
              <a:rPr lang="en-IN" sz="1100" b="0" dirty="0" err="1">
                <a:effectLst/>
                <a:latin typeface="Consolas" panose="020B0609020204030204" pitchFamily="49" charset="0"/>
              </a:rPr>
              <a:t>response.headers</a:t>
            </a:r>
            <a:r>
              <a:rPr lang="en-IN" sz="1100" b="0" dirty="0">
                <a:effectLst/>
                <a:latin typeface="Consolas" panose="020B0609020204030204" pitchFamily="49" charset="0"/>
              </a:rPr>
              <a:t>["Expires"] = 0</a:t>
            </a:r>
          </a:p>
          <a:p>
            <a:r>
              <a:rPr lang="en-IN" sz="1100" b="0" dirty="0">
                <a:effectLst/>
                <a:latin typeface="Consolas" panose="020B0609020204030204" pitchFamily="49" charset="0"/>
              </a:rPr>
              <a:t>    </a:t>
            </a:r>
            <a:r>
              <a:rPr lang="en-IN" sz="1100" b="0" dirty="0" err="1">
                <a:effectLst/>
                <a:latin typeface="Consolas" panose="020B0609020204030204" pitchFamily="49" charset="0"/>
              </a:rPr>
              <a:t>response.headers</a:t>
            </a:r>
            <a:r>
              <a:rPr lang="en-IN" sz="1100" b="0" dirty="0">
                <a:effectLst/>
                <a:latin typeface="Consolas" panose="020B0609020204030204" pitchFamily="49" charset="0"/>
              </a:rPr>
              <a:t>["Pragma"] = "no-cache"</a:t>
            </a:r>
          </a:p>
          <a:p>
            <a:r>
              <a:rPr lang="en-IN" sz="1100" b="0" dirty="0">
                <a:effectLst/>
                <a:latin typeface="Consolas" panose="020B0609020204030204" pitchFamily="49" charset="0"/>
              </a:rPr>
              <a:t>    return response</a:t>
            </a:r>
          </a:p>
          <a:p>
            <a:br>
              <a:rPr lang="en-IN" sz="1100" b="0" dirty="0">
                <a:effectLst/>
                <a:latin typeface="Consolas" panose="020B0609020204030204" pitchFamily="49" charset="0"/>
              </a:rPr>
            </a:br>
            <a:br>
              <a:rPr lang="en-IN" sz="1100" b="0" dirty="0">
                <a:effectLst/>
                <a:latin typeface="Consolas" panose="020B0609020204030204" pitchFamily="49" charset="0"/>
              </a:rPr>
            </a:br>
            <a:r>
              <a:rPr lang="en-IN" sz="1100" b="0" dirty="0">
                <a:effectLst/>
                <a:latin typeface="Consolas" panose="020B0609020204030204" pitchFamily="49" charset="0"/>
              </a:rPr>
              <a:t>@app.route("/")</a:t>
            </a:r>
          </a:p>
          <a:p>
            <a:r>
              <a:rPr lang="en-IN" sz="1100" b="0" dirty="0">
                <a:effectLst/>
                <a:latin typeface="Consolas" panose="020B0609020204030204" pitchFamily="49" charset="0"/>
              </a:rPr>
              <a:t>@login_required</a:t>
            </a:r>
          </a:p>
          <a:p>
            <a:r>
              <a:rPr lang="en-IN" sz="1100" b="0" dirty="0">
                <a:effectLst/>
                <a:latin typeface="Consolas" panose="020B0609020204030204" pitchFamily="49" charset="0"/>
              </a:rPr>
              <a:t>def index():</a:t>
            </a:r>
          </a:p>
          <a:p>
            <a:r>
              <a:rPr lang="en-IN" sz="1100" b="0" dirty="0">
                <a:effectLst/>
                <a:latin typeface="Consolas" panose="020B0609020204030204" pitchFamily="49" charset="0"/>
              </a:rPr>
              <a:t>    """Show portfolio of stocks"""</a:t>
            </a:r>
          </a:p>
          <a:p>
            <a:br>
              <a:rPr lang="en-IN" sz="1100" b="0" dirty="0">
                <a:effectLst/>
                <a:latin typeface="Consolas" panose="020B0609020204030204" pitchFamily="49" charset="0"/>
              </a:rPr>
            </a:br>
            <a:r>
              <a:rPr lang="en-IN" sz="1100" b="0" dirty="0">
                <a:effectLst/>
                <a:latin typeface="Consolas" panose="020B0609020204030204" pitchFamily="49" charset="0"/>
              </a:rPr>
              <a:t>    return </a:t>
            </a:r>
            <a:r>
              <a:rPr lang="en-IN" sz="1100" b="0" dirty="0" err="1">
                <a:effectLst/>
                <a:latin typeface="Consolas" panose="020B0609020204030204" pitchFamily="49" charset="0"/>
              </a:rPr>
              <a:t>render_template</a:t>
            </a:r>
            <a:r>
              <a:rPr lang="en-IN" sz="1100" b="0" dirty="0">
                <a:effectLst/>
                <a:latin typeface="Consolas" panose="020B0609020204030204" pitchFamily="49" charset="0"/>
              </a:rPr>
              <a:t>("index.html")</a:t>
            </a:r>
          </a:p>
          <a:p>
            <a:br>
              <a:rPr lang="en-IN" sz="1100" b="0" dirty="0">
                <a:solidFill>
                  <a:srgbClr val="D4D4D4"/>
                </a:solidFill>
                <a:effectLst/>
                <a:latin typeface="Consolas" panose="020B0609020204030204" pitchFamily="49" charset="0"/>
              </a:rPr>
            </a:br>
            <a:br>
              <a:rPr lang="en-IN" sz="1100" b="0" dirty="0">
                <a:solidFill>
                  <a:srgbClr val="D4D4D4"/>
                </a:solidFill>
                <a:effectLst/>
                <a:latin typeface="Consolas" panose="020B0609020204030204" pitchFamily="49" charset="0"/>
              </a:rPr>
            </a:br>
            <a:endParaRPr lang="en-IN" sz="1100" b="0" dirty="0">
              <a:solidFill>
                <a:srgbClr val="D4D4D4"/>
              </a:solidFill>
              <a:effectLst/>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048" y="447649"/>
            <a:ext cx="6796405" cy="9795256"/>
          </a:xfrm>
          <a:prstGeom prst="rect">
            <a:avLst/>
          </a:prstGeom>
        </p:spPr>
      </p:pic>
      <p:sp>
        <p:nvSpPr>
          <p:cNvPr id="3" name="object 3"/>
          <p:cNvSpPr txBox="1"/>
          <p:nvPr/>
        </p:nvSpPr>
        <p:spPr>
          <a:xfrm>
            <a:off x="1060500" y="1039113"/>
            <a:ext cx="5765750" cy="8826134"/>
          </a:xfrm>
          <a:prstGeom prst="rect">
            <a:avLst/>
          </a:prstGeom>
        </p:spPr>
        <p:txBody>
          <a:bodyPr vert="horz" wrap="square" lIns="0" tIns="23495" rIns="0" bIns="0" rtlCol="0">
            <a:spAutoFit/>
          </a:bodyPr>
          <a:lstStyle/>
          <a:p>
            <a:r>
              <a:rPr lang="en-IN" sz="1100" b="0" dirty="0">
                <a:effectLst/>
                <a:latin typeface="Consolas" panose="020B0609020204030204" pitchFamily="49" charset="0"/>
              </a:rPr>
              <a:t>@app.route("/buy", methods=["GET", "POST"])</a:t>
            </a:r>
          </a:p>
          <a:p>
            <a:r>
              <a:rPr lang="en-IN" sz="1100" b="0" dirty="0">
                <a:effectLst/>
                <a:latin typeface="Consolas" panose="020B0609020204030204" pitchFamily="49" charset="0"/>
              </a:rPr>
              <a:t>@login_required</a:t>
            </a:r>
          </a:p>
          <a:p>
            <a:r>
              <a:rPr lang="en-IN" sz="1100" b="0" dirty="0">
                <a:effectLst/>
                <a:latin typeface="Consolas" panose="020B0609020204030204" pitchFamily="49" charset="0"/>
              </a:rPr>
              <a:t>def buy():</a:t>
            </a:r>
          </a:p>
          <a:p>
            <a:r>
              <a:rPr lang="en-IN" sz="1100" b="0" dirty="0">
                <a:effectLst/>
                <a:latin typeface="Consolas" panose="020B0609020204030204" pitchFamily="49" charset="0"/>
              </a:rPr>
              <a:t>    """Buy shares of stock"""</a:t>
            </a:r>
          </a:p>
          <a:p>
            <a:br>
              <a:rPr lang="en-IN" sz="1100" b="0" dirty="0">
                <a:effectLst/>
                <a:latin typeface="Consolas" panose="020B0609020204030204" pitchFamily="49" charset="0"/>
              </a:rPr>
            </a:br>
            <a:r>
              <a:rPr lang="en-IN" sz="1100" b="0" dirty="0">
                <a:effectLst/>
                <a:latin typeface="Consolas" panose="020B0609020204030204" pitchFamily="49" charset="0"/>
              </a:rPr>
              <a:t>    # define BUY action</a:t>
            </a:r>
          </a:p>
          <a:p>
            <a:r>
              <a:rPr lang="en-IN" sz="1100" b="0" dirty="0">
                <a:effectLst/>
                <a:latin typeface="Consolas" panose="020B0609020204030204" pitchFamily="49" charset="0"/>
              </a:rPr>
              <a:t>    action = "BUY"</a:t>
            </a:r>
          </a:p>
          <a:p>
            <a:br>
              <a:rPr lang="en-IN" sz="1100" b="0" dirty="0">
                <a:effectLst/>
                <a:latin typeface="Consolas" panose="020B0609020204030204" pitchFamily="49" charset="0"/>
              </a:rPr>
            </a:br>
            <a:r>
              <a:rPr lang="en-IN" sz="1100" b="0" dirty="0">
                <a:effectLst/>
                <a:latin typeface="Consolas" panose="020B0609020204030204" pitchFamily="49" charset="0"/>
              </a:rPr>
              <a:t>    if </a:t>
            </a:r>
            <a:r>
              <a:rPr lang="en-IN" sz="1100" b="0" dirty="0" err="1">
                <a:effectLst/>
                <a:latin typeface="Consolas" panose="020B0609020204030204" pitchFamily="49" charset="0"/>
              </a:rPr>
              <a:t>request.method</a:t>
            </a:r>
            <a:r>
              <a:rPr lang="en-IN" sz="1100" b="0" dirty="0">
                <a:effectLst/>
                <a:latin typeface="Consolas" panose="020B0609020204030204" pitchFamily="49" charset="0"/>
              </a:rPr>
              <a:t> == "POST":</a:t>
            </a:r>
          </a:p>
          <a:p>
            <a:r>
              <a:rPr lang="en-IN" sz="1100" b="0" dirty="0">
                <a:effectLst/>
                <a:latin typeface="Consolas" panose="020B0609020204030204" pitchFamily="49" charset="0"/>
              </a:rPr>
              <a:t>        symbol = </a:t>
            </a:r>
            <a:r>
              <a:rPr lang="en-IN" sz="1100" b="0" dirty="0" err="1">
                <a:effectLst/>
                <a:latin typeface="Consolas" panose="020B0609020204030204" pitchFamily="49" charset="0"/>
              </a:rPr>
              <a:t>request.form.get</a:t>
            </a:r>
            <a:r>
              <a:rPr lang="en-IN" sz="1100" b="0" dirty="0">
                <a:effectLst/>
                <a:latin typeface="Consolas" panose="020B0609020204030204" pitchFamily="49" charset="0"/>
              </a:rPr>
              <a:t>("symbol")</a:t>
            </a:r>
          </a:p>
          <a:p>
            <a:r>
              <a:rPr lang="en-IN" sz="1100" b="0" dirty="0">
                <a:effectLst/>
                <a:latin typeface="Consolas" panose="020B0609020204030204" pitchFamily="49" charset="0"/>
              </a:rPr>
              <a:t>        shares = int(</a:t>
            </a:r>
            <a:r>
              <a:rPr lang="en-IN" sz="1100" b="0" dirty="0" err="1">
                <a:effectLst/>
                <a:latin typeface="Consolas" panose="020B0609020204030204" pitchFamily="49" charset="0"/>
              </a:rPr>
              <a:t>request.form.get</a:t>
            </a:r>
            <a:r>
              <a:rPr lang="en-IN" sz="1100" b="0" dirty="0">
                <a:effectLst/>
                <a:latin typeface="Consolas" panose="020B0609020204030204" pitchFamily="49" charset="0"/>
              </a:rPr>
              <a:t>("shares"))</a:t>
            </a:r>
          </a:p>
          <a:p>
            <a:br>
              <a:rPr lang="en-IN" sz="1100" b="0" dirty="0">
                <a:effectLst/>
                <a:latin typeface="Consolas" panose="020B0609020204030204" pitchFamily="49" charset="0"/>
              </a:rPr>
            </a:br>
            <a:r>
              <a:rPr lang="en-IN" sz="1100" b="0" dirty="0">
                <a:effectLst/>
                <a:latin typeface="Consolas" panose="020B0609020204030204" pitchFamily="49" charset="0"/>
              </a:rPr>
              <a:t>        # if symbol or shares are empty</a:t>
            </a:r>
          </a:p>
          <a:p>
            <a:r>
              <a:rPr lang="en-IN" sz="1100" b="0" dirty="0">
                <a:effectLst/>
                <a:latin typeface="Consolas" panose="020B0609020204030204" pitchFamily="49" charset="0"/>
              </a:rPr>
              <a:t>        if not symbol or not shares:</a:t>
            </a:r>
          </a:p>
          <a:p>
            <a:r>
              <a:rPr lang="en-IN" sz="1100" b="0" dirty="0">
                <a:effectLst/>
                <a:latin typeface="Consolas" panose="020B0609020204030204" pitchFamily="49" charset="0"/>
              </a:rPr>
              <a:t>            flash("Stock symbol and number of shares must not be empty.", "error")</a:t>
            </a:r>
          </a:p>
          <a:p>
            <a:r>
              <a:rPr lang="en-IN" sz="1100" b="0" dirty="0">
                <a:effectLst/>
                <a:latin typeface="Consolas" panose="020B0609020204030204" pitchFamily="49" charset="0"/>
              </a:rPr>
              <a:t>        # if user manually changed shares to 0 or negative int</a:t>
            </a:r>
          </a:p>
          <a:p>
            <a:r>
              <a:rPr lang="en-IN" sz="1100" b="0" dirty="0">
                <a:effectLst/>
                <a:latin typeface="Consolas" panose="020B0609020204030204" pitchFamily="49" charset="0"/>
              </a:rPr>
              <a:t>        </a:t>
            </a:r>
            <a:r>
              <a:rPr lang="en-IN" sz="1100" b="0" dirty="0" err="1">
                <a:effectLst/>
                <a:latin typeface="Consolas" panose="020B0609020204030204" pitchFamily="49" charset="0"/>
              </a:rPr>
              <a:t>elif</a:t>
            </a:r>
            <a:r>
              <a:rPr lang="en-IN" sz="1100" b="0" dirty="0">
                <a:effectLst/>
                <a:latin typeface="Consolas" panose="020B0609020204030204" pitchFamily="49" charset="0"/>
              </a:rPr>
              <a:t> shares &lt;= 0:</a:t>
            </a:r>
          </a:p>
          <a:p>
            <a:r>
              <a:rPr lang="en-IN" sz="1100" b="0" dirty="0">
                <a:effectLst/>
                <a:latin typeface="Consolas" panose="020B0609020204030204" pitchFamily="49" charset="0"/>
              </a:rPr>
              <a:t>            flash("Number of shares must be a positive integer.", "error")</a:t>
            </a:r>
          </a:p>
          <a:p>
            <a:r>
              <a:rPr lang="en-IN" sz="1100" b="0" dirty="0">
                <a:effectLst/>
                <a:latin typeface="Consolas" panose="020B0609020204030204" pitchFamily="49" charset="0"/>
              </a:rPr>
              <a:t>        else:</a:t>
            </a:r>
          </a:p>
          <a:p>
            <a:r>
              <a:rPr lang="en-IN" sz="1100" b="0" dirty="0">
                <a:effectLst/>
                <a:latin typeface="Consolas" panose="020B0609020204030204" pitchFamily="49" charset="0"/>
              </a:rPr>
              <a:t>            quote = lookup(symbol)</a:t>
            </a:r>
          </a:p>
          <a:p>
            <a:r>
              <a:rPr lang="en-IN" sz="1100" b="0" dirty="0">
                <a:effectLst/>
                <a:latin typeface="Consolas" panose="020B0609020204030204" pitchFamily="49" charset="0"/>
              </a:rPr>
              <a:t>            # if quote is null</a:t>
            </a:r>
          </a:p>
          <a:p>
            <a:r>
              <a:rPr lang="en-IN" sz="1100" b="0" dirty="0">
                <a:effectLst/>
                <a:latin typeface="Consolas" panose="020B0609020204030204" pitchFamily="49" charset="0"/>
              </a:rPr>
              <a:t>            if not quote:</a:t>
            </a:r>
          </a:p>
          <a:p>
            <a:r>
              <a:rPr lang="en-IN" sz="1100" b="0" dirty="0">
                <a:effectLst/>
                <a:latin typeface="Consolas" panose="020B0609020204030204" pitchFamily="49" charset="0"/>
              </a:rPr>
              <a:t>                flash("Stock symbol does not exist.", "error")</a:t>
            </a:r>
          </a:p>
          <a:p>
            <a:r>
              <a:rPr lang="en-IN" sz="1100" b="0" dirty="0">
                <a:effectLst/>
                <a:latin typeface="Consolas" panose="020B0609020204030204" pitchFamily="49" charset="0"/>
              </a:rPr>
              <a:t>            else:</a:t>
            </a:r>
          </a:p>
          <a:p>
            <a:r>
              <a:rPr lang="en-IN" sz="1100" b="0" dirty="0">
                <a:effectLst/>
                <a:latin typeface="Consolas" panose="020B0609020204030204" pitchFamily="49" charset="0"/>
              </a:rPr>
              <a:t>                </a:t>
            </a:r>
            <a:r>
              <a:rPr lang="en-IN" sz="1100" b="0" dirty="0" err="1">
                <a:effectLst/>
                <a:latin typeface="Consolas" panose="020B0609020204030204" pitchFamily="49" charset="0"/>
              </a:rPr>
              <a:t>user_id</a:t>
            </a:r>
            <a:r>
              <a:rPr lang="en-IN" sz="1100" b="0" dirty="0">
                <a:effectLst/>
                <a:latin typeface="Consolas" panose="020B0609020204030204" pitchFamily="49" charset="0"/>
              </a:rPr>
              <a:t> = session["</a:t>
            </a:r>
            <a:r>
              <a:rPr lang="en-IN" sz="1100" b="0" dirty="0" err="1">
                <a:effectLst/>
                <a:latin typeface="Consolas" panose="020B0609020204030204" pitchFamily="49" charset="0"/>
              </a:rPr>
              <a:t>user_id</a:t>
            </a:r>
            <a:r>
              <a:rPr lang="en-IN" sz="1100" b="0" dirty="0">
                <a:effectLst/>
                <a:latin typeface="Consolas" panose="020B0609020204030204" pitchFamily="49" charset="0"/>
              </a:rPr>
              <a:t>"]</a:t>
            </a:r>
          </a:p>
          <a:p>
            <a:r>
              <a:rPr lang="en-IN" sz="1100" b="0" dirty="0">
                <a:effectLst/>
                <a:latin typeface="Consolas" panose="020B0609020204030204" pitchFamily="49" charset="0"/>
              </a:rPr>
              <a:t>                price = quote["price"]</a:t>
            </a:r>
          </a:p>
          <a:p>
            <a:r>
              <a:rPr lang="en-IN" sz="1100" b="0" dirty="0">
                <a:effectLst/>
                <a:latin typeface="Consolas" panose="020B0609020204030204" pitchFamily="49" charset="0"/>
              </a:rPr>
              <a:t>                name = quote["name"]</a:t>
            </a:r>
          </a:p>
          <a:p>
            <a:r>
              <a:rPr lang="en-IN" sz="1100" b="0" dirty="0">
                <a:effectLst/>
                <a:latin typeface="Consolas" panose="020B0609020204030204" pitchFamily="49" charset="0"/>
              </a:rPr>
              <a:t>                # check cash balance</a:t>
            </a:r>
          </a:p>
          <a:p>
            <a:r>
              <a:rPr lang="en-IN" sz="1100" b="0" dirty="0">
                <a:effectLst/>
                <a:latin typeface="Consolas" panose="020B0609020204030204" pitchFamily="49" charset="0"/>
              </a:rPr>
              <a:t>                user = </a:t>
            </a:r>
            <a:r>
              <a:rPr lang="en-IN" sz="1100" b="0" dirty="0" err="1">
                <a:effectLst/>
                <a:latin typeface="Consolas" panose="020B0609020204030204" pitchFamily="49" charset="0"/>
              </a:rPr>
              <a:t>db.users.find_one</a:t>
            </a:r>
            <a:r>
              <a:rPr lang="en-IN" sz="1100" b="0" dirty="0">
                <a:effectLst/>
                <a:latin typeface="Consolas" panose="020B0609020204030204" pitchFamily="49" charset="0"/>
              </a:rPr>
              <a:t>({"_id": </a:t>
            </a:r>
            <a:r>
              <a:rPr lang="en-IN" sz="1100" b="0" dirty="0" err="1">
                <a:effectLst/>
                <a:latin typeface="Consolas" panose="020B0609020204030204" pitchFamily="49" charset="0"/>
              </a:rPr>
              <a:t>user_id</a:t>
            </a:r>
            <a:r>
              <a:rPr lang="en-IN" sz="1100" b="0" dirty="0">
                <a:effectLst/>
                <a:latin typeface="Consolas" panose="020B0609020204030204" pitchFamily="49" charset="0"/>
              </a:rPr>
              <a:t>})</a:t>
            </a:r>
          </a:p>
          <a:p>
            <a:r>
              <a:rPr lang="en-IN" sz="1100" b="0" dirty="0">
                <a:effectLst/>
                <a:latin typeface="Consolas" panose="020B0609020204030204" pitchFamily="49" charset="0"/>
              </a:rPr>
              <a:t>                cash = user["cash"]</a:t>
            </a:r>
          </a:p>
          <a:p>
            <a:br>
              <a:rPr lang="en-IN" sz="1100" b="0" dirty="0">
                <a:effectLst/>
                <a:latin typeface="Consolas" panose="020B0609020204030204" pitchFamily="49" charset="0"/>
              </a:rPr>
            </a:br>
            <a:r>
              <a:rPr lang="en-IN" sz="1100" b="0" dirty="0">
                <a:effectLst/>
                <a:latin typeface="Consolas" panose="020B0609020204030204" pitchFamily="49" charset="0"/>
              </a:rPr>
              <a:t>                # check stock purchase total cost</a:t>
            </a:r>
          </a:p>
          <a:p>
            <a:r>
              <a:rPr lang="en-IN" sz="1100" b="0" dirty="0">
                <a:effectLst/>
                <a:latin typeface="Consolas" panose="020B0609020204030204" pitchFamily="49" charset="0"/>
              </a:rPr>
              <a:t>                cost = price * shares</a:t>
            </a:r>
          </a:p>
          <a:p>
            <a:br>
              <a:rPr lang="en-IN" sz="1100" b="0" dirty="0">
                <a:effectLst/>
                <a:latin typeface="Consolas" panose="020B0609020204030204" pitchFamily="49" charset="0"/>
              </a:rPr>
            </a:br>
            <a:r>
              <a:rPr lang="en-IN" sz="1100" b="0" dirty="0">
                <a:effectLst/>
                <a:latin typeface="Consolas" panose="020B0609020204030204" pitchFamily="49" charset="0"/>
              </a:rPr>
              <a:t>                # balance has to be &gt;= 0</a:t>
            </a:r>
          </a:p>
          <a:p>
            <a:r>
              <a:rPr lang="en-IN" sz="1100" b="0" dirty="0">
                <a:effectLst/>
                <a:latin typeface="Consolas" panose="020B0609020204030204" pitchFamily="49" charset="0"/>
              </a:rPr>
              <a:t>                balance = cash - cost</a:t>
            </a:r>
          </a:p>
          <a:p>
            <a:br>
              <a:rPr lang="en-IN" sz="1100" b="0" dirty="0">
                <a:effectLst/>
                <a:latin typeface="Consolas" panose="020B0609020204030204" pitchFamily="49" charset="0"/>
              </a:rPr>
            </a:br>
            <a:r>
              <a:rPr lang="en-IN" sz="1100" b="0" dirty="0">
                <a:effectLst/>
                <a:latin typeface="Consolas" panose="020B0609020204030204" pitchFamily="49" charset="0"/>
              </a:rPr>
              <a:t>                # if total cost exceeds cash balance, return error message</a:t>
            </a:r>
          </a:p>
          <a:p>
            <a:r>
              <a:rPr lang="en-IN" sz="1100" b="0" dirty="0">
                <a:effectLst/>
                <a:latin typeface="Consolas" panose="020B0609020204030204" pitchFamily="49" charset="0"/>
              </a:rPr>
              <a:t>                if balance &lt; 0:</a:t>
            </a:r>
          </a:p>
          <a:p>
            <a:r>
              <a:rPr lang="en-IN" sz="1100" b="0" dirty="0">
                <a:effectLst/>
                <a:latin typeface="Consolas" panose="020B0609020204030204" pitchFamily="49" charset="0"/>
              </a:rPr>
              <a:t>                    flash(</a:t>
            </a:r>
            <a:r>
              <a:rPr lang="en-IN" sz="1100" b="0" dirty="0" err="1">
                <a:effectLst/>
                <a:latin typeface="Consolas" panose="020B0609020204030204" pitchFamily="49" charset="0"/>
              </a:rPr>
              <a:t>f"You</a:t>
            </a:r>
            <a:r>
              <a:rPr lang="en-IN" sz="1100" b="0" dirty="0">
                <a:effectLst/>
                <a:latin typeface="Consolas" panose="020B0609020204030204" pitchFamily="49" charset="0"/>
              </a:rPr>
              <a:t> do not have enough cash balance. Current balance: {</a:t>
            </a:r>
            <a:r>
              <a:rPr lang="en-IN" sz="1100" b="0" dirty="0" err="1">
                <a:effectLst/>
                <a:latin typeface="Consolas" panose="020B0609020204030204" pitchFamily="49" charset="0"/>
              </a:rPr>
              <a:t>usd</a:t>
            </a:r>
            <a:r>
              <a:rPr lang="en-IN" sz="1100" b="0" dirty="0">
                <a:effectLst/>
                <a:latin typeface="Consolas" panose="020B0609020204030204" pitchFamily="49" charset="0"/>
              </a:rPr>
              <a:t>(cash)}. Total cost to buy stock: {</a:t>
            </a:r>
            <a:r>
              <a:rPr lang="en-IN" sz="1100" b="0" dirty="0" err="1">
                <a:effectLst/>
                <a:latin typeface="Consolas" panose="020B0609020204030204" pitchFamily="49" charset="0"/>
              </a:rPr>
              <a:t>usd</a:t>
            </a:r>
            <a:r>
              <a:rPr lang="en-IN" sz="1100" b="0" dirty="0">
                <a:effectLst/>
                <a:latin typeface="Consolas" panose="020B0609020204030204" pitchFamily="49" charset="0"/>
              </a:rPr>
              <a:t>(cost)}", "error")</a:t>
            </a:r>
          </a:p>
          <a:p>
            <a:r>
              <a:rPr lang="en-IN" sz="1100" b="0" dirty="0">
                <a:effectLst/>
                <a:latin typeface="Consolas" panose="020B0609020204030204" pitchFamily="49" charset="0"/>
              </a:rPr>
              <a:t>                else:</a:t>
            </a:r>
          </a:p>
          <a:p>
            <a:r>
              <a:rPr lang="en-IN" sz="1100" b="0" dirty="0">
                <a:effectLst/>
                <a:latin typeface="Consolas" panose="020B0609020204030204" pitchFamily="49" charset="0"/>
              </a:rPr>
              <a:t>                    # insert buy transaction</a:t>
            </a:r>
          </a:p>
          <a:p>
            <a:r>
              <a:rPr lang="en-IN" sz="1100" b="0" dirty="0">
                <a:effectLst/>
                <a:latin typeface="Consolas" panose="020B0609020204030204" pitchFamily="49" charset="0"/>
              </a:rPr>
              <a:t>                    </a:t>
            </a:r>
            <a:r>
              <a:rPr lang="en-IN" sz="1100" b="0" dirty="0" err="1">
                <a:effectLst/>
                <a:latin typeface="Consolas" panose="020B0609020204030204" pitchFamily="49" charset="0"/>
              </a:rPr>
              <a:t>db.transactions.insert_one</a:t>
            </a:r>
            <a:r>
              <a:rPr lang="en-IN" sz="1100" b="0" dirty="0">
                <a:effectLst/>
                <a:latin typeface="Consolas" panose="020B0609020204030204" pitchFamily="49" charset="0"/>
              </a:rPr>
              <a:t>({</a:t>
            </a:r>
          </a:p>
          <a:p>
            <a:r>
              <a:rPr lang="en-IN" sz="1100" b="0" dirty="0">
                <a:effectLst/>
                <a:latin typeface="Consolas" panose="020B0609020204030204" pitchFamily="49" charset="0"/>
              </a:rPr>
              <a:t>                        "</a:t>
            </a:r>
            <a:r>
              <a:rPr lang="en-IN" sz="1100" b="0" dirty="0" err="1">
                <a:effectLst/>
                <a:latin typeface="Consolas" panose="020B0609020204030204" pitchFamily="49" charset="0"/>
              </a:rPr>
              <a:t>user_id</a:t>
            </a:r>
            <a:r>
              <a:rPr lang="en-IN" sz="1100" b="0" dirty="0">
                <a:effectLst/>
                <a:latin typeface="Consolas" panose="020B0609020204030204" pitchFamily="49" charset="0"/>
              </a:rPr>
              <a:t>": </a:t>
            </a:r>
            <a:r>
              <a:rPr lang="en-IN" sz="1100" b="0" dirty="0" err="1">
                <a:effectLst/>
                <a:latin typeface="Consolas" panose="020B0609020204030204" pitchFamily="49" charset="0"/>
              </a:rPr>
              <a:t>user_id</a:t>
            </a:r>
            <a:r>
              <a:rPr lang="en-IN" sz="1100" b="0" dirty="0">
                <a:effectLst/>
                <a:latin typeface="Consolas" panose="020B0609020204030204" pitchFamily="49" charset="0"/>
              </a:rPr>
              <a:t>,</a:t>
            </a:r>
          </a:p>
          <a:p>
            <a:r>
              <a:rPr lang="en-IN" sz="1100" b="0" dirty="0">
                <a:effectLst/>
                <a:latin typeface="Consolas" panose="020B0609020204030204" pitchFamily="49" charset="0"/>
              </a:rPr>
              <a:t>                        "action": action,</a:t>
            </a:r>
          </a:p>
          <a:p>
            <a:r>
              <a:rPr lang="en-IN" sz="1100" b="0" dirty="0">
                <a:effectLst/>
                <a:latin typeface="Consolas" panose="020B0609020204030204" pitchFamily="49" charset="0"/>
              </a:rPr>
              <a:t>                        "symbol": symbol,</a:t>
            </a:r>
          </a:p>
          <a:p>
            <a:r>
              <a:rPr lang="en-IN" sz="1100" b="0" dirty="0">
                <a:effectLst/>
                <a:latin typeface="Consolas" panose="020B0609020204030204" pitchFamily="49" charset="0"/>
              </a:rPr>
              <a:t>                        "name": name,</a:t>
            </a:r>
          </a:p>
          <a:p>
            <a:r>
              <a:rPr lang="en-IN" sz="1100" b="0" dirty="0">
                <a:effectLst/>
                <a:latin typeface="Consolas" panose="020B0609020204030204" pitchFamily="49" charset="0"/>
              </a:rPr>
              <a:t>                        "price": price,</a:t>
            </a:r>
          </a:p>
          <a:p>
            <a:r>
              <a:rPr lang="en-IN" sz="1100" b="0" dirty="0">
                <a:effectLst/>
                <a:latin typeface="Consolas" panose="020B0609020204030204" pitchFamily="49" charset="0"/>
              </a:rPr>
              <a:t>                        "shares": shares</a:t>
            </a:r>
          </a:p>
          <a:p>
            <a:r>
              <a:rPr lang="en-IN" sz="1100" b="0" dirty="0">
                <a:effectLst/>
                <a:latin typeface="Consolas" panose="020B0609020204030204" pitchFamily="49" charset="0"/>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048" y="390499"/>
            <a:ext cx="6796405" cy="9795256"/>
          </a:xfrm>
          <a:prstGeom prst="rect">
            <a:avLst/>
          </a:prstGeom>
        </p:spPr>
      </p:pic>
      <p:sp>
        <p:nvSpPr>
          <p:cNvPr id="3" name="object 3"/>
          <p:cNvSpPr txBox="1"/>
          <p:nvPr/>
        </p:nvSpPr>
        <p:spPr>
          <a:xfrm>
            <a:off x="1060500" y="935482"/>
            <a:ext cx="5765750" cy="9323065"/>
          </a:xfrm>
          <a:prstGeom prst="rect">
            <a:avLst/>
          </a:prstGeom>
        </p:spPr>
        <p:txBody>
          <a:bodyPr vert="horz" wrap="square" lIns="0" tIns="12700" rIns="0" bIns="0" rtlCol="0">
            <a:spAutoFit/>
          </a:bodyPr>
          <a:lstStyle/>
          <a:p>
            <a:r>
              <a:rPr lang="en-IN" sz="1100" b="0" dirty="0">
                <a:effectLst/>
                <a:latin typeface="Consolas" panose="020B0609020204030204" pitchFamily="49" charset="0"/>
              </a:rPr>
              <a:t># update user document with new cash balance</a:t>
            </a:r>
          </a:p>
          <a:p>
            <a:r>
              <a:rPr lang="en-IN" sz="1100" b="0" dirty="0">
                <a:effectLst/>
                <a:latin typeface="Consolas" panose="020B0609020204030204" pitchFamily="49" charset="0"/>
              </a:rPr>
              <a:t>                    </a:t>
            </a:r>
            <a:r>
              <a:rPr lang="en-IN" sz="1100" b="0" dirty="0" err="1">
                <a:effectLst/>
                <a:latin typeface="Consolas" panose="020B0609020204030204" pitchFamily="49" charset="0"/>
              </a:rPr>
              <a:t>db.users.update_one</a:t>
            </a:r>
            <a:r>
              <a:rPr lang="en-IN" sz="1100" b="0" dirty="0">
                <a:effectLst/>
                <a:latin typeface="Consolas" panose="020B0609020204030204" pitchFamily="49" charset="0"/>
              </a:rPr>
              <a:t>({"_id": </a:t>
            </a:r>
            <a:r>
              <a:rPr lang="en-IN" sz="1100" b="0" dirty="0" err="1">
                <a:effectLst/>
                <a:latin typeface="Consolas" panose="020B0609020204030204" pitchFamily="49" charset="0"/>
              </a:rPr>
              <a:t>user_id</a:t>
            </a:r>
            <a:r>
              <a:rPr lang="en-IN" sz="1100" b="0" dirty="0">
                <a:effectLst/>
                <a:latin typeface="Consolas" panose="020B0609020204030204" pitchFamily="49" charset="0"/>
              </a:rPr>
              <a:t>}, {"$set": {"cash": balance}})</a:t>
            </a:r>
          </a:p>
          <a:p>
            <a:br>
              <a:rPr lang="en-IN" sz="1100" b="0" dirty="0">
                <a:effectLst/>
                <a:latin typeface="Consolas" panose="020B0609020204030204" pitchFamily="49" charset="0"/>
              </a:rPr>
            </a:br>
            <a:r>
              <a:rPr lang="en-IN" sz="1100" b="0" dirty="0">
                <a:effectLst/>
                <a:latin typeface="Consolas" panose="020B0609020204030204" pitchFamily="49" charset="0"/>
              </a:rPr>
              <a:t>                    flash("Stock bought!", "information")</a:t>
            </a:r>
          </a:p>
          <a:p>
            <a:r>
              <a:rPr lang="en-IN" sz="1100" b="0" dirty="0">
                <a:effectLst/>
                <a:latin typeface="Consolas" panose="020B0609020204030204" pitchFamily="49" charset="0"/>
              </a:rPr>
              <a:t>                    return redirect("/")</a:t>
            </a:r>
          </a:p>
          <a:p>
            <a:br>
              <a:rPr lang="en-IN" sz="1100" b="0" dirty="0">
                <a:effectLst/>
                <a:latin typeface="Consolas" panose="020B0609020204030204" pitchFamily="49" charset="0"/>
              </a:rPr>
            </a:br>
            <a:r>
              <a:rPr lang="en-IN" sz="1100" b="0" dirty="0">
                <a:effectLst/>
                <a:latin typeface="Consolas" panose="020B0609020204030204" pitchFamily="49" charset="0"/>
              </a:rPr>
              <a:t>    return </a:t>
            </a:r>
            <a:r>
              <a:rPr lang="en-IN" sz="1100" b="0" dirty="0" err="1">
                <a:effectLst/>
                <a:latin typeface="Consolas" panose="020B0609020204030204" pitchFamily="49" charset="0"/>
              </a:rPr>
              <a:t>render_template</a:t>
            </a:r>
            <a:r>
              <a:rPr lang="en-IN" sz="1100" b="0" dirty="0">
                <a:effectLst/>
                <a:latin typeface="Consolas" panose="020B0609020204030204" pitchFamily="49" charset="0"/>
              </a:rPr>
              <a:t>("buy.html", action=action)</a:t>
            </a:r>
          </a:p>
          <a:p>
            <a:br>
              <a:rPr lang="en-IN" sz="1100" b="0" dirty="0">
                <a:effectLst/>
                <a:latin typeface="Consolas" panose="020B0609020204030204" pitchFamily="49" charset="0"/>
              </a:rPr>
            </a:br>
            <a:r>
              <a:rPr lang="en-IN" sz="1100" b="0" dirty="0">
                <a:effectLst/>
                <a:latin typeface="Consolas" panose="020B0609020204030204" pitchFamily="49" charset="0"/>
              </a:rPr>
              <a:t>@app.route("/history")</a:t>
            </a:r>
          </a:p>
          <a:p>
            <a:r>
              <a:rPr lang="en-IN" sz="1100" b="0" dirty="0">
                <a:effectLst/>
                <a:latin typeface="Consolas" panose="020B0609020204030204" pitchFamily="49" charset="0"/>
              </a:rPr>
              <a:t>@login_required</a:t>
            </a:r>
          </a:p>
          <a:p>
            <a:r>
              <a:rPr lang="en-IN" sz="1100" b="0" dirty="0">
                <a:effectLst/>
                <a:latin typeface="Consolas" panose="020B0609020204030204" pitchFamily="49" charset="0"/>
              </a:rPr>
              <a:t>def history():</a:t>
            </a:r>
          </a:p>
          <a:p>
            <a:r>
              <a:rPr lang="en-IN" sz="1100" b="0" dirty="0">
                <a:effectLst/>
                <a:latin typeface="Consolas" panose="020B0609020204030204" pitchFamily="49" charset="0"/>
              </a:rPr>
              <a:t>    """Show history of transactions"""</a:t>
            </a:r>
          </a:p>
          <a:p>
            <a:br>
              <a:rPr lang="en-IN" sz="1100" b="0" dirty="0">
                <a:effectLst/>
                <a:latin typeface="Consolas" panose="020B0609020204030204" pitchFamily="49" charset="0"/>
              </a:rPr>
            </a:br>
            <a:r>
              <a:rPr lang="en-IN" sz="1100" b="0" dirty="0">
                <a:effectLst/>
                <a:latin typeface="Consolas" panose="020B0609020204030204" pitchFamily="49" charset="0"/>
              </a:rPr>
              <a:t>    </a:t>
            </a:r>
            <a:r>
              <a:rPr lang="en-IN" sz="1100" b="0" dirty="0" err="1">
                <a:effectLst/>
                <a:latin typeface="Consolas" panose="020B0609020204030204" pitchFamily="49" charset="0"/>
              </a:rPr>
              <a:t>user_id</a:t>
            </a:r>
            <a:r>
              <a:rPr lang="en-IN" sz="1100" b="0" dirty="0">
                <a:effectLst/>
                <a:latin typeface="Consolas" panose="020B0609020204030204" pitchFamily="49" charset="0"/>
              </a:rPr>
              <a:t> = session["</a:t>
            </a:r>
            <a:r>
              <a:rPr lang="en-IN" sz="1100" b="0" dirty="0" err="1">
                <a:effectLst/>
                <a:latin typeface="Consolas" panose="020B0609020204030204" pitchFamily="49" charset="0"/>
              </a:rPr>
              <a:t>user_id</a:t>
            </a:r>
            <a:r>
              <a:rPr lang="en-IN" sz="1100" b="0" dirty="0">
                <a:effectLst/>
                <a:latin typeface="Consolas" panose="020B0609020204030204" pitchFamily="49" charset="0"/>
              </a:rPr>
              <a:t>"]</a:t>
            </a:r>
          </a:p>
          <a:p>
            <a:r>
              <a:rPr lang="en-IN" sz="1100" b="0" dirty="0">
                <a:effectLst/>
                <a:latin typeface="Consolas" panose="020B0609020204030204" pitchFamily="49" charset="0"/>
              </a:rPr>
              <a:t>    # Get this user's transactions</a:t>
            </a:r>
          </a:p>
          <a:p>
            <a:r>
              <a:rPr lang="en-IN" sz="1100" b="0" dirty="0">
                <a:effectLst/>
                <a:latin typeface="Consolas" panose="020B0609020204030204" pitchFamily="49" charset="0"/>
              </a:rPr>
              <a:t>    trades = </a:t>
            </a:r>
            <a:r>
              <a:rPr lang="en-IN" sz="1100" b="0" dirty="0" err="1">
                <a:effectLst/>
                <a:latin typeface="Consolas" panose="020B0609020204030204" pitchFamily="49" charset="0"/>
              </a:rPr>
              <a:t>db.transactions.find</a:t>
            </a:r>
            <a:r>
              <a:rPr lang="en-IN" sz="1100" b="0" dirty="0">
                <a:effectLst/>
                <a:latin typeface="Consolas" panose="020B0609020204030204" pitchFamily="49" charset="0"/>
              </a:rPr>
              <a:t>({"</a:t>
            </a:r>
            <a:r>
              <a:rPr lang="en-IN" sz="1100" b="0" dirty="0" err="1">
                <a:effectLst/>
                <a:latin typeface="Consolas" panose="020B0609020204030204" pitchFamily="49" charset="0"/>
              </a:rPr>
              <a:t>user_id</a:t>
            </a:r>
            <a:r>
              <a:rPr lang="en-IN" sz="1100" b="0" dirty="0">
                <a:effectLst/>
                <a:latin typeface="Consolas" panose="020B0609020204030204" pitchFamily="49" charset="0"/>
              </a:rPr>
              <a:t>": </a:t>
            </a:r>
            <a:r>
              <a:rPr lang="en-IN" sz="1100" b="0" dirty="0" err="1">
                <a:effectLst/>
                <a:latin typeface="Consolas" panose="020B0609020204030204" pitchFamily="49" charset="0"/>
              </a:rPr>
              <a:t>user_id</a:t>
            </a:r>
            <a:r>
              <a:rPr lang="en-IN" sz="1100" b="0" dirty="0">
                <a:effectLst/>
                <a:latin typeface="Consolas" panose="020B0609020204030204" pitchFamily="49" charset="0"/>
              </a:rPr>
              <a:t>}).sort([("symbol", 1), ("datetime", 1)])</a:t>
            </a:r>
          </a:p>
          <a:p>
            <a:br>
              <a:rPr lang="en-IN" sz="1100" b="0" dirty="0">
                <a:effectLst/>
                <a:latin typeface="Consolas" panose="020B0609020204030204" pitchFamily="49" charset="0"/>
              </a:rPr>
            </a:br>
            <a:r>
              <a:rPr lang="en-IN" sz="1100" b="0" dirty="0">
                <a:effectLst/>
                <a:latin typeface="Consolas" panose="020B0609020204030204" pitchFamily="49" charset="0"/>
              </a:rPr>
              <a:t>    return </a:t>
            </a:r>
            <a:r>
              <a:rPr lang="en-IN" sz="1100" b="0" dirty="0" err="1">
                <a:effectLst/>
                <a:latin typeface="Consolas" panose="020B0609020204030204" pitchFamily="49" charset="0"/>
              </a:rPr>
              <a:t>render_template</a:t>
            </a:r>
            <a:r>
              <a:rPr lang="en-IN" sz="1100" b="0" dirty="0">
                <a:effectLst/>
                <a:latin typeface="Consolas" panose="020B0609020204030204" pitchFamily="49" charset="0"/>
              </a:rPr>
              <a:t>("history.html", trades=trades)</a:t>
            </a:r>
          </a:p>
          <a:p>
            <a:br>
              <a:rPr lang="en-IN" sz="1100" b="0" dirty="0">
                <a:effectLst/>
                <a:latin typeface="Consolas" panose="020B0609020204030204" pitchFamily="49" charset="0"/>
              </a:rPr>
            </a:br>
            <a:r>
              <a:rPr lang="en-IN" sz="1100" b="0" dirty="0">
                <a:effectLst/>
                <a:latin typeface="Consolas" panose="020B0609020204030204" pitchFamily="49" charset="0"/>
              </a:rPr>
              <a:t>@app.route("/login", methods=["GET", "POST"])</a:t>
            </a:r>
          </a:p>
          <a:p>
            <a:r>
              <a:rPr lang="en-IN" sz="1100" b="0" dirty="0">
                <a:effectLst/>
                <a:latin typeface="Consolas" panose="020B0609020204030204" pitchFamily="49" charset="0"/>
              </a:rPr>
              <a:t>def login():</a:t>
            </a:r>
          </a:p>
          <a:p>
            <a:r>
              <a:rPr lang="en-IN" sz="1100" b="0" dirty="0">
                <a:effectLst/>
                <a:latin typeface="Consolas" panose="020B0609020204030204" pitchFamily="49" charset="0"/>
              </a:rPr>
              <a:t>    """Log user in"""</a:t>
            </a:r>
          </a:p>
          <a:p>
            <a:br>
              <a:rPr lang="en-IN" sz="1100" b="0" dirty="0">
                <a:effectLst/>
                <a:latin typeface="Consolas" panose="020B0609020204030204" pitchFamily="49" charset="0"/>
              </a:rPr>
            </a:br>
            <a:r>
              <a:rPr lang="en-IN" sz="1100" b="0" dirty="0">
                <a:effectLst/>
                <a:latin typeface="Consolas" panose="020B0609020204030204" pitchFamily="49" charset="0"/>
              </a:rPr>
              <a:t>    # Forget any </a:t>
            </a:r>
            <a:r>
              <a:rPr lang="en-IN" sz="1100" b="0" dirty="0" err="1">
                <a:effectLst/>
                <a:latin typeface="Consolas" panose="020B0609020204030204" pitchFamily="49" charset="0"/>
              </a:rPr>
              <a:t>user_id</a:t>
            </a:r>
            <a:endParaRPr lang="en-IN" sz="1100" b="0" dirty="0">
              <a:effectLst/>
              <a:latin typeface="Consolas" panose="020B0609020204030204" pitchFamily="49" charset="0"/>
            </a:endParaRPr>
          </a:p>
          <a:p>
            <a:r>
              <a:rPr lang="en-IN" sz="1100" b="0" dirty="0">
                <a:effectLst/>
                <a:latin typeface="Consolas" panose="020B0609020204030204" pitchFamily="49" charset="0"/>
              </a:rPr>
              <a:t>    </a:t>
            </a:r>
            <a:r>
              <a:rPr lang="en-IN" sz="1100" b="0" dirty="0" err="1">
                <a:effectLst/>
                <a:latin typeface="Consolas" panose="020B0609020204030204" pitchFamily="49" charset="0"/>
              </a:rPr>
              <a:t>session.clear</a:t>
            </a:r>
            <a:r>
              <a:rPr lang="en-IN" sz="1100" b="0" dirty="0">
                <a:effectLst/>
                <a:latin typeface="Consolas" panose="020B0609020204030204" pitchFamily="49" charset="0"/>
              </a:rPr>
              <a:t>()</a:t>
            </a:r>
          </a:p>
          <a:p>
            <a:br>
              <a:rPr lang="en-IN" sz="1100" b="0" dirty="0">
                <a:effectLst/>
                <a:latin typeface="Consolas" panose="020B0609020204030204" pitchFamily="49" charset="0"/>
              </a:rPr>
            </a:br>
            <a:r>
              <a:rPr lang="en-IN" sz="1100" b="0" dirty="0">
                <a:effectLst/>
                <a:latin typeface="Consolas" panose="020B0609020204030204" pitchFamily="49" charset="0"/>
              </a:rPr>
              <a:t>    # User reached route via POST (as by submitting a form via POST)</a:t>
            </a:r>
          </a:p>
          <a:p>
            <a:r>
              <a:rPr lang="en-IN" sz="1100" b="0" dirty="0">
                <a:effectLst/>
                <a:latin typeface="Consolas" panose="020B0609020204030204" pitchFamily="49" charset="0"/>
              </a:rPr>
              <a:t>    if </a:t>
            </a:r>
            <a:r>
              <a:rPr lang="en-IN" sz="1100" b="0" dirty="0" err="1">
                <a:effectLst/>
                <a:latin typeface="Consolas" panose="020B0609020204030204" pitchFamily="49" charset="0"/>
              </a:rPr>
              <a:t>request.method</a:t>
            </a:r>
            <a:r>
              <a:rPr lang="en-IN" sz="1100" b="0" dirty="0">
                <a:effectLst/>
                <a:latin typeface="Consolas" panose="020B0609020204030204" pitchFamily="49" charset="0"/>
              </a:rPr>
              <a:t> == "POST":</a:t>
            </a:r>
          </a:p>
          <a:p>
            <a:br>
              <a:rPr lang="en-IN" sz="1100" b="0" dirty="0">
                <a:effectLst/>
                <a:latin typeface="Consolas" panose="020B0609020204030204" pitchFamily="49" charset="0"/>
              </a:rPr>
            </a:br>
            <a:r>
              <a:rPr lang="en-IN" sz="1100" b="0" dirty="0">
                <a:effectLst/>
                <a:latin typeface="Consolas" panose="020B0609020204030204" pitchFamily="49" charset="0"/>
              </a:rPr>
              <a:t>        # Ensure username was submitted</a:t>
            </a:r>
          </a:p>
          <a:p>
            <a:r>
              <a:rPr lang="en-IN" sz="1100" b="0" dirty="0">
                <a:effectLst/>
                <a:latin typeface="Consolas" panose="020B0609020204030204" pitchFamily="49" charset="0"/>
              </a:rPr>
              <a:t>        if not </a:t>
            </a:r>
            <a:r>
              <a:rPr lang="en-IN" sz="1100" b="0" dirty="0" err="1">
                <a:effectLst/>
                <a:latin typeface="Consolas" panose="020B0609020204030204" pitchFamily="49" charset="0"/>
              </a:rPr>
              <a:t>request.form.get</a:t>
            </a:r>
            <a:r>
              <a:rPr lang="en-IN" sz="1100" b="0" dirty="0">
                <a:effectLst/>
                <a:latin typeface="Consolas" panose="020B0609020204030204" pitchFamily="49" charset="0"/>
              </a:rPr>
              <a:t>("username"):</a:t>
            </a:r>
          </a:p>
          <a:p>
            <a:r>
              <a:rPr lang="en-IN" sz="1100" b="0" dirty="0">
                <a:effectLst/>
                <a:latin typeface="Consolas" panose="020B0609020204030204" pitchFamily="49" charset="0"/>
              </a:rPr>
              <a:t>            flash("Must provide username", "error")</a:t>
            </a:r>
          </a:p>
          <a:p>
            <a:r>
              <a:rPr lang="en-IN" sz="1100" b="0" dirty="0">
                <a:effectLst/>
                <a:latin typeface="Consolas" panose="020B0609020204030204" pitchFamily="49" charset="0"/>
              </a:rPr>
              <a:t>            return redirect("/login")</a:t>
            </a:r>
          </a:p>
          <a:p>
            <a:br>
              <a:rPr lang="en-IN" sz="1100" b="0" dirty="0">
                <a:effectLst/>
                <a:latin typeface="Consolas" panose="020B0609020204030204" pitchFamily="49" charset="0"/>
              </a:rPr>
            </a:br>
            <a:r>
              <a:rPr lang="en-IN" sz="1100" b="0" dirty="0">
                <a:effectLst/>
                <a:latin typeface="Consolas" panose="020B0609020204030204" pitchFamily="49" charset="0"/>
              </a:rPr>
              <a:t>        # Ensure password was submitted</a:t>
            </a:r>
          </a:p>
          <a:p>
            <a:r>
              <a:rPr lang="en-IN" sz="1100" b="0" dirty="0">
                <a:effectLst/>
                <a:latin typeface="Consolas" panose="020B0609020204030204" pitchFamily="49" charset="0"/>
              </a:rPr>
              <a:t>        </a:t>
            </a:r>
            <a:r>
              <a:rPr lang="en-IN" sz="1100" b="0" dirty="0" err="1">
                <a:effectLst/>
                <a:latin typeface="Consolas" panose="020B0609020204030204" pitchFamily="49" charset="0"/>
              </a:rPr>
              <a:t>elif</a:t>
            </a:r>
            <a:r>
              <a:rPr lang="en-IN" sz="1100" b="0" dirty="0">
                <a:effectLst/>
                <a:latin typeface="Consolas" panose="020B0609020204030204" pitchFamily="49" charset="0"/>
              </a:rPr>
              <a:t> not </a:t>
            </a:r>
            <a:r>
              <a:rPr lang="en-IN" sz="1100" b="0" dirty="0" err="1">
                <a:effectLst/>
                <a:latin typeface="Consolas" panose="020B0609020204030204" pitchFamily="49" charset="0"/>
              </a:rPr>
              <a:t>request.form.get</a:t>
            </a:r>
            <a:r>
              <a:rPr lang="en-IN" sz="1100" b="0" dirty="0">
                <a:effectLst/>
                <a:latin typeface="Consolas" panose="020B0609020204030204" pitchFamily="49" charset="0"/>
              </a:rPr>
              <a:t>("password"):</a:t>
            </a:r>
          </a:p>
          <a:p>
            <a:r>
              <a:rPr lang="en-IN" sz="1100" b="0" dirty="0">
                <a:effectLst/>
                <a:latin typeface="Consolas" panose="020B0609020204030204" pitchFamily="49" charset="0"/>
              </a:rPr>
              <a:t>            flash("Must provide password", "error")</a:t>
            </a:r>
          </a:p>
          <a:p>
            <a:r>
              <a:rPr lang="en-IN" sz="1100" b="0" dirty="0">
                <a:effectLst/>
                <a:latin typeface="Consolas" panose="020B0609020204030204" pitchFamily="49" charset="0"/>
              </a:rPr>
              <a:t>            return redirect("/login")</a:t>
            </a:r>
          </a:p>
          <a:p>
            <a:br>
              <a:rPr lang="en-IN" sz="1100" b="0" dirty="0">
                <a:effectLst/>
                <a:latin typeface="Consolas" panose="020B0609020204030204" pitchFamily="49" charset="0"/>
              </a:rPr>
            </a:br>
            <a:r>
              <a:rPr lang="en-IN" sz="1100" b="0" dirty="0">
                <a:effectLst/>
                <a:latin typeface="Consolas" panose="020B0609020204030204" pitchFamily="49" charset="0"/>
              </a:rPr>
              <a:t>        # Query database for username</a:t>
            </a:r>
          </a:p>
          <a:p>
            <a:r>
              <a:rPr lang="en-IN" sz="1100" b="0" dirty="0">
                <a:effectLst/>
                <a:latin typeface="Consolas" panose="020B0609020204030204" pitchFamily="49" charset="0"/>
              </a:rPr>
              <a:t>        user = </a:t>
            </a:r>
            <a:r>
              <a:rPr lang="en-IN" sz="1100" b="0" dirty="0" err="1">
                <a:effectLst/>
                <a:latin typeface="Consolas" panose="020B0609020204030204" pitchFamily="49" charset="0"/>
              </a:rPr>
              <a:t>db.users.find_one</a:t>
            </a:r>
            <a:r>
              <a:rPr lang="en-IN" sz="1100" b="0" dirty="0">
                <a:effectLst/>
                <a:latin typeface="Consolas" panose="020B0609020204030204" pitchFamily="49" charset="0"/>
              </a:rPr>
              <a:t>({"username": </a:t>
            </a:r>
            <a:r>
              <a:rPr lang="en-IN" sz="1100" b="0" dirty="0" err="1">
                <a:effectLst/>
                <a:latin typeface="Consolas" panose="020B0609020204030204" pitchFamily="49" charset="0"/>
              </a:rPr>
              <a:t>request.form.get</a:t>
            </a:r>
            <a:r>
              <a:rPr lang="en-IN" sz="1100" b="0" dirty="0">
                <a:effectLst/>
                <a:latin typeface="Consolas" panose="020B0609020204030204" pitchFamily="49" charset="0"/>
              </a:rPr>
              <a:t>("username")})</a:t>
            </a:r>
          </a:p>
          <a:p>
            <a:br>
              <a:rPr lang="en-IN" sz="1100" b="0" dirty="0">
                <a:effectLst/>
                <a:latin typeface="Consolas" panose="020B0609020204030204" pitchFamily="49" charset="0"/>
              </a:rPr>
            </a:br>
            <a:r>
              <a:rPr lang="en-IN" sz="1100" b="0" dirty="0">
                <a:effectLst/>
                <a:latin typeface="Consolas" panose="020B0609020204030204" pitchFamily="49" charset="0"/>
              </a:rPr>
              <a:t>        # Ensure username exists and password is correct</a:t>
            </a:r>
          </a:p>
          <a:p>
            <a:r>
              <a:rPr lang="en-IN" sz="1100" b="0" dirty="0">
                <a:effectLst/>
                <a:latin typeface="Consolas" panose="020B0609020204030204" pitchFamily="49" charset="0"/>
              </a:rPr>
              <a:t>        if user is None or not </a:t>
            </a:r>
            <a:r>
              <a:rPr lang="en-IN" sz="1100" b="0" dirty="0" err="1">
                <a:effectLst/>
                <a:latin typeface="Consolas" panose="020B0609020204030204" pitchFamily="49" charset="0"/>
              </a:rPr>
              <a:t>check_password_hash</a:t>
            </a:r>
            <a:r>
              <a:rPr lang="en-IN" sz="1100" b="0" dirty="0">
                <a:effectLst/>
                <a:latin typeface="Consolas" panose="020B0609020204030204" pitchFamily="49" charset="0"/>
              </a:rPr>
              <a:t>(user["hash"], </a:t>
            </a:r>
            <a:r>
              <a:rPr lang="en-IN" sz="1100" b="0" dirty="0" err="1">
                <a:effectLst/>
                <a:latin typeface="Consolas" panose="020B0609020204030204" pitchFamily="49" charset="0"/>
              </a:rPr>
              <a:t>request.form.get</a:t>
            </a:r>
            <a:r>
              <a:rPr lang="en-IN" sz="1100" b="0" dirty="0">
                <a:effectLst/>
                <a:latin typeface="Consolas" panose="020B0609020204030204" pitchFamily="49" charset="0"/>
              </a:rPr>
              <a:t>("password")):</a:t>
            </a:r>
          </a:p>
          <a:p>
            <a:r>
              <a:rPr lang="en-IN" sz="1100" b="0" dirty="0">
                <a:effectLst/>
                <a:latin typeface="Consolas" panose="020B0609020204030204" pitchFamily="49" charset="0"/>
              </a:rPr>
              <a:t>            flash("Invalid username and/or password", "error")</a:t>
            </a:r>
          </a:p>
          <a:p>
            <a:r>
              <a:rPr lang="en-IN" sz="1100" b="0" dirty="0">
                <a:effectLst/>
                <a:latin typeface="Consolas" panose="020B0609020204030204" pitchFamily="49" charset="0"/>
              </a:rPr>
              <a:t>            return redirect("/login")</a:t>
            </a:r>
          </a:p>
          <a:p>
            <a:br>
              <a:rPr lang="en-IN" sz="1100" b="0" dirty="0">
                <a:effectLst/>
                <a:latin typeface="Consolas" panose="020B0609020204030204" pitchFamily="49" charset="0"/>
              </a:rPr>
            </a:br>
            <a:r>
              <a:rPr lang="en-IN" sz="1100" b="0" dirty="0">
                <a:effectLst/>
                <a:latin typeface="Consolas" panose="020B0609020204030204" pitchFamily="49" charset="0"/>
              </a:rPr>
              <a:t>        # Remember which user has logged in</a:t>
            </a:r>
          </a:p>
          <a:p>
            <a:r>
              <a:rPr lang="en-IN" sz="1100" b="0" dirty="0">
                <a:effectLst/>
                <a:latin typeface="Consolas" panose="020B0609020204030204" pitchFamily="49" charset="0"/>
              </a:rPr>
              <a:t>        session["</a:t>
            </a:r>
            <a:r>
              <a:rPr lang="en-IN" sz="1100" b="0" dirty="0" err="1">
                <a:effectLst/>
                <a:latin typeface="Consolas" panose="020B0609020204030204" pitchFamily="49" charset="0"/>
              </a:rPr>
              <a:t>user_id</a:t>
            </a:r>
            <a:r>
              <a:rPr lang="en-IN" sz="1100" b="0" dirty="0">
                <a:effectLst/>
                <a:latin typeface="Consolas" panose="020B0609020204030204" pitchFamily="49" charset="0"/>
              </a:rPr>
              <a:t>"] = user["_id"]</a:t>
            </a:r>
          </a:p>
          <a:p>
            <a:br>
              <a:rPr lang="en-IN" sz="1100" b="0" dirty="0">
                <a:effectLst/>
                <a:latin typeface="Consolas" panose="020B0609020204030204" pitchFamily="49" charset="0"/>
              </a:rPr>
            </a:br>
            <a:r>
              <a:rPr lang="en-IN" sz="1100" b="0" dirty="0">
                <a:effectLst/>
                <a:latin typeface="Consolas" panose="020B0609020204030204" pitchFamily="49" charset="0"/>
              </a:rPr>
              <a:t>       </a:t>
            </a:r>
            <a:endParaRPr sz="11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6450" y="877569"/>
            <a:ext cx="6172200" cy="9492342"/>
          </a:xfrm>
          <a:prstGeom prst="rect">
            <a:avLst/>
          </a:prstGeom>
        </p:spPr>
        <p:txBody>
          <a:bodyPr vert="horz" wrap="square" lIns="0" tIns="12700" rIns="0" bIns="0" rtlCol="0">
            <a:spAutoFit/>
          </a:bodyPr>
          <a:lstStyle/>
          <a:p>
            <a:r>
              <a:rPr lang="en-US" sz="1100" b="0" dirty="0">
                <a:effectLst/>
                <a:latin typeface="Consolas" panose="020B0609020204030204" pitchFamily="49" charset="0"/>
              </a:rPr>
              <a:t># Display message</a:t>
            </a:r>
          </a:p>
          <a:p>
            <a:r>
              <a:rPr lang="en-US" sz="1100" b="0" dirty="0">
                <a:effectLst/>
                <a:latin typeface="Consolas" panose="020B0609020204030204" pitchFamily="49" charset="0"/>
              </a:rPr>
              <a:t>        flash("Logged in!", "information")</a:t>
            </a:r>
          </a:p>
          <a:p>
            <a:br>
              <a:rPr lang="en-US" sz="1100" b="0" dirty="0">
                <a:effectLst/>
                <a:latin typeface="Consolas" panose="020B0609020204030204" pitchFamily="49" charset="0"/>
              </a:rPr>
            </a:br>
            <a:r>
              <a:rPr lang="en-US" sz="1100" b="0" dirty="0">
                <a:effectLst/>
                <a:latin typeface="Consolas" panose="020B0609020204030204" pitchFamily="49" charset="0"/>
              </a:rPr>
              <a:t>        # Redirect user to home page</a:t>
            </a:r>
          </a:p>
          <a:p>
            <a:r>
              <a:rPr lang="en-US" sz="1100" b="0" dirty="0">
                <a:effectLst/>
                <a:latin typeface="Consolas" panose="020B0609020204030204" pitchFamily="49" charset="0"/>
              </a:rPr>
              <a:t>        return redirect("/")</a:t>
            </a:r>
          </a:p>
          <a:p>
            <a:br>
              <a:rPr lang="en-US" sz="1100" b="0" dirty="0">
                <a:effectLst/>
                <a:latin typeface="Consolas" panose="020B0609020204030204" pitchFamily="49" charset="0"/>
              </a:rPr>
            </a:br>
            <a:r>
              <a:rPr lang="en-US" sz="1100" b="0" dirty="0">
                <a:effectLst/>
                <a:latin typeface="Consolas" panose="020B0609020204030204" pitchFamily="49" charset="0"/>
              </a:rPr>
              <a:t>    # User reached route via GET (as by clicking a link or via redirect)</a:t>
            </a:r>
          </a:p>
          <a:p>
            <a:r>
              <a:rPr lang="en-US" sz="1100" b="0" dirty="0">
                <a:effectLst/>
                <a:latin typeface="Consolas" panose="020B0609020204030204" pitchFamily="49" charset="0"/>
              </a:rPr>
              <a:t>    else:</a:t>
            </a:r>
          </a:p>
          <a:p>
            <a:r>
              <a:rPr lang="en-US" sz="1100" b="0" dirty="0">
                <a:effectLst/>
                <a:latin typeface="Consolas" panose="020B0609020204030204" pitchFamily="49" charset="0"/>
              </a:rPr>
              <a:t>        return </a:t>
            </a:r>
            <a:r>
              <a:rPr lang="en-US" sz="1100" b="0" dirty="0" err="1">
                <a:effectLst/>
                <a:latin typeface="Consolas" panose="020B0609020204030204" pitchFamily="49" charset="0"/>
              </a:rPr>
              <a:t>render_template</a:t>
            </a:r>
            <a:r>
              <a:rPr lang="en-US" sz="1100" b="0" dirty="0">
                <a:effectLst/>
                <a:latin typeface="Consolas" panose="020B0609020204030204" pitchFamily="49" charset="0"/>
              </a:rPr>
              <a:t>("login.html")</a:t>
            </a:r>
          </a:p>
          <a:p>
            <a:br>
              <a:rPr lang="en-US" sz="1100" b="0" dirty="0">
                <a:effectLst/>
                <a:latin typeface="Consolas" panose="020B0609020204030204" pitchFamily="49" charset="0"/>
              </a:rPr>
            </a:br>
            <a:r>
              <a:rPr lang="en-US" sz="1100" b="0" dirty="0">
                <a:effectLst/>
                <a:latin typeface="Consolas" panose="020B0609020204030204" pitchFamily="49" charset="0"/>
              </a:rPr>
              <a:t>@app.route("/logout")</a:t>
            </a:r>
          </a:p>
          <a:p>
            <a:r>
              <a:rPr lang="en-US" sz="1100" b="0" dirty="0">
                <a:effectLst/>
                <a:latin typeface="Consolas" panose="020B0609020204030204" pitchFamily="49" charset="0"/>
              </a:rPr>
              <a:t>def logout():</a:t>
            </a:r>
          </a:p>
          <a:p>
            <a:r>
              <a:rPr lang="en-US" sz="1100" b="0" dirty="0">
                <a:effectLst/>
                <a:latin typeface="Consolas" panose="020B0609020204030204" pitchFamily="49" charset="0"/>
              </a:rPr>
              <a:t>    """Log user out"""</a:t>
            </a:r>
          </a:p>
          <a:p>
            <a:br>
              <a:rPr lang="en-US" sz="1100" b="0" dirty="0">
                <a:effectLst/>
                <a:latin typeface="Consolas" panose="020B0609020204030204" pitchFamily="49" charset="0"/>
              </a:rPr>
            </a:br>
            <a:r>
              <a:rPr lang="en-US" sz="1100" b="0" dirty="0">
                <a:effectLst/>
                <a:latin typeface="Consolas" panose="020B0609020204030204" pitchFamily="49" charset="0"/>
              </a:rPr>
              <a:t>    # Forget any </a:t>
            </a:r>
            <a:r>
              <a:rPr lang="en-US" sz="1100" b="0" dirty="0" err="1">
                <a:effectLst/>
                <a:latin typeface="Consolas" panose="020B0609020204030204" pitchFamily="49" charset="0"/>
              </a:rPr>
              <a:t>user_id</a:t>
            </a:r>
            <a:endParaRPr lang="en-US" sz="1100" b="0" dirty="0">
              <a:effectLst/>
              <a:latin typeface="Consolas" panose="020B0609020204030204" pitchFamily="49" charset="0"/>
            </a:endParaRPr>
          </a:p>
          <a:p>
            <a:r>
              <a:rPr lang="en-US" sz="1100" b="0" dirty="0">
                <a:effectLst/>
                <a:latin typeface="Consolas" panose="020B0609020204030204" pitchFamily="49" charset="0"/>
              </a:rPr>
              <a:t>    </a:t>
            </a:r>
            <a:r>
              <a:rPr lang="en-US" sz="1100" b="0" dirty="0" err="1">
                <a:effectLst/>
                <a:latin typeface="Consolas" panose="020B0609020204030204" pitchFamily="49" charset="0"/>
              </a:rPr>
              <a:t>session.clear</a:t>
            </a:r>
            <a:r>
              <a:rPr lang="en-US" sz="1100" b="0" dirty="0">
                <a:effectLst/>
                <a:latin typeface="Consolas" panose="020B0609020204030204" pitchFamily="49" charset="0"/>
              </a:rPr>
              <a:t>()</a:t>
            </a:r>
          </a:p>
          <a:p>
            <a:br>
              <a:rPr lang="en-US" sz="1100" b="0" dirty="0">
                <a:effectLst/>
                <a:latin typeface="Consolas" panose="020B0609020204030204" pitchFamily="49" charset="0"/>
              </a:rPr>
            </a:br>
            <a:r>
              <a:rPr lang="en-US" sz="1100" b="0" dirty="0">
                <a:effectLst/>
                <a:latin typeface="Consolas" panose="020B0609020204030204" pitchFamily="49" charset="0"/>
              </a:rPr>
              <a:t>    # Redirect user to login form</a:t>
            </a:r>
          </a:p>
          <a:p>
            <a:r>
              <a:rPr lang="en-US" sz="1100" b="0" dirty="0">
                <a:effectLst/>
                <a:latin typeface="Consolas" panose="020B0609020204030204" pitchFamily="49" charset="0"/>
              </a:rPr>
              <a:t>    return redirect("/login")</a:t>
            </a:r>
          </a:p>
          <a:p>
            <a:br>
              <a:rPr lang="en-US" sz="1100" b="0" dirty="0">
                <a:effectLst/>
                <a:latin typeface="Consolas" panose="020B0609020204030204" pitchFamily="49" charset="0"/>
              </a:rPr>
            </a:br>
            <a:r>
              <a:rPr lang="en-US" sz="1100" b="0" dirty="0">
                <a:effectLst/>
                <a:latin typeface="Consolas" panose="020B0609020204030204" pitchFamily="49" charset="0"/>
              </a:rPr>
              <a:t>@app.route("/register", methods=["GET", "POST"])</a:t>
            </a:r>
          </a:p>
          <a:p>
            <a:r>
              <a:rPr lang="en-US" sz="1100" b="0" dirty="0">
                <a:effectLst/>
                <a:latin typeface="Consolas" panose="020B0609020204030204" pitchFamily="49" charset="0"/>
              </a:rPr>
              <a:t>def register():</a:t>
            </a:r>
          </a:p>
          <a:p>
            <a:r>
              <a:rPr lang="en-US" sz="1100" b="0" dirty="0">
                <a:effectLst/>
                <a:latin typeface="Consolas" panose="020B0609020204030204" pitchFamily="49" charset="0"/>
              </a:rPr>
              <a:t>    """Register user"""</a:t>
            </a:r>
          </a:p>
          <a:p>
            <a:br>
              <a:rPr lang="en-US" sz="1100" b="0" dirty="0">
                <a:effectLst/>
                <a:latin typeface="Consolas" panose="020B0609020204030204" pitchFamily="49" charset="0"/>
              </a:rPr>
            </a:br>
            <a:r>
              <a:rPr lang="en-US" sz="1100" b="0" dirty="0">
                <a:effectLst/>
                <a:latin typeface="Consolas" panose="020B0609020204030204" pitchFamily="49" charset="0"/>
              </a:rPr>
              <a:t>    </a:t>
            </a:r>
            <a:r>
              <a:rPr lang="en-US" sz="1100" b="0" dirty="0" err="1">
                <a:effectLst/>
                <a:latin typeface="Consolas" panose="020B0609020204030204" pitchFamily="49" charset="0"/>
              </a:rPr>
              <a:t>session.clear</a:t>
            </a:r>
            <a:r>
              <a:rPr lang="en-US" sz="1100" b="0" dirty="0">
                <a:effectLst/>
                <a:latin typeface="Consolas" panose="020B0609020204030204" pitchFamily="49" charset="0"/>
              </a:rPr>
              <a:t>()</a:t>
            </a:r>
          </a:p>
          <a:p>
            <a:br>
              <a:rPr lang="en-US" sz="1100" b="0" dirty="0">
                <a:effectLst/>
                <a:latin typeface="Consolas" panose="020B0609020204030204" pitchFamily="49" charset="0"/>
              </a:rPr>
            </a:br>
            <a:r>
              <a:rPr lang="en-US" sz="1100" b="0" dirty="0">
                <a:effectLst/>
                <a:latin typeface="Consolas" panose="020B0609020204030204" pitchFamily="49" charset="0"/>
              </a:rPr>
              <a:t>    if </a:t>
            </a:r>
            <a:r>
              <a:rPr lang="en-US" sz="1100" b="0" dirty="0" err="1">
                <a:effectLst/>
                <a:latin typeface="Consolas" panose="020B0609020204030204" pitchFamily="49" charset="0"/>
              </a:rPr>
              <a:t>request.method</a:t>
            </a:r>
            <a:r>
              <a:rPr lang="en-US" sz="1100" b="0" dirty="0">
                <a:effectLst/>
                <a:latin typeface="Consolas" panose="020B0609020204030204" pitchFamily="49" charset="0"/>
              </a:rPr>
              <a:t> == "POST":</a:t>
            </a:r>
          </a:p>
          <a:p>
            <a:r>
              <a:rPr lang="en-US" sz="1100" b="0" dirty="0">
                <a:effectLst/>
                <a:latin typeface="Consolas" panose="020B0609020204030204" pitchFamily="49" charset="0"/>
              </a:rPr>
              <a:t>        # Get user inputs</a:t>
            </a:r>
          </a:p>
          <a:p>
            <a:r>
              <a:rPr lang="en-US" sz="1100" b="0" dirty="0">
                <a:effectLst/>
                <a:latin typeface="Consolas" panose="020B0609020204030204" pitchFamily="49" charset="0"/>
              </a:rPr>
              <a:t>        username = </a:t>
            </a:r>
            <a:r>
              <a:rPr lang="en-US" sz="1100" b="0" dirty="0" err="1">
                <a:effectLst/>
                <a:latin typeface="Consolas" panose="020B0609020204030204" pitchFamily="49" charset="0"/>
              </a:rPr>
              <a:t>request.form.get</a:t>
            </a:r>
            <a:r>
              <a:rPr lang="en-US" sz="1100" b="0" dirty="0">
                <a:effectLst/>
                <a:latin typeface="Consolas" panose="020B0609020204030204" pitchFamily="49" charset="0"/>
              </a:rPr>
              <a:t>("username")</a:t>
            </a:r>
          </a:p>
          <a:p>
            <a:r>
              <a:rPr lang="en-US" sz="1100" b="0" dirty="0">
                <a:effectLst/>
                <a:latin typeface="Consolas" panose="020B0609020204030204" pitchFamily="49" charset="0"/>
              </a:rPr>
              <a:t>        password = </a:t>
            </a:r>
            <a:r>
              <a:rPr lang="en-US" sz="1100" b="0" dirty="0" err="1">
                <a:effectLst/>
                <a:latin typeface="Consolas" panose="020B0609020204030204" pitchFamily="49" charset="0"/>
              </a:rPr>
              <a:t>request.form.get</a:t>
            </a:r>
            <a:r>
              <a:rPr lang="en-US" sz="1100" b="0" dirty="0">
                <a:effectLst/>
                <a:latin typeface="Consolas" panose="020B0609020204030204" pitchFamily="49" charset="0"/>
              </a:rPr>
              <a:t>("password")</a:t>
            </a:r>
          </a:p>
          <a:p>
            <a:r>
              <a:rPr lang="en-US" sz="1100" b="0" dirty="0">
                <a:effectLst/>
                <a:latin typeface="Consolas" panose="020B0609020204030204" pitchFamily="49" charset="0"/>
              </a:rPr>
              <a:t>        confirmation = </a:t>
            </a:r>
            <a:r>
              <a:rPr lang="en-US" sz="1100" b="0" dirty="0" err="1">
                <a:effectLst/>
                <a:latin typeface="Consolas" panose="020B0609020204030204" pitchFamily="49" charset="0"/>
              </a:rPr>
              <a:t>request.form.get</a:t>
            </a:r>
            <a:r>
              <a:rPr lang="en-US" sz="1100" b="0" dirty="0">
                <a:effectLst/>
                <a:latin typeface="Consolas" panose="020B0609020204030204" pitchFamily="49" charset="0"/>
              </a:rPr>
              <a:t>("confirmation")</a:t>
            </a:r>
          </a:p>
          <a:p>
            <a:br>
              <a:rPr lang="en-US" sz="1100" b="0" dirty="0">
                <a:effectLst/>
                <a:latin typeface="Consolas" panose="020B0609020204030204" pitchFamily="49" charset="0"/>
              </a:rPr>
            </a:br>
            <a:r>
              <a:rPr lang="en-US" sz="1100" b="0" dirty="0">
                <a:effectLst/>
                <a:latin typeface="Consolas" panose="020B0609020204030204" pitchFamily="49" charset="0"/>
              </a:rPr>
              <a:t>        if not username:</a:t>
            </a:r>
          </a:p>
          <a:p>
            <a:r>
              <a:rPr lang="en-US" sz="1100" b="0" dirty="0">
                <a:effectLst/>
                <a:latin typeface="Consolas" panose="020B0609020204030204" pitchFamily="49" charset="0"/>
              </a:rPr>
              <a:t>            return apology("Username must not be empty.")</a:t>
            </a:r>
          </a:p>
          <a:p>
            <a:br>
              <a:rPr lang="en-US" sz="1100" b="0" dirty="0">
                <a:effectLst/>
                <a:latin typeface="Consolas" panose="020B0609020204030204" pitchFamily="49" charset="0"/>
              </a:rPr>
            </a:br>
            <a:r>
              <a:rPr lang="en-US" sz="1100" b="0" dirty="0">
                <a:effectLst/>
                <a:latin typeface="Consolas" panose="020B0609020204030204" pitchFamily="49" charset="0"/>
              </a:rPr>
              <a:t>        # Check if username already exists</a:t>
            </a:r>
          </a:p>
          <a:p>
            <a:r>
              <a:rPr lang="en-US" sz="1100" b="0" dirty="0">
                <a:effectLst/>
                <a:latin typeface="Consolas" panose="020B0609020204030204" pitchFamily="49" charset="0"/>
              </a:rPr>
              <a:t>        user = </a:t>
            </a:r>
            <a:r>
              <a:rPr lang="en-US" sz="1100" b="0" dirty="0" err="1">
                <a:effectLst/>
                <a:latin typeface="Consolas" panose="020B0609020204030204" pitchFamily="49" charset="0"/>
              </a:rPr>
              <a:t>db.users.find_one</a:t>
            </a:r>
            <a:r>
              <a:rPr lang="en-US" sz="1100" b="0" dirty="0">
                <a:effectLst/>
                <a:latin typeface="Consolas" panose="020B0609020204030204" pitchFamily="49" charset="0"/>
              </a:rPr>
              <a:t>({"username": username})</a:t>
            </a:r>
          </a:p>
          <a:p>
            <a:r>
              <a:rPr lang="en-US" sz="1100" b="0" dirty="0">
                <a:effectLst/>
                <a:latin typeface="Consolas" panose="020B0609020204030204" pitchFamily="49" charset="0"/>
              </a:rPr>
              <a:t>        if user:</a:t>
            </a:r>
          </a:p>
          <a:p>
            <a:r>
              <a:rPr lang="en-US" sz="1100" b="0" dirty="0">
                <a:effectLst/>
                <a:latin typeface="Consolas" panose="020B0609020204030204" pitchFamily="49" charset="0"/>
              </a:rPr>
              <a:t>            return apology("Username already exists.")</a:t>
            </a:r>
          </a:p>
          <a:p>
            <a:br>
              <a:rPr lang="en-US" sz="1100" b="0" dirty="0">
                <a:effectLst/>
                <a:latin typeface="Consolas" panose="020B0609020204030204" pitchFamily="49" charset="0"/>
              </a:rPr>
            </a:br>
            <a:r>
              <a:rPr lang="en-US" sz="1100" b="0" dirty="0">
                <a:effectLst/>
                <a:latin typeface="Consolas" panose="020B0609020204030204" pitchFamily="49" charset="0"/>
              </a:rPr>
              <a:t>        if not password or not confirmation:</a:t>
            </a:r>
          </a:p>
          <a:p>
            <a:r>
              <a:rPr lang="en-US" sz="1100" b="0" dirty="0">
                <a:effectLst/>
                <a:latin typeface="Consolas" panose="020B0609020204030204" pitchFamily="49" charset="0"/>
              </a:rPr>
              <a:t>            return apology("Password and confirmation must not be empty.")</a:t>
            </a:r>
          </a:p>
          <a:p>
            <a:br>
              <a:rPr lang="en-US" sz="1100" b="0" dirty="0">
                <a:effectLst/>
                <a:latin typeface="Consolas" panose="020B0609020204030204" pitchFamily="49" charset="0"/>
              </a:rPr>
            </a:br>
            <a:r>
              <a:rPr lang="en-US" sz="1100" b="0" dirty="0">
                <a:effectLst/>
                <a:latin typeface="Consolas" panose="020B0609020204030204" pitchFamily="49" charset="0"/>
              </a:rPr>
              <a:t>        if password != confirmation:</a:t>
            </a:r>
          </a:p>
          <a:p>
            <a:r>
              <a:rPr lang="en-US" sz="1100" b="0" dirty="0">
                <a:effectLst/>
                <a:latin typeface="Consolas" panose="020B0609020204030204" pitchFamily="49" charset="0"/>
              </a:rPr>
              <a:t>            return apology("Passwords do not match")</a:t>
            </a:r>
          </a:p>
          <a:p>
            <a:br>
              <a:rPr lang="en-US" sz="1100" b="0" dirty="0">
                <a:effectLst/>
                <a:latin typeface="Consolas" panose="020B0609020204030204" pitchFamily="49" charset="0"/>
              </a:rPr>
            </a:br>
            <a:r>
              <a:rPr lang="en-US" sz="1100" b="0" dirty="0">
                <a:effectLst/>
                <a:latin typeface="Consolas" panose="020B0609020204030204" pitchFamily="49" charset="0"/>
              </a:rPr>
              <a:t>        # Hash the password</a:t>
            </a:r>
          </a:p>
          <a:p>
            <a:r>
              <a:rPr lang="en-US" sz="1100" b="0" dirty="0">
                <a:effectLst/>
                <a:latin typeface="Consolas" panose="020B0609020204030204" pitchFamily="49" charset="0"/>
              </a:rPr>
              <a:t>        </a:t>
            </a:r>
            <a:r>
              <a:rPr lang="en-US" sz="1100" b="0" dirty="0" err="1">
                <a:effectLst/>
                <a:latin typeface="Consolas" panose="020B0609020204030204" pitchFamily="49" charset="0"/>
              </a:rPr>
              <a:t>hash_pw</a:t>
            </a:r>
            <a:r>
              <a:rPr lang="en-US" sz="1100" b="0" dirty="0">
                <a:effectLst/>
                <a:latin typeface="Consolas" panose="020B0609020204030204" pitchFamily="49" charset="0"/>
              </a:rPr>
              <a:t> = </a:t>
            </a:r>
            <a:r>
              <a:rPr lang="en-US" sz="1100" b="0" dirty="0" err="1">
                <a:effectLst/>
                <a:latin typeface="Consolas" panose="020B0609020204030204" pitchFamily="49" charset="0"/>
              </a:rPr>
              <a:t>generate_password_hash</a:t>
            </a:r>
            <a:r>
              <a:rPr lang="en-US" sz="1100" b="0" dirty="0">
                <a:effectLst/>
                <a:latin typeface="Consolas" panose="020B0609020204030204" pitchFamily="49" charset="0"/>
              </a:rPr>
              <a:t>(password)</a:t>
            </a:r>
          </a:p>
          <a:p>
            <a:br>
              <a:rPr lang="en-US" sz="1100" b="0" dirty="0">
                <a:effectLst/>
                <a:latin typeface="Consolas" panose="020B0609020204030204" pitchFamily="49" charset="0"/>
              </a:rPr>
            </a:br>
            <a:r>
              <a:rPr lang="en-US" sz="1100" b="0" dirty="0">
                <a:effectLst/>
                <a:latin typeface="Consolas" panose="020B0609020204030204" pitchFamily="49" charset="0"/>
              </a:rPr>
              <a:t>        # Register the new user</a:t>
            </a:r>
          </a:p>
          <a:p>
            <a:r>
              <a:rPr lang="en-US" sz="1100" b="0" dirty="0">
                <a:effectLst/>
                <a:latin typeface="Consolas" panose="020B0609020204030204" pitchFamily="49" charset="0"/>
              </a:rPr>
              <a:t>        </a:t>
            </a:r>
            <a:r>
              <a:rPr lang="en-US" sz="1100" b="0" dirty="0" err="1">
                <a:effectLst/>
                <a:latin typeface="Consolas" panose="020B0609020204030204" pitchFamily="49" charset="0"/>
              </a:rPr>
              <a:t>db.users.insert_one</a:t>
            </a:r>
            <a:r>
              <a:rPr lang="en-US" sz="1100" b="0" dirty="0">
                <a:effectLst/>
                <a:latin typeface="Consolas" panose="020B0609020204030204" pitchFamily="49" charset="0"/>
              </a:rPr>
              <a:t>({</a:t>
            </a:r>
          </a:p>
          <a:p>
            <a:r>
              <a:rPr lang="en-US" sz="1100" b="0" dirty="0">
                <a:effectLst/>
                <a:latin typeface="Consolas" panose="020B0609020204030204" pitchFamily="49" charset="0"/>
              </a:rPr>
              <a:t>            "username": username,</a:t>
            </a:r>
          </a:p>
          <a:p>
            <a:r>
              <a:rPr lang="en-US" sz="1100" b="0" dirty="0">
                <a:effectLst/>
                <a:latin typeface="Consolas" panose="020B0609020204030204" pitchFamily="49" charset="0"/>
              </a:rPr>
              <a:t>            "hash": </a:t>
            </a:r>
            <a:r>
              <a:rPr lang="en-US" sz="1100" b="0" dirty="0" err="1">
                <a:effectLst/>
                <a:latin typeface="Consolas" panose="020B0609020204030204" pitchFamily="49" charset="0"/>
              </a:rPr>
              <a:t>hash_pw</a:t>
            </a:r>
            <a:endParaRPr lang="en-US" sz="1100" b="0" dirty="0">
              <a:effectLst/>
              <a:latin typeface="Consolas" panose="020B0609020204030204" pitchFamily="49" charset="0"/>
            </a:endParaRPr>
          </a:p>
          <a:p>
            <a:r>
              <a:rPr lang="en-US" sz="1100" b="0" dirty="0">
                <a:effectLst/>
                <a:latin typeface="Consolas" panose="020B0609020204030204" pitchFamily="49" charset="0"/>
              </a:rPr>
              <a:t>        })</a:t>
            </a:r>
          </a:p>
          <a:p>
            <a:br>
              <a:rPr lang="en-US" sz="1100" b="0" dirty="0">
                <a:effectLst/>
                <a:latin typeface="Consolas" panose="020B0609020204030204" pitchFamily="49" charset="0"/>
              </a:rPr>
            </a:br>
            <a:r>
              <a:rPr lang="en-US" sz="1100" b="0" dirty="0">
                <a:effectLst/>
                <a:latin typeface="Consolas" panose="020B0609020204030204" pitchFamily="49" charset="0"/>
              </a:rPr>
              <a:t>     </a:t>
            </a:r>
            <a:endParaRPr lang="en-US" sz="11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6450" y="877569"/>
            <a:ext cx="6172200" cy="9492342"/>
          </a:xfrm>
          <a:prstGeom prst="rect">
            <a:avLst/>
          </a:prstGeom>
        </p:spPr>
        <p:txBody>
          <a:bodyPr vert="horz" wrap="square" lIns="0" tIns="12700" rIns="0" bIns="0" rtlCol="0">
            <a:spAutoFit/>
          </a:bodyPr>
          <a:lstStyle/>
          <a:p>
            <a:r>
              <a:rPr lang="en-US" sz="1100" b="0" dirty="0">
                <a:effectLst/>
                <a:latin typeface="Consolas" panose="020B0609020204030204" pitchFamily="49" charset="0"/>
              </a:rPr>
              <a:t>  # Display a message that the user is registered</a:t>
            </a:r>
          </a:p>
          <a:p>
            <a:r>
              <a:rPr lang="en-US" sz="1100" b="0" dirty="0">
                <a:effectLst/>
                <a:latin typeface="Consolas" panose="020B0609020204030204" pitchFamily="49" charset="0"/>
              </a:rPr>
              <a:t>        flash("User registered!", "information")</a:t>
            </a:r>
          </a:p>
          <a:p>
            <a:br>
              <a:rPr lang="en-US" sz="1100" b="0" dirty="0">
                <a:effectLst/>
                <a:latin typeface="Consolas" panose="020B0609020204030204" pitchFamily="49" charset="0"/>
              </a:rPr>
            </a:br>
            <a:r>
              <a:rPr lang="en-US" sz="1100" b="0" dirty="0">
                <a:effectLst/>
                <a:latin typeface="Consolas" panose="020B0609020204030204" pitchFamily="49" charset="0"/>
              </a:rPr>
              <a:t>        return redirect("/login")</a:t>
            </a:r>
          </a:p>
          <a:p>
            <a:br>
              <a:rPr lang="en-US" sz="1100" b="0" dirty="0">
                <a:effectLst/>
                <a:latin typeface="Consolas" panose="020B0609020204030204" pitchFamily="49" charset="0"/>
              </a:rPr>
            </a:br>
            <a:r>
              <a:rPr lang="en-US" sz="1100" b="0" dirty="0">
                <a:effectLst/>
                <a:latin typeface="Consolas" panose="020B0609020204030204" pitchFamily="49" charset="0"/>
              </a:rPr>
              <a:t>    # If the request method is GET</a:t>
            </a:r>
          </a:p>
          <a:p>
            <a:r>
              <a:rPr lang="en-US" sz="1100" b="0" dirty="0">
                <a:effectLst/>
                <a:latin typeface="Consolas" panose="020B0609020204030204" pitchFamily="49" charset="0"/>
              </a:rPr>
              <a:t>    return </a:t>
            </a:r>
            <a:r>
              <a:rPr lang="en-US" sz="1100" b="0" dirty="0" err="1">
                <a:effectLst/>
                <a:latin typeface="Consolas" panose="020B0609020204030204" pitchFamily="49" charset="0"/>
              </a:rPr>
              <a:t>render_template</a:t>
            </a:r>
            <a:r>
              <a:rPr lang="en-US" sz="1100" b="0" dirty="0">
                <a:effectLst/>
                <a:latin typeface="Consolas" panose="020B0609020204030204" pitchFamily="49" charset="0"/>
              </a:rPr>
              <a:t>("register.html")</a:t>
            </a:r>
          </a:p>
          <a:p>
            <a:br>
              <a:rPr lang="en-US" sz="1100" b="0" dirty="0">
                <a:effectLst/>
                <a:latin typeface="Consolas" panose="020B0609020204030204" pitchFamily="49" charset="0"/>
              </a:rPr>
            </a:br>
            <a:r>
              <a:rPr lang="en-US" sz="1100" b="0" dirty="0">
                <a:effectLst/>
                <a:latin typeface="Consolas" panose="020B0609020204030204" pitchFamily="49" charset="0"/>
              </a:rPr>
              <a:t>@app.route("/sell", methods=["GET", "POST"])</a:t>
            </a:r>
          </a:p>
          <a:p>
            <a:r>
              <a:rPr lang="en-US" sz="1100" b="0" dirty="0">
                <a:effectLst/>
                <a:latin typeface="Consolas" panose="020B0609020204030204" pitchFamily="49" charset="0"/>
              </a:rPr>
              <a:t>@login_required</a:t>
            </a:r>
          </a:p>
          <a:p>
            <a:r>
              <a:rPr lang="en-US" sz="1100" b="0" dirty="0">
                <a:effectLst/>
                <a:latin typeface="Consolas" panose="020B0609020204030204" pitchFamily="49" charset="0"/>
              </a:rPr>
              <a:t>def sell():</a:t>
            </a:r>
          </a:p>
          <a:p>
            <a:r>
              <a:rPr lang="en-US" sz="1100" b="0" dirty="0">
                <a:effectLst/>
                <a:latin typeface="Consolas" panose="020B0609020204030204" pitchFamily="49" charset="0"/>
              </a:rPr>
              <a:t>    """Sell shares of stock"""</a:t>
            </a:r>
          </a:p>
          <a:p>
            <a:br>
              <a:rPr lang="en-US" sz="1100" b="0" dirty="0">
                <a:effectLst/>
                <a:latin typeface="Consolas" panose="020B0609020204030204" pitchFamily="49" charset="0"/>
              </a:rPr>
            </a:br>
            <a:r>
              <a:rPr lang="en-US" sz="1100" b="0" dirty="0">
                <a:effectLst/>
                <a:latin typeface="Consolas" panose="020B0609020204030204" pitchFamily="49" charset="0"/>
              </a:rPr>
              <a:t>    # Define SELL action</a:t>
            </a:r>
          </a:p>
          <a:p>
            <a:r>
              <a:rPr lang="en-US" sz="1100" b="0" dirty="0">
                <a:effectLst/>
                <a:latin typeface="Consolas" panose="020B0609020204030204" pitchFamily="49" charset="0"/>
              </a:rPr>
              <a:t>    action = "SELL"</a:t>
            </a:r>
          </a:p>
          <a:p>
            <a:r>
              <a:rPr lang="en-US" sz="1100" b="0" dirty="0">
                <a:effectLst/>
                <a:latin typeface="Consolas" panose="020B0609020204030204" pitchFamily="49" charset="0"/>
              </a:rPr>
              <a:t>    </a:t>
            </a:r>
            <a:r>
              <a:rPr lang="en-US" sz="1100" b="0" dirty="0" err="1">
                <a:effectLst/>
                <a:latin typeface="Consolas" panose="020B0609020204030204" pitchFamily="49" charset="0"/>
              </a:rPr>
              <a:t>user_id</a:t>
            </a:r>
            <a:r>
              <a:rPr lang="en-US" sz="1100" b="0" dirty="0">
                <a:effectLst/>
                <a:latin typeface="Consolas" panose="020B0609020204030204" pitchFamily="49" charset="0"/>
              </a:rPr>
              <a:t> = session["</a:t>
            </a:r>
            <a:r>
              <a:rPr lang="en-US" sz="1100" b="0" dirty="0" err="1">
                <a:effectLst/>
                <a:latin typeface="Consolas" panose="020B0609020204030204" pitchFamily="49" charset="0"/>
              </a:rPr>
              <a:t>user_id</a:t>
            </a:r>
            <a:r>
              <a:rPr lang="en-US" sz="1100" b="0" dirty="0">
                <a:effectLst/>
                <a:latin typeface="Consolas" panose="020B0609020204030204" pitchFamily="49" charset="0"/>
              </a:rPr>
              <a:t>"]</a:t>
            </a:r>
          </a:p>
          <a:p>
            <a:br>
              <a:rPr lang="en-US" sz="1100" b="0" dirty="0">
                <a:effectLst/>
                <a:latin typeface="Consolas" panose="020B0609020204030204" pitchFamily="49" charset="0"/>
              </a:rPr>
            </a:br>
            <a:r>
              <a:rPr lang="en-US" sz="1100" b="0" dirty="0">
                <a:effectLst/>
                <a:latin typeface="Consolas" panose="020B0609020204030204" pitchFamily="49" charset="0"/>
              </a:rPr>
              <a:t>    # Get user stocks information</a:t>
            </a:r>
          </a:p>
          <a:p>
            <a:r>
              <a:rPr lang="en-US" sz="1100" b="0" dirty="0">
                <a:effectLst/>
                <a:latin typeface="Consolas" panose="020B0609020204030204" pitchFamily="49" charset="0"/>
              </a:rPr>
              <a:t>    stocks = list(</a:t>
            </a:r>
            <a:r>
              <a:rPr lang="en-US" sz="1100" b="0" dirty="0" err="1">
                <a:effectLst/>
                <a:latin typeface="Consolas" panose="020B0609020204030204" pitchFamily="49" charset="0"/>
              </a:rPr>
              <a:t>db.transactions.aggregate</a:t>
            </a:r>
            <a:r>
              <a:rPr lang="en-US" sz="1100" b="0" dirty="0">
                <a:effectLst/>
                <a:latin typeface="Consolas" panose="020B0609020204030204" pitchFamily="49" charset="0"/>
              </a:rPr>
              <a:t>([</a:t>
            </a:r>
          </a:p>
          <a:p>
            <a:r>
              <a:rPr lang="en-US" sz="1100" b="0" dirty="0">
                <a:effectLst/>
                <a:latin typeface="Consolas" panose="020B0609020204030204" pitchFamily="49" charset="0"/>
              </a:rPr>
              <a:t>        {"$match": {</a:t>
            </a:r>
          </a:p>
          <a:p>
            <a:r>
              <a:rPr lang="en-US" sz="1100" b="0" dirty="0">
                <a:effectLst/>
                <a:latin typeface="Consolas" panose="020B0609020204030204" pitchFamily="49" charset="0"/>
              </a:rPr>
              <a:t>            "</a:t>
            </a:r>
            <a:r>
              <a:rPr lang="en-US" sz="1100" b="0" dirty="0" err="1">
                <a:effectLst/>
                <a:latin typeface="Consolas" panose="020B0609020204030204" pitchFamily="49" charset="0"/>
              </a:rPr>
              <a:t>user_id</a:t>
            </a:r>
            <a:r>
              <a:rPr lang="en-US" sz="1100" b="0" dirty="0">
                <a:effectLst/>
                <a:latin typeface="Consolas" panose="020B0609020204030204" pitchFamily="49" charset="0"/>
              </a:rPr>
              <a:t>": </a:t>
            </a:r>
            <a:r>
              <a:rPr lang="en-US" sz="1100" b="0" dirty="0" err="1">
                <a:effectLst/>
                <a:latin typeface="Consolas" panose="020B0609020204030204" pitchFamily="49" charset="0"/>
              </a:rPr>
              <a:t>user_id</a:t>
            </a:r>
            <a:r>
              <a:rPr lang="en-US" sz="1100" b="0" dirty="0">
                <a:effectLst/>
                <a:latin typeface="Consolas" panose="020B0609020204030204" pitchFamily="49" charset="0"/>
              </a:rPr>
              <a:t>,</a:t>
            </a:r>
          </a:p>
          <a:p>
            <a:r>
              <a:rPr lang="en-US" sz="1100" b="0" dirty="0">
                <a:effectLst/>
                <a:latin typeface="Consolas" panose="020B0609020204030204" pitchFamily="49" charset="0"/>
              </a:rPr>
              <a:t>            "symbol": {"$ne": ""},</a:t>
            </a:r>
          </a:p>
          <a:p>
            <a:r>
              <a:rPr lang="en-US" sz="1100" b="0" dirty="0">
                <a:effectLst/>
                <a:latin typeface="Consolas" panose="020B0609020204030204" pitchFamily="49" charset="0"/>
              </a:rPr>
              <a:t>            "action": "BUY"</a:t>
            </a:r>
          </a:p>
          <a:p>
            <a:r>
              <a:rPr lang="en-US" sz="1100" b="0" dirty="0">
                <a:effectLst/>
                <a:latin typeface="Consolas" panose="020B0609020204030204" pitchFamily="49" charset="0"/>
              </a:rPr>
              <a:t>        }},</a:t>
            </a:r>
          </a:p>
          <a:p>
            <a:r>
              <a:rPr lang="en-US" sz="1100" b="0" dirty="0">
                <a:effectLst/>
                <a:latin typeface="Consolas" panose="020B0609020204030204" pitchFamily="49" charset="0"/>
              </a:rPr>
              <a:t>        {"$group": {</a:t>
            </a:r>
          </a:p>
          <a:p>
            <a:r>
              <a:rPr lang="en-US" sz="1100" b="0" dirty="0">
                <a:effectLst/>
                <a:latin typeface="Consolas" panose="020B0609020204030204" pitchFamily="49" charset="0"/>
              </a:rPr>
              <a:t>            "_id": "$symbol",</a:t>
            </a:r>
          </a:p>
          <a:p>
            <a:r>
              <a:rPr lang="en-US" sz="1100" b="0" dirty="0">
                <a:effectLst/>
                <a:latin typeface="Consolas" panose="020B0609020204030204" pitchFamily="49" charset="0"/>
              </a:rPr>
              <a:t>            "name": {"$first": "$name"},</a:t>
            </a:r>
          </a:p>
          <a:p>
            <a:r>
              <a:rPr lang="en-US" sz="1100" b="0" dirty="0">
                <a:effectLst/>
                <a:latin typeface="Consolas" panose="020B0609020204030204" pitchFamily="49" charset="0"/>
              </a:rPr>
              <a:t>            "shares": {"$sum": "$shares"}</a:t>
            </a:r>
          </a:p>
          <a:p>
            <a:r>
              <a:rPr lang="en-US" sz="1100" b="0" dirty="0">
                <a:effectLst/>
                <a:latin typeface="Consolas" panose="020B0609020204030204" pitchFamily="49" charset="0"/>
              </a:rPr>
              <a:t>        }}</a:t>
            </a:r>
          </a:p>
          <a:p>
            <a:r>
              <a:rPr lang="en-US" sz="1100" b="0" dirty="0">
                <a:effectLst/>
                <a:latin typeface="Consolas" panose="020B0609020204030204" pitchFamily="49" charset="0"/>
              </a:rPr>
              <a:t>    ]))</a:t>
            </a:r>
          </a:p>
          <a:p>
            <a:br>
              <a:rPr lang="en-US" sz="1100" b="0" dirty="0">
                <a:effectLst/>
                <a:latin typeface="Consolas" panose="020B0609020204030204" pitchFamily="49" charset="0"/>
              </a:rPr>
            </a:br>
            <a:r>
              <a:rPr lang="en-US" sz="1100" b="0" dirty="0">
                <a:effectLst/>
                <a:latin typeface="Consolas" panose="020B0609020204030204" pitchFamily="49" charset="0"/>
              </a:rPr>
              <a:t>    # GET</a:t>
            </a:r>
          </a:p>
          <a:p>
            <a:r>
              <a:rPr lang="en-US" sz="1100" b="0" dirty="0">
                <a:effectLst/>
                <a:latin typeface="Consolas" panose="020B0609020204030204" pitchFamily="49" charset="0"/>
              </a:rPr>
              <a:t>    if </a:t>
            </a:r>
            <a:r>
              <a:rPr lang="en-US" sz="1100" b="0" dirty="0" err="1">
                <a:effectLst/>
                <a:latin typeface="Consolas" panose="020B0609020204030204" pitchFamily="49" charset="0"/>
              </a:rPr>
              <a:t>request.method</a:t>
            </a:r>
            <a:r>
              <a:rPr lang="en-US" sz="1100" b="0" dirty="0">
                <a:effectLst/>
                <a:latin typeface="Consolas" panose="020B0609020204030204" pitchFamily="49" charset="0"/>
              </a:rPr>
              <a:t> != "POST":</a:t>
            </a:r>
          </a:p>
          <a:p>
            <a:r>
              <a:rPr lang="en-US" sz="1100" b="0" dirty="0">
                <a:effectLst/>
                <a:latin typeface="Consolas" panose="020B0609020204030204" pitchFamily="49" charset="0"/>
              </a:rPr>
              <a:t>        return </a:t>
            </a:r>
            <a:r>
              <a:rPr lang="en-US" sz="1100" b="0" dirty="0" err="1">
                <a:effectLst/>
                <a:latin typeface="Consolas" panose="020B0609020204030204" pitchFamily="49" charset="0"/>
              </a:rPr>
              <a:t>render_template</a:t>
            </a:r>
            <a:r>
              <a:rPr lang="en-US" sz="1100" b="0" dirty="0">
                <a:effectLst/>
                <a:latin typeface="Consolas" panose="020B0609020204030204" pitchFamily="49" charset="0"/>
              </a:rPr>
              <a:t>("sell.html", stocks=stocks)</a:t>
            </a:r>
          </a:p>
          <a:p>
            <a:br>
              <a:rPr lang="en-US" sz="1100" b="0" dirty="0">
                <a:effectLst/>
                <a:latin typeface="Consolas" panose="020B0609020204030204" pitchFamily="49" charset="0"/>
              </a:rPr>
            </a:br>
            <a:r>
              <a:rPr lang="en-US" sz="1100" b="0" dirty="0">
                <a:effectLst/>
                <a:latin typeface="Consolas" panose="020B0609020204030204" pitchFamily="49" charset="0"/>
              </a:rPr>
              <a:t>    # POST</a:t>
            </a:r>
          </a:p>
          <a:p>
            <a:r>
              <a:rPr lang="en-US" sz="1100" b="0" dirty="0">
                <a:effectLst/>
                <a:latin typeface="Consolas" panose="020B0609020204030204" pitchFamily="49" charset="0"/>
              </a:rPr>
              <a:t>    symbol = </a:t>
            </a:r>
            <a:r>
              <a:rPr lang="en-US" sz="1100" b="0" dirty="0" err="1">
                <a:effectLst/>
                <a:latin typeface="Consolas" panose="020B0609020204030204" pitchFamily="49" charset="0"/>
              </a:rPr>
              <a:t>request.form.get</a:t>
            </a:r>
            <a:r>
              <a:rPr lang="en-US" sz="1100" b="0" dirty="0">
                <a:effectLst/>
                <a:latin typeface="Consolas" panose="020B0609020204030204" pitchFamily="49" charset="0"/>
              </a:rPr>
              <a:t>("symbol")</a:t>
            </a:r>
          </a:p>
          <a:p>
            <a:r>
              <a:rPr lang="en-US" sz="1100" b="0" dirty="0">
                <a:effectLst/>
                <a:latin typeface="Consolas" panose="020B0609020204030204" pitchFamily="49" charset="0"/>
              </a:rPr>
              <a:t>    shares = </a:t>
            </a:r>
            <a:r>
              <a:rPr lang="en-US" sz="1100" b="0" dirty="0" err="1">
                <a:effectLst/>
                <a:latin typeface="Consolas" panose="020B0609020204030204" pitchFamily="49" charset="0"/>
              </a:rPr>
              <a:t>request.form.get</a:t>
            </a:r>
            <a:r>
              <a:rPr lang="en-US" sz="1100" b="0" dirty="0">
                <a:effectLst/>
                <a:latin typeface="Consolas" panose="020B0609020204030204" pitchFamily="49" charset="0"/>
              </a:rPr>
              <a:t>("shares", type=int)</a:t>
            </a:r>
          </a:p>
          <a:p>
            <a:br>
              <a:rPr lang="en-US" sz="1100" b="0" dirty="0">
                <a:effectLst/>
                <a:latin typeface="Consolas" panose="020B0609020204030204" pitchFamily="49" charset="0"/>
              </a:rPr>
            </a:br>
            <a:r>
              <a:rPr lang="en-US" sz="1100" b="0" dirty="0">
                <a:effectLst/>
                <a:latin typeface="Consolas" panose="020B0609020204030204" pitchFamily="49" charset="0"/>
              </a:rPr>
              <a:t>    # If symbol or shares are empty</a:t>
            </a:r>
          </a:p>
          <a:p>
            <a:r>
              <a:rPr lang="en-US" sz="1100" b="0" dirty="0">
                <a:effectLst/>
                <a:latin typeface="Consolas" panose="020B0609020204030204" pitchFamily="49" charset="0"/>
              </a:rPr>
              <a:t>    if not symbol or not shares:</a:t>
            </a:r>
          </a:p>
          <a:p>
            <a:r>
              <a:rPr lang="en-US" sz="1100" b="0" dirty="0">
                <a:effectLst/>
                <a:latin typeface="Consolas" panose="020B0609020204030204" pitchFamily="49" charset="0"/>
              </a:rPr>
              <a:t>        return apology("Stock symbol and number of shares must not be empty.")</a:t>
            </a:r>
          </a:p>
          <a:p>
            <a:br>
              <a:rPr lang="en-US" sz="1100" b="0" dirty="0">
                <a:effectLst/>
                <a:latin typeface="Consolas" panose="020B0609020204030204" pitchFamily="49" charset="0"/>
              </a:rPr>
            </a:br>
            <a:r>
              <a:rPr lang="en-US" sz="1100" b="0" dirty="0">
                <a:effectLst/>
                <a:latin typeface="Consolas" panose="020B0609020204030204" pitchFamily="49" charset="0"/>
              </a:rPr>
              <a:t>    # If the number of shares is not a positive integer</a:t>
            </a:r>
          </a:p>
          <a:p>
            <a:r>
              <a:rPr lang="en-US" sz="1100" b="0" dirty="0">
                <a:effectLst/>
                <a:latin typeface="Consolas" panose="020B0609020204030204" pitchFamily="49" charset="0"/>
              </a:rPr>
              <a:t>    if shares &lt;= 0:</a:t>
            </a:r>
          </a:p>
          <a:p>
            <a:r>
              <a:rPr lang="en-US" sz="1100" b="0" dirty="0">
                <a:effectLst/>
                <a:latin typeface="Consolas" panose="020B0609020204030204" pitchFamily="49" charset="0"/>
              </a:rPr>
              <a:t>        return apology("Number of shares must be a positive integer")</a:t>
            </a:r>
          </a:p>
          <a:p>
            <a:br>
              <a:rPr lang="en-US" sz="1100" b="0" dirty="0">
                <a:effectLst/>
                <a:latin typeface="Consolas" panose="020B0609020204030204" pitchFamily="49" charset="0"/>
              </a:rPr>
            </a:br>
            <a:r>
              <a:rPr lang="en-US" sz="1100" b="0" dirty="0">
                <a:effectLst/>
                <a:latin typeface="Consolas" panose="020B0609020204030204" pitchFamily="49" charset="0"/>
              </a:rPr>
              <a:t>    </a:t>
            </a:r>
            <a:r>
              <a:rPr lang="en-US" sz="1100" b="0" dirty="0" err="1">
                <a:effectLst/>
                <a:latin typeface="Consolas" panose="020B0609020204030204" pitchFamily="49" charset="0"/>
              </a:rPr>
              <a:t>shares_owned</a:t>
            </a:r>
            <a:r>
              <a:rPr lang="en-US" sz="1100" b="0" dirty="0">
                <a:effectLst/>
                <a:latin typeface="Consolas" panose="020B0609020204030204" pitchFamily="49" charset="0"/>
              </a:rPr>
              <a:t> = 0</a:t>
            </a:r>
          </a:p>
          <a:p>
            <a:r>
              <a:rPr lang="en-US" sz="1100" b="0" dirty="0">
                <a:effectLst/>
                <a:latin typeface="Consolas" panose="020B0609020204030204" pitchFamily="49" charset="0"/>
              </a:rPr>
              <a:t>    for stock in stocks:</a:t>
            </a:r>
          </a:p>
          <a:p>
            <a:r>
              <a:rPr lang="en-US" sz="1100" b="0" dirty="0">
                <a:effectLst/>
                <a:latin typeface="Consolas" panose="020B0609020204030204" pitchFamily="49" charset="0"/>
              </a:rPr>
              <a:t>        if stock["_id"] == symbol:</a:t>
            </a:r>
          </a:p>
          <a:p>
            <a:r>
              <a:rPr lang="en-US" sz="1100" b="0" dirty="0">
                <a:effectLst/>
                <a:latin typeface="Consolas" panose="020B0609020204030204" pitchFamily="49" charset="0"/>
              </a:rPr>
              <a:t>            </a:t>
            </a:r>
            <a:r>
              <a:rPr lang="en-US" sz="1100" b="0" dirty="0" err="1">
                <a:effectLst/>
                <a:latin typeface="Consolas" panose="020B0609020204030204" pitchFamily="49" charset="0"/>
              </a:rPr>
              <a:t>shares_owned</a:t>
            </a:r>
            <a:r>
              <a:rPr lang="en-US" sz="1100" b="0" dirty="0">
                <a:effectLst/>
                <a:latin typeface="Consolas" panose="020B0609020204030204" pitchFamily="49" charset="0"/>
              </a:rPr>
              <a:t> = stock["shares"]</a:t>
            </a:r>
          </a:p>
          <a:p>
            <a:br>
              <a:rPr lang="en-US" sz="1100" b="0" dirty="0">
                <a:effectLst/>
                <a:latin typeface="Consolas" panose="020B0609020204030204" pitchFamily="49" charset="0"/>
              </a:rPr>
            </a:br>
            <a:r>
              <a:rPr lang="en-US" sz="1100" b="0" dirty="0">
                <a:effectLst/>
                <a:latin typeface="Consolas" panose="020B0609020204030204" pitchFamily="49" charset="0"/>
              </a:rPr>
              <a:t>    if shares &gt; </a:t>
            </a:r>
            <a:r>
              <a:rPr lang="en-US" sz="1100" b="0" dirty="0" err="1">
                <a:effectLst/>
                <a:latin typeface="Consolas" panose="020B0609020204030204" pitchFamily="49" charset="0"/>
              </a:rPr>
              <a:t>shares_owned</a:t>
            </a:r>
            <a:r>
              <a:rPr lang="en-US" sz="1100" b="0" dirty="0">
                <a:effectLst/>
                <a:latin typeface="Consolas" panose="020B0609020204030204" pitchFamily="49" charset="0"/>
              </a:rPr>
              <a:t>:</a:t>
            </a:r>
          </a:p>
          <a:p>
            <a:r>
              <a:rPr lang="en-US" sz="1100" b="0" dirty="0">
                <a:effectLst/>
                <a:latin typeface="Consolas" panose="020B0609020204030204" pitchFamily="49" charset="0"/>
              </a:rPr>
              <a:t>        return apology("You do not own that many shares of this stock")</a:t>
            </a:r>
          </a:p>
          <a:p>
            <a:br>
              <a:rPr lang="en-US" sz="1100" b="0" dirty="0">
                <a:effectLst/>
                <a:latin typeface="Consolas" panose="020B0609020204030204" pitchFamily="49" charset="0"/>
              </a:rPr>
            </a:br>
            <a:r>
              <a:rPr lang="en-US" sz="1100" b="0" dirty="0">
                <a:effectLst/>
                <a:latin typeface="Consolas" panose="020B0609020204030204" pitchFamily="49" charset="0"/>
              </a:rPr>
              <a:t>   </a:t>
            </a:r>
            <a:endParaRPr lang="en-US" sz="1100" dirty="0">
              <a:latin typeface="Times New Roman"/>
              <a:cs typeface="Times New Roman"/>
            </a:endParaRPr>
          </a:p>
        </p:txBody>
      </p:sp>
    </p:spTree>
    <p:extLst>
      <p:ext uri="{BB962C8B-B14F-4D97-AF65-F5344CB8AC3E}">
        <p14:creationId xmlns:p14="http://schemas.microsoft.com/office/powerpoint/2010/main" val="2783482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6450" y="877569"/>
            <a:ext cx="6172200" cy="4919295"/>
          </a:xfrm>
          <a:prstGeom prst="rect">
            <a:avLst/>
          </a:prstGeom>
        </p:spPr>
        <p:txBody>
          <a:bodyPr vert="horz" wrap="square" lIns="0" tIns="12700" rIns="0" bIns="0" rtlCol="0">
            <a:spAutoFit/>
          </a:bodyPr>
          <a:lstStyle/>
          <a:p>
            <a:r>
              <a:rPr lang="en-US" sz="1100" b="0" dirty="0">
                <a:effectLst/>
                <a:latin typeface="Consolas" panose="020B0609020204030204" pitchFamily="49" charset="0"/>
              </a:rPr>
              <a:t>quote = lookup(symbol)</a:t>
            </a:r>
          </a:p>
          <a:p>
            <a:r>
              <a:rPr lang="en-US" sz="1100" b="0" dirty="0">
                <a:effectLst/>
                <a:latin typeface="Consolas" panose="020B0609020204030204" pitchFamily="49" charset="0"/>
              </a:rPr>
              <a:t>    price = quote["price"]</a:t>
            </a:r>
          </a:p>
          <a:p>
            <a:r>
              <a:rPr lang="en-US" sz="1100" b="0" dirty="0">
                <a:effectLst/>
                <a:latin typeface="Consolas" panose="020B0609020204030204" pitchFamily="49" charset="0"/>
              </a:rPr>
              <a:t>    name = quote["name"]</a:t>
            </a:r>
          </a:p>
          <a:p>
            <a:br>
              <a:rPr lang="en-US" sz="1100" b="0" dirty="0">
                <a:effectLst/>
                <a:latin typeface="Consolas" panose="020B0609020204030204" pitchFamily="49" charset="0"/>
              </a:rPr>
            </a:br>
            <a:r>
              <a:rPr lang="en-US" sz="1100" b="0" dirty="0">
                <a:effectLst/>
                <a:latin typeface="Consolas" panose="020B0609020204030204" pitchFamily="49" charset="0"/>
              </a:rPr>
              <a:t>    # Insert sell transaction</a:t>
            </a:r>
          </a:p>
          <a:p>
            <a:r>
              <a:rPr lang="en-US" sz="1100" b="0" dirty="0">
                <a:effectLst/>
                <a:latin typeface="Consolas" panose="020B0609020204030204" pitchFamily="49" charset="0"/>
              </a:rPr>
              <a:t>    </a:t>
            </a:r>
            <a:r>
              <a:rPr lang="en-US" sz="1100" b="0" dirty="0" err="1">
                <a:effectLst/>
                <a:latin typeface="Consolas" panose="020B0609020204030204" pitchFamily="49" charset="0"/>
              </a:rPr>
              <a:t>db.transactions.insert_one</a:t>
            </a:r>
            <a:r>
              <a:rPr lang="en-US" sz="1100" b="0" dirty="0">
                <a:effectLst/>
                <a:latin typeface="Consolas" panose="020B0609020204030204" pitchFamily="49" charset="0"/>
              </a:rPr>
              <a:t>({</a:t>
            </a:r>
          </a:p>
          <a:p>
            <a:r>
              <a:rPr lang="en-US" sz="1100" b="0" dirty="0">
                <a:effectLst/>
                <a:latin typeface="Consolas" panose="020B0609020204030204" pitchFamily="49" charset="0"/>
              </a:rPr>
              <a:t>        "</a:t>
            </a:r>
            <a:r>
              <a:rPr lang="en-US" sz="1100" b="0" dirty="0" err="1">
                <a:effectLst/>
                <a:latin typeface="Consolas" panose="020B0609020204030204" pitchFamily="49" charset="0"/>
              </a:rPr>
              <a:t>user_id</a:t>
            </a:r>
            <a:r>
              <a:rPr lang="en-US" sz="1100" b="0" dirty="0">
                <a:effectLst/>
                <a:latin typeface="Consolas" panose="020B0609020204030204" pitchFamily="49" charset="0"/>
              </a:rPr>
              <a:t>": </a:t>
            </a:r>
            <a:r>
              <a:rPr lang="en-US" sz="1100" b="0" dirty="0" err="1">
                <a:effectLst/>
                <a:latin typeface="Consolas" panose="020B0609020204030204" pitchFamily="49" charset="0"/>
              </a:rPr>
              <a:t>user_id</a:t>
            </a:r>
            <a:r>
              <a:rPr lang="en-US" sz="1100" b="0" dirty="0">
                <a:effectLst/>
                <a:latin typeface="Consolas" panose="020B0609020204030204" pitchFamily="49" charset="0"/>
              </a:rPr>
              <a:t>,</a:t>
            </a:r>
          </a:p>
          <a:p>
            <a:r>
              <a:rPr lang="en-US" sz="1100" b="0" dirty="0">
                <a:effectLst/>
                <a:latin typeface="Consolas" panose="020B0609020204030204" pitchFamily="49" charset="0"/>
              </a:rPr>
              <a:t>        "action": action,</a:t>
            </a:r>
          </a:p>
          <a:p>
            <a:r>
              <a:rPr lang="en-US" sz="1100" b="0" dirty="0">
                <a:effectLst/>
                <a:latin typeface="Consolas" panose="020B0609020204030204" pitchFamily="49" charset="0"/>
              </a:rPr>
              <a:t>        "symbol": symbol,</a:t>
            </a:r>
          </a:p>
          <a:p>
            <a:r>
              <a:rPr lang="en-US" sz="1100" b="0" dirty="0">
                <a:effectLst/>
                <a:latin typeface="Consolas" panose="020B0609020204030204" pitchFamily="49" charset="0"/>
              </a:rPr>
              <a:t>        "name": name,</a:t>
            </a:r>
          </a:p>
          <a:p>
            <a:r>
              <a:rPr lang="en-US" sz="1100" b="0" dirty="0">
                <a:effectLst/>
                <a:latin typeface="Consolas" panose="020B0609020204030204" pitchFamily="49" charset="0"/>
              </a:rPr>
              <a:t>        "price": price,</a:t>
            </a:r>
          </a:p>
          <a:p>
            <a:r>
              <a:rPr lang="en-US" sz="1100" b="0" dirty="0">
                <a:effectLst/>
                <a:latin typeface="Consolas" panose="020B0609020204030204" pitchFamily="49" charset="0"/>
              </a:rPr>
              <a:t>        "shares": shares</a:t>
            </a:r>
          </a:p>
          <a:p>
            <a:r>
              <a:rPr lang="en-US" sz="1100" b="0" dirty="0">
                <a:effectLst/>
                <a:latin typeface="Consolas" panose="020B0609020204030204" pitchFamily="49" charset="0"/>
              </a:rPr>
              <a:t>    })</a:t>
            </a:r>
          </a:p>
          <a:p>
            <a:br>
              <a:rPr lang="en-US" sz="1100" b="0" dirty="0">
                <a:effectLst/>
                <a:latin typeface="Consolas" panose="020B0609020204030204" pitchFamily="49" charset="0"/>
              </a:rPr>
            </a:br>
            <a:r>
              <a:rPr lang="en-US" sz="1100" b="0" dirty="0">
                <a:effectLst/>
                <a:latin typeface="Consolas" panose="020B0609020204030204" pitchFamily="49" charset="0"/>
              </a:rPr>
              <a:t>    # Update user cash balance</a:t>
            </a:r>
          </a:p>
          <a:p>
            <a:r>
              <a:rPr lang="en-US" sz="1100" b="0" dirty="0">
                <a:effectLst/>
                <a:latin typeface="Consolas" panose="020B0609020204030204" pitchFamily="49" charset="0"/>
              </a:rPr>
              <a:t>    user = </a:t>
            </a:r>
            <a:r>
              <a:rPr lang="en-US" sz="1100" b="0" dirty="0" err="1">
                <a:effectLst/>
                <a:latin typeface="Consolas" panose="020B0609020204030204" pitchFamily="49" charset="0"/>
              </a:rPr>
              <a:t>db.users.find_one</a:t>
            </a:r>
            <a:r>
              <a:rPr lang="en-US" sz="1100" b="0" dirty="0">
                <a:effectLst/>
                <a:latin typeface="Consolas" panose="020B0609020204030204" pitchFamily="49" charset="0"/>
              </a:rPr>
              <a:t>({"_id": </a:t>
            </a:r>
            <a:r>
              <a:rPr lang="en-US" sz="1100" b="0" dirty="0" err="1">
                <a:effectLst/>
                <a:latin typeface="Consolas" panose="020B0609020204030204" pitchFamily="49" charset="0"/>
              </a:rPr>
              <a:t>user_id</a:t>
            </a:r>
            <a:r>
              <a:rPr lang="en-US" sz="1100" b="0" dirty="0">
                <a:effectLst/>
                <a:latin typeface="Consolas" panose="020B0609020204030204" pitchFamily="49" charset="0"/>
              </a:rPr>
              <a:t>})</a:t>
            </a:r>
          </a:p>
          <a:p>
            <a:r>
              <a:rPr lang="en-US" sz="1100" b="0" dirty="0">
                <a:effectLst/>
                <a:latin typeface="Consolas" panose="020B0609020204030204" pitchFamily="49" charset="0"/>
              </a:rPr>
              <a:t>    cash = user["cash"]</a:t>
            </a:r>
          </a:p>
          <a:p>
            <a:r>
              <a:rPr lang="en-US" sz="1100" b="0" dirty="0">
                <a:effectLst/>
                <a:latin typeface="Consolas" panose="020B0609020204030204" pitchFamily="49" charset="0"/>
              </a:rPr>
              <a:t>    balance = cash + price * shares</a:t>
            </a:r>
          </a:p>
          <a:p>
            <a:br>
              <a:rPr lang="en-US" sz="1100" b="0" dirty="0">
                <a:effectLst/>
                <a:latin typeface="Consolas" panose="020B0609020204030204" pitchFamily="49" charset="0"/>
              </a:rPr>
            </a:br>
            <a:r>
              <a:rPr lang="en-US" sz="1100" b="0" dirty="0">
                <a:effectLst/>
                <a:latin typeface="Consolas" panose="020B0609020204030204" pitchFamily="49" charset="0"/>
              </a:rPr>
              <a:t>    </a:t>
            </a:r>
            <a:r>
              <a:rPr lang="en-US" sz="1100" b="0" dirty="0" err="1">
                <a:effectLst/>
                <a:latin typeface="Consolas" panose="020B0609020204030204" pitchFamily="49" charset="0"/>
              </a:rPr>
              <a:t>db.users.update_one</a:t>
            </a:r>
            <a:r>
              <a:rPr lang="en-US" sz="1100" b="0" dirty="0">
                <a:effectLst/>
                <a:latin typeface="Consolas" panose="020B0609020204030204" pitchFamily="49" charset="0"/>
              </a:rPr>
              <a:t>({"_id": </a:t>
            </a:r>
            <a:r>
              <a:rPr lang="en-US" sz="1100" b="0" dirty="0" err="1">
                <a:effectLst/>
                <a:latin typeface="Consolas" panose="020B0609020204030204" pitchFamily="49" charset="0"/>
              </a:rPr>
              <a:t>user_id</a:t>
            </a:r>
            <a:r>
              <a:rPr lang="en-US" sz="1100" b="0" dirty="0">
                <a:effectLst/>
                <a:latin typeface="Consolas" panose="020B0609020204030204" pitchFamily="49" charset="0"/>
              </a:rPr>
              <a:t>}, {"$set": {"cash": balance}})</a:t>
            </a:r>
          </a:p>
          <a:p>
            <a:br>
              <a:rPr lang="en-US" sz="1100" b="0" dirty="0">
                <a:effectLst/>
                <a:latin typeface="Consolas" panose="020B0609020204030204" pitchFamily="49" charset="0"/>
              </a:rPr>
            </a:br>
            <a:r>
              <a:rPr lang="en-US" sz="1100" b="0" dirty="0">
                <a:effectLst/>
                <a:latin typeface="Consolas" panose="020B0609020204030204" pitchFamily="49" charset="0"/>
              </a:rPr>
              <a:t>    # Display message that stock sold</a:t>
            </a:r>
          </a:p>
          <a:p>
            <a:r>
              <a:rPr lang="en-US" sz="1100" b="0" dirty="0">
                <a:effectLst/>
                <a:latin typeface="Consolas" panose="020B0609020204030204" pitchFamily="49" charset="0"/>
              </a:rPr>
              <a:t>    flash("Stock sold!", "information")</a:t>
            </a:r>
          </a:p>
          <a:p>
            <a:br>
              <a:rPr lang="en-US" sz="1100" b="0" dirty="0">
                <a:effectLst/>
                <a:latin typeface="Consolas" panose="020B0609020204030204" pitchFamily="49" charset="0"/>
              </a:rPr>
            </a:br>
            <a:r>
              <a:rPr lang="en-US" sz="1100" b="0" dirty="0">
                <a:effectLst/>
                <a:latin typeface="Consolas" panose="020B0609020204030204" pitchFamily="49" charset="0"/>
              </a:rPr>
              <a:t>    return redirect("/")</a:t>
            </a:r>
          </a:p>
          <a:p>
            <a:br>
              <a:rPr lang="en-US" sz="1100" b="0" dirty="0">
                <a:effectLst/>
                <a:latin typeface="Consolas" panose="020B0609020204030204" pitchFamily="49" charset="0"/>
              </a:rPr>
            </a:br>
            <a:r>
              <a:rPr lang="en-US" sz="1100" b="0" dirty="0">
                <a:effectLst/>
                <a:latin typeface="Consolas" panose="020B0609020204030204" pitchFamily="49" charset="0"/>
              </a:rPr>
              <a:t>if __name__ == '__main__':</a:t>
            </a:r>
          </a:p>
          <a:p>
            <a:r>
              <a:rPr lang="en-US" sz="1100" b="0" dirty="0">
                <a:effectLst/>
                <a:latin typeface="Consolas" panose="020B0609020204030204" pitchFamily="49" charset="0"/>
              </a:rPr>
              <a:t>    </a:t>
            </a:r>
            <a:r>
              <a:rPr lang="en-US" sz="1100" b="0" dirty="0" err="1">
                <a:effectLst/>
                <a:latin typeface="Consolas" panose="020B0609020204030204" pitchFamily="49" charset="0"/>
              </a:rPr>
              <a:t>app.run</a:t>
            </a:r>
            <a:r>
              <a:rPr lang="en-US" sz="1100" b="0" dirty="0">
                <a:effectLst/>
                <a:latin typeface="Consolas" panose="020B0609020204030204" pitchFamily="49" charset="0"/>
              </a:rPr>
              <a:t>(debug=True)</a:t>
            </a:r>
          </a:p>
          <a:p>
            <a:pPr marL="12700" marR="1889760">
              <a:lnSpc>
                <a:spcPts val="1270"/>
              </a:lnSpc>
              <a:spcBef>
                <a:spcPts val="5"/>
              </a:spcBef>
            </a:pPr>
            <a:r>
              <a:rPr lang="en-US" sz="1100" spc="-5" dirty="0">
                <a:latin typeface="Times New Roman"/>
                <a:cs typeface="Times New Roman"/>
              </a:rPr>
              <a:t>Valid</a:t>
            </a:r>
            <a:endParaRPr lang="en-US" sz="1100" dirty="0">
              <a:latin typeface="Times New Roman"/>
              <a:cs typeface="Times New Roman"/>
            </a:endParaRPr>
          </a:p>
        </p:txBody>
      </p:sp>
    </p:spTree>
    <p:extLst>
      <p:ext uri="{BB962C8B-B14F-4D97-AF65-F5344CB8AC3E}">
        <p14:creationId xmlns:p14="http://schemas.microsoft.com/office/powerpoint/2010/main" val="196255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048" y="546100"/>
            <a:ext cx="6796405" cy="9795256"/>
          </a:xfrm>
          <a:prstGeom prst="rect">
            <a:avLst/>
          </a:prstGeom>
        </p:spPr>
      </p:pic>
      <p:sp>
        <p:nvSpPr>
          <p:cNvPr id="3" name="object 3"/>
          <p:cNvSpPr txBox="1"/>
          <p:nvPr/>
        </p:nvSpPr>
        <p:spPr>
          <a:xfrm>
            <a:off x="902004" y="1402206"/>
            <a:ext cx="5727065" cy="4783455"/>
          </a:xfrm>
          <a:prstGeom prst="rect">
            <a:avLst/>
          </a:prstGeom>
        </p:spPr>
        <p:txBody>
          <a:bodyPr vert="horz" wrap="square" lIns="0" tIns="11430" rIns="0" bIns="0" rtlCol="0">
            <a:spAutoFit/>
          </a:bodyPr>
          <a:lstStyle/>
          <a:p>
            <a:pPr marL="698500" indent="-461009">
              <a:lnSpc>
                <a:spcPts val="2360"/>
              </a:lnSpc>
              <a:spcBef>
                <a:spcPts val="90"/>
              </a:spcBef>
              <a:buFont typeface="Times New Roman"/>
              <a:buAutoNum type="romanUcPeriod" startAt="5"/>
              <a:tabLst>
                <a:tab pos="698500" algn="l"/>
                <a:tab pos="699135" algn="l"/>
              </a:tabLst>
            </a:pPr>
            <a:r>
              <a:rPr sz="2000" u="sng" spc="-10" dirty="0">
                <a:uFill>
                  <a:solidFill>
                    <a:srgbClr val="000000"/>
                  </a:solidFill>
                </a:uFill>
                <a:latin typeface="Times New Roman"/>
                <a:cs typeface="Times New Roman"/>
              </a:rPr>
              <a:t>CONCLUSION</a:t>
            </a:r>
            <a:endParaRPr sz="2000" dirty="0">
              <a:latin typeface="Times New Roman"/>
              <a:cs typeface="Times New Roman"/>
            </a:endParaRPr>
          </a:p>
          <a:p>
            <a:pPr marL="12700" marR="5080" indent="457200" algn="just">
              <a:lnSpc>
                <a:spcPct val="95800"/>
              </a:lnSpc>
              <a:spcBef>
                <a:spcPts val="40"/>
              </a:spcBef>
            </a:pPr>
            <a:r>
              <a:rPr sz="1500" i="1" spc="5" dirty="0">
                <a:latin typeface="Times New Roman"/>
                <a:cs typeface="Times New Roman"/>
              </a:rPr>
              <a:t>Two </a:t>
            </a:r>
            <a:r>
              <a:rPr sz="1500" i="1" spc="-5" dirty="0">
                <a:latin typeface="Times New Roman"/>
                <a:cs typeface="Times New Roman"/>
              </a:rPr>
              <a:t>techniques </a:t>
            </a:r>
            <a:r>
              <a:rPr sz="1500" i="1" dirty="0">
                <a:latin typeface="Times New Roman"/>
                <a:cs typeface="Times New Roman"/>
              </a:rPr>
              <a:t>have been </a:t>
            </a:r>
            <a:r>
              <a:rPr sz="1500" i="1" spc="-5" dirty="0">
                <a:latin typeface="Times New Roman"/>
                <a:cs typeface="Times New Roman"/>
              </a:rPr>
              <a:t>utilized </a:t>
            </a:r>
            <a:r>
              <a:rPr sz="1500" i="1" spc="5" dirty="0">
                <a:latin typeface="Times New Roman"/>
                <a:cs typeface="Times New Roman"/>
              </a:rPr>
              <a:t>in </a:t>
            </a:r>
            <a:r>
              <a:rPr sz="1500" i="1" spc="-10" dirty="0">
                <a:latin typeface="Times New Roman"/>
                <a:cs typeface="Times New Roman"/>
              </a:rPr>
              <a:t>this </a:t>
            </a:r>
            <a:r>
              <a:rPr sz="1500" i="1" dirty="0">
                <a:latin typeface="Times New Roman"/>
                <a:cs typeface="Times New Roman"/>
              </a:rPr>
              <a:t>paper: LSTM </a:t>
            </a:r>
            <a:r>
              <a:rPr sz="1500" i="1" spc="-5" dirty="0">
                <a:latin typeface="Times New Roman"/>
                <a:cs typeface="Times New Roman"/>
              </a:rPr>
              <a:t>and </a:t>
            </a:r>
            <a:r>
              <a:rPr sz="1500" i="1" dirty="0">
                <a:latin typeface="Times New Roman"/>
                <a:cs typeface="Times New Roman"/>
              </a:rPr>
              <a:t> </a:t>
            </a:r>
            <a:r>
              <a:rPr sz="1500" i="1" spc="-5" dirty="0">
                <a:latin typeface="Times New Roman"/>
                <a:cs typeface="Times New Roman"/>
              </a:rPr>
              <a:t>Regression,</a:t>
            </a:r>
            <a:r>
              <a:rPr sz="1500" i="1" spc="-10" dirty="0">
                <a:latin typeface="Times New Roman"/>
                <a:cs typeface="Times New Roman"/>
              </a:rPr>
              <a:t> </a:t>
            </a:r>
            <a:r>
              <a:rPr sz="1500" i="1" spc="-5" dirty="0">
                <a:latin typeface="Times New Roman"/>
                <a:cs typeface="Times New Roman"/>
              </a:rPr>
              <a:t>on</a:t>
            </a:r>
            <a:r>
              <a:rPr sz="1500" i="1" spc="5" dirty="0">
                <a:latin typeface="Times New Roman"/>
                <a:cs typeface="Times New Roman"/>
              </a:rPr>
              <a:t> </a:t>
            </a:r>
            <a:r>
              <a:rPr sz="1500" i="1" dirty="0">
                <a:latin typeface="Times New Roman"/>
                <a:cs typeface="Times New Roman"/>
              </a:rPr>
              <a:t>the</a:t>
            </a:r>
            <a:r>
              <a:rPr sz="1500" i="1" spc="15" dirty="0">
                <a:latin typeface="Times New Roman"/>
                <a:cs typeface="Times New Roman"/>
              </a:rPr>
              <a:t> </a:t>
            </a:r>
            <a:r>
              <a:rPr sz="1500" i="1" spc="-5" dirty="0">
                <a:latin typeface="Times New Roman"/>
                <a:cs typeface="Times New Roman"/>
              </a:rPr>
              <a:t>Yahoo</a:t>
            </a:r>
            <a:r>
              <a:rPr sz="1500" i="1" dirty="0">
                <a:latin typeface="Times New Roman"/>
                <a:cs typeface="Times New Roman"/>
              </a:rPr>
              <a:t> </a:t>
            </a:r>
            <a:r>
              <a:rPr sz="1500" i="1" spc="-5" dirty="0">
                <a:latin typeface="Times New Roman"/>
                <a:cs typeface="Times New Roman"/>
              </a:rPr>
              <a:t>finance dataset.</a:t>
            </a:r>
            <a:r>
              <a:rPr sz="1500" i="1" spc="20" dirty="0">
                <a:latin typeface="Times New Roman"/>
                <a:cs typeface="Times New Roman"/>
              </a:rPr>
              <a:t> </a:t>
            </a:r>
            <a:r>
              <a:rPr sz="1500" i="1" spc="-10" dirty="0">
                <a:latin typeface="Times New Roman"/>
                <a:cs typeface="Times New Roman"/>
              </a:rPr>
              <a:t>Both</a:t>
            </a:r>
            <a:r>
              <a:rPr sz="1500" i="1" spc="5" dirty="0">
                <a:latin typeface="Times New Roman"/>
                <a:cs typeface="Times New Roman"/>
              </a:rPr>
              <a:t> </a:t>
            </a:r>
            <a:r>
              <a:rPr sz="1500" i="1" dirty="0">
                <a:latin typeface="Times New Roman"/>
                <a:cs typeface="Times New Roman"/>
              </a:rPr>
              <a:t>the</a:t>
            </a:r>
            <a:r>
              <a:rPr sz="1500" i="1" spc="-10" dirty="0">
                <a:latin typeface="Times New Roman"/>
                <a:cs typeface="Times New Roman"/>
              </a:rPr>
              <a:t> </a:t>
            </a:r>
            <a:r>
              <a:rPr sz="1500" i="1" spc="-5" dirty="0">
                <a:latin typeface="Times New Roman"/>
                <a:cs typeface="Times New Roman"/>
              </a:rPr>
              <a:t>techniques</a:t>
            </a:r>
            <a:r>
              <a:rPr sz="1500" i="1" spc="5" dirty="0">
                <a:latin typeface="Times New Roman"/>
                <a:cs typeface="Times New Roman"/>
              </a:rPr>
              <a:t> </a:t>
            </a:r>
            <a:r>
              <a:rPr sz="1500" i="1" dirty="0">
                <a:latin typeface="Times New Roman"/>
                <a:cs typeface="Times New Roman"/>
              </a:rPr>
              <a:t>have</a:t>
            </a:r>
            <a:r>
              <a:rPr sz="1500" i="1" spc="-5" dirty="0">
                <a:latin typeface="Times New Roman"/>
                <a:cs typeface="Times New Roman"/>
              </a:rPr>
              <a:t> shown </a:t>
            </a:r>
            <a:r>
              <a:rPr sz="1500" i="1" spc="-360" dirty="0">
                <a:latin typeface="Times New Roman"/>
                <a:cs typeface="Times New Roman"/>
              </a:rPr>
              <a:t> </a:t>
            </a:r>
            <a:r>
              <a:rPr sz="1500" i="1" spc="-5" dirty="0">
                <a:latin typeface="Times New Roman"/>
                <a:cs typeface="Times New Roman"/>
              </a:rPr>
              <a:t>an improvement </a:t>
            </a:r>
            <a:r>
              <a:rPr sz="1500" i="1" spc="5" dirty="0">
                <a:latin typeface="Times New Roman"/>
                <a:cs typeface="Times New Roman"/>
              </a:rPr>
              <a:t>in </a:t>
            </a:r>
            <a:r>
              <a:rPr sz="1500" i="1" dirty="0">
                <a:latin typeface="Times New Roman"/>
                <a:cs typeface="Times New Roman"/>
              </a:rPr>
              <a:t>the accuracy </a:t>
            </a:r>
            <a:r>
              <a:rPr sz="1500" i="1" spc="-5" dirty="0">
                <a:latin typeface="Times New Roman"/>
                <a:cs typeface="Times New Roman"/>
              </a:rPr>
              <a:t>of predictions, </a:t>
            </a:r>
            <a:r>
              <a:rPr sz="1500" i="1" dirty="0">
                <a:latin typeface="Times New Roman"/>
                <a:cs typeface="Times New Roman"/>
              </a:rPr>
              <a:t>thereby </a:t>
            </a:r>
            <a:r>
              <a:rPr sz="1500" i="1" spc="-5" dirty="0">
                <a:latin typeface="Times New Roman"/>
                <a:cs typeface="Times New Roman"/>
              </a:rPr>
              <a:t>yielding positive </a:t>
            </a:r>
            <a:r>
              <a:rPr sz="1500" i="1" dirty="0">
                <a:latin typeface="Times New Roman"/>
                <a:cs typeface="Times New Roman"/>
              </a:rPr>
              <a:t> </a:t>
            </a:r>
            <a:r>
              <a:rPr sz="1500" i="1" spc="-5" dirty="0">
                <a:latin typeface="Times New Roman"/>
                <a:cs typeface="Times New Roman"/>
              </a:rPr>
              <a:t>results.</a:t>
            </a:r>
            <a:r>
              <a:rPr sz="1500" i="1" spc="15" dirty="0">
                <a:latin typeface="Times New Roman"/>
                <a:cs typeface="Times New Roman"/>
              </a:rPr>
              <a:t> </a:t>
            </a:r>
            <a:r>
              <a:rPr sz="1500" i="1" spc="-5" dirty="0">
                <a:latin typeface="Times New Roman"/>
                <a:cs typeface="Times New Roman"/>
              </a:rPr>
              <a:t>Use</a:t>
            </a:r>
            <a:r>
              <a:rPr sz="1500" i="1" spc="-10" dirty="0">
                <a:latin typeface="Times New Roman"/>
                <a:cs typeface="Times New Roman"/>
              </a:rPr>
              <a:t> </a:t>
            </a:r>
            <a:r>
              <a:rPr sz="1500" i="1" spc="-5" dirty="0">
                <a:latin typeface="Times New Roman"/>
                <a:cs typeface="Times New Roman"/>
              </a:rPr>
              <a:t>of</a:t>
            </a:r>
            <a:r>
              <a:rPr sz="1500" i="1" dirty="0">
                <a:latin typeface="Times New Roman"/>
                <a:cs typeface="Times New Roman"/>
              </a:rPr>
              <a:t> recently</a:t>
            </a:r>
            <a:r>
              <a:rPr sz="1500" i="1" spc="-10" dirty="0">
                <a:latin typeface="Times New Roman"/>
                <a:cs typeface="Times New Roman"/>
              </a:rPr>
              <a:t> </a:t>
            </a:r>
            <a:r>
              <a:rPr sz="1500" i="1" spc="-5" dirty="0">
                <a:latin typeface="Times New Roman"/>
                <a:cs typeface="Times New Roman"/>
              </a:rPr>
              <a:t>introduced</a:t>
            </a:r>
            <a:r>
              <a:rPr sz="1500" i="1" dirty="0">
                <a:latin typeface="Times New Roman"/>
                <a:cs typeface="Times New Roman"/>
              </a:rPr>
              <a:t> </a:t>
            </a:r>
            <a:r>
              <a:rPr sz="1500" i="1" spc="-5" dirty="0">
                <a:latin typeface="Times New Roman"/>
                <a:cs typeface="Times New Roman"/>
              </a:rPr>
              <a:t>machine </a:t>
            </a:r>
            <a:r>
              <a:rPr sz="1500" i="1" dirty="0">
                <a:latin typeface="Times New Roman"/>
                <a:cs typeface="Times New Roman"/>
              </a:rPr>
              <a:t>learning </a:t>
            </a:r>
            <a:r>
              <a:rPr sz="1500" i="1" spc="-5" dirty="0">
                <a:latin typeface="Times New Roman"/>
                <a:cs typeface="Times New Roman"/>
              </a:rPr>
              <a:t>techniques</a:t>
            </a:r>
            <a:r>
              <a:rPr sz="1500" i="1" dirty="0">
                <a:latin typeface="Times New Roman"/>
                <a:cs typeface="Times New Roman"/>
              </a:rPr>
              <a:t> </a:t>
            </a:r>
            <a:r>
              <a:rPr sz="1500" i="1" spc="-5" dirty="0">
                <a:latin typeface="Times New Roman"/>
                <a:cs typeface="Times New Roman"/>
              </a:rPr>
              <a:t>in</a:t>
            </a:r>
            <a:r>
              <a:rPr sz="1500" i="1" dirty="0">
                <a:latin typeface="Times New Roman"/>
                <a:cs typeface="Times New Roman"/>
              </a:rPr>
              <a:t> the </a:t>
            </a:r>
            <a:r>
              <a:rPr sz="1500" i="1" spc="5" dirty="0">
                <a:latin typeface="Times New Roman"/>
                <a:cs typeface="Times New Roman"/>
              </a:rPr>
              <a:t> </a:t>
            </a:r>
            <a:r>
              <a:rPr sz="1500" i="1" spc="-5" dirty="0">
                <a:latin typeface="Times New Roman"/>
                <a:cs typeface="Times New Roman"/>
              </a:rPr>
              <a:t>prediction of </a:t>
            </a:r>
            <a:r>
              <a:rPr sz="1500" i="1" dirty="0">
                <a:latin typeface="Times New Roman"/>
                <a:cs typeface="Times New Roman"/>
              </a:rPr>
              <a:t>stocks have </a:t>
            </a:r>
            <a:r>
              <a:rPr sz="1500" i="1" spc="-5" dirty="0">
                <a:latin typeface="Times New Roman"/>
                <a:cs typeface="Times New Roman"/>
              </a:rPr>
              <a:t>yielded </a:t>
            </a:r>
            <a:r>
              <a:rPr sz="1500" i="1" spc="-10" dirty="0">
                <a:latin typeface="Times New Roman"/>
                <a:cs typeface="Times New Roman"/>
              </a:rPr>
              <a:t>promising </a:t>
            </a:r>
            <a:r>
              <a:rPr sz="1500" i="1" spc="-5" dirty="0">
                <a:latin typeface="Times New Roman"/>
                <a:cs typeface="Times New Roman"/>
              </a:rPr>
              <a:t>results and </a:t>
            </a:r>
            <a:r>
              <a:rPr sz="1500" i="1" dirty="0">
                <a:latin typeface="Times New Roman"/>
                <a:cs typeface="Times New Roman"/>
              </a:rPr>
              <a:t>thereby </a:t>
            </a:r>
            <a:r>
              <a:rPr sz="1500" i="1" spc="-5" dirty="0">
                <a:latin typeface="Times New Roman"/>
                <a:cs typeface="Times New Roman"/>
              </a:rPr>
              <a:t>marked </a:t>
            </a:r>
            <a:r>
              <a:rPr sz="1500" i="1" dirty="0">
                <a:latin typeface="Times New Roman"/>
                <a:cs typeface="Times New Roman"/>
              </a:rPr>
              <a:t>the </a:t>
            </a:r>
            <a:r>
              <a:rPr sz="1500" i="1" spc="-360" dirty="0">
                <a:latin typeface="Times New Roman"/>
                <a:cs typeface="Times New Roman"/>
              </a:rPr>
              <a:t> </a:t>
            </a:r>
            <a:r>
              <a:rPr sz="1500" i="1" dirty="0">
                <a:latin typeface="Times New Roman"/>
                <a:cs typeface="Times New Roman"/>
              </a:rPr>
              <a:t>use </a:t>
            </a:r>
            <a:r>
              <a:rPr sz="1500" i="1" spc="5" dirty="0">
                <a:latin typeface="Times New Roman"/>
                <a:cs typeface="Times New Roman"/>
              </a:rPr>
              <a:t>of </a:t>
            </a:r>
            <a:r>
              <a:rPr sz="1500" i="1" spc="-5" dirty="0">
                <a:latin typeface="Times New Roman"/>
                <a:cs typeface="Times New Roman"/>
              </a:rPr>
              <a:t>them in profitable </a:t>
            </a:r>
            <a:r>
              <a:rPr sz="1500" i="1" dirty="0">
                <a:latin typeface="Times New Roman"/>
                <a:cs typeface="Times New Roman"/>
              </a:rPr>
              <a:t>exchange schemes. It has </a:t>
            </a:r>
            <a:r>
              <a:rPr sz="1500" i="1" spc="-5" dirty="0">
                <a:latin typeface="Times New Roman"/>
                <a:cs typeface="Times New Roman"/>
              </a:rPr>
              <a:t>led to </a:t>
            </a:r>
            <a:r>
              <a:rPr sz="1500" i="1" dirty="0">
                <a:latin typeface="Times New Roman"/>
                <a:cs typeface="Times New Roman"/>
              </a:rPr>
              <a:t>the </a:t>
            </a:r>
            <a:r>
              <a:rPr sz="1500" i="1" spc="-5" dirty="0">
                <a:latin typeface="Times New Roman"/>
                <a:cs typeface="Times New Roman"/>
              </a:rPr>
              <a:t>conclusion </a:t>
            </a:r>
            <a:r>
              <a:rPr sz="1500" i="1" dirty="0">
                <a:latin typeface="Times New Roman"/>
                <a:cs typeface="Times New Roman"/>
              </a:rPr>
              <a:t> </a:t>
            </a:r>
            <a:r>
              <a:rPr sz="1500" i="1" spc="-5" dirty="0">
                <a:latin typeface="Times New Roman"/>
                <a:cs typeface="Times New Roman"/>
              </a:rPr>
              <a:t>that</a:t>
            </a:r>
            <a:r>
              <a:rPr sz="1500" i="1" spc="10" dirty="0">
                <a:latin typeface="Times New Roman"/>
                <a:cs typeface="Times New Roman"/>
              </a:rPr>
              <a:t> </a:t>
            </a:r>
            <a:r>
              <a:rPr sz="1500" i="1" spc="5" dirty="0">
                <a:latin typeface="Times New Roman"/>
                <a:cs typeface="Times New Roman"/>
              </a:rPr>
              <a:t>it</a:t>
            </a:r>
            <a:r>
              <a:rPr sz="1500" i="1" spc="10" dirty="0">
                <a:latin typeface="Times New Roman"/>
                <a:cs typeface="Times New Roman"/>
              </a:rPr>
              <a:t> </a:t>
            </a:r>
            <a:r>
              <a:rPr sz="1500" i="1" spc="-5" dirty="0">
                <a:latin typeface="Times New Roman"/>
                <a:cs typeface="Times New Roman"/>
              </a:rPr>
              <a:t>is</a:t>
            </a:r>
            <a:r>
              <a:rPr sz="1500" i="1" spc="10" dirty="0">
                <a:latin typeface="Times New Roman"/>
                <a:cs typeface="Times New Roman"/>
              </a:rPr>
              <a:t> </a:t>
            </a:r>
            <a:r>
              <a:rPr sz="1500" i="1" spc="-5" dirty="0">
                <a:latin typeface="Times New Roman"/>
                <a:cs typeface="Times New Roman"/>
              </a:rPr>
              <a:t>possible</a:t>
            </a:r>
            <a:r>
              <a:rPr sz="1500" i="1" dirty="0">
                <a:latin typeface="Times New Roman"/>
                <a:cs typeface="Times New Roman"/>
              </a:rPr>
              <a:t> </a:t>
            </a:r>
            <a:r>
              <a:rPr sz="1500" i="1" spc="5" dirty="0">
                <a:latin typeface="Times New Roman"/>
                <a:cs typeface="Times New Roman"/>
              </a:rPr>
              <a:t>to</a:t>
            </a:r>
            <a:r>
              <a:rPr sz="1500" i="1" spc="-10" dirty="0">
                <a:latin typeface="Times New Roman"/>
                <a:cs typeface="Times New Roman"/>
              </a:rPr>
              <a:t> </a:t>
            </a:r>
            <a:r>
              <a:rPr sz="1500" i="1" spc="-5" dirty="0">
                <a:latin typeface="Times New Roman"/>
                <a:cs typeface="Times New Roman"/>
              </a:rPr>
              <a:t>predict</a:t>
            </a:r>
            <a:r>
              <a:rPr sz="1500" i="1" spc="10" dirty="0">
                <a:latin typeface="Times New Roman"/>
                <a:cs typeface="Times New Roman"/>
              </a:rPr>
              <a:t> </a:t>
            </a:r>
            <a:r>
              <a:rPr sz="1500" i="1" dirty="0">
                <a:latin typeface="Times New Roman"/>
                <a:cs typeface="Times New Roman"/>
              </a:rPr>
              <a:t>stock</a:t>
            </a:r>
            <a:r>
              <a:rPr sz="1500" i="1" spc="20" dirty="0">
                <a:latin typeface="Times New Roman"/>
                <a:cs typeface="Times New Roman"/>
              </a:rPr>
              <a:t> </a:t>
            </a:r>
            <a:r>
              <a:rPr sz="1500" i="1" spc="-10" dirty="0">
                <a:latin typeface="Times New Roman"/>
                <a:cs typeface="Times New Roman"/>
              </a:rPr>
              <a:t>market</a:t>
            </a:r>
            <a:r>
              <a:rPr sz="1500" i="1" spc="10" dirty="0">
                <a:latin typeface="Times New Roman"/>
                <a:cs typeface="Times New Roman"/>
              </a:rPr>
              <a:t> </a:t>
            </a:r>
            <a:r>
              <a:rPr sz="1500" i="1" spc="-5" dirty="0">
                <a:latin typeface="Times New Roman"/>
                <a:cs typeface="Times New Roman"/>
              </a:rPr>
              <a:t>with</a:t>
            </a:r>
            <a:r>
              <a:rPr sz="1500" i="1" spc="35" dirty="0">
                <a:latin typeface="Times New Roman"/>
                <a:cs typeface="Times New Roman"/>
              </a:rPr>
              <a:t> </a:t>
            </a:r>
            <a:r>
              <a:rPr sz="1500" i="1" spc="-10" dirty="0">
                <a:latin typeface="Times New Roman"/>
                <a:cs typeface="Times New Roman"/>
              </a:rPr>
              <a:t>more</a:t>
            </a:r>
            <a:r>
              <a:rPr sz="1500" i="1" dirty="0">
                <a:latin typeface="Times New Roman"/>
                <a:cs typeface="Times New Roman"/>
              </a:rPr>
              <a:t> accuracy </a:t>
            </a:r>
            <a:r>
              <a:rPr sz="1500" i="1" spc="-5" dirty="0">
                <a:latin typeface="Times New Roman"/>
                <a:cs typeface="Times New Roman"/>
              </a:rPr>
              <a:t>and </a:t>
            </a:r>
            <a:r>
              <a:rPr sz="1500" i="1" dirty="0">
                <a:latin typeface="Times New Roman"/>
                <a:cs typeface="Times New Roman"/>
              </a:rPr>
              <a:t> </a:t>
            </a:r>
            <a:r>
              <a:rPr sz="1500" i="1" spc="-5" dirty="0">
                <a:latin typeface="Times New Roman"/>
                <a:cs typeface="Times New Roman"/>
              </a:rPr>
              <a:t>efficiency</a:t>
            </a:r>
            <a:r>
              <a:rPr sz="1500" i="1" spc="-15" dirty="0">
                <a:latin typeface="Times New Roman"/>
                <a:cs typeface="Times New Roman"/>
              </a:rPr>
              <a:t> </a:t>
            </a:r>
            <a:r>
              <a:rPr sz="1500" i="1" spc="-5" dirty="0">
                <a:latin typeface="Times New Roman"/>
                <a:cs typeface="Times New Roman"/>
              </a:rPr>
              <a:t>using</a:t>
            </a:r>
            <a:r>
              <a:rPr sz="1500" i="1" spc="15" dirty="0">
                <a:latin typeface="Times New Roman"/>
                <a:cs typeface="Times New Roman"/>
              </a:rPr>
              <a:t> </a:t>
            </a:r>
            <a:r>
              <a:rPr sz="1500" i="1" dirty="0">
                <a:latin typeface="Times New Roman"/>
                <a:cs typeface="Times New Roman"/>
              </a:rPr>
              <a:t>machine</a:t>
            </a:r>
            <a:r>
              <a:rPr sz="1500" i="1" spc="-15" dirty="0">
                <a:latin typeface="Times New Roman"/>
                <a:cs typeface="Times New Roman"/>
              </a:rPr>
              <a:t> </a:t>
            </a:r>
            <a:r>
              <a:rPr sz="1500" i="1" spc="-5" dirty="0">
                <a:latin typeface="Times New Roman"/>
                <a:cs typeface="Times New Roman"/>
              </a:rPr>
              <a:t>learning techniques.</a:t>
            </a:r>
            <a:endParaRPr sz="1500" dirty="0">
              <a:latin typeface="Times New Roman"/>
              <a:cs typeface="Times New Roman"/>
            </a:endParaRPr>
          </a:p>
          <a:p>
            <a:pPr marL="12700" marR="294640" indent="457200" algn="just">
              <a:lnSpc>
                <a:spcPct val="95700"/>
              </a:lnSpc>
              <a:spcBef>
                <a:spcPts val="5"/>
              </a:spcBef>
            </a:pPr>
            <a:r>
              <a:rPr sz="1500" i="1" spc="5" dirty="0">
                <a:latin typeface="Times New Roman"/>
                <a:cs typeface="Times New Roman"/>
              </a:rPr>
              <a:t>In </a:t>
            </a:r>
            <a:r>
              <a:rPr sz="1500" i="1" dirty="0">
                <a:latin typeface="Times New Roman"/>
                <a:cs typeface="Times New Roman"/>
              </a:rPr>
              <a:t>the future, </a:t>
            </a:r>
            <a:r>
              <a:rPr sz="1500" i="1" spc="-10" dirty="0">
                <a:latin typeface="Times New Roman"/>
                <a:cs typeface="Times New Roman"/>
              </a:rPr>
              <a:t>the </a:t>
            </a:r>
            <a:r>
              <a:rPr sz="1500" i="1" spc="5" dirty="0">
                <a:latin typeface="Times New Roman"/>
                <a:cs typeface="Times New Roman"/>
              </a:rPr>
              <a:t>stock </a:t>
            </a:r>
            <a:r>
              <a:rPr sz="1500" i="1" spc="-5" dirty="0">
                <a:latin typeface="Times New Roman"/>
                <a:cs typeface="Times New Roman"/>
              </a:rPr>
              <a:t>market prediction </a:t>
            </a:r>
            <a:r>
              <a:rPr sz="1500" i="1" dirty="0">
                <a:latin typeface="Times New Roman"/>
                <a:cs typeface="Times New Roman"/>
              </a:rPr>
              <a:t>system </a:t>
            </a:r>
            <a:r>
              <a:rPr sz="1500" i="1" spc="-10" dirty="0">
                <a:latin typeface="Times New Roman"/>
                <a:cs typeface="Times New Roman"/>
              </a:rPr>
              <a:t>can </a:t>
            </a:r>
            <a:r>
              <a:rPr sz="1500" i="1" spc="10" dirty="0">
                <a:latin typeface="Times New Roman"/>
                <a:cs typeface="Times New Roman"/>
              </a:rPr>
              <a:t>be </a:t>
            </a:r>
            <a:r>
              <a:rPr sz="1500" i="1" spc="-5" dirty="0">
                <a:latin typeface="Times New Roman"/>
                <a:cs typeface="Times New Roman"/>
              </a:rPr>
              <a:t>further </a:t>
            </a:r>
            <a:r>
              <a:rPr sz="1500" i="1" dirty="0">
                <a:latin typeface="Times New Roman"/>
                <a:cs typeface="Times New Roman"/>
              </a:rPr>
              <a:t> </a:t>
            </a:r>
            <a:r>
              <a:rPr sz="1500" i="1" spc="-5" dirty="0">
                <a:latin typeface="Times New Roman"/>
                <a:cs typeface="Times New Roman"/>
              </a:rPr>
              <a:t>improved</a:t>
            </a:r>
            <a:r>
              <a:rPr sz="1500" i="1" spc="-25" dirty="0">
                <a:latin typeface="Times New Roman"/>
                <a:cs typeface="Times New Roman"/>
              </a:rPr>
              <a:t> </a:t>
            </a:r>
            <a:r>
              <a:rPr sz="1500" i="1" spc="10" dirty="0">
                <a:latin typeface="Times New Roman"/>
                <a:cs typeface="Times New Roman"/>
              </a:rPr>
              <a:t>by</a:t>
            </a:r>
            <a:r>
              <a:rPr sz="1500" i="1" spc="-35" dirty="0">
                <a:latin typeface="Times New Roman"/>
                <a:cs typeface="Times New Roman"/>
              </a:rPr>
              <a:t> </a:t>
            </a:r>
            <a:r>
              <a:rPr sz="1500" i="1" spc="-5" dirty="0">
                <a:latin typeface="Times New Roman"/>
                <a:cs typeface="Times New Roman"/>
              </a:rPr>
              <a:t>utilizing</a:t>
            </a:r>
            <a:r>
              <a:rPr sz="1500" i="1" spc="-20" dirty="0">
                <a:latin typeface="Times New Roman"/>
                <a:cs typeface="Times New Roman"/>
              </a:rPr>
              <a:t> </a:t>
            </a:r>
            <a:r>
              <a:rPr sz="1500" i="1" spc="5" dirty="0">
                <a:latin typeface="Times New Roman"/>
                <a:cs typeface="Times New Roman"/>
              </a:rPr>
              <a:t>a </a:t>
            </a:r>
            <a:r>
              <a:rPr sz="1500" i="1" spc="-5" dirty="0">
                <a:latin typeface="Times New Roman"/>
                <a:cs typeface="Times New Roman"/>
              </a:rPr>
              <a:t>much</a:t>
            </a:r>
            <a:r>
              <a:rPr sz="1500" i="1" spc="-50" dirty="0">
                <a:latin typeface="Times New Roman"/>
                <a:cs typeface="Times New Roman"/>
              </a:rPr>
              <a:t> </a:t>
            </a:r>
            <a:r>
              <a:rPr sz="1500" i="1" spc="-5" dirty="0">
                <a:latin typeface="Times New Roman"/>
                <a:cs typeface="Times New Roman"/>
              </a:rPr>
              <a:t>bigger</a:t>
            </a:r>
            <a:r>
              <a:rPr sz="1500" i="1" spc="-20" dirty="0">
                <a:latin typeface="Times New Roman"/>
                <a:cs typeface="Times New Roman"/>
              </a:rPr>
              <a:t> </a:t>
            </a:r>
            <a:r>
              <a:rPr sz="1500" i="1" dirty="0">
                <a:latin typeface="Times New Roman"/>
                <a:cs typeface="Times New Roman"/>
              </a:rPr>
              <a:t>dataset</a:t>
            </a:r>
            <a:r>
              <a:rPr sz="1500" i="1" spc="-20" dirty="0">
                <a:latin typeface="Times New Roman"/>
                <a:cs typeface="Times New Roman"/>
              </a:rPr>
              <a:t> </a:t>
            </a:r>
            <a:r>
              <a:rPr sz="1500" i="1" dirty="0">
                <a:latin typeface="Times New Roman"/>
                <a:cs typeface="Times New Roman"/>
              </a:rPr>
              <a:t>than</a:t>
            </a:r>
            <a:r>
              <a:rPr sz="1500" i="1" spc="-30" dirty="0">
                <a:latin typeface="Times New Roman"/>
                <a:cs typeface="Times New Roman"/>
              </a:rPr>
              <a:t> </a:t>
            </a:r>
            <a:r>
              <a:rPr sz="1500" i="1" dirty="0">
                <a:latin typeface="Times New Roman"/>
                <a:cs typeface="Times New Roman"/>
              </a:rPr>
              <a:t>the</a:t>
            </a:r>
            <a:r>
              <a:rPr sz="1500" i="1" spc="-30" dirty="0">
                <a:latin typeface="Times New Roman"/>
                <a:cs typeface="Times New Roman"/>
              </a:rPr>
              <a:t> </a:t>
            </a:r>
            <a:r>
              <a:rPr sz="1500" i="1" dirty="0">
                <a:latin typeface="Times New Roman"/>
                <a:cs typeface="Times New Roman"/>
              </a:rPr>
              <a:t>one</a:t>
            </a:r>
            <a:r>
              <a:rPr sz="1500" i="1" spc="-35" dirty="0">
                <a:latin typeface="Times New Roman"/>
                <a:cs typeface="Times New Roman"/>
              </a:rPr>
              <a:t> </a:t>
            </a:r>
            <a:r>
              <a:rPr sz="1500" i="1" dirty="0">
                <a:latin typeface="Times New Roman"/>
                <a:cs typeface="Times New Roman"/>
              </a:rPr>
              <a:t>being</a:t>
            </a:r>
            <a:r>
              <a:rPr sz="1500" i="1" spc="-20" dirty="0">
                <a:latin typeface="Times New Roman"/>
                <a:cs typeface="Times New Roman"/>
              </a:rPr>
              <a:t> </a:t>
            </a:r>
            <a:r>
              <a:rPr sz="1500" i="1" spc="-5" dirty="0">
                <a:latin typeface="Times New Roman"/>
                <a:cs typeface="Times New Roman"/>
              </a:rPr>
              <a:t>utilized </a:t>
            </a:r>
            <a:r>
              <a:rPr sz="1500" i="1" spc="-360" dirty="0">
                <a:latin typeface="Times New Roman"/>
                <a:cs typeface="Times New Roman"/>
              </a:rPr>
              <a:t> </a:t>
            </a:r>
            <a:r>
              <a:rPr sz="1500" i="1" dirty="0">
                <a:latin typeface="Times New Roman"/>
                <a:cs typeface="Times New Roman"/>
              </a:rPr>
              <a:t>currently. </a:t>
            </a:r>
            <a:r>
              <a:rPr sz="1500" i="1" spc="-5" dirty="0">
                <a:latin typeface="Times New Roman"/>
                <a:cs typeface="Times New Roman"/>
              </a:rPr>
              <a:t>This would </a:t>
            </a:r>
            <a:r>
              <a:rPr sz="1500" i="1" dirty="0">
                <a:latin typeface="Times New Roman"/>
                <a:cs typeface="Times New Roman"/>
              </a:rPr>
              <a:t>help </a:t>
            </a:r>
            <a:r>
              <a:rPr sz="1500" i="1" spc="-5" dirty="0">
                <a:latin typeface="Times New Roman"/>
                <a:cs typeface="Times New Roman"/>
              </a:rPr>
              <a:t>to increase </a:t>
            </a:r>
            <a:r>
              <a:rPr sz="1500" i="1" spc="-10" dirty="0">
                <a:latin typeface="Times New Roman"/>
                <a:cs typeface="Times New Roman"/>
              </a:rPr>
              <a:t>the </a:t>
            </a:r>
            <a:r>
              <a:rPr sz="1500" i="1" spc="-5" dirty="0">
                <a:latin typeface="Times New Roman"/>
                <a:cs typeface="Times New Roman"/>
              </a:rPr>
              <a:t>accuracy </a:t>
            </a:r>
            <a:r>
              <a:rPr sz="1500" i="1" spc="5" dirty="0">
                <a:latin typeface="Times New Roman"/>
                <a:cs typeface="Times New Roman"/>
              </a:rPr>
              <a:t>of </a:t>
            </a:r>
            <a:r>
              <a:rPr sz="1500" i="1" dirty="0">
                <a:latin typeface="Times New Roman"/>
                <a:cs typeface="Times New Roman"/>
              </a:rPr>
              <a:t>our </a:t>
            </a:r>
            <a:r>
              <a:rPr sz="1500" i="1" spc="-5" dirty="0">
                <a:latin typeface="Times New Roman"/>
                <a:cs typeface="Times New Roman"/>
              </a:rPr>
              <a:t>prediction </a:t>
            </a:r>
            <a:r>
              <a:rPr sz="1500" i="1" dirty="0">
                <a:latin typeface="Times New Roman"/>
                <a:cs typeface="Times New Roman"/>
              </a:rPr>
              <a:t> models. </a:t>
            </a:r>
            <a:r>
              <a:rPr sz="1500" i="1" spc="-5" dirty="0">
                <a:latin typeface="Times New Roman"/>
                <a:cs typeface="Times New Roman"/>
              </a:rPr>
              <a:t>Furthermore, other models </a:t>
            </a:r>
            <a:r>
              <a:rPr sz="1500" i="1" spc="5" dirty="0">
                <a:latin typeface="Times New Roman"/>
                <a:cs typeface="Times New Roman"/>
              </a:rPr>
              <a:t>of </a:t>
            </a:r>
            <a:r>
              <a:rPr sz="1500" i="1" spc="-5" dirty="0">
                <a:latin typeface="Times New Roman"/>
                <a:cs typeface="Times New Roman"/>
              </a:rPr>
              <a:t>Machine Learning </a:t>
            </a:r>
            <a:r>
              <a:rPr sz="1500" i="1" dirty="0">
                <a:latin typeface="Times New Roman"/>
                <a:cs typeface="Times New Roman"/>
              </a:rPr>
              <a:t>could </a:t>
            </a:r>
            <a:r>
              <a:rPr sz="1500" i="1" spc="-5" dirty="0">
                <a:latin typeface="Times New Roman"/>
                <a:cs typeface="Times New Roman"/>
              </a:rPr>
              <a:t>also </a:t>
            </a:r>
            <a:r>
              <a:rPr sz="1500" i="1" spc="10" dirty="0">
                <a:latin typeface="Times New Roman"/>
                <a:cs typeface="Times New Roman"/>
              </a:rPr>
              <a:t>be </a:t>
            </a:r>
            <a:r>
              <a:rPr sz="1500" i="1" spc="-360" dirty="0">
                <a:latin typeface="Times New Roman"/>
                <a:cs typeface="Times New Roman"/>
              </a:rPr>
              <a:t> </a:t>
            </a:r>
            <a:r>
              <a:rPr sz="1500" i="1" dirty="0">
                <a:latin typeface="Times New Roman"/>
                <a:cs typeface="Times New Roman"/>
              </a:rPr>
              <a:t>studied</a:t>
            </a:r>
            <a:r>
              <a:rPr sz="1500" i="1" spc="-30" dirty="0">
                <a:latin typeface="Times New Roman"/>
                <a:cs typeface="Times New Roman"/>
              </a:rPr>
              <a:t> </a:t>
            </a:r>
            <a:r>
              <a:rPr sz="1500" i="1" spc="5" dirty="0">
                <a:latin typeface="Times New Roman"/>
                <a:cs typeface="Times New Roman"/>
              </a:rPr>
              <a:t>to</a:t>
            </a:r>
            <a:r>
              <a:rPr sz="1500" i="1" spc="-5" dirty="0">
                <a:latin typeface="Times New Roman"/>
                <a:cs typeface="Times New Roman"/>
              </a:rPr>
              <a:t> </a:t>
            </a:r>
            <a:r>
              <a:rPr sz="1500" i="1" dirty="0">
                <a:latin typeface="Times New Roman"/>
                <a:cs typeface="Times New Roman"/>
              </a:rPr>
              <a:t>check</a:t>
            </a:r>
            <a:r>
              <a:rPr sz="1500" i="1" spc="-15" dirty="0">
                <a:latin typeface="Times New Roman"/>
                <a:cs typeface="Times New Roman"/>
              </a:rPr>
              <a:t> </a:t>
            </a:r>
            <a:r>
              <a:rPr sz="1500" i="1" spc="-10" dirty="0">
                <a:latin typeface="Times New Roman"/>
                <a:cs typeface="Times New Roman"/>
              </a:rPr>
              <a:t>for</a:t>
            </a:r>
            <a:r>
              <a:rPr sz="1500" i="1" spc="-5" dirty="0">
                <a:latin typeface="Times New Roman"/>
                <a:cs typeface="Times New Roman"/>
              </a:rPr>
              <a:t> </a:t>
            </a:r>
            <a:r>
              <a:rPr sz="1500" i="1" dirty="0">
                <a:latin typeface="Times New Roman"/>
                <a:cs typeface="Times New Roman"/>
              </a:rPr>
              <a:t>the</a:t>
            </a:r>
            <a:r>
              <a:rPr sz="1500" i="1" spc="-15" dirty="0">
                <a:latin typeface="Times New Roman"/>
                <a:cs typeface="Times New Roman"/>
              </a:rPr>
              <a:t> </a:t>
            </a:r>
            <a:r>
              <a:rPr sz="1500" i="1" dirty="0">
                <a:latin typeface="Times New Roman"/>
                <a:cs typeface="Times New Roman"/>
              </a:rPr>
              <a:t>accuracy</a:t>
            </a:r>
            <a:r>
              <a:rPr sz="1500" i="1" spc="-15" dirty="0">
                <a:latin typeface="Times New Roman"/>
                <a:cs typeface="Times New Roman"/>
              </a:rPr>
              <a:t> </a:t>
            </a:r>
            <a:r>
              <a:rPr sz="1500" i="1" spc="-5" dirty="0">
                <a:latin typeface="Times New Roman"/>
                <a:cs typeface="Times New Roman"/>
              </a:rPr>
              <a:t>rate</a:t>
            </a:r>
            <a:r>
              <a:rPr sz="1500" i="1" spc="-15" dirty="0">
                <a:latin typeface="Times New Roman"/>
                <a:cs typeface="Times New Roman"/>
              </a:rPr>
              <a:t> </a:t>
            </a:r>
            <a:r>
              <a:rPr sz="1500" i="1" spc="-5" dirty="0">
                <a:latin typeface="Times New Roman"/>
                <a:cs typeface="Times New Roman"/>
              </a:rPr>
              <a:t>resulted </a:t>
            </a:r>
            <a:r>
              <a:rPr sz="1500" i="1" spc="10" dirty="0">
                <a:latin typeface="Times New Roman"/>
                <a:cs typeface="Times New Roman"/>
              </a:rPr>
              <a:t>by</a:t>
            </a:r>
            <a:r>
              <a:rPr sz="1500" i="1" spc="-15" dirty="0">
                <a:latin typeface="Times New Roman"/>
                <a:cs typeface="Times New Roman"/>
              </a:rPr>
              <a:t> </a:t>
            </a:r>
            <a:r>
              <a:rPr sz="1500" i="1" dirty="0">
                <a:latin typeface="Times New Roman"/>
                <a:cs typeface="Times New Roman"/>
              </a:rPr>
              <a:t>them.</a:t>
            </a:r>
            <a:endParaRPr sz="1500" dirty="0">
              <a:latin typeface="Times New Roman"/>
              <a:cs typeface="Times New Roman"/>
            </a:endParaRPr>
          </a:p>
          <a:p>
            <a:pPr>
              <a:lnSpc>
                <a:spcPct val="100000"/>
              </a:lnSpc>
              <a:spcBef>
                <a:spcPts val="25"/>
              </a:spcBef>
            </a:pPr>
            <a:endParaRPr sz="1400" dirty="0">
              <a:latin typeface="Times New Roman"/>
              <a:cs typeface="Times New Roman"/>
            </a:endParaRPr>
          </a:p>
          <a:p>
            <a:pPr marL="695325" indent="-457834">
              <a:lnSpc>
                <a:spcPts val="2360"/>
              </a:lnSpc>
              <a:buFont typeface="Times New Roman"/>
              <a:buAutoNum type="romanUcPeriod" startAt="6"/>
              <a:tabLst>
                <a:tab pos="695325" algn="l"/>
                <a:tab pos="695960" algn="l"/>
              </a:tabLst>
            </a:pPr>
            <a:r>
              <a:rPr sz="2000" u="sng" spc="-10" dirty="0">
                <a:uFill>
                  <a:solidFill>
                    <a:srgbClr val="000000"/>
                  </a:solidFill>
                </a:uFill>
                <a:latin typeface="Times New Roman"/>
                <a:cs typeface="Times New Roman"/>
              </a:rPr>
              <a:t>REFERENCES:</a:t>
            </a:r>
            <a:endParaRPr sz="2000" dirty="0">
              <a:latin typeface="Times New Roman"/>
              <a:cs typeface="Times New Roman"/>
            </a:endParaRPr>
          </a:p>
          <a:p>
            <a:pPr marL="469900" marR="277495" indent="-229235">
              <a:lnSpc>
                <a:spcPts val="1730"/>
              </a:lnSpc>
              <a:spcBef>
                <a:spcPts val="80"/>
              </a:spcBef>
              <a:buAutoNum type="arabicPeriod"/>
              <a:tabLst>
                <a:tab pos="470534" algn="l"/>
              </a:tabLst>
            </a:pPr>
            <a:r>
              <a:rPr sz="1500" spc="-5" dirty="0">
                <a:latin typeface="Times New Roman"/>
                <a:cs typeface="Times New Roman"/>
              </a:rPr>
              <a:t>Stooq.com </a:t>
            </a:r>
            <a:r>
              <a:rPr sz="1500" spc="-10" dirty="0">
                <a:latin typeface="Times New Roman"/>
                <a:cs typeface="Times New Roman"/>
              </a:rPr>
              <a:t>for </a:t>
            </a:r>
            <a:r>
              <a:rPr sz="1500" spc="-5" dirty="0">
                <a:latin typeface="Times New Roman"/>
                <a:cs typeface="Times New Roman"/>
              </a:rPr>
              <a:t>obtaining </a:t>
            </a:r>
            <a:r>
              <a:rPr sz="1500" dirty="0">
                <a:latin typeface="Times New Roman"/>
                <a:cs typeface="Times New Roman"/>
              </a:rPr>
              <a:t>the </a:t>
            </a:r>
            <a:r>
              <a:rPr sz="1500" spc="-5" dirty="0">
                <a:latin typeface="Times New Roman"/>
                <a:cs typeface="Times New Roman"/>
              </a:rPr>
              <a:t>dataset of </a:t>
            </a:r>
            <a:r>
              <a:rPr sz="1500" spc="-10" dirty="0">
                <a:latin typeface="Times New Roman"/>
                <a:cs typeface="Times New Roman"/>
              </a:rPr>
              <a:t>the </a:t>
            </a:r>
            <a:r>
              <a:rPr sz="1500" spc="-5" dirty="0">
                <a:latin typeface="Times New Roman"/>
                <a:cs typeface="Times New Roman"/>
              </a:rPr>
              <a:t>previous </a:t>
            </a:r>
            <a:r>
              <a:rPr sz="1500" spc="-10" dirty="0">
                <a:latin typeface="Times New Roman"/>
                <a:cs typeface="Times New Roman"/>
              </a:rPr>
              <a:t>google </a:t>
            </a:r>
            <a:r>
              <a:rPr sz="1500" spc="-5" dirty="0">
                <a:latin typeface="Times New Roman"/>
                <a:cs typeface="Times New Roman"/>
              </a:rPr>
              <a:t>stocks </a:t>
            </a:r>
            <a:r>
              <a:rPr sz="1500" spc="-360" dirty="0">
                <a:latin typeface="Times New Roman"/>
                <a:cs typeface="Times New Roman"/>
              </a:rPr>
              <a:t> </a:t>
            </a:r>
            <a:r>
              <a:rPr sz="1500" spc="-15" dirty="0">
                <a:latin typeface="Times New Roman"/>
                <a:cs typeface="Times New Roman"/>
              </a:rPr>
              <a:t>data.</a:t>
            </a:r>
            <a:endParaRPr sz="1500" dirty="0">
              <a:latin typeface="Times New Roman"/>
              <a:cs typeface="Times New Roman"/>
            </a:endParaRPr>
          </a:p>
          <a:p>
            <a:pPr marL="469900" indent="-229235">
              <a:lnSpc>
                <a:spcPts val="1635"/>
              </a:lnSpc>
              <a:buAutoNum type="arabicPeriod"/>
              <a:tabLst>
                <a:tab pos="470534" algn="l"/>
              </a:tabLst>
            </a:pPr>
            <a:r>
              <a:rPr lang="en-US" sz="1500" spc="-5" dirty="0">
                <a:latin typeface="Times New Roman"/>
                <a:cs typeface="Times New Roman"/>
              </a:rPr>
              <a:t>Visual Studio Code is </a:t>
            </a:r>
            <a:r>
              <a:rPr sz="1500" spc="-5" dirty="0">
                <a:latin typeface="Times New Roman"/>
                <a:cs typeface="Times New Roman"/>
              </a:rPr>
              <a:t>used </a:t>
            </a:r>
            <a:r>
              <a:rPr sz="1500" spc="-10" dirty="0">
                <a:latin typeface="Times New Roman"/>
                <a:cs typeface="Times New Roman"/>
              </a:rPr>
              <a:t>as</a:t>
            </a:r>
            <a:r>
              <a:rPr sz="1500" dirty="0">
                <a:latin typeface="Times New Roman"/>
                <a:cs typeface="Times New Roman"/>
              </a:rPr>
              <a:t> </a:t>
            </a:r>
            <a:r>
              <a:rPr sz="1500" spc="5" dirty="0">
                <a:latin typeface="Times New Roman"/>
                <a:cs typeface="Times New Roman"/>
              </a:rPr>
              <a:t>a </a:t>
            </a:r>
            <a:r>
              <a:rPr sz="1500" dirty="0">
                <a:latin typeface="Times New Roman"/>
                <a:cs typeface="Times New Roman"/>
              </a:rPr>
              <a:t>coding</a:t>
            </a:r>
            <a:r>
              <a:rPr sz="1500" spc="-55" dirty="0">
                <a:latin typeface="Times New Roman"/>
                <a:cs typeface="Times New Roman"/>
              </a:rPr>
              <a:t> </a:t>
            </a:r>
            <a:r>
              <a:rPr sz="1500" spc="-15" dirty="0">
                <a:latin typeface="Times New Roman"/>
                <a:cs typeface="Times New Roman"/>
              </a:rPr>
              <a:t>platform.</a:t>
            </a:r>
            <a:endParaRPr sz="1500" dirty="0">
              <a:latin typeface="Times New Roman"/>
              <a:cs typeface="Times New Roman"/>
            </a:endParaRPr>
          </a:p>
          <a:p>
            <a:pPr marL="469900" marR="198120" indent="-229235">
              <a:lnSpc>
                <a:spcPts val="1730"/>
              </a:lnSpc>
              <a:spcBef>
                <a:spcPts val="70"/>
              </a:spcBef>
              <a:buAutoNum type="arabicPeriod"/>
              <a:tabLst>
                <a:tab pos="470534" algn="l"/>
              </a:tabLst>
            </a:pPr>
            <a:r>
              <a:rPr sz="1500" spc="-5" dirty="0">
                <a:latin typeface="Times New Roman"/>
                <a:cs typeface="Times New Roman"/>
              </a:rPr>
              <a:t>Youtube.com </a:t>
            </a:r>
            <a:r>
              <a:rPr sz="1500" spc="-10" dirty="0">
                <a:latin typeface="Times New Roman"/>
                <a:cs typeface="Times New Roman"/>
              </a:rPr>
              <a:t>for </a:t>
            </a:r>
            <a:r>
              <a:rPr sz="1500" dirty="0">
                <a:latin typeface="Times New Roman"/>
                <a:cs typeface="Times New Roman"/>
              </a:rPr>
              <a:t>learning </a:t>
            </a:r>
            <a:r>
              <a:rPr sz="1500" spc="-10" dirty="0">
                <a:latin typeface="Times New Roman"/>
                <a:cs typeface="Times New Roman"/>
              </a:rPr>
              <a:t>LSTM and </a:t>
            </a:r>
            <a:r>
              <a:rPr sz="1500" spc="-5" dirty="0">
                <a:latin typeface="Times New Roman"/>
                <a:cs typeface="Times New Roman"/>
              </a:rPr>
              <a:t>machine learning </a:t>
            </a:r>
            <a:r>
              <a:rPr sz="1500" dirty="0">
                <a:latin typeface="Times New Roman"/>
                <a:cs typeface="Times New Roman"/>
              </a:rPr>
              <a:t>along </a:t>
            </a:r>
            <a:r>
              <a:rPr sz="1500" spc="-10" dirty="0">
                <a:latin typeface="Times New Roman"/>
                <a:cs typeface="Times New Roman"/>
              </a:rPr>
              <a:t>with </a:t>
            </a:r>
            <a:r>
              <a:rPr sz="1500" spc="-360" dirty="0">
                <a:latin typeface="Times New Roman"/>
                <a:cs typeface="Times New Roman"/>
              </a:rPr>
              <a:t> </a:t>
            </a:r>
            <a:r>
              <a:rPr sz="1500" spc="-15" dirty="0">
                <a:latin typeface="Times New Roman"/>
                <a:cs typeface="Times New Roman"/>
              </a:rPr>
              <a:t>python.</a:t>
            </a:r>
            <a:endParaRPr sz="15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5123" y="398780"/>
            <a:ext cx="6866255" cy="9895840"/>
          </a:xfrm>
          <a:prstGeom prst="rect">
            <a:avLst/>
          </a:prstGeom>
        </p:spPr>
      </p:pic>
      <p:sp>
        <p:nvSpPr>
          <p:cNvPr id="3" name="object 3"/>
          <p:cNvSpPr txBox="1">
            <a:spLocks noGrp="1"/>
          </p:cNvSpPr>
          <p:nvPr>
            <p:ph type="title"/>
          </p:nvPr>
        </p:nvSpPr>
        <p:spPr>
          <a:xfrm>
            <a:off x="1502791" y="1157985"/>
            <a:ext cx="4564380" cy="716280"/>
          </a:xfrm>
          <a:prstGeom prst="rect">
            <a:avLst/>
          </a:prstGeom>
        </p:spPr>
        <p:txBody>
          <a:bodyPr vert="horz" wrap="square" lIns="0" tIns="12700" rIns="0" bIns="0" rtlCol="0">
            <a:spAutoFit/>
          </a:bodyPr>
          <a:lstStyle/>
          <a:p>
            <a:pPr algn="ctr">
              <a:lnSpc>
                <a:spcPts val="3554"/>
              </a:lnSpc>
              <a:spcBef>
                <a:spcPts val="100"/>
              </a:spcBef>
            </a:pPr>
            <a:r>
              <a:rPr b="1" u="none" spc="-5" dirty="0">
                <a:latin typeface="Times New Roman"/>
                <a:cs typeface="Times New Roman"/>
              </a:rPr>
              <a:t>Advanced</a:t>
            </a:r>
            <a:r>
              <a:rPr b="1" u="none" spc="-40" dirty="0">
                <a:latin typeface="Times New Roman"/>
                <a:cs typeface="Times New Roman"/>
              </a:rPr>
              <a:t> </a:t>
            </a:r>
            <a:r>
              <a:rPr b="1" u="none" spc="-5" dirty="0">
                <a:latin typeface="Times New Roman"/>
                <a:cs typeface="Times New Roman"/>
              </a:rPr>
              <a:t>Academic</a:t>
            </a:r>
            <a:r>
              <a:rPr b="1" u="none" spc="-45" dirty="0">
                <a:latin typeface="Times New Roman"/>
                <a:cs typeface="Times New Roman"/>
              </a:rPr>
              <a:t> </a:t>
            </a:r>
            <a:r>
              <a:rPr b="1" u="none" spc="-10" dirty="0">
                <a:latin typeface="Times New Roman"/>
                <a:cs typeface="Times New Roman"/>
              </a:rPr>
              <a:t>Center</a:t>
            </a:r>
          </a:p>
          <a:p>
            <a:pPr algn="ctr">
              <a:lnSpc>
                <a:spcPts val="1875"/>
              </a:lnSpc>
            </a:pPr>
            <a:r>
              <a:rPr sz="1600" b="1" u="none" spc="-5" dirty="0">
                <a:latin typeface="Times New Roman"/>
                <a:cs typeface="Times New Roman"/>
              </a:rPr>
              <a:t>(A</a:t>
            </a:r>
            <a:r>
              <a:rPr sz="1600" b="1" u="none" spc="-25" dirty="0">
                <a:latin typeface="Times New Roman"/>
                <a:cs typeface="Times New Roman"/>
              </a:rPr>
              <a:t> </a:t>
            </a:r>
            <a:r>
              <a:rPr sz="1600" b="1" u="none" spc="-5" dirty="0">
                <a:latin typeface="Times New Roman"/>
                <a:cs typeface="Times New Roman"/>
              </a:rPr>
              <a:t>Center</a:t>
            </a:r>
            <a:r>
              <a:rPr sz="1600" b="1" u="none" spc="-30" dirty="0">
                <a:latin typeface="Times New Roman"/>
                <a:cs typeface="Times New Roman"/>
              </a:rPr>
              <a:t> </a:t>
            </a:r>
            <a:r>
              <a:rPr sz="1600" b="1" u="none" spc="-5" dirty="0">
                <a:latin typeface="Times New Roman"/>
                <a:cs typeface="Times New Roman"/>
              </a:rPr>
              <a:t>For</a:t>
            </a:r>
            <a:r>
              <a:rPr sz="1600" b="1" u="none" spc="-10" dirty="0">
                <a:latin typeface="Times New Roman"/>
                <a:cs typeface="Times New Roman"/>
              </a:rPr>
              <a:t> </a:t>
            </a:r>
            <a:r>
              <a:rPr sz="1600" b="1" u="none" spc="-5" dirty="0">
                <a:latin typeface="Times New Roman"/>
                <a:cs typeface="Times New Roman"/>
              </a:rPr>
              <a:t>Inter-Disciplinary</a:t>
            </a:r>
            <a:r>
              <a:rPr sz="1600" b="1" u="none" dirty="0">
                <a:latin typeface="Times New Roman"/>
                <a:cs typeface="Times New Roman"/>
              </a:rPr>
              <a:t> </a:t>
            </a:r>
            <a:r>
              <a:rPr sz="1600" b="1" u="none" spc="-15" dirty="0">
                <a:latin typeface="Times New Roman"/>
                <a:cs typeface="Times New Roman"/>
              </a:rPr>
              <a:t>Research)</a:t>
            </a:r>
            <a:endParaRPr sz="1600">
              <a:latin typeface="Times New Roman"/>
              <a:cs typeface="Times New Roman"/>
            </a:endParaRPr>
          </a:p>
        </p:txBody>
      </p:sp>
      <p:sp>
        <p:nvSpPr>
          <p:cNvPr id="4" name="object 4"/>
          <p:cNvSpPr txBox="1"/>
          <p:nvPr/>
        </p:nvSpPr>
        <p:spPr>
          <a:xfrm>
            <a:off x="941628" y="2707005"/>
            <a:ext cx="5678805" cy="1447832"/>
          </a:xfrm>
          <a:prstGeom prst="rect">
            <a:avLst/>
          </a:prstGeom>
        </p:spPr>
        <p:txBody>
          <a:bodyPr vert="horz" wrap="square" lIns="0" tIns="11430" rIns="0" bIns="0" rtlCol="0">
            <a:spAutoFit/>
          </a:bodyPr>
          <a:lstStyle/>
          <a:p>
            <a:pPr algn="ctr">
              <a:lnSpc>
                <a:spcPct val="100000"/>
              </a:lnSpc>
              <a:spcBef>
                <a:spcPts val="90"/>
              </a:spcBef>
            </a:pPr>
            <a:r>
              <a:rPr sz="2000" dirty="0">
                <a:latin typeface="Times New Roman"/>
                <a:cs typeface="Times New Roman"/>
              </a:rPr>
              <a:t>This</a:t>
            </a:r>
            <a:r>
              <a:rPr sz="2000" spc="-35" dirty="0">
                <a:latin typeface="Times New Roman"/>
                <a:cs typeface="Times New Roman"/>
              </a:rPr>
              <a:t> </a:t>
            </a:r>
            <a:r>
              <a:rPr sz="2000" spc="-10" dirty="0">
                <a:latin typeface="Times New Roman"/>
                <a:cs typeface="Times New Roman"/>
              </a:rPr>
              <a:t>is</a:t>
            </a:r>
            <a:r>
              <a:rPr sz="2000" spc="-30" dirty="0">
                <a:latin typeface="Times New Roman"/>
                <a:cs typeface="Times New Roman"/>
              </a:rPr>
              <a:t> </a:t>
            </a:r>
            <a:r>
              <a:rPr sz="2000" spc="-10" dirty="0">
                <a:latin typeface="Times New Roman"/>
                <a:cs typeface="Times New Roman"/>
              </a:rPr>
              <a:t>to</a:t>
            </a:r>
            <a:r>
              <a:rPr sz="2000" spc="-5" dirty="0">
                <a:latin typeface="Times New Roman"/>
                <a:cs typeface="Times New Roman"/>
              </a:rPr>
              <a:t> </a:t>
            </a:r>
            <a:r>
              <a:rPr sz="2000" spc="-10" dirty="0">
                <a:latin typeface="Times New Roman"/>
                <a:cs typeface="Times New Roman"/>
              </a:rPr>
              <a:t>certify</a:t>
            </a:r>
            <a:r>
              <a:rPr sz="2000" spc="-50" dirty="0">
                <a:latin typeface="Times New Roman"/>
                <a:cs typeface="Times New Roman"/>
              </a:rPr>
              <a:t> </a:t>
            </a:r>
            <a:r>
              <a:rPr sz="2000" spc="-10" dirty="0">
                <a:latin typeface="Times New Roman"/>
                <a:cs typeface="Times New Roman"/>
              </a:rPr>
              <a:t>that</a:t>
            </a:r>
            <a:r>
              <a:rPr sz="2000" spc="-45" dirty="0">
                <a:latin typeface="Times New Roman"/>
                <a:cs typeface="Times New Roman"/>
              </a:rPr>
              <a:t> </a:t>
            </a:r>
            <a:r>
              <a:rPr sz="2000" spc="-5" dirty="0">
                <a:latin typeface="Times New Roman"/>
                <a:cs typeface="Times New Roman"/>
              </a:rPr>
              <a:t>the</a:t>
            </a:r>
            <a:r>
              <a:rPr sz="2000" spc="-40" dirty="0">
                <a:latin typeface="Times New Roman"/>
                <a:cs typeface="Times New Roman"/>
              </a:rPr>
              <a:t> </a:t>
            </a:r>
            <a:r>
              <a:rPr sz="2000" dirty="0">
                <a:latin typeface="Times New Roman"/>
                <a:cs typeface="Times New Roman"/>
              </a:rPr>
              <a:t>project</a:t>
            </a:r>
            <a:r>
              <a:rPr sz="2000" spc="-10" dirty="0">
                <a:latin typeface="Times New Roman"/>
                <a:cs typeface="Times New Roman"/>
              </a:rPr>
              <a:t> </a:t>
            </a:r>
            <a:r>
              <a:rPr sz="2000" spc="-15" dirty="0">
                <a:latin typeface="Times New Roman"/>
                <a:cs typeface="Times New Roman"/>
              </a:rPr>
              <a:t>titled</a:t>
            </a:r>
            <a:endParaRPr sz="2000" dirty="0">
              <a:latin typeface="Times New Roman"/>
              <a:cs typeface="Times New Roman"/>
            </a:endParaRPr>
          </a:p>
          <a:p>
            <a:pPr>
              <a:lnSpc>
                <a:spcPct val="100000"/>
              </a:lnSpc>
              <a:spcBef>
                <a:spcPts val="20"/>
              </a:spcBef>
            </a:pPr>
            <a:endParaRPr sz="2500" dirty="0">
              <a:latin typeface="Times New Roman"/>
              <a:cs typeface="Times New Roman"/>
            </a:endParaRPr>
          </a:p>
          <a:p>
            <a:pPr marL="12700" marR="5080" algn="ctr">
              <a:lnSpc>
                <a:spcPts val="2880"/>
              </a:lnSpc>
              <a:spcBef>
                <a:spcPts val="5"/>
              </a:spcBef>
            </a:pPr>
            <a:r>
              <a:rPr sz="2500" b="1" spc="-5" dirty="0">
                <a:latin typeface="Times New Roman" panose="02020603050405020304" pitchFamily="18" charset="0"/>
                <a:cs typeface="Times New Roman" panose="02020603050405020304" pitchFamily="18" charset="0"/>
              </a:rPr>
              <a:t>“Stocks</a:t>
            </a:r>
            <a:r>
              <a:rPr sz="2500" b="1" spc="-60" dirty="0">
                <a:latin typeface="Times New Roman" panose="02020603050405020304" pitchFamily="18" charset="0"/>
                <a:cs typeface="Times New Roman" panose="02020603050405020304" pitchFamily="18" charset="0"/>
              </a:rPr>
              <a:t> </a:t>
            </a:r>
            <a:r>
              <a:rPr sz="2500" b="1" dirty="0">
                <a:latin typeface="Times New Roman" panose="02020603050405020304" pitchFamily="18" charset="0"/>
                <a:cs typeface="Times New Roman" panose="02020603050405020304" pitchFamily="18" charset="0"/>
              </a:rPr>
              <a:t>Prediction</a:t>
            </a:r>
            <a:r>
              <a:rPr sz="2500" b="1" spc="-30" dirty="0">
                <a:latin typeface="Times New Roman" panose="02020603050405020304" pitchFamily="18" charset="0"/>
                <a:cs typeface="Times New Roman" panose="02020603050405020304" pitchFamily="18" charset="0"/>
              </a:rPr>
              <a:t> </a:t>
            </a:r>
            <a:r>
              <a:rPr sz="2500" b="1" spc="-10" dirty="0">
                <a:latin typeface="Times New Roman" panose="02020603050405020304" pitchFamily="18" charset="0"/>
                <a:cs typeface="Times New Roman" panose="02020603050405020304" pitchFamily="18" charset="0"/>
              </a:rPr>
              <a:t>Using</a:t>
            </a:r>
            <a:r>
              <a:rPr sz="2500" b="1" spc="-50" dirty="0">
                <a:latin typeface="Times New Roman" panose="02020603050405020304" pitchFamily="18" charset="0"/>
                <a:cs typeface="Times New Roman" panose="02020603050405020304" pitchFamily="18" charset="0"/>
              </a:rPr>
              <a:t> </a:t>
            </a:r>
            <a:r>
              <a:rPr sz="2500" b="1" spc="-5" dirty="0">
                <a:latin typeface="Times New Roman" panose="02020603050405020304" pitchFamily="18" charset="0"/>
                <a:cs typeface="Times New Roman" panose="02020603050405020304" pitchFamily="18" charset="0"/>
              </a:rPr>
              <a:t>Machine </a:t>
            </a:r>
            <a:r>
              <a:rPr sz="2500" b="1" spc="-610" dirty="0">
                <a:latin typeface="Times New Roman" panose="02020603050405020304" pitchFamily="18" charset="0"/>
                <a:cs typeface="Times New Roman" panose="02020603050405020304" pitchFamily="18" charset="0"/>
              </a:rPr>
              <a:t> </a:t>
            </a:r>
            <a:r>
              <a:rPr sz="2500" b="1" spc="-10" dirty="0">
                <a:latin typeface="Times New Roman" panose="02020603050405020304" pitchFamily="18" charset="0"/>
                <a:cs typeface="Times New Roman" panose="02020603050405020304" pitchFamily="18" charset="0"/>
              </a:rPr>
              <a:t>Learning”</a:t>
            </a:r>
            <a:endParaRPr sz="25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953820" y="4432300"/>
            <a:ext cx="5653405" cy="737235"/>
          </a:xfrm>
          <a:prstGeom prst="rect">
            <a:avLst/>
          </a:prstGeom>
        </p:spPr>
        <p:txBody>
          <a:bodyPr vert="horz" wrap="square" lIns="0" tIns="24130" rIns="0" bIns="0" rtlCol="0">
            <a:spAutoFit/>
          </a:bodyPr>
          <a:lstStyle/>
          <a:p>
            <a:pPr marL="12700" marR="5080" indent="-3810" algn="ctr">
              <a:lnSpc>
                <a:spcPct val="95600"/>
              </a:lnSpc>
              <a:spcBef>
                <a:spcPts val="190"/>
              </a:spcBef>
            </a:pPr>
            <a:r>
              <a:rPr sz="1600" spc="5" dirty="0">
                <a:latin typeface="Times New Roman"/>
                <a:cs typeface="Times New Roman"/>
              </a:rPr>
              <a:t>is</a:t>
            </a:r>
            <a:r>
              <a:rPr sz="1600" dirty="0">
                <a:latin typeface="Times New Roman"/>
                <a:cs typeface="Times New Roman"/>
              </a:rPr>
              <a:t> a</a:t>
            </a:r>
            <a:r>
              <a:rPr sz="1600" spc="-5" dirty="0">
                <a:latin typeface="Times New Roman"/>
                <a:cs typeface="Times New Roman"/>
              </a:rPr>
              <a:t> bonafide</a:t>
            </a:r>
            <a:r>
              <a:rPr sz="1600" spc="5" dirty="0">
                <a:latin typeface="Times New Roman"/>
                <a:cs typeface="Times New Roman"/>
              </a:rPr>
              <a:t> </a:t>
            </a:r>
            <a:r>
              <a:rPr sz="1600" spc="-15" dirty="0">
                <a:latin typeface="Times New Roman"/>
                <a:cs typeface="Times New Roman"/>
              </a:rPr>
              <a:t>work</a:t>
            </a:r>
            <a:r>
              <a:rPr sz="1600" spc="15" dirty="0">
                <a:latin typeface="Times New Roman"/>
                <a:cs typeface="Times New Roman"/>
              </a:rPr>
              <a:t> </a:t>
            </a:r>
            <a:r>
              <a:rPr sz="1600" spc="-5" dirty="0">
                <a:latin typeface="Times New Roman"/>
                <a:cs typeface="Times New Roman"/>
              </a:rPr>
              <a:t>carried</a:t>
            </a:r>
            <a:r>
              <a:rPr sz="1600" spc="20" dirty="0">
                <a:latin typeface="Times New Roman"/>
                <a:cs typeface="Times New Roman"/>
              </a:rPr>
              <a:t> </a:t>
            </a:r>
            <a:r>
              <a:rPr sz="1600" spc="-10" dirty="0">
                <a:latin typeface="Times New Roman"/>
                <a:cs typeface="Times New Roman"/>
              </a:rPr>
              <a:t>out</a:t>
            </a:r>
            <a:r>
              <a:rPr sz="1600" spc="-5" dirty="0">
                <a:latin typeface="Times New Roman"/>
                <a:cs typeface="Times New Roman"/>
              </a:rPr>
              <a:t> </a:t>
            </a:r>
            <a:r>
              <a:rPr sz="1600" spc="5" dirty="0">
                <a:latin typeface="Times New Roman"/>
                <a:cs typeface="Times New Roman"/>
              </a:rPr>
              <a:t>by</a:t>
            </a:r>
            <a:r>
              <a:rPr sz="1600" spc="-30" dirty="0">
                <a:latin typeface="Times New Roman"/>
                <a:cs typeface="Times New Roman"/>
              </a:rPr>
              <a:t> </a:t>
            </a:r>
            <a:r>
              <a:rPr sz="1600" spc="5" dirty="0">
                <a:latin typeface="Times New Roman"/>
                <a:cs typeface="Times New Roman"/>
              </a:rPr>
              <a:t>the</a:t>
            </a:r>
            <a:r>
              <a:rPr sz="1600" spc="-10" dirty="0">
                <a:latin typeface="Times New Roman"/>
                <a:cs typeface="Times New Roman"/>
              </a:rPr>
              <a:t> following</a:t>
            </a:r>
            <a:r>
              <a:rPr sz="1600" dirty="0">
                <a:latin typeface="Times New Roman"/>
                <a:cs typeface="Times New Roman"/>
              </a:rPr>
              <a:t> </a:t>
            </a:r>
            <a:r>
              <a:rPr sz="1600" spc="-5" dirty="0">
                <a:latin typeface="Times New Roman"/>
                <a:cs typeface="Times New Roman"/>
              </a:rPr>
              <a:t>students</a:t>
            </a:r>
            <a:r>
              <a:rPr sz="1600" spc="-20" dirty="0">
                <a:latin typeface="Times New Roman"/>
                <a:cs typeface="Times New Roman"/>
              </a:rPr>
              <a:t> </a:t>
            </a:r>
            <a:r>
              <a:rPr sz="1600" spc="5" dirty="0">
                <a:latin typeface="Times New Roman"/>
                <a:cs typeface="Times New Roman"/>
              </a:rPr>
              <a:t>in</a:t>
            </a:r>
            <a:r>
              <a:rPr sz="1600" dirty="0">
                <a:latin typeface="Times New Roman"/>
                <a:cs typeface="Times New Roman"/>
              </a:rPr>
              <a:t> </a:t>
            </a:r>
            <a:r>
              <a:rPr sz="1600" spc="-5" dirty="0">
                <a:latin typeface="Times New Roman"/>
                <a:cs typeface="Times New Roman"/>
              </a:rPr>
              <a:t>partial </a:t>
            </a:r>
            <a:r>
              <a:rPr sz="1600" dirty="0">
                <a:latin typeface="Times New Roman"/>
                <a:cs typeface="Times New Roman"/>
              </a:rPr>
              <a:t> </a:t>
            </a:r>
            <a:r>
              <a:rPr sz="1600" spc="-5" dirty="0">
                <a:latin typeface="Times New Roman"/>
                <a:cs typeface="Times New Roman"/>
              </a:rPr>
              <a:t>fulfilment of </a:t>
            </a:r>
            <a:r>
              <a:rPr sz="1600" spc="5" dirty="0">
                <a:latin typeface="Times New Roman"/>
                <a:cs typeface="Times New Roman"/>
              </a:rPr>
              <a:t>the </a:t>
            </a:r>
            <a:r>
              <a:rPr sz="1600" spc="-5" dirty="0">
                <a:latin typeface="Times New Roman"/>
                <a:cs typeface="Times New Roman"/>
              </a:rPr>
              <a:t>requirements </a:t>
            </a:r>
            <a:r>
              <a:rPr sz="1600" spc="-10" dirty="0">
                <a:latin typeface="Times New Roman"/>
                <a:cs typeface="Times New Roman"/>
              </a:rPr>
              <a:t>for Advanced </a:t>
            </a:r>
            <a:r>
              <a:rPr sz="1600" spc="-5" dirty="0">
                <a:latin typeface="Times New Roman"/>
                <a:cs typeface="Times New Roman"/>
              </a:rPr>
              <a:t>Academic Center intern, </a:t>
            </a:r>
            <a:r>
              <a:rPr sz="1600" spc="-385" dirty="0">
                <a:latin typeface="Times New Roman"/>
                <a:cs typeface="Times New Roman"/>
              </a:rPr>
              <a:t> </a:t>
            </a:r>
            <a:r>
              <a:rPr sz="1600" spc="-5" dirty="0">
                <a:latin typeface="Times New Roman"/>
                <a:cs typeface="Times New Roman"/>
              </a:rPr>
              <a:t>submitted</a:t>
            </a:r>
            <a:r>
              <a:rPr sz="1600" spc="-10" dirty="0">
                <a:latin typeface="Times New Roman"/>
                <a:cs typeface="Times New Roman"/>
              </a:rPr>
              <a:t> </a:t>
            </a:r>
            <a:r>
              <a:rPr sz="1600" spc="5" dirty="0">
                <a:latin typeface="Times New Roman"/>
                <a:cs typeface="Times New Roman"/>
              </a:rPr>
              <a:t>to</a:t>
            </a:r>
            <a:r>
              <a:rPr sz="1600" spc="-5" dirty="0">
                <a:latin typeface="Times New Roman"/>
                <a:cs typeface="Times New Roman"/>
              </a:rPr>
              <a:t> the</a:t>
            </a:r>
            <a:r>
              <a:rPr sz="1600" spc="-10" dirty="0">
                <a:latin typeface="Times New Roman"/>
                <a:cs typeface="Times New Roman"/>
              </a:rPr>
              <a:t> </a:t>
            </a:r>
            <a:r>
              <a:rPr sz="1600" spc="-5" dirty="0">
                <a:latin typeface="Times New Roman"/>
                <a:cs typeface="Times New Roman"/>
              </a:rPr>
              <a:t>chair,</a:t>
            </a:r>
            <a:r>
              <a:rPr sz="1600" spc="10" dirty="0">
                <a:latin typeface="Times New Roman"/>
                <a:cs typeface="Times New Roman"/>
              </a:rPr>
              <a:t> </a:t>
            </a:r>
            <a:r>
              <a:rPr sz="1600" spc="-15" dirty="0">
                <a:latin typeface="Times New Roman"/>
                <a:cs typeface="Times New Roman"/>
              </a:rPr>
              <a:t>AAC</a:t>
            </a:r>
            <a:r>
              <a:rPr sz="1600" spc="15" dirty="0">
                <a:latin typeface="Times New Roman"/>
                <a:cs typeface="Times New Roman"/>
              </a:rPr>
              <a:t> </a:t>
            </a:r>
            <a:r>
              <a:rPr sz="1600" dirty="0">
                <a:latin typeface="Times New Roman"/>
                <a:cs typeface="Times New Roman"/>
              </a:rPr>
              <a:t>during</a:t>
            </a:r>
            <a:r>
              <a:rPr sz="1600" spc="-30"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dirty="0">
                <a:latin typeface="Times New Roman"/>
                <a:cs typeface="Times New Roman"/>
              </a:rPr>
              <a:t>academic</a:t>
            </a:r>
            <a:r>
              <a:rPr sz="1600" spc="10" dirty="0">
                <a:latin typeface="Times New Roman"/>
                <a:cs typeface="Times New Roman"/>
              </a:rPr>
              <a:t> </a:t>
            </a:r>
            <a:r>
              <a:rPr sz="1600" spc="-15" dirty="0">
                <a:latin typeface="Times New Roman"/>
                <a:cs typeface="Times New Roman"/>
              </a:rPr>
              <a:t>year</a:t>
            </a:r>
            <a:r>
              <a:rPr sz="1600" spc="-5" dirty="0">
                <a:latin typeface="Times New Roman"/>
                <a:cs typeface="Times New Roman"/>
              </a:rPr>
              <a:t> </a:t>
            </a:r>
            <a:r>
              <a:rPr sz="1600" dirty="0">
                <a:latin typeface="Times New Roman"/>
                <a:cs typeface="Times New Roman"/>
              </a:rPr>
              <a:t>2021-22.</a:t>
            </a:r>
          </a:p>
        </p:txBody>
      </p:sp>
      <p:sp>
        <p:nvSpPr>
          <p:cNvPr id="6" name="object 6"/>
          <p:cNvSpPr txBox="1"/>
          <p:nvPr/>
        </p:nvSpPr>
        <p:spPr>
          <a:xfrm>
            <a:off x="1225397" y="8391219"/>
            <a:ext cx="5116195" cy="533479"/>
          </a:xfrm>
          <a:prstGeom prst="rect">
            <a:avLst/>
          </a:prstGeom>
        </p:spPr>
        <p:txBody>
          <a:bodyPr vert="horz" wrap="square" lIns="0" tIns="30480" rIns="0" bIns="0" rtlCol="0">
            <a:spAutoFit/>
          </a:bodyPr>
          <a:lstStyle/>
          <a:p>
            <a:pPr marL="12700">
              <a:lnSpc>
                <a:spcPct val="100000"/>
              </a:lnSpc>
              <a:spcBef>
                <a:spcPts val="240"/>
              </a:spcBef>
            </a:pPr>
            <a:r>
              <a:rPr sz="1600" spc="-5" dirty="0">
                <a:latin typeface="Times New Roman"/>
                <a:cs typeface="Times New Roman"/>
              </a:rPr>
              <a:t>This</a:t>
            </a:r>
            <a:r>
              <a:rPr sz="1600" spc="-15" dirty="0">
                <a:latin typeface="Times New Roman"/>
                <a:cs typeface="Times New Roman"/>
              </a:rPr>
              <a:t> work</a:t>
            </a:r>
            <a:r>
              <a:rPr sz="1600" spc="20" dirty="0">
                <a:latin typeface="Times New Roman"/>
                <a:cs typeface="Times New Roman"/>
              </a:rPr>
              <a:t> </a:t>
            </a:r>
            <a:r>
              <a:rPr sz="1600" spc="-10" dirty="0">
                <a:latin typeface="Times New Roman"/>
                <a:cs typeface="Times New Roman"/>
              </a:rPr>
              <a:t>was</a:t>
            </a:r>
            <a:r>
              <a:rPr sz="1600" spc="-15" dirty="0">
                <a:latin typeface="Times New Roman"/>
                <a:cs typeface="Times New Roman"/>
              </a:rPr>
              <a:t> </a:t>
            </a:r>
            <a:r>
              <a:rPr sz="1600" dirty="0">
                <a:latin typeface="Times New Roman"/>
                <a:cs typeface="Times New Roman"/>
              </a:rPr>
              <a:t>not</a:t>
            </a:r>
            <a:r>
              <a:rPr sz="1600" spc="-5" dirty="0">
                <a:latin typeface="Times New Roman"/>
                <a:cs typeface="Times New Roman"/>
              </a:rPr>
              <a:t> submitted</a:t>
            </a:r>
            <a:r>
              <a:rPr sz="1600" spc="5" dirty="0">
                <a:latin typeface="Times New Roman"/>
                <a:cs typeface="Times New Roman"/>
              </a:rPr>
              <a:t> </a:t>
            </a:r>
            <a:r>
              <a:rPr sz="1600" spc="-5" dirty="0">
                <a:latin typeface="Times New Roman"/>
                <a:cs typeface="Times New Roman"/>
              </a:rPr>
              <a:t>or</a:t>
            </a:r>
            <a:r>
              <a:rPr sz="1600" spc="-50" dirty="0">
                <a:latin typeface="Times New Roman"/>
                <a:cs typeface="Times New Roman"/>
              </a:rPr>
              <a:t> </a:t>
            </a:r>
            <a:r>
              <a:rPr sz="1600" spc="-5" dirty="0">
                <a:latin typeface="Times New Roman"/>
                <a:cs typeface="Times New Roman"/>
              </a:rPr>
              <a:t>published</a:t>
            </a:r>
            <a:r>
              <a:rPr sz="1600" spc="10" dirty="0">
                <a:latin typeface="Times New Roman"/>
                <a:cs typeface="Times New Roman"/>
              </a:rPr>
              <a:t> </a:t>
            </a:r>
            <a:r>
              <a:rPr sz="1600" spc="-10" dirty="0">
                <a:latin typeface="Times New Roman"/>
                <a:cs typeface="Times New Roman"/>
              </a:rPr>
              <a:t>earlier</a:t>
            </a:r>
            <a:r>
              <a:rPr sz="1600" spc="5" dirty="0">
                <a:latin typeface="Times New Roman"/>
                <a:cs typeface="Times New Roman"/>
              </a:rPr>
              <a:t> </a:t>
            </a:r>
            <a:r>
              <a:rPr sz="1600" spc="-10" dirty="0">
                <a:latin typeface="Times New Roman"/>
                <a:cs typeface="Times New Roman"/>
              </a:rPr>
              <a:t>for</a:t>
            </a:r>
            <a:r>
              <a:rPr sz="1600" spc="-20" dirty="0">
                <a:latin typeface="Times New Roman"/>
                <a:cs typeface="Times New Roman"/>
              </a:rPr>
              <a:t> </a:t>
            </a:r>
            <a:r>
              <a:rPr sz="1600" spc="5" dirty="0">
                <a:latin typeface="Times New Roman"/>
                <a:cs typeface="Times New Roman"/>
              </a:rPr>
              <a:t>any</a:t>
            </a:r>
            <a:r>
              <a:rPr sz="1600" spc="-50" dirty="0">
                <a:latin typeface="Times New Roman"/>
                <a:cs typeface="Times New Roman"/>
              </a:rPr>
              <a:t> </a:t>
            </a:r>
            <a:r>
              <a:rPr sz="1600" spc="-5" dirty="0">
                <a:latin typeface="Times New Roman"/>
                <a:cs typeface="Times New Roman"/>
              </a:rPr>
              <a:t>study</a:t>
            </a:r>
            <a:endParaRPr lang="en-US" sz="1600" spc="-5" dirty="0">
              <a:latin typeface="Times New Roman"/>
              <a:cs typeface="Times New Roman"/>
            </a:endParaRPr>
          </a:p>
          <a:p>
            <a:pPr marL="12700">
              <a:lnSpc>
                <a:spcPct val="100000"/>
              </a:lnSpc>
              <a:spcBef>
                <a:spcPts val="240"/>
              </a:spcBef>
            </a:pPr>
            <a:endParaRPr sz="1500" dirty="0">
              <a:latin typeface="Times New Roman"/>
              <a:cs typeface="Times New Roman"/>
            </a:endParaRPr>
          </a:p>
        </p:txBody>
      </p:sp>
      <p:sp>
        <p:nvSpPr>
          <p:cNvPr id="7" name="object 7"/>
          <p:cNvSpPr txBox="1"/>
          <p:nvPr/>
        </p:nvSpPr>
        <p:spPr>
          <a:xfrm>
            <a:off x="1234440" y="9716210"/>
            <a:ext cx="1324610" cy="238125"/>
          </a:xfrm>
          <a:prstGeom prst="rect">
            <a:avLst/>
          </a:prstGeom>
        </p:spPr>
        <p:txBody>
          <a:bodyPr vert="horz" wrap="square" lIns="0" tIns="11430" rIns="0" bIns="0" rtlCol="0">
            <a:spAutoFit/>
          </a:bodyPr>
          <a:lstStyle/>
          <a:p>
            <a:pPr marL="12700">
              <a:lnSpc>
                <a:spcPct val="100000"/>
              </a:lnSpc>
              <a:spcBef>
                <a:spcPts val="90"/>
              </a:spcBef>
            </a:pPr>
            <a:r>
              <a:rPr lang="en-IN" sz="1400" spc="-5" dirty="0">
                <a:latin typeface="Calibri"/>
                <a:cs typeface="Calibri"/>
              </a:rPr>
              <a:t>P</a:t>
            </a:r>
            <a:r>
              <a:rPr lang="en-IN" sz="1400" spc="-10" dirty="0">
                <a:latin typeface="Calibri"/>
                <a:cs typeface="Calibri"/>
              </a:rPr>
              <a:t>r</a:t>
            </a:r>
            <a:r>
              <a:rPr lang="en-IN" sz="1400" dirty="0">
                <a:latin typeface="Calibri"/>
                <a:cs typeface="Calibri"/>
              </a:rPr>
              <a:t>o</a:t>
            </a:r>
            <a:r>
              <a:rPr lang="en-IN" sz="1400" spc="-10" dirty="0">
                <a:latin typeface="Calibri"/>
                <a:cs typeface="Calibri"/>
              </a:rPr>
              <a:t>j</a:t>
            </a:r>
            <a:r>
              <a:rPr lang="en-IN" sz="1400" spc="-5" dirty="0">
                <a:latin typeface="Calibri"/>
                <a:cs typeface="Calibri"/>
              </a:rPr>
              <a:t>e</a:t>
            </a:r>
            <a:r>
              <a:rPr lang="en-IN" sz="1400" spc="5" dirty="0">
                <a:latin typeface="Calibri"/>
                <a:cs typeface="Calibri"/>
              </a:rPr>
              <a:t>c</a:t>
            </a:r>
            <a:r>
              <a:rPr lang="en-IN" sz="1400" spc="-5" dirty="0">
                <a:latin typeface="Calibri"/>
                <a:cs typeface="Calibri"/>
              </a:rPr>
              <a:t>t</a:t>
            </a:r>
            <a:r>
              <a:rPr lang="en-IN" sz="1400" spc="-80" dirty="0">
                <a:latin typeface="Calibri"/>
                <a:cs typeface="Calibri"/>
              </a:rPr>
              <a:t> </a:t>
            </a:r>
            <a:r>
              <a:rPr lang="en-IN" sz="1400" dirty="0">
                <a:latin typeface="Calibri"/>
                <a:cs typeface="Calibri"/>
              </a:rPr>
              <a:t>S</a:t>
            </a:r>
            <a:r>
              <a:rPr lang="en-IN" sz="1400" spc="-20" dirty="0">
                <a:latin typeface="Calibri"/>
                <a:cs typeface="Calibri"/>
              </a:rPr>
              <a:t>up</a:t>
            </a:r>
            <a:r>
              <a:rPr lang="en-IN" sz="1400" spc="-5" dirty="0">
                <a:latin typeface="Calibri"/>
                <a:cs typeface="Calibri"/>
              </a:rPr>
              <a:t>er</a:t>
            </a:r>
            <a:r>
              <a:rPr lang="en-IN" sz="1400" spc="-15" dirty="0">
                <a:latin typeface="Calibri"/>
                <a:cs typeface="Calibri"/>
              </a:rPr>
              <a:t>vi</a:t>
            </a:r>
            <a:r>
              <a:rPr lang="en-IN" sz="1400" spc="-25" dirty="0">
                <a:latin typeface="Calibri"/>
                <a:cs typeface="Calibri"/>
              </a:rPr>
              <a:t>s</a:t>
            </a:r>
            <a:r>
              <a:rPr lang="en-IN" sz="1400" dirty="0">
                <a:latin typeface="Calibri"/>
                <a:cs typeface="Calibri"/>
              </a:rPr>
              <a:t>o</a:t>
            </a:r>
            <a:r>
              <a:rPr lang="en-IN" sz="1400" spc="-5" dirty="0">
                <a:latin typeface="Calibri"/>
                <a:cs typeface="Calibri"/>
              </a:rPr>
              <a:t>r</a:t>
            </a:r>
            <a:endParaRPr lang="en-IN" sz="1400" dirty="0">
              <a:latin typeface="Calibri"/>
              <a:cs typeface="Calibri"/>
            </a:endParaRPr>
          </a:p>
        </p:txBody>
      </p:sp>
      <p:sp>
        <p:nvSpPr>
          <p:cNvPr id="9" name="object 9"/>
          <p:cNvSpPr txBox="1"/>
          <p:nvPr/>
        </p:nvSpPr>
        <p:spPr>
          <a:xfrm>
            <a:off x="5235066" y="9390074"/>
            <a:ext cx="1539240" cy="226985"/>
          </a:xfrm>
          <a:prstGeom prst="rect">
            <a:avLst/>
          </a:prstGeom>
        </p:spPr>
        <p:txBody>
          <a:bodyPr vert="horz" wrap="square" lIns="0" tIns="11430" rIns="0" bIns="0" rtlCol="0">
            <a:spAutoFit/>
          </a:bodyPr>
          <a:lstStyle/>
          <a:p>
            <a:pPr marL="12700">
              <a:lnSpc>
                <a:spcPct val="100000"/>
              </a:lnSpc>
              <a:spcBef>
                <a:spcPts val="90"/>
              </a:spcBef>
            </a:pPr>
            <a:r>
              <a:rPr sz="1400" u="sng" dirty="0">
                <a:uFill>
                  <a:solidFill>
                    <a:srgbClr val="000000"/>
                  </a:solidFill>
                </a:uFill>
                <a:latin typeface="Calibri"/>
                <a:cs typeface="Calibri"/>
              </a:rPr>
              <a:t>D</a:t>
            </a:r>
            <a:r>
              <a:rPr sz="1400" u="sng" spc="-15" dirty="0">
                <a:uFill>
                  <a:solidFill>
                    <a:srgbClr val="000000"/>
                  </a:solidFill>
                </a:uFill>
                <a:latin typeface="Calibri"/>
                <a:cs typeface="Calibri"/>
              </a:rPr>
              <a:t>r</a:t>
            </a:r>
            <a:r>
              <a:rPr lang="en-US" sz="1400" u="sng" spc="-15" dirty="0">
                <a:uFill>
                  <a:solidFill>
                    <a:srgbClr val="000000"/>
                  </a:solidFill>
                </a:uFill>
                <a:latin typeface="Calibri"/>
                <a:cs typeface="Calibri"/>
              </a:rPr>
              <a:t>. G. Ramesh</a:t>
            </a:r>
            <a:endParaRPr sz="1400" dirty="0">
              <a:latin typeface="Calibri"/>
              <a:cs typeface="Calibri"/>
            </a:endParaRPr>
          </a:p>
        </p:txBody>
      </p:sp>
      <p:sp>
        <p:nvSpPr>
          <p:cNvPr id="10" name="object 10"/>
          <p:cNvSpPr txBox="1"/>
          <p:nvPr/>
        </p:nvSpPr>
        <p:spPr>
          <a:xfrm>
            <a:off x="5223364" y="9713797"/>
            <a:ext cx="1687614" cy="226985"/>
          </a:xfrm>
          <a:prstGeom prst="rect">
            <a:avLst/>
          </a:prstGeom>
        </p:spPr>
        <p:txBody>
          <a:bodyPr vert="horz" wrap="square" lIns="0" tIns="11430" rIns="0" bIns="0" rtlCol="0">
            <a:spAutoFit/>
          </a:bodyPr>
          <a:lstStyle/>
          <a:p>
            <a:pPr marL="12700">
              <a:lnSpc>
                <a:spcPct val="100000"/>
              </a:lnSpc>
              <a:spcBef>
                <a:spcPts val="90"/>
              </a:spcBef>
            </a:pPr>
            <a:r>
              <a:rPr sz="1400" spc="-65" dirty="0">
                <a:latin typeface="Calibri"/>
                <a:cs typeface="Calibri"/>
              </a:rPr>
              <a:t> </a:t>
            </a:r>
            <a:r>
              <a:rPr sz="1400" dirty="0">
                <a:latin typeface="Calibri"/>
                <a:cs typeface="Calibri"/>
              </a:rPr>
              <a:t>D</a:t>
            </a:r>
            <a:r>
              <a:rPr sz="1400" spc="-5" dirty="0">
                <a:latin typeface="Calibri"/>
                <a:cs typeface="Calibri"/>
              </a:rPr>
              <a:t>e</a:t>
            </a:r>
            <a:r>
              <a:rPr sz="1400" dirty="0">
                <a:latin typeface="Calibri"/>
                <a:cs typeface="Calibri"/>
              </a:rPr>
              <a:t>a</a:t>
            </a:r>
            <a:r>
              <a:rPr sz="1400" spc="-20" dirty="0">
                <a:latin typeface="Calibri"/>
                <a:cs typeface="Calibri"/>
              </a:rPr>
              <a:t>n</a:t>
            </a:r>
            <a:r>
              <a:rPr sz="1400" spc="-5" dirty="0">
                <a:latin typeface="Calibri"/>
                <a:cs typeface="Calibri"/>
              </a:rPr>
              <a:t>,</a:t>
            </a:r>
            <a:r>
              <a:rPr sz="1400" spc="-85" dirty="0">
                <a:latin typeface="Calibri"/>
                <a:cs typeface="Calibri"/>
              </a:rPr>
              <a:t> </a:t>
            </a:r>
            <a:r>
              <a:rPr sz="1400" spc="-20" dirty="0">
                <a:latin typeface="Calibri"/>
                <a:cs typeface="Calibri"/>
              </a:rPr>
              <a:t>AAC</a:t>
            </a:r>
            <a:endParaRPr sz="1400" dirty="0">
              <a:latin typeface="Calibri"/>
              <a:cs typeface="Calibri"/>
            </a:endParaRPr>
          </a:p>
        </p:txBody>
      </p:sp>
      <p:graphicFrame>
        <p:nvGraphicFramePr>
          <p:cNvPr id="11" name="object 11"/>
          <p:cNvGraphicFramePr>
            <a:graphicFrameLocks noGrp="1"/>
          </p:cNvGraphicFramePr>
          <p:nvPr>
            <p:extLst>
              <p:ext uri="{D42A27DB-BD31-4B8C-83A1-F6EECF244321}">
                <p14:modId xmlns:p14="http://schemas.microsoft.com/office/powerpoint/2010/main" val="18300699"/>
              </p:ext>
            </p:extLst>
          </p:nvPr>
        </p:nvGraphicFramePr>
        <p:xfrm>
          <a:off x="790893" y="5896609"/>
          <a:ext cx="5974715" cy="2332352"/>
        </p:xfrm>
        <a:graphic>
          <a:graphicData uri="http://schemas.openxmlformats.org/drawingml/2006/table">
            <a:tbl>
              <a:tblPr firstRow="1" bandRow="1">
                <a:tableStyleId>{2D5ABB26-0587-4C30-8999-92F81FD0307C}</a:tableStyleId>
              </a:tblPr>
              <a:tblGrid>
                <a:gridCol w="2720340">
                  <a:extLst>
                    <a:ext uri="{9D8B030D-6E8A-4147-A177-3AD203B41FA5}">
                      <a16:colId xmlns:a16="http://schemas.microsoft.com/office/drawing/2014/main" val="20000"/>
                    </a:ext>
                  </a:extLst>
                </a:gridCol>
                <a:gridCol w="1887855">
                  <a:extLst>
                    <a:ext uri="{9D8B030D-6E8A-4147-A177-3AD203B41FA5}">
                      <a16:colId xmlns:a16="http://schemas.microsoft.com/office/drawing/2014/main" val="20001"/>
                    </a:ext>
                  </a:extLst>
                </a:gridCol>
                <a:gridCol w="1366520">
                  <a:extLst>
                    <a:ext uri="{9D8B030D-6E8A-4147-A177-3AD203B41FA5}">
                      <a16:colId xmlns:a16="http://schemas.microsoft.com/office/drawing/2014/main" val="20002"/>
                    </a:ext>
                  </a:extLst>
                </a:gridCol>
              </a:tblGrid>
              <a:tr h="551687">
                <a:tc>
                  <a:txBody>
                    <a:bodyPr/>
                    <a:lstStyle/>
                    <a:p>
                      <a:pPr marL="635" algn="ctr">
                        <a:lnSpc>
                          <a:spcPct val="100000"/>
                        </a:lnSpc>
                        <a:spcBef>
                          <a:spcPts val="1060"/>
                        </a:spcBef>
                      </a:pPr>
                      <a:r>
                        <a:rPr sz="1600" b="1" u="heavy" spc="-25" dirty="0">
                          <a:solidFill>
                            <a:srgbClr val="FFFFFF"/>
                          </a:solidFill>
                          <a:uFill>
                            <a:solidFill>
                              <a:srgbClr val="FFFFFF"/>
                            </a:solidFill>
                          </a:uFill>
                          <a:latin typeface="Times New Roman"/>
                          <a:cs typeface="Times New Roman"/>
                        </a:rPr>
                        <a:t>NAME</a:t>
                      </a:r>
                      <a:endParaRPr sz="1600" dirty="0">
                        <a:latin typeface="Times New Roman"/>
                        <a:cs typeface="Times New Roman"/>
                      </a:endParaRPr>
                    </a:p>
                  </a:txBody>
                  <a:tcPr marL="0" marR="0" marT="134620" marB="0">
                    <a:lnL w="6350">
                      <a:solidFill>
                        <a:srgbClr val="000000"/>
                      </a:solidFill>
                      <a:prstDash val="solid"/>
                    </a:lnL>
                    <a:lnR w="12700">
                      <a:solidFill>
                        <a:srgbClr val="FFFFFF"/>
                      </a:solidFill>
                      <a:prstDash val="solid"/>
                    </a:lnR>
                    <a:lnT w="6350">
                      <a:solidFill>
                        <a:srgbClr val="000000"/>
                      </a:solidFill>
                      <a:prstDash val="solid"/>
                    </a:lnT>
                    <a:lnB w="38100">
                      <a:solidFill>
                        <a:srgbClr val="FFFFFF"/>
                      </a:solidFill>
                      <a:prstDash val="solid"/>
                    </a:lnB>
                    <a:solidFill>
                      <a:srgbClr val="D24616"/>
                    </a:solidFill>
                  </a:tcPr>
                </a:tc>
                <a:tc>
                  <a:txBody>
                    <a:bodyPr/>
                    <a:lstStyle/>
                    <a:p>
                      <a:pPr marL="457200">
                        <a:lnSpc>
                          <a:spcPct val="100000"/>
                        </a:lnSpc>
                        <a:spcBef>
                          <a:spcPts val="1060"/>
                        </a:spcBef>
                      </a:pPr>
                      <a:r>
                        <a:rPr sz="1600" b="1" u="heavy" dirty="0">
                          <a:solidFill>
                            <a:srgbClr val="FFFFFF"/>
                          </a:solidFill>
                          <a:uFill>
                            <a:solidFill>
                              <a:srgbClr val="FFFFFF"/>
                            </a:solidFill>
                          </a:uFill>
                          <a:latin typeface="Times New Roman"/>
                          <a:cs typeface="Times New Roman"/>
                        </a:rPr>
                        <a:t>ROLL</a:t>
                      </a:r>
                      <a:r>
                        <a:rPr sz="1600" b="1" u="heavy" spc="-40" dirty="0">
                          <a:solidFill>
                            <a:srgbClr val="FFFFFF"/>
                          </a:solidFill>
                          <a:uFill>
                            <a:solidFill>
                              <a:srgbClr val="FFFFFF"/>
                            </a:solidFill>
                          </a:uFill>
                          <a:latin typeface="Times New Roman"/>
                          <a:cs typeface="Times New Roman"/>
                        </a:rPr>
                        <a:t> </a:t>
                      </a:r>
                      <a:r>
                        <a:rPr sz="1600" b="1" u="heavy" spc="-20" dirty="0">
                          <a:solidFill>
                            <a:srgbClr val="FFFFFF"/>
                          </a:solidFill>
                          <a:uFill>
                            <a:solidFill>
                              <a:srgbClr val="FFFFFF"/>
                            </a:solidFill>
                          </a:uFill>
                          <a:latin typeface="Times New Roman"/>
                          <a:cs typeface="Times New Roman"/>
                        </a:rPr>
                        <a:t>NO.</a:t>
                      </a:r>
                      <a:endParaRPr sz="1600">
                        <a:latin typeface="Times New Roman"/>
                        <a:cs typeface="Times New Roman"/>
                      </a:endParaRPr>
                    </a:p>
                  </a:txBody>
                  <a:tcPr marL="0" marR="0" marT="134620" marB="0">
                    <a:lnL w="12700">
                      <a:solidFill>
                        <a:srgbClr val="FFFFFF"/>
                      </a:solidFill>
                      <a:prstDash val="solid"/>
                    </a:lnL>
                    <a:lnR w="12700">
                      <a:solidFill>
                        <a:srgbClr val="FFFFFF"/>
                      </a:solidFill>
                      <a:prstDash val="solid"/>
                    </a:lnR>
                    <a:lnT w="6350">
                      <a:solidFill>
                        <a:srgbClr val="000000"/>
                      </a:solidFill>
                      <a:prstDash val="solid"/>
                    </a:lnT>
                    <a:lnB w="38100">
                      <a:solidFill>
                        <a:srgbClr val="FFFFFF"/>
                      </a:solidFill>
                      <a:prstDash val="solid"/>
                    </a:lnB>
                    <a:solidFill>
                      <a:srgbClr val="D24616"/>
                    </a:solidFill>
                  </a:tcPr>
                </a:tc>
                <a:tc>
                  <a:txBody>
                    <a:bodyPr/>
                    <a:lstStyle/>
                    <a:p>
                      <a:pPr marL="8255" algn="ctr">
                        <a:lnSpc>
                          <a:spcPct val="100000"/>
                        </a:lnSpc>
                        <a:spcBef>
                          <a:spcPts val="1060"/>
                        </a:spcBef>
                      </a:pPr>
                      <a:r>
                        <a:rPr sz="1600" b="1" u="heavy" spc="-10" dirty="0">
                          <a:solidFill>
                            <a:srgbClr val="FFFFFF"/>
                          </a:solidFill>
                          <a:uFill>
                            <a:solidFill>
                              <a:srgbClr val="FFFFFF"/>
                            </a:solidFill>
                          </a:uFill>
                          <a:latin typeface="Times New Roman"/>
                          <a:cs typeface="Times New Roman"/>
                        </a:rPr>
                        <a:t>BRANCH</a:t>
                      </a:r>
                      <a:endParaRPr sz="1600">
                        <a:latin typeface="Times New Roman"/>
                        <a:cs typeface="Times New Roman"/>
                      </a:endParaRPr>
                    </a:p>
                  </a:txBody>
                  <a:tcPr marL="0" marR="0" marT="134620" marB="0">
                    <a:lnL w="12700">
                      <a:solidFill>
                        <a:srgbClr val="FFFFFF"/>
                      </a:solidFill>
                      <a:prstDash val="solid"/>
                    </a:lnL>
                    <a:lnR w="6350">
                      <a:solidFill>
                        <a:srgbClr val="000000"/>
                      </a:solidFill>
                      <a:prstDash val="solid"/>
                    </a:lnR>
                    <a:lnT w="6350">
                      <a:solidFill>
                        <a:srgbClr val="000000"/>
                      </a:solidFill>
                      <a:prstDash val="solid"/>
                    </a:lnT>
                    <a:lnB w="38100">
                      <a:solidFill>
                        <a:srgbClr val="FFFFFF"/>
                      </a:solidFill>
                      <a:prstDash val="solid"/>
                    </a:lnB>
                    <a:solidFill>
                      <a:srgbClr val="D24616"/>
                    </a:solidFill>
                  </a:tcPr>
                </a:tc>
                <a:extLst>
                  <a:ext uri="{0D108BD9-81ED-4DB2-BD59-A6C34878D82A}">
                    <a16:rowId xmlns:a16="http://schemas.microsoft.com/office/drawing/2014/main" val="10000"/>
                  </a:ext>
                </a:extLst>
              </a:tr>
              <a:tr h="600836">
                <a:tc>
                  <a:txBody>
                    <a:bodyPr/>
                    <a:lstStyle/>
                    <a:p>
                      <a:pPr marL="3175" algn="ctr">
                        <a:lnSpc>
                          <a:spcPct val="100000"/>
                        </a:lnSpc>
                        <a:spcBef>
                          <a:spcPts val="1350"/>
                        </a:spcBef>
                      </a:pPr>
                      <a:r>
                        <a:rPr sz="1600" spc="5" dirty="0">
                          <a:latin typeface="Times New Roman"/>
                          <a:cs typeface="Times New Roman"/>
                        </a:rPr>
                        <a:t>YERRA</a:t>
                      </a:r>
                      <a:r>
                        <a:rPr sz="1600" spc="-80" dirty="0">
                          <a:latin typeface="Times New Roman"/>
                          <a:cs typeface="Times New Roman"/>
                        </a:rPr>
                        <a:t> </a:t>
                      </a:r>
                      <a:r>
                        <a:rPr sz="1600" spc="-15" dirty="0">
                          <a:latin typeface="Times New Roman"/>
                          <a:cs typeface="Times New Roman"/>
                        </a:rPr>
                        <a:t>AKASH</a:t>
                      </a:r>
                      <a:endParaRPr sz="1600">
                        <a:latin typeface="Times New Roman"/>
                        <a:cs typeface="Times New Roman"/>
                      </a:endParaRPr>
                    </a:p>
                  </a:txBody>
                  <a:tcPr marL="0" marR="0" marT="171450" marB="0">
                    <a:lnL w="6350">
                      <a:solidFill>
                        <a:srgbClr val="000000"/>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CFCC"/>
                    </a:solidFill>
                  </a:tcPr>
                </a:tc>
                <a:tc>
                  <a:txBody>
                    <a:bodyPr/>
                    <a:lstStyle/>
                    <a:p>
                      <a:pPr marL="420370">
                        <a:lnSpc>
                          <a:spcPct val="100000"/>
                        </a:lnSpc>
                        <a:spcBef>
                          <a:spcPts val="1350"/>
                        </a:spcBef>
                      </a:pPr>
                      <a:r>
                        <a:rPr sz="1600" spc="-15" dirty="0">
                          <a:latin typeface="Times New Roman"/>
                          <a:cs typeface="Times New Roman"/>
                        </a:rPr>
                        <a:t>21241A0565</a:t>
                      </a:r>
                      <a:endParaRPr sz="1600">
                        <a:latin typeface="Times New Roman"/>
                        <a:cs typeface="Times New Roman"/>
                      </a:endParaRPr>
                    </a:p>
                  </a:txBody>
                  <a:tcPr marL="0" marR="0" marT="171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DCFCC"/>
                    </a:solidFill>
                  </a:tcPr>
                </a:tc>
                <a:tc>
                  <a:txBody>
                    <a:bodyPr/>
                    <a:lstStyle/>
                    <a:p>
                      <a:pPr marL="8255" algn="ctr">
                        <a:lnSpc>
                          <a:spcPct val="100000"/>
                        </a:lnSpc>
                        <a:spcBef>
                          <a:spcPts val="1350"/>
                        </a:spcBef>
                      </a:pPr>
                      <a:r>
                        <a:rPr sz="1600" spc="-15" dirty="0">
                          <a:latin typeface="Times New Roman"/>
                          <a:cs typeface="Times New Roman"/>
                        </a:rPr>
                        <a:t>CSE</a:t>
                      </a:r>
                      <a:endParaRPr sz="1600">
                        <a:latin typeface="Times New Roman"/>
                        <a:cs typeface="Times New Roman"/>
                      </a:endParaRPr>
                    </a:p>
                  </a:txBody>
                  <a:tcPr marL="0" marR="0" marT="171450" marB="0">
                    <a:lnL w="12700">
                      <a:solidFill>
                        <a:srgbClr val="FFFFFF"/>
                      </a:solidFill>
                      <a:prstDash val="solid"/>
                    </a:lnL>
                    <a:lnR w="6350">
                      <a:solidFill>
                        <a:srgbClr val="000000"/>
                      </a:solidFill>
                      <a:prstDash val="solid"/>
                    </a:lnR>
                    <a:lnT w="38100">
                      <a:solidFill>
                        <a:srgbClr val="FFFFFF"/>
                      </a:solidFill>
                      <a:prstDash val="solid"/>
                    </a:lnT>
                    <a:lnB w="12700">
                      <a:solidFill>
                        <a:srgbClr val="FFFFFF"/>
                      </a:solidFill>
                      <a:prstDash val="solid"/>
                    </a:lnB>
                    <a:solidFill>
                      <a:srgbClr val="EDCFCC"/>
                    </a:solidFill>
                  </a:tcPr>
                </a:tc>
                <a:extLst>
                  <a:ext uri="{0D108BD9-81ED-4DB2-BD59-A6C34878D82A}">
                    <a16:rowId xmlns:a16="http://schemas.microsoft.com/office/drawing/2014/main" val="10001"/>
                  </a:ext>
                </a:extLst>
              </a:tr>
              <a:tr h="591311">
                <a:tc>
                  <a:txBody>
                    <a:bodyPr/>
                    <a:lstStyle/>
                    <a:p>
                      <a:pPr algn="ctr">
                        <a:lnSpc>
                          <a:spcPct val="100000"/>
                        </a:lnSpc>
                        <a:spcBef>
                          <a:spcPts val="1280"/>
                        </a:spcBef>
                      </a:pPr>
                      <a:r>
                        <a:rPr lang="en-US" sz="1600" dirty="0">
                          <a:latin typeface="Times New Roman"/>
                          <a:cs typeface="Times New Roman"/>
                        </a:rPr>
                        <a:t>KADALI VENKAT AMAR</a:t>
                      </a:r>
                      <a:endParaRPr sz="1600" dirty="0">
                        <a:latin typeface="Times New Roman"/>
                        <a:cs typeface="Times New Roman"/>
                      </a:endParaRPr>
                    </a:p>
                  </a:txBody>
                  <a:tcPr marL="0" marR="0" marT="162560" marB="0">
                    <a:lnL w="6350">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429259">
                        <a:lnSpc>
                          <a:spcPct val="100000"/>
                        </a:lnSpc>
                        <a:spcBef>
                          <a:spcPts val="1280"/>
                        </a:spcBef>
                      </a:pPr>
                      <a:r>
                        <a:rPr sz="1600" spc="-15" dirty="0">
                          <a:latin typeface="Times New Roman"/>
                          <a:cs typeface="Times New Roman"/>
                        </a:rPr>
                        <a:t>21241A05</a:t>
                      </a:r>
                      <a:r>
                        <a:rPr lang="en-US" sz="1600" spc="-15" dirty="0">
                          <a:latin typeface="Times New Roman"/>
                          <a:cs typeface="Times New Roman"/>
                        </a:rPr>
                        <a:t>22</a:t>
                      </a:r>
                      <a:endParaRPr sz="1600" dirty="0">
                        <a:latin typeface="Times New Roman"/>
                        <a:cs typeface="Times New Roman"/>
                      </a:endParaRPr>
                    </a:p>
                  </a:txBody>
                  <a:tcPr marL="0" marR="0" marT="162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7E9E7"/>
                    </a:solidFill>
                  </a:tcPr>
                </a:tc>
                <a:tc>
                  <a:txBody>
                    <a:bodyPr/>
                    <a:lstStyle/>
                    <a:p>
                      <a:pPr marL="8255" algn="ctr">
                        <a:lnSpc>
                          <a:spcPct val="100000"/>
                        </a:lnSpc>
                        <a:spcBef>
                          <a:spcPts val="1280"/>
                        </a:spcBef>
                      </a:pPr>
                      <a:r>
                        <a:rPr sz="1600" spc="-15" dirty="0">
                          <a:latin typeface="Times New Roman"/>
                          <a:cs typeface="Times New Roman"/>
                        </a:rPr>
                        <a:t>CSE</a:t>
                      </a:r>
                      <a:endParaRPr sz="1600">
                        <a:latin typeface="Times New Roman"/>
                        <a:cs typeface="Times New Roman"/>
                      </a:endParaRPr>
                    </a:p>
                  </a:txBody>
                  <a:tcPr marL="0" marR="0" marT="162560" marB="0">
                    <a:lnL w="12700">
                      <a:solidFill>
                        <a:srgbClr val="FFFFFF"/>
                      </a:solidFill>
                      <a:prstDash val="solid"/>
                    </a:lnL>
                    <a:lnR w="6350">
                      <a:solidFill>
                        <a:srgbClr val="000000"/>
                      </a:solidFill>
                      <a:prstDash val="solid"/>
                    </a:lnR>
                    <a:lnT w="12700">
                      <a:solidFill>
                        <a:srgbClr val="FFFFFF"/>
                      </a:solidFill>
                      <a:prstDash val="solid"/>
                    </a:lnT>
                    <a:lnB w="12700">
                      <a:solidFill>
                        <a:srgbClr val="FFFFFF"/>
                      </a:solidFill>
                      <a:prstDash val="solid"/>
                    </a:lnB>
                    <a:solidFill>
                      <a:srgbClr val="F7E9E7"/>
                    </a:solidFill>
                  </a:tcPr>
                </a:tc>
                <a:extLst>
                  <a:ext uri="{0D108BD9-81ED-4DB2-BD59-A6C34878D82A}">
                    <a16:rowId xmlns:a16="http://schemas.microsoft.com/office/drawing/2014/main" val="10002"/>
                  </a:ext>
                </a:extLst>
              </a:tr>
              <a:tr h="588518">
                <a:tc>
                  <a:txBody>
                    <a:bodyPr/>
                    <a:lstStyle/>
                    <a:p>
                      <a:pPr marL="981710" marR="321945" indent="-671195" algn="ctr">
                        <a:lnSpc>
                          <a:spcPts val="1830"/>
                        </a:lnSpc>
                        <a:spcBef>
                          <a:spcPts val="480"/>
                        </a:spcBef>
                      </a:pPr>
                      <a:r>
                        <a:rPr lang="en-US" sz="1600" spc="-10" dirty="0">
                          <a:latin typeface="Times New Roman"/>
                          <a:cs typeface="Times New Roman"/>
                        </a:rPr>
                        <a:t>RAMOJI TANYA</a:t>
                      </a:r>
                      <a:endParaRPr sz="1600" dirty="0">
                        <a:latin typeface="Times New Roman"/>
                        <a:cs typeface="Times New Roman"/>
                      </a:endParaRPr>
                    </a:p>
                  </a:txBody>
                  <a:tcPr marL="0" marR="0" marT="60960" marB="0">
                    <a:lnL w="6350">
                      <a:solidFill>
                        <a:srgbClr val="000000"/>
                      </a:solidFill>
                      <a:prstDash val="solid"/>
                    </a:lnL>
                    <a:lnR w="12700">
                      <a:solidFill>
                        <a:srgbClr val="FFFFFF"/>
                      </a:solidFill>
                      <a:prstDash val="solid"/>
                    </a:lnR>
                    <a:lnT w="12700">
                      <a:solidFill>
                        <a:srgbClr val="FFFFFF"/>
                      </a:solidFill>
                      <a:prstDash val="solid"/>
                    </a:lnT>
                    <a:lnB w="6350">
                      <a:solidFill>
                        <a:srgbClr val="000000"/>
                      </a:solidFill>
                      <a:prstDash val="solid"/>
                    </a:lnB>
                    <a:solidFill>
                      <a:srgbClr val="EDCFCC"/>
                    </a:solidFill>
                  </a:tcPr>
                </a:tc>
                <a:tc>
                  <a:txBody>
                    <a:bodyPr/>
                    <a:lstStyle/>
                    <a:p>
                      <a:pPr marL="374650">
                        <a:lnSpc>
                          <a:spcPct val="100000"/>
                        </a:lnSpc>
                        <a:spcBef>
                          <a:spcPts val="1255"/>
                        </a:spcBef>
                      </a:pPr>
                      <a:r>
                        <a:rPr sz="1600" spc="-15" dirty="0">
                          <a:latin typeface="Times New Roman"/>
                          <a:cs typeface="Times New Roman"/>
                        </a:rPr>
                        <a:t>21241A05</a:t>
                      </a:r>
                      <a:r>
                        <a:rPr lang="en-US" sz="1600" spc="-15" dirty="0">
                          <a:latin typeface="Times New Roman"/>
                          <a:cs typeface="Times New Roman"/>
                        </a:rPr>
                        <a:t>43</a:t>
                      </a:r>
                      <a:endParaRPr sz="1600" dirty="0">
                        <a:latin typeface="Times New Roman"/>
                        <a:cs typeface="Times New Roman"/>
                      </a:endParaRPr>
                    </a:p>
                  </a:txBody>
                  <a:tcPr marL="0" marR="0" marT="159385" marB="0">
                    <a:lnL w="12700">
                      <a:solidFill>
                        <a:srgbClr val="FFFFFF"/>
                      </a:solidFill>
                      <a:prstDash val="solid"/>
                    </a:lnL>
                    <a:lnR w="12700">
                      <a:solidFill>
                        <a:srgbClr val="FFFFFF"/>
                      </a:solidFill>
                      <a:prstDash val="solid"/>
                    </a:lnR>
                    <a:lnT w="12700">
                      <a:solidFill>
                        <a:srgbClr val="FFFFFF"/>
                      </a:solidFill>
                      <a:prstDash val="solid"/>
                    </a:lnT>
                    <a:lnB w="6350">
                      <a:solidFill>
                        <a:srgbClr val="000000"/>
                      </a:solidFill>
                      <a:prstDash val="solid"/>
                    </a:lnB>
                    <a:solidFill>
                      <a:srgbClr val="EDCFCC"/>
                    </a:solidFill>
                  </a:tcPr>
                </a:tc>
                <a:tc>
                  <a:txBody>
                    <a:bodyPr/>
                    <a:lstStyle/>
                    <a:p>
                      <a:pPr marL="8255" algn="ctr">
                        <a:lnSpc>
                          <a:spcPct val="100000"/>
                        </a:lnSpc>
                        <a:spcBef>
                          <a:spcPts val="1255"/>
                        </a:spcBef>
                      </a:pPr>
                      <a:r>
                        <a:rPr sz="1600" spc="-15" dirty="0">
                          <a:latin typeface="Times New Roman"/>
                          <a:cs typeface="Times New Roman"/>
                        </a:rPr>
                        <a:t>CSE</a:t>
                      </a:r>
                      <a:endParaRPr sz="1600" dirty="0">
                        <a:latin typeface="Times New Roman"/>
                        <a:cs typeface="Times New Roman"/>
                      </a:endParaRPr>
                    </a:p>
                  </a:txBody>
                  <a:tcPr marL="0" marR="0" marT="159385" marB="0">
                    <a:lnL w="12700">
                      <a:solidFill>
                        <a:srgbClr val="FFFFFF"/>
                      </a:solidFill>
                      <a:prstDash val="solid"/>
                    </a:lnL>
                    <a:lnR w="6350">
                      <a:solidFill>
                        <a:srgbClr val="000000"/>
                      </a:solidFill>
                      <a:prstDash val="solid"/>
                    </a:lnR>
                    <a:lnT w="12700">
                      <a:solidFill>
                        <a:srgbClr val="FFFFFF"/>
                      </a:solidFill>
                      <a:prstDash val="solid"/>
                    </a:lnT>
                    <a:lnB w="6350">
                      <a:solidFill>
                        <a:srgbClr val="000000"/>
                      </a:solidFill>
                      <a:prstDash val="solid"/>
                    </a:lnB>
                    <a:solidFill>
                      <a:srgbClr val="EDCFCC"/>
                    </a:solidFill>
                  </a:tcPr>
                </a:tc>
                <a:extLst>
                  <a:ext uri="{0D108BD9-81ED-4DB2-BD59-A6C34878D82A}">
                    <a16:rowId xmlns:a16="http://schemas.microsoft.com/office/drawing/2014/main" val="10003"/>
                  </a:ext>
                </a:extLst>
              </a:tr>
            </a:tbl>
          </a:graphicData>
        </a:graphic>
      </p:graphicFrame>
      <p:sp>
        <p:nvSpPr>
          <p:cNvPr id="8" name="object 7">
            <a:extLst>
              <a:ext uri="{FF2B5EF4-FFF2-40B4-BE49-F238E27FC236}">
                <a16:creationId xmlns:a16="http://schemas.microsoft.com/office/drawing/2014/main" id="{B0CFB282-531E-2EB3-FDAA-0D99F8752DE3}"/>
              </a:ext>
            </a:extLst>
          </p:cNvPr>
          <p:cNvSpPr txBox="1"/>
          <p:nvPr/>
        </p:nvSpPr>
        <p:spPr>
          <a:xfrm>
            <a:off x="-260350" y="9156700"/>
            <a:ext cx="4320998" cy="484363"/>
          </a:xfrm>
          <a:prstGeom prst="rect">
            <a:avLst/>
          </a:prstGeom>
        </p:spPr>
        <p:txBody>
          <a:bodyPr vert="horz" wrap="square" lIns="0" tIns="11430" rIns="0" bIns="0" rtlCol="0">
            <a:spAutoFit/>
          </a:bodyPr>
          <a:lstStyle/>
          <a:p>
            <a:pPr marL="1005840" marR="996696" indent="0" algn="ctr" rtl="0" eaLnBrk="1" latinLnBrk="0" hangingPunct="1">
              <a:lnSpc>
                <a:spcPct val="264000"/>
              </a:lnSpc>
              <a:spcBef>
                <a:spcPts val="780"/>
              </a:spcBef>
              <a:spcAft>
                <a:spcPts val="0"/>
              </a:spcAft>
            </a:pPr>
            <a:r>
              <a:rPr lang="en-US" sz="1400" u="sng" spc="-10" dirty="0">
                <a:solidFill>
                  <a:srgbClr val="000000"/>
                </a:solidFill>
                <a:latin typeface="+mj-lt"/>
                <a:cs typeface="Times New Roman" panose="02020603050405020304" pitchFamily="18" charset="0"/>
              </a:rPr>
              <a:t>Mr. Jatin</a:t>
            </a:r>
            <a:r>
              <a:rPr lang="en-US" sz="1400" u="sng" kern="1200" spc="-10" dirty="0">
                <a:solidFill>
                  <a:srgbClr val="000000"/>
                </a:solidFill>
                <a:effectLst/>
                <a:latin typeface="+mj-lt"/>
                <a:ea typeface="+mn-ea"/>
                <a:cs typeface="Times New Roman" panose="02020603050405020304" pitchFamily="18" charset="0"/>
              </a:rPr>
              <a:t> </a:t>
            </a:r>
            <a:r>
              <a:rPr lang="en-US" sz="1400" u="sng" kern="1200" spc="-10" dirty="0" err="1">
                <a:solidFill>
                  <a:srgbClr val="000000"/>
                </a:solidFill>
                <a:effectLst/>
                <a:latin typeface="+mj-lt"/>
                <a:ea typeface="+mn-ea"/>
                <a:cs typeface="Times New Roman" panose="02020603050405020304" pitchFamily="18" charset="0"/>
              </a:rPr>
              <a:t>Menghwani</a:t>
            </a:r>
            <a:endParaRPr lang="en-IN" sz="1400" u="sng" dirty="0">
              <a:effectLst/>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6492" y="3944873"/>
            <a:ext cx="5668010" cy="3262629"/>
          </a:xfrm>
          <a:prstGeom prst="rect">
            <a:avLst/>
          </a:prstGeom>
        </p:spPr>
        <p:txBody>
          <a:bodyPr vert="horz" wrap="square" lIns="0" tIns="6350" rIns="0" bIns="0" rtlCol="0">
            <a:spAutoFit/>
          </a:bodyPr>
          <a:lstStyle/>
          <a:p>
            <a:pPr marL="12700" marR="5080" algn="just">
              <a:lnSpc>
                <a:spcPct val="103299"/>
              </a:lnSpc>
              <a:spcBef>
                <a:spcPts val="50"/>
              </a:spcBef>
            </a:pPr>
            <a:r>
              <a:rPr sz="1500" i="1" dirty="0">
                <a:latin typeface="Times New Roman"/>
                <a:cs typeface="Times New Roman"/>
              </a:rPr>
              <a:t>We</a:t>
            </a:r>
            <a:r>
              <a:rPr sz="1500" i="1" spc="5" dirty="0">
                <a:latin typeface="Times New Roman"/>
                <a:cs typeface="Times New Roman"/>
              </a:rPr>
              <a:t> </a:t>
            </a:r>
            <a:r>
              <a:rPr sz="1500" i="1" spc="-5" dirty="0">
                <a:latin typeface="Times New Roman"/>
                <a:cs typeface="Times New Roman"/>
              </a:rPr>
              <a:t>express</a:t>
            </a:r>
            <a:r>
              <a:rPr sz="1500" i="1" dirty="0">
                <a:latin typeface="Times New Roman"/>
                <a:cs typeface="Times New Roman"/>
              </a:rPr>
              <a:t> our</a:t>
            </a:r>
            <a:r>
              <a:rPr sz="1500" i="1" spc="5" dirty="0">
                <a:latin typeface="Times New Roman"/>
                <a:cs typeface="Times New Roman"/>
              </a:rPr>
              <a:t> </a:t>
            </a:r>
            <a:r>
              <a:rPr sz="1500" i="1" dirty="0">
                <a:latin typeface="Times New Roman"/>
                <a:cs typeface="Times New Roman"/>
              </a:rPr>
              <a:t>deep</a:t>
            </a:r>
            <a:r>
              <a:rPr sz="1500" i="1" spc="5" dirty="0">
                <a:latin typeface="Times New Roman"/>
                <a:cs typeface="Times New Roman"/>
              </a:rPr>
              <a:t> </a:t>
            </a:r>
            <a:r>
              <a:rPr sz="1500" i="1" dirty="0">
                <a:latin typeface="Times New Roman"/>
                <a:cs typeface="Times New Roman"/>
              </a:rPr>
              <a:t>sense</a:t>
            </a:r>
            <a:r>
              <a:rPr sz="1500" i="1" spc="5" dirty="0">
                <a:latin typeface="Times New Roman"/>
                <a:cs typeface="Times New Roman"/>
              </a:rPr>
              <a:t> of</a:t>
            </a:r>
            <a:r>
              <a:rPr sz="1500" i="1" spc="10" dirty="0">
                <a:latin typeface="Times New Roman"/>
                <a:cs typeface="Times New Roman"/>
              </a:rPr>
              <a:t> </a:t>
            </a:r>
            <a:r>
              <a:rPr sz="1500" i="1" spc="-5" dirty="0">
                <a:latin typeface="Times New Roman"/>
                <a:cs typeface="Times New Roman"/>
              </a:rPr>
              <a:t>gratitude</a:t>
            </a:r>
            <a:r>
              <a:rPr sz="1500" i="1" dirty="0">
                <a:latin typeface="Times New Roman"/>
                <a:cs typeface="Times New Roman"/>
              </a:rPr>
              <a:t> </a:t>
            </a:r>
            <a:r>
              <a:rPr sz="1500" i="1" spc="-5" dirty="0">
                <a:latin typeface="Times New Roman"/>
                <a:cs typeface="Times New Roman"/>
              </a:rPr>
              <a:t>to</a:t>
            </a:r>
            <a:r>
              <a:rPr sz="1500" i="1" dirty="0">
                <a:latin typeface="Times New Roman"/>
                <a:cs typeface="Times New Roman"/>
              </a:rPr>
              <a:t> our</a:t>
            </a:r>
            <a:r>
              <a:rPr sz="1500" i="1" spc="5" dirty="0">
                <a:latin typeface="Times New Roman"/>
                <a:cs typeface="Times New Roman"/>
              </a:rPr>
              <a:t> </a:t>
            </a:r>
            <a:r>
              <a:rPr sz="1500" i="1" spc="-5" dirty="0">
                <a:latin typeface="Times New Roman"/>
                <a:cs typeface="Times New Roman"/>
              </a:rPr>
              <a:t>respected</a:t>
            </a:r>
            <a:r>
              <a:rPr sz="1500" i="1" dirty="0">
                <a:latin typeface="Times New Roman"/>
                <a:cs typeface="Times New Roman"/>
              </a:rPr>
              <a:t> </a:t>
            </a:r>
            <a:r>
              <a:rPr sz="1500" i="1" spc="-5" dirty="0">
                <a:latin typeface="Times New Roman"/>
                <a:cs typeface="Times New Roman"/>
              </a:rPr>
              <a:t>Director, </a:t>
            </a:r>
            <a:r>
              <a:rPr sz="1500" i="1" dirty="0">
                <a:latin typeface="Times New Roman"/>
                <a:cs typeface="Times New Roman"/>
              </a:rPr>
              <a:t> Gokaraju </a:t>
            </a:r>
            <a:r>
              <a:rPr sz="1500" i="1" spc="-5" dirty="0">
                <a:latin typeface="Times New Roman"/>
                <a:cs typeface="Times New Roman"/>
              </a:rPr>
              <a:t>Rangaraju Institute of Engineering </a:t>
            </a:r>
            <a:r>
              <a:rPr sz="1500" i="1" dirty="0">
                <a:latin typeface="Times New Roman"/>
                <a:cs typeface="Times New Roman"/>
              </a:rPr>
              <a:t>and </a:t>
            </a:r>
            <a:r>
              <a:rPr sz="1500" i="1" spc="-5" dirty="0">
                <a:latin typeface="Times New Roman"/>
                <a:cs typeface="Times New Roman"/>
              </a:rPr>
              <a:t>Technology, </a:t>
            </a:r>
            <a:r>
              <a:rPr sz="1500" i="1" spc="-10" dirty="0">
                <a:latin typeface="Times New Roman"/>
                <a:cs typeface="Times New Roman"/>
              </a:rPr>
              <a:t>for</a:t>
            </a:r>
            <a:r>
              <a:rPr sz="1500" i="1" spc="-5" dirty="0">
                <a:latin typeface="Times New Roman"/>
                <a:cs typeface="Times New Roman"/>
              </a:rPr>
              <a:t> </a:t>
            </a:r>
            <a:r>
              <a:rPr sz="1500" i="1" dirty="0">
                <a:latin typeface="Times New Roman"/>
                <a:cs typeface="Times New Roman"/>
              </a:rPr>
              <a:t>the </a:t>
            </a:r>
            <a:r>
              <a:rPr sz="1500" i="1" spc="5" dirty="0">
                <a:latin typeface="Times New Roman"/>
                <a:cs typeface="Times New Roman"/>
              </a:rPr>
              <a:t> </a:t>
            </a:r>
            <a:r>
              <a:rPr sz="1500" i="1" dirty="0">
                <a:latin typeface="Times New Roman"/>
                <a:cs typeface="Times New Roman"/>
              </a:rPr>
              <a:t>valuable</a:t>
            </a:r>
            <a:r>
              <a:rPr sz="1500" i="1" spc="-15" dirty="0">
                <a:latin typeface="Times New Roman"/>
                <a:cs typeface="Times New Roman"/>
              </a:rPr>
              <a:t> </a:t>
            </a:r>
            <a:r>
              <a:rPr sz="1500" i="1" dirty="0">
                <a:latin typeface="Times New Roman"/>
                <a:cs typeface="Times New Roman"/>
              </a:rPr>
              <a:t>guidance</a:t>
            </a:r>
            <a:r>
              <a:rPr sz="1500" i="1" spc="-15" dirty="0">
                <a:latin typeface="Times New Roman"/>
                <a:cs typeface="Times New Roman"/>
              </a:rPr>
              <a:t> </a:t>
            </a:r>
            <a:r>
              <a:rPr sz="1500" i="1" spc="-5" dirty="0">
                <a:latin typeface="Times New Roman"/>
                <a:cs typeface="Times New Roman"/>
              </a:rPr>
              <a:t>and </a:t>
            </a:r>
            <a:r>
              <a:rPr sz="1500" i="1" dirty="0">
                <a:latin typeface="Times New Roman"/>
                <a:cs typeface="Times New Roman"/>
              </a:rPr>
              <a:t>for</a:t>
            </a:r>
            <a:r>
              <a:rPr sz="1500" i="1" spc="-5" dirty="0">
                <a:latin typeface="Times New Roman"/>
                <a:cs typeface="Times New Roman"/>
              </a:rPr>
              <a:t> permitting us</a:t>
            </a:r>
            <a:r>
              <a:rPr sz="1500" i="1" dirty="0">
                <a:latin typeface="Times New Roman"/>
                <a:cs typeface="Times New Roman"/>
              </a:rPr>
              <a:t> </a:t>
            </a:r>
            <a:r>
              <a:rPr sz="1500" i="1" spc="5" dirty="0">
                <a:latin typeface="Times New Roman"/>
                <a:cs typeface="Times New Roman"/>
              </a:rPr>
              <a:t>to</a:t>
            </a:r>
            <a:r>
              <a:rPr sz="1500" i="1" spc="-5" dirty="0">
                <a:latin typeface="Times New Roman"/>
                <a:cs typeface="Times New Roman"/>
              </a:rPr>
              <a:t> </a:t>
            </a:r>
            <a:r>
              <a:rPr sz="1500" i="1" dirty="0">
                <a:latin typeface="Times New Roman"/>
                <a:cs typeface="Times New Roman"/>
              </a:rPr>
              <a:t>carry</a:t>
            </a:r>
            <a:r>
              <a:rPr sz="1500" i="1" spc="-40" dirty="0">
                <a:latin typeface="Times New Roman"/>
                <a:cs typeface="Times New Roman"/>
              </a:rPr>
              <a:t> </a:t>
            </a:r>
            <a:r>
              <a:rPr sz="1500" i="1" dirty="0">
                <a:latin typeface="Times New Roman"/>
                <a:cs typeface="Times New Roman"/>
              </a:rPr>
              <a:t>out</a:t>
            </a:r>
            <a:r>
              <a:rPr sz="1500" i="1" spc="-5" dirty="0">
                <a:latin typeface="Times New Roman"/>
                <a:cs typeface="Times New Roman"/>
              </a:rPr>
              <a:t> this project.</a:t>
            </a:r>
            <a:endParaRPr sz="1500">
              <a:latin typeface="Times New Roman"/>
              <a:cs typeface="Times New Roman"/>
            </a:endParaRPr>
          </a:p>
          <a:p>
            <a:pPr marL="12700" marR="12065" algn="just">
              <a:lnSpc>
                <a:spcPct val="104000"/>
              </a:lnSpc>
              <a:spcBef>
                <a:spcPts val="795"/>
              </a:spcBef>
            </a:pPr>
            <a:r>
              <a:rPr sz="1500" i="1" dirty="0">
                <a:latin typeface="Times New Roman"/>
                <a:cs typeface="Times New Roman"/>
              </a:rPr>
              <a:t>With immense </a:t>
            </a:r>
            <a:r>
              <a:rPr sz="1500" i="1" spc="-5" dirty="0">
                <a:latin typeface="Times New Roman"/>
                <a:cs typeface="Times New Roman"/>
              </a:rPr>
              <a:t>pleasure,</a:t>
            </a:r>
            <a:r>
              <a:rPr sz="1500" i="1" dirty="0">
                <a:latin typeface="Times New Roman"/>
                <a:cs typeface="Times New Roman"/>
              </a:rPr>
              <a:t> </a:t>
            </a:r>
            <a:r>
              <a:rPr sz="1500" i="1" spc="5" dirty="0">
                <a:latin typeface="Times New Roman"/>
                <a:cs typeface="Times New Roman"/>
              </a:rPr>
              <a:t>we </a:t>
            </a:r>
            <a:r>
              <a:rPr sz="1500" i="1" dirty="0">
                <a:latin typeface="Times New Roman"/>
                <a:cs typeface="Times New Roman"/>
              </a:rPr>
              <a:t>extend </a:t>
            </a:r>
            <a:r>
              <a:rPr sz="1500" i="1" spc="-5" dirty="0">
                <a:latin typeface="Times New Roman"/>
                <a:cs typeface="Times New Roman"/>
              </a:rPr>
              <a:t>our</a:t>
            </a:r>
            <a:r>
              <a:rPr sz="1500" i="1" dirty="0">
                <a:latin typeface="Times New Roman"/>
                <a:cs typeface="Times New Roman"/>
              </a:rPr>
              <a:t> </a:t>
            </a:r>
            <a:r>
              <a:rPr sz="1500" i="1" spc="-5" dirty="0">
                <a:latin typeface="Times New Roman"/>
                <a:cs typeface="Times New Roman"/>
              </a:rPr>
              <a:t>appreciation to </a:t>
            </a:r>
            <a:r>
              <a:rPr sz="1500" i="1" dirty="0">
                <a:latin typeface="Times New Roman"/>
                <a:cs typeface="Times New Roman"/>
              </a:rPr>
              <a:t>our </a:t>
            </a:r>
            <a:r>
              <a:rPr sz="1500" i="1" spc="-5" dirty="0">
                <a:latin typeface="Times New Roman"/>
                <a:cs typeface="Times New Roman"/>
              </a:rPr>
              <a:t>respected </a:t>
            </a:r>
            <a:r>
              <a:rPr sz="1500" i="1" dirty="0">
                <a:latin typeface="Times New Roman"/>
                <a:cs typeface="Times New Roman"/>
              </a:rPr>
              <a:t> Principal,</a:t>
            </a:r>
            <a:r>
              <a:rPr sz="1500" i="1" spc="-15" dirty="0">
                <a:latin typeface="Times New Roman"/>
                <a:cs typeface="Times New Roman"/>
              </a:rPr>
              <a:t> </a:t>
            </a:r>
            <a:r>
              <a:rPr sz="1500" i="1" spc="-10" dirty="0">
                <a:latin typeface="Times New Roman"/>
                <a:cs typeface="Times New Roman"/>
              </a:rPr>
              <a:t>for</a:t>
            </a:r>
            <a:r>
              <a:rPr sz="1500" i="1" spc="-5" dirty="0">
                <a:latin typeface="Times New Roman"/>
                <a:cs typeface="Times New Roman"/>
              </a:rPr>
              <a:t> permitting us </a:t>
            </a:r>
            <a:r>
              <a:rPr sz="1500" i="1" spc="5" dirty="0">
                <a:latin typeface="Times New Roman"/>
                <a:cs typeface="Times New Roman"/>
              </a:rPr>
              <a:t>to</a:t>
            </a:r>
            <a:r>
              <a:rPr sz="1500" i="1" spc="-5" dirty="0">
                <a:latin typeface="Times New Roman"/>
                <a:cs typeface="Times New Roman"/>
              </a:rPr>
              <a:t> </a:t>
            </a:r>
            <a:r>
              <a:rPr sz="1500" i="1" dirty="0">
                <a:latin typeface="Times New Roman"/>
                <a:cs typeface="Times New Roman"/>
              </a:rPr>
              <a:t>carry</a:t>
            </a:r>
            <a:r>
              <a:rPr sz="1500" i="1" spc="-40" dirty="0">
                <a:latin typeface="Times New Roman"/>
                <a:cs typeface="Times New Roman"/>
              </a:rPr>
              <a:t> </a:t>
            </a:r>
            <a:r>
              <a:rPr sz="1500" i="1" dirty="0">
                <a:latin typeface="Times New Roman"/>
                <a:cs typeface="Times New Roman"/>
              </a:rPr>
              <a:t>out</a:t>
            </a:r>
            <a:r>
              <a:rPr sz="1500" i="1" spc="-5" dirty="0">
                <a:latin typeface="Times New Roman"/>
                <a:cs typeface="Times New Roman"/>
              </a:rPr>
              <a:t> this </a:t>
            </a:r>
            <a:r>
              <a:rPr sz="1500" i="1" dirty="0">
                <a:latin typeface="Times New Roman"/>
                <a:cs typeface="Times New Roman"/>
              </a:rPr>
              <a:t>project.</a:t>
            </a:r>
            <a:endParaRPr sz="1500">
              <a:latin typeface="Times New Roman"/>
              <a:cs typeface="Times New Roman"/>
            </a:endParaRPr>
          </a:p>
          <a:p>
            <a:pPr marL="12700" marR="6985" algn="just">
              <a:lnSpc>
                <a:spcPct val="104099"/>
              </a:lnSpc>
              <a:spcBef>
                <a:spcPts val="740"/>
              </a:spcBef>
            </a:pPr>
            <a:r>
              <a:rPr sz="1500" i="1" dirty="0">
                <a:latin typeface="Times New Roman"/>
                <a:cs typeface="Times New Roman"/>
              </a:rPr>
              <a:t>We are </a:t>
            </a:r>
            <a:r>
              <a:rPr sz="1500" i="1" spc="-5" dirty="0">
                <a:latin typeface="Times New Roman"/>
                <a:cs typeface="Times New Roman"/>
              </a:rPr>
              <a:t>thankful to </a:t>
            </a:r>
            <a:r>
              <a:rPr sz="1500" i="1" dirty="0">
                <a:latin typeface="Times New Roman"/>
                <a:cs typeface="Times New Roman"/>
              </a:rPr>
              <a:t>the </a:t>
            </a:r>
            <a:r>
              <a:rPr sz="1500" i="1" spc="-5" dirty="0">
                <a:latin typeface="Times New Roman"/>
                <a:cs typeface="Times New Roman"/>
              </a:rPr>
              <a:t>Associate Dean, Advanced Academic Centre, </a:t>
            </a:r>
            <a:r>
              <a:rPr sz="1500" i="1" dirty="0">
                <a:latin typeface="Times New Roman"/>
                <a:cs typeface="Times New Roman"/>
              </a:rPr>
              <a:t>for </a:t>
            </a:r>
            <a:r>
              <a:rPr sz="1500" i="1" spc="5" dirty="0">
                <a:latin typeface="Times New Roman"/>
                <a:cs typeface="Times New Roman"/>
              </a:rPr>
              <a:t> </a:t>
            </a:r>
            <a:r>
              <a:rPr sz="1500" i="1" spc="-5" dirty="0">
                <a:latin typeface="Times New Roman"/>
                <a:cs typeface="Times New Roman"/>
              </a:rPr>
              <a:t>providing</a:t>
            </a:r>
            <a:r>
              <a:rPr sz="1500" i="1" dirty="0">
                <a:latin typeface="Times New Roman"/>
                <a:cs typeface="Times New Roman"/>
              </a:rPr>
              <a:t> </a:t>
            </a:r>
            <a:r>
              <a:rPr sz="1500" i="1" spc="10" dirty="0">
                <a:latin typeface="Times New Roman"/>
                <a:cs typeface="Times New Roman"/>
              </a:rPr>
              <a:t>us</a:t>
            </a:r>
            <a:r>
              <a:rPr sz="1500" i="1" spc="15" dirty="0">
                <a:latin typeface="Times New Roman"/>
                <a:cs typeface="Times New Roman"/>
              </a:rPr>
              <a:t> </a:t>
            </a:r>
            <a:r>
              <a:rPr sz="1500" i="1" spc="-5" dirty="0">
                <a:latin typeface="Times New Roman"/>
                <a:cs typeface="Times New Roman"/>
              </a:rPr>
              <a:t>an</a:t>
            </a:r>
            <a:r>
              <a:rPr sz="1500" i="1" dirty="0">
                <a:latin typeface="Times New Roman"/>
                <a:cs typeface="Times New Roman"/>
              </a:rPr>
              <a:t> </a:t>
            </a:r>
            <a:r>
              <a:rPr sz="1500" i="1" spc="-5" dirty="0">
                <a:latin typeface="Times New Roman"/>
                <a:cs typeface="Times New Roman"/>
              </a:rPr>
              <a:t>appropriate</a:t>
            </a:r>
            <a:r>
              <a:rPr sz="1500" i="1" dirty="0">
                <a:latin typeface="Times New Roman"/>
                <a:cs typeface="Times New Roman"/>
              </a:rPr>
              <a:t> </a:t>
            </a:r>
            <a:r>
              <a:rPr sz="1500" i="1" spc="-5" dirty="0">
                <a:latin typeface="Times New Roman"/>
                <a:cs typeface="Times New Roman"/>
              </a:rPr>
              <a:t>environment</a:t>
            </a:r>
            <a:r>
              <a:rPr sz="1500" i="1" dirty="0">
                <a:latin typeface="Times New Roman"/>
                <a:cs typeface="Times New Roman"/>
              </a:rPr>
              <a:t> </a:t>
            </a:r>
            <a:r>
              <a:rPr sz="1500" i="1" spc="-5" dirty="0">
                <a:latin typeface="Times New Roman"/>
                <a:cs typeface="Times New Roman"/>
              </a:rPr>
              <a:t>required</a:t>
            </a:r>
            <a:r>
              <a:rPr sz="1500" i="1" dirty="0">
                <a:latin typeface="Times New Roman"/>
                <a:cs typeface="Times New Roman"/>
              </a:rPr>
              <a:t> for</a:t>
            </a:r>
            <a:r>
              <a:rPr sz="1500" i="1" spc="5" dirty="0">
                <a:latin typeface="Times New Roman"/>
                <a:cs typeface="Times New Roman"/>
              </a:rPr>
              <a:t> </a:t>
            </a:r>
            <a:r>
              <a:rPr sz="1500" i="1" dirty="0">
                <a:latin typeface="Times New Roman"/>
                <a:cs typeface="Times New Roman"/>
              </a:rPr>
              <a:t>the</a:t>
            </a:r>
            <a:r>
              <a:rPr sz="1500" i="1" spc="5" dirty="0">
                <a:latin typeface="Times New Roman"/>
                <a:cs typeface="Times New Roman"/>
              </a:rPr>
              <a:t> </a:t>
            </a:r>
            <a:r>
              <a:rPr sz="1500" i="1" spc="-5" dirty="0">
                <a:latin typeface="Times New Roman"/>
                <a:cs typeface="Times New Roman"/>
              </a:rPr>
              <a:t>project </a:t>
            </a:r>
            <a:r>
              <a:rPr sz="1500" i="1" dirty="0">
                <a:latin typeface="Times New Roman"/>
                <a:cs typeface="Times New Roman"/>
              </a:rPr>
              <a:t> </a:t>
            </a:r>
            <a:r>
              <a:rPr sz="1500" i="1" spc="-15" dirty="0">
                <a:latin typeface="Times New Roman"/>
                <a:cs typeface="Times New Roman"/>
              </a:rPr>
              <a:t>completion.</a:t>
            </a:r>
            <a:endParaRPr sz="1500">
              <a:latin typeface="Times New Roman"/>
              <a:cs typeface="Times New Roman"/>
            </a:endParaRPr>
          </a:p>
          <a:p>
            <a:pPr marL="12700" marR="11430" algn="just">
              <a:lnSpc>
                <a:spcPct val="104000"/>
              </a:lnSpc>
              <a:spcBef>
                <a:spcPts val="795"/>
              </a:spcBef>
            </a:pPr>
            <a:r>
              <a:rPr sz="1500" i="1" dirty="0">
                <a:latin typeface="Times New Roman"/>
                <a:cs typeface="Times New Roman"/>
              </a:rPr>
              <a:t>We are </a:t>
            </a:r>
            <a:r>
              <a:rPr sz="1500" i="1" spc="-5" dirty="0">
                <a:latin typeface="Times New Roman"/>
                <a:cs typeface="Times New Roman"/>
              </a:rPr>
              <a:t>grateful </a:t>
            </a:r>
            <a:r>
              <a:rPr sz="1500" i="1" spc="5" dirty="0">
                <a:latin typeface="Times New Roman"/>
                <a:cs typeface="Times New Roman"/>
              </a:rPr>
              <a:t>to </a:t>
            </a:r>
            <a:r>
              <a:rPr sz="1500" i="1" dirty="0">
                <a:latin typeface="Times New Roman"/>
                <a:cs typeface="Times New Roman"/>
              </a:rPr>
              <a:t>our </a:t>
            </a:r>
            <a:r>
              <a:rPr sz="1500" i="1" spc="-5" dirty="0">
                <a:latin typeface="Times New Roman"/>
                <a:cs typeface="Times New Roman"/>
              </a:rPr>
              <a:t>project supervisor </a:t>
            </a:r>
            <a:r>
              <a:rPr sz="1500" i="1" spc="-10" dirty="0">
                <a:latin typeface="Times New Roman"/>
                <a:cs typeface="Times New Roman"/>
              </a:rPr>
              <a:t>who </a:t>
            </a:r>
            <a:r>
              <a:rPr sz="1500" i="1" spc="-5" dirty="0">
                <a:latin typeface="Times New Roman"/>
                <a:cs typeface="Times New Roman"/>
              </a:rPr>
              <a:t>spared valuable </a:t>
            </a:r>
            <a:r>
              <a:rPr sz="1500" i="1" dirty="0">
                <a:latin typeface="Times New Roman"/>
                <a:cs typeface="Times New Roman"/>
              </a:rPr>
              <a:t>time </a:t>
            </a:r>
            <a:r>
              <a:rPr sz="1500" i="1" spc="-5" dirty="0">
                <a:latin typeface="Times New Roman"/>
                <a:cs typeface="Times New Roman"/>
              </a:rPr>
              <a:t>to </a:t>
            </a:r>
            <a:r>
              <a:rPr sz="1500" i="1" dirty="0">
                <a:latin typeface="Times New Roman"/>
                <a:cs typeface="Times New Roman"/>
              </a:rPr>
              <a:t> influence</a:t>
            </a:r>
            <a:r>
              <a:rPr sz="1500" i="1" spc="-20" dirty="0">
                <a:latin typeface="Times New Roman"/>
                <a:cs typeface="Times New Roman"/>
              </a:rPr>
              <a:t> </a:t>
            </a:r>
            <a:r>
              <a:rPr sz="1500" i="1" spc="-5" dirty="0">
                <a:latin typeface="Times New Roman"/>
                <a:cs typeface="Times New Roman"/>
              </a:rPr>
              <a:t>us</a:t>
            </a:r>
            <a:r>
              <a:rPr sz="1500" i="1" spc="15" dirty="0">
                <a:latin typeface="Times New Roman"/>
                <a:cs typeface="Times New Roman"/>
              </a:rPr>
              <a:t> </a:t>
            </a:r>
            <a:r>
              <a:rPr sz="1500" i="1" spc="-10" dirty="0">
                <a:latin typeface="Times New Roman"/>
                <a:cs typeface="Times New Roman"/>
              </a:rPr>
              <a:t>with</a:t>
            </a:r>
            <a:r>
              <a:rPr sz="1500" i="1" spc="-5" dirty="0">
                <a:latin typeface="Times New Roman"/>
                <a:cs typeface="Times New Roman"/>
              </a:rPr>
              <a:t> </a:t>
            </a:r>
            <a:r>
              <a:rPr sz="1500" i="1" dirty="0">
                <a:latin typeface="Times New Roman"/>
                <a:cs typeface="Times New Roman"/>
              </a:rPr>
              <a:t>their</a:t>
            </a:r>
            <a:r>
              <a:rPr sz="1500" i="1" spc="-5" dirty="0">
                <a:latin typeface="Times New Roman"/>
                <a:cs typeface="Times New Roman"/>
              </a:rPr>
              <a:t> novel insights.</a:t>
            </a:r>
            <a:endParaRPr sz="1500">
              <a:latin typeface="Times New Roman"/>
              <a:cs typeface="Times New Roman"/>
            </a:endParaRPr>
          </a:p>
          <a:p>
            <a:pPr marL="12700" marR="6350" algn="just">
              <a:lnSpc>
                <a:spcPct val="105500"/>
              </a:lnSpc>
              <a:spcBef>
                <a:spcPts val="715"/>
              </a:spcBef>
            </a:pPr>
            <a:r>
              <a:rPr sz="1500" i="1" dirty="0">
                <a:latin typeface="Times New Roman"/>
                <a:cs typeface="Times New Roman"/>
              </a:rPr>
              <a:t>We are </a:t>
            </a:r>
            <a:r>
              <a:rPr sz="1500" i="1" spc="-5" dirty="0">
                <a:latin typeface="Times New Roman"/>
                <a:cs typeface="Times New Roman"/>
              </a:rPr>
              <a:t>indebted to </a:t>
            </a:r>
            <a:r>
              <a:rPr sz="1500" i="1" spc="-10" dirty="0">
                <a:latin typeface="Times New Roman"/>
                <a:cs typeface="Times New Roman"/>
              </a:rPr>
              <a:t>all </a:t>
            </a:r>
            <a:r>
              <a:rPr sz="1500" i="1" dirty="0">
                <a:latin typeface="Times New Roman"/>
                <a:cs typeface="Times New Roman"/>
              </a:rPr>
              <a:t>the </a:t>
            </a:r>
            <a:r>
              <a:rPr sz="1500" i="1" spc="-5" dirty="0">
                <a:latin typeface="Times New Roman"/>
                <a:cs typeface="Times New Roman"/>
              </a:rPr>
              <a:t>above-mentioned </a:t>
            </a:r>
            <a:r>
              <a:rPr sz="1500" i="1" dirty="0">
                <a:latin typeface="Times New Roman"/>
                <a:cs typeface="Times New Roman"/>
              </a:rPr>
              <a:t>people </a:t>
            </a:r>
            <a:r>
              <a:rPr sz="1500" i="1" spc="-5" dirty="0">
                <a:latin typeface="Times New Roman"/>
                <a:cs typeface="Times New Roman"/>
              </a:rPr>
              <a:t>without </a:t>
            </a:r>
            <a:r>
              <a:rPr sz="1500" i="1" spc="5" dirty="0">
                <a:latin typeface="Times New Roman"/>
                <a:cs typeface="Times New Roman"/>
              </a:rPr>
              <a:t>whom </a:t>
            </a:r>
            <a:r>
              <a:rPr sz="1500" i="1" spc="-10" dirty="0">
                <a:latin typeface="Times New Roman"/>
                <a:cs typeface="Times New Roman"/>
              </a:rPr>
              <a:t>we </a:t>
            </a:r>
            <a:r>
              <a:rPr sz="1500" i="1" spc="-5" dirty="0">
                <a:latin typeface="Times New Roman"/>
                <a:cs typeface="Times New Roman"/>
              </a:rPr>
              <a:t> </a:t>
            </a:r>
            <a:r>
              <a:rPr sz="1500" i="1" dirty="0">
                <a:latin typeface="Times New Roman"/>
                <a:cs typeface="Times New Roman"/>
              </a:rPr>
              <a:t>would</a:t>
            </a:r>
            <a:r>
              <a:rPr sz="1500" i="1" spc="-10" dirty="0">
                <a:latin typeface="Times New Roman"/>
                <a:cs typeface="Times New Roman"/>
              </a:rPr>
              <a:t> </a:t>
            </a:r>
            <a:r>
              <a:rPr sz="1500" i="1" spc="-5" dirty="0">
                <a:latin typeface="Times New Roman"/>
                <a:cs typeface="Times New Roman"/>
              </a:rPr>
              <a:t>not </a:t>
            </a:r>
            <a:r>
              <a:rPr sz="1500" i="1" dirty="0">
                <a:latin typeface="Times New Roman"/>
                <a:cs typeface="Times New Roman"/>
              </a:rPr>
              <a:t>have</a:t>
            </a:r>
            <a:r>
              <a:rPr sz="1500" i="1" spc="-15" dirty="0">
                <a:latin typeface="Times New Roman"/>
                <a:cs typeface="Times New Roman"/>
              </a:rPr>
              <a:t> </a:t>
            </a:r>
            <a:r>
              <a:rPr sz="1500" i="1" spc="-5" dirty="0">
                <a:latin typeface="Times New Roman"/>
                <a:cs typeface="Times New Roman"/>
              </a:rPr>
              <a:t>concluded </a:t>
            </a:r>
            <a:r>
              <a:rPr sz="1500" i="1" dirty="0">
                <a:latin typeface="Times New Roman"/>
                <a:cs typeface="Times New Roman"/>
              </a:rPr>
              <a:t>the</a:t>
            </a:r>
            <a:r>
              <a:rPr sz="1500" i="1" spc="-15" dirty="0">
                <a:latin typeface="Times New Roman"/>
                <a:cs typeface="Times New Roman"/>
              </a:rPr>
              <a:t> </a:t>
            </a:r>
            <a:r>
              <a:rPr sz="1500" i="1" spc="-5" dirty="0">
                <a:latin typeface="Times New Roman"/>
                <a:cs typeface="Times New Roman"/>
              </a:rPr>
              <a:t>project.</a:t>
            </a:r>
            <a:endParaRPr sz="1500">
              <a:latin typeface="Times New Roman"/>
              <a:cs typeface="Times New Roman"/>
            </a:endParaRPr>
          </a:p>
        </p:txBody>
      </p:sp>
      <p:grpSp>
        <p:nvGrpSpPr>
          <p:cNvPr id="3" name="object 3"/>
          <p:cNvGrpSpPr/>
          <p:nvPr/>
        </p:nvGrpSpPr>
        <p:grpSpPr>
          <a:xfrm>
            <a:off x="2728595" y="1691639"/>
            <a:ext cx="2339340" cy="1784985"/>
            <a:chOff x="2728595" y="1691639"/>
            <a:chExt cx="2339340" cy="1784985"/>
          </a:xfrm>
        </p:grpSpPr>
        <p:pic>
          <p:nvPicPr>
            <p:cNvPr id="4" name="object 4"/>
            <p:cNvPicPr/>
            <p:nvPr/>
          </p:nvPicPr>
          <p:blipFill>
            <a:blip r:embed="rId2" cstate="print"/>
            <a:stretch>
              <a:fillRect/>
            </a:stretch>
          </p:blipFill>
          <p:spPr>
            <a:xfrm>
              <a:off x="2885440" y="1691639"/>
              <a:ext cx="1904873" cy="1054607"/>
            </a:xfrm>
            <a:prstGeom prst="rect">
              <a:avLst/>
            </a:prstGeom>
          </p:spPr>
        </p:pic>
        <p:pic>
          <p:nvPicPr>
            <p:cNvPr id="5" name="object 5"/>
            <p:cNvPicPr/>
            <p:nvPr/>
          </p:nvPicPr>
          <p:blipFill>
            <a:blip r:embed="rId3" cstate="print"/>
            <a:stretch>
              <a:fillRect/>
            </a:stretch>
          </p:blipFill>
          <p:spPr>
            <a:xfrm>
              <a:off x="2728595" y="3078479"/>
              <a:ext cx="2339339" cy="398145"/>
            </a:xfrm>
            <a:prstGeom prst="rect">
              <a:avLst/>
            </a:prstGeom>
          </p:spPr>
        </p:pic>
      </p:grpSp>
      <p:sp>
        <p:nvSpPr>
          <p:cNvPr id="6" name="object 6"/>
          <p:cNvSpPr txBox="1"/>
          <p:nvPr/>
        </p:nvSpPr>
        <p:spPr>
          <a:xfrm>
            <a:off x="2844545" y="3060573"/>
            <a:ext cx="1953895" cy="270510"/>
          </a:xfrm>
          <a:prstGeom prst="rect">
            <a:avLst/>
          </a:prstGeom>
        </p:spPr>
        <p:txBody>
          <a:bodyPr vert="horz" wrap="square" lIns="0" tIns="13335" rIns="0" bIns="0" rtlCol="0">
            <a:spAutoFit/>
          </a:bodyPr>
          <a:lstStyle/>
          <a:p>
            <a:pPr marL="12700">
              <a:lnSpc>
                <a:spcPct val="100000"/>
              </a:lnSpc>
              <a:spcBef>
                <a:spcPts val="105"/>
              </a:spcBef>
            </a:pPr>
            <a:r>
              <a:rPr sz="1600" b="1" u="sng" spc="-15" dirty="0">
                <a:uFill>
                  <a:solidFill>
                    <a:srgbClr val="000000"/>
                  </a:solidFill>
                </a:uFill>
                <a:latin typeface="Calibri"/>
                <a:cs typeface="Calibri"/>
              </a:rPr>
              <a:t>ACKNOWLEDGEMENTS</a:t>
            </a:r>
            <a:endParaRPr sz="16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9095" y="447738"/>
            <a:ext cx="6796405" cy="9795256"/>
          </a:xfrm>
          <a:prstGeom prst="rect">
            <a:avLst/>
          </a:prstGeom>
        </p:spPr>
      </p:pic>
      <p:sp>
        <p:nvSpPr>
          <p:cNvPr id="4" name="object 4"/>
          <p:cNvSpPr txBox="1"/>
          <p:nvPr/>
        </p:nvSpPr>
        <p:spPr>
          <a:xfrm>
            <a:off x="898956" y="2185542"/>
            <a:ext cx="5732145" cy="7504747"/>
          </a:xfrm>
          <a:prstGeom prst="rect">
            <a:avLst/>
          </a:prstGeom>
        </p:spPr>
        <p:txBody>
          <a:bodyPr vert="horz" wrap="square" lIns="0" tIns="23495" rIns="0" bIns="0" rtlCol="0">
            <a:spAutoFit/>
          </a:bodyPr>
          <a:lstStyle/>
          <a:p>
            <a:pPr marL="45720" marR="5080" indent="-4445" algn="just">
              <a:lnSpc>
                <a:spcPct val="95800"/>
              </a:lnSpc>
              <a:spcBef>
                <a:spcPts val="185"/>
              </a:spcBef>
            </a:pPr>
            <a:r>
              <a:rPr sz="1500" i="1" dirty="0">
                <a:latin typeface="Times New Roman"/>
                <a:cs typeface="Times New Roman"/>
              </a:rPr>
              <a:t>Abstract-In </a:t>
            </a:r>
            <a:r>
              <a:rPr sz="1500" i="1" spc="5" dirty="0">
                <a:latin typeface="Times New Roman"/>
                <a:cs typeface="Times New Roman"/>
              </a:rPr>
              <a:t>Stock </a:t>
            </a:r>
            <a:r>
              <a:rPr sz="1500" i="1" spc="-5" dirty="0">
                <a:latin typeface="Times New Roman"/>
                <a:cs typeface="Times New Roman"/>
              </a:rPr>
              <a:t>Market Prediction, </a:t>
            </a:r>
            <a:r>
              <a:rPr sz="1500" i="1" dirty="0">
                <a:latin typeface="Times New Roman"/>
                <a:cs typeface="Times New Roman"/>
              </a:rPr>
              <a:t>the aim </a:t>
            </a:r>
            <a:r>
              <a:rPr sz="1500" i="1" spc="5" dirty="0">
                <a:latin typeface="Times New Roman"/>
                <a:cs typeface="Times New Roman"/>
              </a:rPr>
              <a:t>is </a:t>
            </a:r>
            <a:r>
              <a:rPr sz="1500" i="1" spc="-5" dirty="0">
                <a:latin typeface="Times New Roman"/>
                <a:cs typeface="Times New Roman"/>
              </a:rPr>
              <a:t>to predict </a:t>
            </a:r>
            <a:r>
              <a:rPr sz="1500" i="1" spc="-10" dirty="0">
                <a:latin typeface="Times New Roman"/>
                <a:cs typeface="Times New Roman"/>
              </a:rPr>
              <a:t>the </a:t>
            </a:r>
            <a:r>
              <a:rPr sz="1500" i="1" dirty="0">
                <a:latin typeface="Times New Roman"/>
                <a:cs typeface="Times New Roman"/>
              </a:rPr>
              <a:t>future </a:t>
            </a:r>
            <a:r>
              <a:rPr sz="1500" i="1" spc="-5" dirty="0">
                <a:latin typeface="Times New Roman"/>
                <a:cs typeface="Times New Roman"/>
              </a:rPr>
              <a:t>value </a:t>
            </a:r>
            <a:r>
              <a:rPr sz="1500" i="1" dirty="0">
                <a:latin typeface="Times New Roman"/>
                <a:cs typeface="Times New Roman"/>
              </a:rPr>
              <a:t> </a:t>
            </a:r>
            <a:r>
              <a:rPr sz="1500" i="1" spc="5" dirty="0">
                <a:latin typeface="Times New Roman"/>
                <a:cs typeface="Times New Roman"/>
              </a:rPr>
              <a:t>of</a:t>
            </a:r>
            <a:r>
              <a:rPr sz="1500" i="1" spc="-5" dirty="0">
                <a:latin typeface="Times New Roman"/>
                <a:cs typeface="Times New Roman"/>
              </a:rPr>
              <a:t> </a:t>
            </a:r>
            <a:r>
              <a:rPr sz="1500" i="1" dirty="0">
                <a:latin typeface="Times New Roman"/>
                <a:cs typeface="Times New Roman"/>
              </a:rPr>
              <a:t>the</a:t>
            </a:r>
            <a:r>
              <a:rPr sz="1500" i="1" spc="-15" dirty="0">
                <a:latin typeface="Times New Roman"/>
                <a:cs typeface="Times New Roman"/>
              </a:rPr>
              <a:t> </a:t>
            </a:r>
            <a:r>
              <a:rPr sz="1500" i="1" spc="-5" dirty="0">
                <a:latin typeface="Times New Roman"/>
                <a:cs typeface="Times New Roman"/>
              </a:rPr>
              <a:t>financial </a:t>
            </a:r>
            <a:r>
              <a:rPr sz="1500" i="1" dirty="0">
                <a:latin typeface="Times New Roman"/>
                <a:cs typeface="Times New Roman"/>
              </a:rPr>
              <a:t>stocks </a:t>
            </a:r>
            <a:r>
              <a:rPr sz="1500" i="1" spc="-5" dirty="0">
                <a:latin typeface="Times New Roman"/>
                <a:cs typeface="Times New Roman"/>
              </a:rPr>
              <a:t>of</a:t>
            </a:r>
            <a:r>
              <a:rPr sz="1500" i="1" spc="10" dirty="0">
                <a:latin typeface="Times New Roman"/>
                <a:cs typeface="Times New Roman"/>
              </a:rPr>
              <a:t> </a:t>
            </a:r>
            <a:r>
              <a:rPr sz="1500" i="1" spc="5" dirty="0">
                <a:latin typeface="Times New Roman"/>
                <a:cs typeface="Times New Roman"/>
              </a:rPr>
              <a:t>a</a:t>
            </a:r>
            <a:r>
              <a:rPr sz="1500" i="1" spc="-5" dirty="0">
                <a:latin typeface="Times New Roman"/>
                <a:cs typeface="Times New Roman"/>
              </a:rPr>
              <a:t> company.</a:t>
            </a:r>
            <a:r>
              <a:rPr sz="1500" i="1" spc="-10" dirty="0">
                <a:latin typeface="Times New Roman"/>
                <a:cs typeface="Times New Roman"/>
              </a:rPr>
              <a:t> The</a:t>
            </a:r>
            <a:r>
              <a:rPr sz="1500" i="1" spc="10" dirty="0">
                <a:latin typeface="Times New Roman"/>
                <a:cs typeface="Times New Roman"/>
              </a:rPr>
              <a:t> </a:t>
            </a:r>
            <a:r>
              <a:rPr sz="1500" i="1" spc="-5" dirty="0">
                <a:latin typeface="Times New Roman"/>
                <a:cs typeface="Times New Roman"/>
              </a:rPr>
              <a:t>recent </a:t>
            </a:r>
            <a:r>
              <a:rPr sz="1500" i="1" dirty="0">
                <a:latin typeface="Times New Roman"/>
                <a:cs typeface="Times New Roman"/>
              </a:rPr>
              <a:t>trend</a:t>
            </a:r>
            <a:r>
              <a:rPr sz="1500" i="1" spc="-5" dirty="0">
                <a:latin typeface="Times New Roman"/>
                <a:cs typeface="Times New Roman"/>
              </a:rPr>
              <a:t> in </a:t>
            </a:r>
            <a:r>
              <a:rPr sz="1500" i="1" dirty="0">
                <a:latin typeface="Times New Roman"/>
                <a:cs typeface="Times New Roman"/>
              </a:rPr>
              <a:t>stock</a:t>
            </a:r>
            <a:r>
              <a:rPr sz="1500" i="1" spc="10" dirty="0">
                <a:latin typeface="Times New Roman"/>
                <a:cs typeface="Times New Roman"/>
              </a:rPr>
              <a:t> </a:t>
            </a:r>
            <a:r>
              <a:rPr sz="1500" i="1" spc="-10" dirty="0">
                <a:latin typeface="Times New Roman"/>
                <a:cs typeface="Times New Roman"/>
              </a:rPr>
              <a:t>market </a:t>
            </a:r>
            <a:r>
              <a:rPr sz="1500" i="1" spc="-5" dirty="0">
                <a:latin typeface="Times New Roman"/>
                <a:cs typeface="Times New Roman"/>
              </a:rPr>
              <a:t> prediction technologies </a:t>
            </a:r>
            <a:r>
              <a:rPr sz="1500" i="1" spc="5" dirty="0">
                <a:latin typeface="Times New Roman"/>
                <a:cs typeface="Times New Roman"/>
              </a:rPr>
              <a:t>is </a:t>
            </a:r>
            <a:r>
              <a:rPr sz="1500" i="1" dirty="0">
                <a:latin typeface="Times New Roman"/>
                <a:cs typeface="Times New Roman"/>
              </a:rPr>
              <a:t>the </a:t>
            </a:r>
            <a:r>
              <a:rPr sz="1500" i="1" spc="10" dirty="0">
                <a:latin typeface="Times New Roman"/>
                <a:cs typeface="Times New Roman"/>
              </a:rPr>
              <a:t>use </a:t>
            </a:r>
            <a:r>
              <a:rPr sz="1500" i="1" spc="5" dirty="0">
                <a:latin typeface="Times New Roman"/>
                <a:cs typeface="Times New Roman"/>
              </a:rPr>
              <a:t>of </a:t>
            </a:r>
            <a:r>
              <a:rPr sz="1500" i="1" spc="-5" dirty="0">
                <a:latin typeface="Times New Roman"/>
                <a:cs typeface="Times New Roman"/>
              </a:rPr>
              <a:t>machine learning which makes </a:t>
            </a:r>
            <a:r>
              <a:rPr sz="1500" i="1" dirty="0">
                <a:latin typeface="Times New Roman"/>
                <a:cs typeface="Times New Roman"/>
              </a:rPr>
              <a:t> </a:t>
            </a:r>
            <a:r>
              <a:rPr sz="1500" i="1" spc="-5" dirty="0">
                <a:latin typeface="Times New Roman"/>
                <a:cs typeface="Times New Roman"/>
              </a:rPr>
              <a:t>predictions</a:t>
            </a:r>
            <a:r>
              <a:rPr sz="1500" i="1" spc="-20" dirty="0">
                <a:latin typeface="Times New Roman"/>
                <a:cs typeface="Times New Roman"/>
              </a:rPr>
              <a:t> </a:t>
            </a:r>
            <a:r>
              <a:rPr sz="1500" i="1" dirty="0">
                <a:latin typeface="Times New Roman"/>
                <a:cs typeface="Times New Roman"/>
              </a:rPr>
              <a:t>based</a:t>
            </a:r>
            <a:r>
              <a:rPr sz="1500" i="1" spc="-20" dirty="0">
                <a:latin typeface="Times New Roman"/>
                <a:cs typeface="Times New Roman"/>
              </a:rPr>
              <a:t> </a:t>
            </a:r>
            <a:r>
              <a:rPr sz="1500" i="1" spc="-5" dirty="0">
                <a:latin typeface="Times New Roman"/>
                <a:cs typeface="Times New Roman"/>
              </a:rPr>
              <a:t>on</a:t>
            </a:r>
            <a:r>
              <a:rPr sz="1500" i="1" spc="-20" dirty="0">
                <a:latin typeface="Times New Roman"/>
                <a:cs typeface="Times New Roman"/>
              </a:rPr>
              <a:t> </a:t>
            </a:r>
            <a:r>
              <a:rPr sz="1500" i="1" dirty="0">
                <a:latin typeface="Times New Roman"/>
                <a:cs typeface="Times New Roman"/>
              </a:rPr>
              <a:t>the</a:t>
            </a:r>
            <a:r>
              <a:rPr sz="1500" i="1" spc="-5" dirty="0">
                <a:latin typeface="Times New Roman"/>
                <a:cs typeface="Times New Roman"/>
              </a:rPr>
              <a:t> values</a:t>
            </a:r>
            <a:r>
              <a:rPr sz="1500" i="1" spc="-20" dirty="0">
                <a:latin typeface="Times New Roman"/>
                <a:cs typeface="Times New Roman"/>
              </a:rPr>
              <a:t> </a:t>
            </a:r>
            <a:r>
              <a:rPr sz="1500" i="1" spc="-5" dirty="0">
                <a:latin typeface="Times New Roman"/>
                <a:cs typeface="Times New Roman"/>
              </a:rPr>
              <a:t>of</a:t>
            </a:r>
            <a:r>
              <a:rPr sz="1500" i="1" spc="5" dirty="0">
                <a:latin typeface="Times New Roman"/>
                <a:cs typeface="Times New Roman"/>
              </a:rPr>
              <a:t> </a:t>
            </a:r>
            <a:r>
              <a:rPr sz="1500" i="1" spc="-5" dirty="0">
                <a:latin typeface="Times New Roman"/>
                <a:cs typeface="Times New Roman"/>
              </a:rPr>
              <a:t>current</a:t>
            </a:r>
            <a:r>
              <a:rPr sz="1500" i="1" spc="-20" dirty="0">
                <a:latin typeface="Times New Roman"/>
                <a:cs typeface="Times New Roman"/>
              </a:rPr>
              <a:t> </a:t>
            </a:r>
            <a:r>
              <a:rPr sz="1500" i="1" dirty="0">
                <a:latin typeface="Times New Roman"/>
                <a:cs typeface="Times New Roman"/>
              </a:rPr>
              <a:t>stock</a:t>
            </a:r>
            <a:r>
              <a:rPr sz="1500" i="1" spc="-5" dirty="0">
                <a:latin typeface="Times New Roman"/>
                <a:cs typeface="Times New Roman"/>
              </a:rPr>
              <a:t> </a:t>
            </a:r>
            <a:r>
              <a:rPr sz="1500" i="1" spc="-10" dirty="0">
                <a:latin typeface="Times New Roman"/>
                <a:cs typeface="Times New Roman"/>
              </a:rPr>
              <a:t>market</a:t>
            </a:r>
            <a:r>
              <a:rPr sz="1500" i="1" spc="-20" dirty="0">
                <a:latin typeface="Times New Roman"/>
                <a:cs typeface="Times New Roman"/>
              </a:rPr>
              <a:t> </a:t>
            </a:r>
            <a:r>
              <a:rPr sz="1500" i="1" spc="-5" dirty="0">
                <a:latin typeface="Times New Roman"/>
                <a:cs typeface="Times New Roman"/>
              </a:rPr>
              <a:t>indices</a:t>
            </a:r>
            <a:r>
              <a:rPr sz="1500" i="1" spc="-20" dirty="0">
                <a:latin typeface="Times New Roman"/>
                <a:cs typeface="Times New Roman"/>
              </a:rPr>
              <a:t> </a:t>
            </a:r>
            <a:r>
              <a:rPr sz="1500" i="1" spc="10" dirty="0">
                <a:latin typeface="Times New Roman"/>
                <a:cs typeface="Times New Roman"/>
              </a:rPr>
              <a:t>by</a:t>
            </a:r>
            <a:r>
              <a:rPr sz="1500" i="1" spc="-30" dirty="0">
                <a:latin typeface="Times New Roman"/>
                <a:cs typeface="Times New Roman"/>
              </a:rPr>
              <a:t> </a:t>
            </a:r>
            <a:r>
              <a:rPr sz="1500" i="1" spc="-5" dirty="0">
                <a:latin typeface="Times New Roman"/>
                <a:cs typeface="Times New Roman"/>
              </a:rPr>
              <a:t>training </a:t>
            </a:r>
            <a:r>
              <a:rPr sz="1500" i="1" spc="-360" dirty="0">
                <a:latin typeface="Times New Roman"/>
                <a:cs typeface="Times New Roman"/>
              </a:rPr>
              <a:t> </a:t>
            </a:r>
            <a:r>
              <a:rPr sz="1500" i="1" spc="-5" dirty="0">
                <a:latin typeface="Times New Roman"/>
                <a:cs typeface="Times New Roman"/>
              </a:rPr>
              <a:t>on</a:t>
            </a:r>
            <a:r>
              <a:rPr sz="1500" i="1" dirty="0">
                <a:latin typeface="Times New Roman"/>
                <a:cs typeface="Times New Roman"/>
              </a:rPr>
              <a:t> their</a:t>
            </a:r>
            <a:r>
              <a:rPr sz="1500" i="1" spc="5" dirty="0">
                <a:latin typeface="Times New Roman"/>
                <a:cs typeface="Times New Roman"/>
              </a:rPr>
              <a:t> </a:t>
            </a:r>
            <a:r>
              <a:rPr sz="1500" i="1" spc="-5" dirty="0">
                <a:latin typeface="Times New Roman"/>
                <a:cs typeface="Times New Roman"/>
              </a:rPr>
              <a:t>previous</a:t>
            </a:r>
            <a:r>
              <a:rPr sz="1500" i="1" spc="5" dirty="0">
                <a:latin typeface="Times New Roman"/>
                <a:cs typeface="Times New Roman"/>
              </a:rPr>
              <a:t> </a:t>
            </a:r>
            <a:r>
              <a:rPr sz="1500" i="1" spc="-5" dirty="0">
                <a:latin typeface="Times New Roman"/>
                <a:cs typeface="Times New Roman"/>
              </a:rPr>
              <a:t>values. Machine learning</a:t>
            </a:r>
            <a:r>
              <a:rPr sz="1500" i="1" spc="5" dirty="0">
                <a:latin typeface="Times New Roman"/>
                <a:cs typeface="Times New Roman"/>
              </a:rPr>
              <a:t> </a:t>
            </a:r>
            <a:r>
              <a:rPr sz="1500" i="1" dirty="0">
                <a:latin typeface="Times New Roman"/>
                <a:cs typeface="Times New Roman"/>
              </a:rPr>
              <a:t>itself</a:t>
            </a:r>
            <a:r>
              <a:rPr sz="1500" i="1" spc="5" dirty="0">
                <a:latin typeface="Times New Roman"/>
                <a:cs typeface="Times New Roman"/>
              </a:rPr>
              <a:t> </a:t>
            </a:r>
            <a:r>
              <a:rPr sz="1500" i="1" spc="-5" dirty="0">
                <a:latin typeface="Times New Roman"/>
                <a:cs typeface="Times New Roman"/>
              </a:rPr>
              <a:t>employs</a:t>
            </a:r>
            <a:r>
              <a:rPr sz="1500" i="1" spc="5" dirty="0">
                <a:latin typeface="Times New Roman"/>
                <a:cs typeface="Times New Roman"/>
              </a:rPr>
              <a:t> </a:t>
            </a:r>
            <a:r>
              <a:rPr sz="1500" i="1" spc="-5" dirty="0">
                <a:latin typeface="Times New Roman"/>
                <a:cs typeface="Times New Roman"/>
              </a:rPr>
              <a:t>different</a:t>
            </a:r>
            <a:r>
              <a:rPr sz="1500" i="1" spc="25" dirty="0">
                <a:latin typeface="Times New Roman"/>
                <a:cs typeface="Times New Roman"/>
              </a:rPr>
              <a:t> </a:t>
            </a:r>
            <a:r>
              <a:rPr sz="1500" i="1" dirty="0">
                <a:latin typeface="Times New Roman"/>
                <a:cs typeface="Times New Roman"/>
              </a:rPr>
              <a:t>models </a:t>
            </a:r>
            <a:r>
              <a:rPr sz="1500" i="1" spc="-360" dirty="0">
                <a:latin typeface="Times New Roman"/>
                <a:cs typeface="Times New Roman"/>
              </a:rPr>
              <a:t> </a:t>
            </a:r>
            <a:r>
              <a:rPr sz="1500" i="1" spc="5" dirty="0">
                <a:latin typeface="Times New Roman"/>
                <a:cs typeface="Times New Roman"/>
              </a:rPr>
              <a:t>to </a:t>
            </a:r>
            <a:r>
              <a:rPr sz="1500" i="1" spc="-5" dirty="0">
                <a:latin typeface="Times New Roman"/>
                <a:cs typeface="Times New Roman"/>
              </a:rPr>
              <a:t>make prediction easier and authentic. </a:t>
            </a:r>
            <a:r>
              <a:rPr sz="1500" i="1" dirty="0">
                <a:latin typeface="Times New Roman"/>
                <a:cs typeface="Times New Roman"/>
              </a:rPr>
              <a:t>The paper </a:t>
            </a:r>
            <a:r>
              <a:rPr sz="1500" i="1" spc="-5" dirty="0">
                <a:latin typeface="Times New Roman"/>
                <a:cs typeface="Times New Roman"/>
              </a:rPr>
              <a:t>focuses on </a:t>
            </a:r>
            <a:r>
              <a:rPr sz="1500" i="1" dirty="0">
                <a:latin typeface="Times New Roman"/>
                <a:cs typeface="Times New Roman"/>
              </a:rPr>
              <a:t>the use </a:t>
            </a:r>
            <a:r>
              <a:rPr sz="1500" i="1" spc="5" dirty="0">
                <a:latin typeface="Times New Roman"/>
                <a:cs typeface="Times New Roman"/>
              </a:rPr>
              <a:t>of </a:t>
            </a:r>
            <a:r>
              <a:rPr sz="1500" i="1" spc="10" dirty="0">
                <a:latin typeface="Times New Roman"/>
                <a:cs typeface="Times New Roman"/>
              </a:rPr>
              <a:t> </a:t>
            </a:r>
            <a:r>
              <a:rPr sz="1500" i="1" spc="-5" dirty="0">
                <a:latin typeface="Times New Roman"/>
                <a:cs typeface="Times New Roman"/>
              </a:rPr>
              <a:t>Regression and </a:t>
            </a:r>
            <a:r>
              <a:rPr sz="1500" i="1" dirty="0">
                <a:latin typeface="Times New Roman"/>
                <a:cs typeface="Times New Roman"/>
              </a:rPr>
              <a:t>LSTM</a:t>
            </a:r>
            <a:r>
              <a:rPr sz="1500" i="1" spc="-25" dirty="0">
                <a:latin typeface="Times New Roman"/>
                <a:cs typeface="Times New Roman"/>
              </a:rPr>
              <a:t> </a:t>
            </a:r>
            <a:r>
              <a:rPr sz="1500" i="1" dirty="0">
                <a:latin typeface="Times New Roman"/>
                <a:cs typeface="Times New Roman"/>
              </a:rPr>
              <a:t>based</a:t>
            </a:r>
            <a:r>
              <a:rPr sz="1500" i="1" spc="15" dirty="0">
                <a:latin typeface="Times New Roman"/>
                <a:cs typeface="Times New Roman"/>
              </a:rPr>
              <a:t> </a:t>
            </a:r>
            <a:r>
              <a:rPr sz="1500" i="1" spc="-5" dirty="0">
                <a:latin typeface="Times New Roman"/>
                <a:cs typeface="Times New Roman"/>
              </a:rPr>
              <a:t>Machine</a:t>
            </a:r>
            <a:r>
              <a:rPr sz="1500" i="1" spc="-10" dirty="0">
                <a:latin typeface="Times New Roman"/>
                <a:cs typeface="Times New Roman"/>
              </a:rPr>
              <a:t> </a:t>
            </a:r>
            <a:r>
              <a:rPr sz="1500" i="1" dirty="0">
                <a:latin typeface="Times New Roman"/>
                <a:cs typeface="Times New Roman"/>
              </a:rPr>
              <a:t>learning</a:t>
            </a:r>
            <a:r>
              <a:rPr sz="1500" i="1" spc="-5" dirty="0">
                <a:latin typeface="Times New Roman"/>
                <a:cs typeface="Times New Roman"/>
              </a:rPr>
              <a:t> to predict</a:t>
            </a:r>
            <a:r>
              <a:rPr sz="1500" i="1" spc="-25" dirty="0">
                <a:latin typeface="Times New Roman"/>
                <a:cs typeface="Times New Roman"/>
              </a:rPr>
              <a:t> </a:t>
            </a:r>
            <a:r>
              <a:rPr sz="1500" i="1" spc="5" dirty="0">
                <a:latin typeface="Times New Roman"/>
                <a:cs typeface="Times New Roman"/>
              </a:rPr>
              <a:t>stock</a:t>
            </a:r>
            <a:r>
              <a:rPr sz="1500" i="1" spc="-15" dirty="0">
                <a:latin typeface="Times New Roman"/>
                <a:cs typeface="Times New Roman"/>
              </a:rPr>
              <a:t> </a:t>
            </a:r>
            <a:r>
              <a:rPr sz="1500" i="1" spc="-5" dirty="0">
                <a:latin typeface="Times New Roman"/>
                <a:cs typeface="Times New Roman"/>
              </a:rPr>
              <a:t>values.</a:t>
            </a:r>
            <a:endParaRPr sz="1500" dirty="0">
              <a:latin typeface="Times New Roman"/>
              <a:cs typeface="Times New Roman"/>
            </a:endParaRPr>
          </a:p>
          <a:p>
            <a:pPr marL="646430" algn="just">
              <a:lnSpc>
                <a:spcPts val="1730"/>
              </a:lnSpc>
            </a:pPr>
            <a:r>
              <a:rPr sz="1500" i="1" spc="-5" dirty="0">
                <a:latin typeface="Times New Roman"/>
                <a:cs typeface="Times New Roman"/>
              </a:rPr>
              <a:t>Factors</a:t>
            </a:r>
            <a:r>
              <a:rPr sz="1500" i="1" spc="40" dirty="0">
                <a:latin typeface="Times New Roman"/>
                <a:cs typeface="Times New Roman"/>
              </a:rPr>
              <a:t> </a:t>
            </a:r>
            <a:r>
              <a:rPr sz="1500" i="1" spc="-5" dirty="0">
                <a:latin typeface="Times New Roman"/>
                <a:cs typeface="Times New Roman"/>
              </a:rPr>
              <a:t>considered</a:t>
            </a:r>
            <a:r>
              <a:rPr sz="1500" i="1" spc="15" dirty="0">
                <a:latin typeface="Times New Roman"/>
                <a:cs typeface="Times New Roman"/>
              </a:rPr>
              <a:t> </a:t>
            </a:r>
            <a:r>
              <a:rPr sz="1500" i="1" dirty="0">
                <a:latin typeface="Times New Roman"/>
                <a:cs typeface="Times New Roman"/>
              </a:rPr>
              <a:t>are</a:t>
            </a:r>
            <a:r>
              <a:rPr sz="1500" i="1" spc="20" dirty="0">
                <a:latin typeface="Times New Roman"/>
                <a:cs typeface="Times New Roman"/>
              </a:rPr>
              <a:t> </a:t>
            </a:r>
            <a:r>
              <a:rPr sz="1500" i="1" dirty="0">
                <a:latin typeface="Times New Roman"/>
                <a:cs typeface="Times New Roman"/>
              </a:rPr>
              <a:t>open,</a:t>
            </a:r>
            <a:r>
              <a:rPr sz="1500" i="1" spc="10" dirty="0">
                <a:latin typeface="Times New Roman"/>
                <a:cs typeface="Times New Roman"/>
              </a:rPr>
              <a:t> </a:t>
            </a:r>
            <a:r>
              <a:rPr sz="1500" i="1" spc="-5" dirty="0">
                <a:latin typeface="Times New Roman"/>
                <a:cs typeface="Times New Roman"/>
              </a:rPr>
              <a:t>close,</a:t>
            </a:r>
            <a:r>
              <a:rPr sz="1500" i="1" spc="10" dirty="0">
                <a:latin typeface="Times New Roman"/>
                <a:cs typeface="Times New Roman"/>
              </a:rPr>
              <a:t> </a:t>
            </a:r>
            <a:r>
              <a:rPr sz="1500" i="1" dirty="0">
                <a:latin typeface="Times New Roman"/>
                <a:cs typeface="Times New Roman"/>
              </a:rPr>
              <a:t>low,</a:t>
            </a:r>
            <a:r>
              <a:rPr sz="1500" i="1" spc="10" dirty="0">
                <a:latin typeface="Times New Roman"/>
                <a:cs typeface="Times New Roman"/>
              </a:rPr>
              <a:t> </a:t>
            </a:r>
            <a:r>
              <a:rPr sz="1500" i="1" dirty="0">
                <a:latin typeface="Times New Roman"/>
                <a:cs typeface="Times New Roman"/>
              </a:rPr>
              <a:t>high</a:t>
            </a:r>
            <a:r>
              <a:rPr sz="1500" i="1" spc="25" dirty="0">
                <a:latin typeface="Times New Roman"/>
                <a:cs typeface="Times New Roman"/>
              </a:rPr>
              <a:t> </a:t>
            </a:r>
            <a:r>
              <a:rPr sz="1500" i="1" spc="-5" dirty="0">
                <a:latin typeface="Times New Roman"/>
                <a:cs typeface="Times New Roman"/>
              </a:rPr>
              <a:t>and</a:t>
            </a:r>
            <a:r>
              <a:rPr sz="1500" i="1" spc="20" dirty="0">
                <a:latin typeface="Times New Roman"/>
                <a:cs typeface="Times New Roman"/>
              </a:rPr>
              <a:t> </a:t>
            </a:r>
            <a:r>
              <a:rPr sz="1500" i="1" dirty="0">
                <a:latin typeface="Times New Roman"/>
                <a:cs typeface="Times New Roman"/>
              </a:rPr>
              <a:t>volume.</a:t>
            </a:r>
            <a:endParaRPr sz="1500" dirty="0">
              <a:latin typeface="Times New Roman"/>
              <a:cs typeface="Times New Roman"/>
            </a:endParaRPr>
          </a:p>
          <a:p>
            <a:pPr marL="12700" marR="586740" algn="just">
              <a:lnSpc>
                <a:spcPts val="1780"/>
              </a:lnSpc>
              <a:spcBef>
                <a:spcPts val="75"/>
              </a:spcBef>
            </a:pPr>
            <a:r>
              <a:rPr sz="1500" i="1" dirty="0">
                <a:latin typeface="Times New Roman"/>
                <a:cs typeface="Times New Roman"/>
              </a:rPr>
              <a:t>Index</a:t>
            </a:r>
            <a:r>
              <a:rPr sz="1500" i="1" spc="-10" dirty="0">
                <a:latin typeface="Times New Roman"/>
                <a:cs typeface="Times New Roman"/>
              </a:rPr>
              <a:t> </a:t>
            </a:r>
            <a:r>
              <a:rPr sz="1500" i="1" dirty="0">
                <a:latin typeface="Times New Roman"/>
                <a:cs typeface="Times New Roman"/>
              </a:rPr>
              <a:t>Terms-</a:t>
            </a:r>
            <a:r>
              <a:rPr sz="1500" i="1" spc="-10" dirty="0">
                <a:latin typeface="Times New Roman"/>
                <a:cs typeface="Times New Roman"/>
              </a:rPr>
              <a:t> </a:t>
            </a:r>
            <a:r>
              <a:rPr sz="1500" i="1" spc="-5" dirty="0">
                <a:latin typeface="Times New Roman"/>
                <a:cs typeface="Times New Roman"/>
              </a:rPr>
              <a:t>Close,</a:t>
            </a:r>
            <a:r>
              <a:rPr sz="1500" i="1" spc="20" dirty="0">
                <a:latin typeface="Times New Roman"/>
                <a:cs typeface="Times New Roman"/>
              </a:rPr>
              <a:t> </a:t>
            </a:r>
            <a:r>
              <a:rPr sz="1500" i="1" spc="-5" dirty="0">
                <a:latin typeface="Times New Roman"/>
                <a:cs typeface="Times New Roman"/>
              </a:rPr>
              <a:t>high,</a:t>
            </a:r>
            <a:r>
              <a:rPr sz="1500" i="1" dirty="0">
                <a:latin typeface="Times New Roman"/>
                <a:cs typeface="Times New Roman"/>
              </a:rPr>
              <a:t> low,</a:t>
            </a:r>
            <a:r>
              <a:rPr sz="1500" i="1" spc="-5" dirty="0">
                <a:latin typeface="Times New Roman"/>
                <a:cs typeface="Times New Roman"/>
              </a:rPr>
              <a:t> </a:t>
            </a:r>
            <a:r>
              <a:rPr sz="1500" i="1" dirty="0">
                <a:latin typeface="Times New Roman"/>
                <a:cs typeface="Times New Roman"/>
              </a:rPr>
              <a:t>LSTM </a:t>
            </a:r>
            <a:r>
              <a:rPr sz="1500" i="1" spc="-5" dirty="0">
                <a:latin typeface="Times New Roman"/>
                <a:cs typeface="Times New Roman"/>
              </a:rPr>
              <a:t>model,</a:t>
            </a:r>
            <a:r>
              <a:rPr sz="1500" i="1" dirty="0">
                <a:latin typeface="Times New Roman"/>
                <a:cs typeface="Times New Roman"/>
              </a:rPr>
              <a:t> open,</a:t>
            </a:r>
            <a:r>
              <a:rPr sz="1500" i="1" spc="-5" dirty="0">
                <a:latin typeface="Times New Roman"/>
                <a:cs typeface="Times New Roman"/>
              </a:rPr>
              <a:t> regression,</a:t>
            </a:r>
            <a:r>
              <a:rPr sz="1500" i="1" spc="25" dirty="0">
                <a:latin typeface="Times New Roman"/>
                <a:cs typeface="Times New Roman"/>
              </a:rPr>
              <a:t> </a:t>
            </a:r>
            <a:r>
              <a:rPr sz="1500" i="1" spc="-5" dirty="0">
                <a:latin typeface="Times New Roman"/>
                <a:cs typeface="Times New Roman"/>
              </a:rPr>
              <a:t>and </a:t>
            </a:r>
            <a:r>
              <a:rPr sz="1500" i="1" spc="-360" dirty="0">
                <a:latin typeface="Times New Roman"/>
                <a:cs typeface="Times New Roman"/>
              </a:rPr>
              <a:t> </a:t>
            </a:r>
            <a:r>
              <a:rPr sz="1500" i="1" spc="-15" dirty="0">
                <a:latin typeface="Times New Roman"/>
                <a:cs typeface="Times New Roman"/>
              </a:rPr>
              <a:t>volume.</a:t>
            </a:r>
            <a:endParaRPr sz="1500" dirty="0">
              <a:latin typeface="Times New Roman"/>
              <a:cs typeface="Times New Roman"/>
            </a:endParaRPr>
          </a:p>
          <a:p>
            <a:pPr>
              <a:lnSpc>
                <a:spcPct val="100000"/>
              </a:lnSpc>
              <a:spcBef>
                <a:spcPts val="5"/>
              </a:spcBef>
            </a:pPr>
            <a:endParaRPr sz="1850" dirty="0">
              <a:latin typeface="Times New Roman"/>
              <a:cs typeface="Times New Roman"/>
            </a:endParaRPr>
          </a:p>
          <a:p>
            <a:pPr marL="241300">
              <a:lnSpc>
                <a:spcPts val="2375"/>
              </a:lnSpc>
              <a:tabLst>
                <a:tab pos="698500" algn="l"/>
              </a:tabLst>
            </a:pPr>
            <a:r>
              <a:rPr sz="2000" spc="-20" dirty="0">
                <a:latin typeface="Times New Roman"/>
                <a:cs typeface="Times New Roman"/>
              </a:rPr>
              <a:t>I.	</a:t>
            </a:r>
            <a:r>
              <a:rPr sz="2000" u="sng" spc="-15" dirty="0">
                <a:uFill>
                  <a:solidFill>
                    <a:srgbClr val="000000"/>
                  </a:solidFill>
                </a:uFill>
                <a:latin typeface="Times New Roman"/>
                <a:cs typeface="Times New Roman"/>
              </a:rPr>
              <a:t>INTRODUCTION</a:t>
            </a:r>
            <a:endParaRPr sz="2000" dirty="0">
              <a:latin typeface="Times New Roman"/>
              <a:cs typeface="Times New Roman"/>
            </a:endParaRPr>
          </a:p>
          <a:p>
            <a:pPr marL="701675" marR="26034" algn="just">
              <a:lnSpc>
                <a:spcPts val="1730"/>
              </a:lnSpc>
              <a:spcBef>
                <a:spcPts val="90"/>
              </a:spcBef>
            </a:pPr>
            <a:r>
              <a:rPr sz="1500" i="1" spc="5" dirty="0">
                <a:latin typeface="Times New Roman"/>
                <a:cs typeface="Times New Roman"/>
              </a:rPr>
              <a:t>A</a:t>
            </a:r>
            <a:r>
              <a:rPr sz="1500" i="1" spc="-5" dirty="0">
                <a:latin typeface="Times New Roman"/>
                <a:cs typeface="Times New Roman"/>
              </a:rPr>
              <a:t> correct</a:t>
            </a:r>
            <a:r>
              <a:rPr sz="1500" i="1" dirty="0">
                <a:latin typeface="Times New Roman"/>
                <a:cs typeface="Times New Roman"/>
              </a:rPr>
              <a:t> </a:t>
            </a:r>
            <a:r>
              <a:rPr sz="1500" i="1" spc="-5" dirty="0">
                <a:latin typeface="Times New Roman"/>
                <a:cs typeface="Times New Roman"/>
              </a:rPr>
              <a:t>prediction of</a:t>
            </a:r>
            <a:r>
              <a:rPr sz="1500" i="1" dirty="0">
                <a:latin typeface="Times New Roman"/>
                <a:cs typeface="Times New Roman"/>
              </a:rPr>
              <a:t> </a:t>
            </a:r>
            <a:r>
              <a:rPr sz="1500" i="1" spc="-5" dirty="0">
                <a:latin typeface="Times New Roman"/>
                <a:cs typeface="Times New Roman"/>
              </a:rPr>
              <a:t>stocks</a:t>
            </a:r>
            <a:r>
              <a:rPr sz="1500" i="1" spc="20" dirty="0">
                <a:latin typeface="Times New Roman"/>
                <a:cs typeface="Times New Roman"/>
              </a:rPr>
              <a:t> </a:t>
            </a:r>
            <a:r>
              <a:rPr sz="1500" i="1" spc="-10" dirty="0">
                <a:latin typeface="Times New Roman"/>
                <a:cs typeface="Times New Roman"/>
              </a:rPr>
              <a:t>can</a:t>
            </a:r>
            <a:r>
              <a:rPr sz="1500" i="1" spc="-5" dirty="0">
                <a:latin typeface="Times New Roman"/>
                <a:cs typeface="Times New Roman"/>
              </a:rPr>
              <a:t> lead</a:t>
            </a:r>
            <a:r>
              <a:rPr sz="1500" i="1" dirty="0">
                <a:latin typeface="Times New Roman"/>
                <a:cs typeface="Times New Roman"/>
              </a:rPr>
              <a:t> </a:t>
            </a:r>
            <a:r>
              <a:rPr sz="1500" i="1" spc="-5" dirty="0">
                <a:latin typeface="Times New Roman"/>
                <a:cs typeface="Times New Roman"/>
              </a:rPr>
              <a:t>to</a:t>
            </a:r>
            <a:r>
              <a:rPr sz="1500" i="1" dirty="0">
                <a:latin typeface="Times New Roman"/>
                <a:cs typeface="Times New Roman"/>
              </a:rPr>
              <a:t> huge</a:t>
            </a:r>
            <a:r>
              <a:rPr sz="1500" i="1" spc="-15" dirty="0">
                <a:latin typeface="Times New Roman"/>
                <a:cs typeface="Times New Roman"/>
              </a:rPr>
              <a:t> </a:t>
            </a:r>
            <a:r>
              <a:rPr sz="1500" i="1" spc="-5" dirty="0">
                <a:latin typeface="Times New Roman"/>
                <a:cs typeface="Times New Roman"/>
              </a:rPr>
              <a:t>profits</a:t>
            </a:r>
            <a:r>
              <a:rPr sz="1500" i="1" dirty="0">
                <a:latin typeface="Times New Roman"/>
                <a:cs typeface="Times New Roman"/>
              </a:rPr>
              <a:t> for the </a:t>
            </a:r>
            <a:r>
              <a:rPr sz="1500" i="1" spc="5" dirty="0">
                <a:latin typeface="Times New Roman"/>
                <a:cs typeface="Times New Roman"/>
              </a:rPr>
              <a:t> </a:t>
            </a:r>
            <a:r>
              <a:rPr sz="1500" i="1" dirty="0">
                <a:latin typeface="Times New Roman"/>
                <a:cs typeface="Times New Roman"/>
              </a:rPr>
              <a:t>seller</a:t>
            </a:r>
            <a:r>
              <a:rPr sz="1500" i="1" spc="-25" dirty="0">
                <a:latin typeface="Times New Roman"/>
                <a:cs typeface="Times New Roman"/>
              </a:rPr>
              <a:t> </a:t>
            </a:r>
            <a:r>
              <a:rPr sz="1500" i="1" spc="-5" dirty="0">
                <a:latin typeface="Times New Roman"/>
                <a:cs typeface="Times New Roman"/>
              </a:rPr>
              <a:t>and</a:t>
            </a:r>
            <a:r>
              <a:rPr sz="1500" i="1" dirty="0">
                <a:latin typeface="Times New Roman"/>
                <a:cs typeface="Times New Roman"/>
              </a:rPr>
              <a:t> the</a:t>
            </a:r>
            <a:r>
              <a:rPr sz="1500" i="1" spc="-30" dirty="0">
                <a:latin typeface="Times New Roman"/>
                <a:cs typeface="Times New Roman"/>
              </a:rPr>
              <a:t> </a:t>
            </a:r>
            <a:r>
              <a:rPr sz="1500" i="1" spc="-5" dirty="0">
                <a:latin typeface="Times New Roman"/>
                <a:cs typeface="Times New Roman"/>
              </a:rPr>
              <a:t>broker. Frequently,</a:t>
            </a:r>
            <a:r>
              <a:rPr sz="1500" i="1" dirty="0">
                <a:latin typeface="Times New Roman"/>
                <a:cs typeface="Times New Roman"/>
              </a:rPr>
              <a:t> </a:t>
            </a:r>
            <a:r>
              <a:rPr sz="1500" i="1" spc="-5" dirty="0">
                <a:latin typeface="Times New Roman"/>
                <a:cs typeface="Times New Roman"/>
              </a:rPr>
              <a:t>it</a:t>
            </a:r>
            <a:r>
              <a:rPr sz="1500" i="1" spc="-25" dirty="0">
                <a:latin typeface="Times New Roman"/>
                <a:cs typeface="Times New Roman"/>
              </a:rPr>
              <a:t> </a:t>
            </a:r>
            <a:r>
              <a:rPr sz="1500" i="1" spc="5" dirty="0">
                <a:latin typeface="Times New Roman"/>
                <a:cs typeface="Times New Roman"/>
              </a:rPr>
              <a:t>is</a:t>
            </a:r>
            <a:r>
              <a:rPr sz="1500" i="1" spc="-25" dirty="0">
                <a:latin typeface="Times New Roman"/>
                <a:cs typeface="Times New Roman"/>
              </a:rPr>
              <a:t> </a:t>
            </a:r>
            <a:r>
              <a:rPr sz="1500" i="1" spc="-5" dirty="0">
                <a:latin typeface="Times New Roman"/>
                <a:cs typeface="Times New Roman"/>
              </a:rPr>
              <a:t>brought</a:t>
            </a:r>
            <a:r>
              <a:rPr sz="1500" i="1" spc="-20" dirty="0">
                <a:latin typeface="Times New Roman"/>
                <a:cs typeface="Times New Roman"/>
              </a:rPr>
              <a:t> </a:t>
            </a:r>
            <a:r>
              <a:rPr sz="1500" i="1" dirty="0">
                <a:latin typeface="Times New Roman"/>
                <a:cs typeface="Times New Roman"/>
              </a:rPr>
              <a:t>out</a:t>
            </a:r>
            <a:r>
              <a:rPr sz="1500" i="1" spc="-25" dirty="0">
                <a:latin typeface="Times New Roman"/>
                <a:cs typeface="Times New Roman"/>
              </a:rPr>
              <a:t> </a:t>
            </a:r>
            <a:r>
              <a:rPr sz="1500" i="1" spc="-5" dirty="0">
                <a:latin typeface="Times New Roman"/>
                <a:cs typeface="Times New Roman"/>
              </a:rPr>
              <a:t>that</a:t>
            </a:r>
            <a:r>
              <a:rPr sz="1500" i="1" spc="-20" dirty="0">
                <a:latin typeface="Times New Roman"/>
                <a:cs typeface="Times New Roman"/>
              </a:rPr>
              <a:t> </a:t>
            </a:r>
            <a:r>
              <a:rPr sz="1500" i="1" spc="-5" dirty="0">
                <a:latin typeface="Times New Roman"/>
                <a:cs typeface="Times New Roman"/>
              </a:rPr>
              <a:t>prediction </a:t>
            </a:r>
            <a:r>
              <a:rPr sz="1500" i="1" spc="-360" dirty="0">
                <a:latin typeface="Times New Roman"/>
                <a:cs typeface="Times New Roman"/>
              </a:rPr>
              <a:t> </a:t>
            </a:r>
            <a:r>
              <a:rPr sz="1500" i="1" spc="5" dirty="0">
                <a:latin typeface="Times New Roman"/>
                <a:cs typeface="Times New Roman"/>
              </a:rPr>
              <a:t>is</a:t>
            </a:r>
            <a:r>
              <a:rPr sz="1500" i="1" dirty="0">
                <a:latin typeface="Times New Roman"/>
                <a:cs typeface="Times New Roman"/>
              </a:rPr>
              <a:t> </a:t>
            </a:r>
            <a:r>
              <a:rPr sz="1500" i="1" spc="-5" dirty="0">
                <a:latin typeface="Times New Roman"/>
                <a:cs typeface="Times New Roman"/>
              </a:rPr>
              <a:t>chaotic</a:t>
            </a:r>
            <a:r>
              <a:rPr sz="1500" i="1" spc="-10" dirty="0">
                <a:latin typeface="Times New Roman"/>
                <a:cs typeface="Times New Roman"/>
              </a:rPr>
              <a:t> </a:t>
            </a:r>
            <a:r>
              <a:rPr sz="1500" i="1" spc="-5" dirty="0">
                <a:latin typeface="Times New Roman"/>
                <a:cs typeface="Times New Roman"/>
              </a:rPr>
              <a:t>rather</a:t>
            </a:r>
            <a:r>
              <a:rPr sz="1500" i="1" spc="5" dirty="0">
                <a:latin typeface="Times New Roman"/>
                <a:cs typeface="Times New Roman"/>
              </a:rPr>
              <a:t> </a:t>
            </a:r>
            <a:r>
              <a:rPr sz="1500" i="1" dirty="0">
                <a:latin typeface="Times New Roman"/>
                <a:cs typeface="Times New Roman"/>
              </a:rPr>
              <a:t>than </a:t>
            </a:r>
            <a:r>
              <a:rPr sz="1500" i="1" spc="-5" dirty="0">
                <a:latin typeface="Times New Roman"/>
                <a:cs typeface="Times New Roman"/>
              </a:rPr>
              <a:t>random,</a:t>
            </a:r>
            <a:r>
              <a:rPr sz="1500" i="1" spc="15" dirty="0">
                <a:latin typeface="Times New Roman"/>
                <a:cs typeface="Times New Roman"/>
              </a:rPr>
              <a:t> </a:t>
            </a:r>
            <a:r>
              <a:rPr sz="1500" i="1" spc="-10" dirty="0">
                <a:latin typeface="Times New Roman"/>
                <a:cs typeface="Times New Roman"/>
              </a:rPr>
              <a:t>which</a:t>
            </a:r>
            <a:r>
              <a:rPr sz="1500" i="1" spc="25" dirty="0">
                <a:latin typeface="Times New Roman"/>
                <a:cs typeface="Times New Roman"/>
              </a:rPr>
              <a:t> </a:t>
            </a:r>
            <a:r>
              <a:rPr sz="1500" i="1" spc="-5" dirty="0">
                <a:latin typeface="Times New Roman"/>
                <a:cs typeface="Times New Roman"/>
              </a:rPr>
              <a:t>means</a:t>
            </a:r>
            <a:r>
              <a:rPr sz="1500" i="1" dirty="0">
                <a:latin typeface="Times New Roman"/>
                <a:cs typeface="Times New Roman"/>
              </a:rPr>
              <a:t> </a:t>
            </a:r>
            <a:r>
              <a:rPr sz="1500" i="1" spc="-5" dirty="0">
                <a:latin typeface="Times New Roman"/>
                <a:cs typeface="Times New Roman"/>
              </a:rPr>
              <a:t>it</a:t>
            </a:r>
            <a:r>
              <a:rPr sz="1500" i="1" spc="25" dirty="0">
                <a:latin typeface="Times New Roman"/>
                <a:cs typeface="Times New Roman"/>
              </a:rPr>
              <a:t> </a:t>
            </a:r>
            <a:r>
              <a:rPr sz="1500" i="1" spc="-10" dirty="0">
                <a:latin typeface="Times New Roman"/>
                <a:cs typeface="Times New Roman"/>
              </a:rPr>
              <a:t>can</a:t>
            </a:r>
            <a:r>
              <a:rPr sz="1500" i="1" dirty="0">
                <a:latin typeface="Times New Roman"/>
                <a:cs typeface="Times New Roman"/>
              </a:rPr>
              <a:t> </a:t>
            </a:r>
            <a:r>
              <a:rPr sz="1500" i="1" spc="10" dirty="0">
                <a:latin typeface="Times New Roman"/>
                <a:cs typeface="Times New Roman"/>
              </a:rPr>
              <a:t>be</a:t>
            </a:r>
            <a:r>
              <a:rPr sz="1500" i="1" spc="-35" dirty="0">
                <a:latin typeface="Times New Roman"/>
                <a:cs typeface="Times New Roman"/>
              </a:rPr>
              <a:t> </a:t>
            </a:r>
            <a:r>
              <a:rPr sz="1500" i="1" spc="-5" dirty="0">
                <a:latin typeface="Times New Roman"/>
                <a:cs typeface="Times New Roman"/>
              </a:rPr>
              <a:t>predicted </a:t>
            </a:r>
            <a:r>
              <a:rPr sz="1500" i="1" dirty="0">
                <a:latin typeface="Times New Roman"/>
                <a:cs typeface="Times New Roman"/>
              </a:rPr>
              <a:t> </a:t>
            </a:r>
            <a:r>
              <a:rPr sz="1500" i="1" spc="10" dirty="0">
                <a:latin typeface="Times New Roman"/>
                <a:cs typeface="Times New Roman"/>
              </a:rPr>
              <a:t>by</a:t>
            </a:r>
            <a:r>
              <a:rPr sz="1500" i="1" spc="-15" dirty="0">
                <a:latin typeface="Times New Roman"/>
                <a:cs typeface="Times New Roman"/>
              </a:rPr>
              <a:t> </a:t>
            </a:r>
            <a:r>
              <a:rPr sz="1500" i="1" dirty="0">
                <a:latin typeface="Times New Roman"/>
                <a:cs typeface="Times New Roman"/>
              </a:rPr>
              <a:t>carefully</a:t>
            </a:r>
            <a:r>
              <a:rPr sz="1500" i="1" spc="-15" dirty="0">
                <a:latin typeface="Times New Roman"/>
                <a:cs typeface="Times New Roman"/>
              </a:rPr>
              <a:t> </a:t>
            </a:r>
            <a:r>
              <a:rPr sz="1500" i="1" spc="-5" dirty="0">
                <a:latin typeface="Times New Roman"/>
                <a:cs typeface="Times New Roman"/>
              </a:rPr>
              <a:t>analysing</a:t>
            </a:r>
            <a:r>
              <a:rPr sz="1500" i="1" spc="5" dirty="0">
                <a:latin typeface="Times New Roman"/>
                <a:cs typeface="Times New Roman"/>
              </a:rPr>
              <a:t> </a:t>
            </a:r>
            <a:r>
              <a:rPr sz="1500" i="1" dirty="0">
                <a:latin typeface="Times New Roman"/>
                <a:cs typeface="Times New Roman"/>
              </a:rPr>
              <a:t>the</a:t>
            </a:r>
            <a:r>
              <a:rPr sz="1500" i="1" spc="-15" dirty="0">
                <a:latin typeface="Times New Roman"/>
                <a:cs typeface="Times New Roman"/>
              </a:rPr>
              <a:t> </a:t>
            </a:r>
            <a:r>
              <a:rPr sz="1500" i="1" dirty="0">
                <a:latin typeface="Times New Roman"/>
                <a:cs typeface="Times New Roman"/>
              </a:rPr>
              <a:t>history</a:t>
            </a:r>
            <a:r>
              <a:rPr sz="1500" i="1" spc="-40" dirty="0">
                <a:latin typeface="Times New Roman"/>
                <a:cs typeface="Times New Roman"/>
              </a:rPr>
              <a:t> </a:t>
            </a:r>
            <a:r>
              <a:rPr sz="1500" i="1" spc="5" dirty="0">
                <a:latin typeface="Times New Roman"/>
                <a:cs typeface="Times New Roman"/>
              </a:rPr>
              <a:t>of</a:t>
            </a:r>
            <a:r>
              <a:rPr sz="1500" i="1" dirty="0">
                <a:latin typeface="Times New Roman"/>
                <a:cs typeface="Times New Roman"/>
              </a:rPr>
              <a:t> </a:t>
            </a:r>
            <a:r>
              <a:rPr sz="1500" i="1" spc="-5" dirty="0">
                <a:latin typeface="Times New Roman"/>
                <a:cs typeface="Times New Roman"/>
              </a:rPr>
              <a:t>respective</a:t>
            </a:r>
            <a:r>
              <a:rPr sz="1500" i="1" spc="-15" dirty="0">
                <a:latin typeface="Times New Roman"/>
                <a:cs typeface="Times New Roman"/>
              </a:rPr>
              <a:t> </a:t>
            </a:r>
            <a:r>
              <a:rPr sz="1500" i="1" dirty="0">
                <a:latin typeface="Times New Roman"/>
                <a:cs typeface="Times New Roman"/>
              </a:rPr>
              <a:t>stock</a:t>
            </a:r>
            <a:r>
              <a:rPr sz="1500" i="1" spc="5" dirty="0">
                <a:latin typeface="Times New Roman"/>
                <a:cs typeface="Times New Roman"/>
              </a:rPr>
              <a:t> </a:t>
            </a:r>
            <a:r>
              <a:rPr sz="1500" i="1" spc="-5" dirty="0">
                <a:latin typeface="Times New Roman"/>
                <a:cs typeface="Times New Roman"/>
              </a:rPr>
              <a:t>market.</a:t>
            </a:r>
            <a:endParaRPr sz="1500" dirty="0">
              <a:latin typeface="Times New Roman"/>
              <a:cs typeface="Times New Roman"/>
            </a:endParaRPr>
          </a:p>
          <a:p>
            <a:pPr marL="701675" algn="just">
              <a:lnSpc>
                <a:spcPts val="1639"/>
              </a:lnSpc>
            </a:pPr>
            <a:r>
              <a:rPr sz="1500" i="1" dirty="0">
                <a:latin typeface="Times New Roman"/>
                <a:cs typeface="Times New Roman"/>
              </a:rPr>
              <a:t>Machine</a:t>
            </a:r>
            <a:r>
              <a:rPr sz="1500" i="1" spc="-35" dirty="0">
                <a:latin typeface="Times New Roman"/>
                <a:cs typeface="Times New Roman"/>
              </a:rPr>
              <a:t> </a:t>
            </a:r>
            <a:r>
              <a:rPr sz="1500" i="1" spc="-5" dirty="0">
                <a:latin typeface="Times New Roman"/>
                <a:cs typeface="Times New Roman"/>
              </a:rPr>
              <a:t>learning</a:t>
            </a:r>
            <a:r>
              <a:rPr sz="1500" i="1" spc="-25" dirty="0">
                <a:latin typeface="Times New Roman"/>
                <a:cs typeface="Times New Roman"/>
              </a:rPr>
              <a:t> </a:t>
            </a:r>
            <a:r>
              <a:rPr sz="1500" i="1" spc="5" dirty="0">
                <a:latin typeface="Times New Roman"/>
                <a:cs typeface="Times New Roman"/>
              </a:rPr>
              <a:t>is</a:t>
            </a:r>
            <a:r>
              <a:rPr sz="1500" i="1" spc="-25" dirty="0">
                <a:latin typeface="Times New Roman"/>
                <a:cs typeface="Times New Roman"/>
              </a:rPr>
              <a:t> </a:t>
            </a:r>
            <a:r>
              <a:rPr sz="1500" i="1" spc="-5" dirty="0">
                <a:latin typeface="Times New Roman"/>
                <a:cs typeface="Times New Roman"/>
              </a:rPr>
              <a:t>an efficient</a:t>
            </a:r>
            <a:r>
              <a:rPr sz="1500" i="1" dirty="0">
                <a:latin typeface="Times New Roman"/>
                <a:cs typeface="Times New Roman"/>
              </a:rPr>
              <a:t> way</a:t>
            </a:r>
            <a:r>
              <a:rPr sz="1500" i="1" spc="-35" dirty="0">
                <a:latin typeface="Times New Roman"/>
                <a:cs typeface="Times New Roman"/>
              </a:rPr>
              <a:t> </a:t>
            </a:r>
            <a:r>
              <a:rPr sz="1500" i="1" spc="-5" dirty="0">
                <a:latin typeface="Times New Roman"/>
                <a:cs typeface="Times New Roman"/>
              </a:rPr>
              <a:t>to</a:t>
            </a:r>
            <a:r>
              <a:rPr sz="1500" i="1" spc="-25" dirty="0">
                <a:latin typeface="Times New Roman"/>
                <a:cs typeface="Times New Roman"/>
              </a:rPr>
              <a:t> </a:t>
            </a:r>
            <a:r>
              <a:rPr sz="1500" i="1" spc="-5" dirty="0">
                <a:latin typeface="Times New Roman"/>
                <a:cs typeface="Times New Roman"/>
              </a:rPr>
              <a:t>represent</a:t>
            </a:r>
            <a:r>
              <a:rPr sz="1500" i="1" spc="-25" dirty="0">
                <a:latin typeface="Times New Roman"/>
                <a:cs typeface="Times New Roman"/>
              </a:rPr>
              <a:t> </a:t>
            </a:r>
            <a:r>
              <a:rPr sz="1500" i="1" spc="-5" dirty="0">
                <a:latin typeface="Times New Roman"/>
                <a:cs typeface="Times New Roman"/>
              </a:rPr>
              <a:t>such</a:t>
            </a:r>
            <a:r>
              <a:rPr sz="1500" i="1" spc="-20" dirty="0">
                <a:latin typeface="Times New Roman"/>
                <a:cs typeface="Times New Roman"/>
              </a:rPr>
              <a:t> </a:t>
            </a:r>
            <a:r>
              <a:rPr sz="1500" i="1" dirty="0">
                <a:latin typeface="Times New Roman"/>
                <a:cs typeface="Times New Roman"/>
              </a:rPr>
              <a:t>processes.</a:t>
            </a:r>
            <a:endParaRPr sz="1500" dirty="0">
              <a:latin typeface="Times New Roman"/>
              <a:cs typeface="Times New Roman"/>
            </a:endParaRPr>
          </a:p>
          <a:p>
            <a:pPr marL="701675" marR="87630" algn="just">
              <a:lnSpc>
                <a:spcPct val="95600"/>
              </a:lnSpc>
              <a:spcBef>
                <a:spcPts val="45"/>
              </a:spcBef>
            </a:pPr>
            <a:r>
              <a:rPr sz="1500" i="1" dirty="0">
                <a:latin typeface="Times New Roman"/>
                <a:cs typeface="Times New Roman"/>
              </a:rPr>
              <a:t>It </a:t>
            </a:r>
            <a:r>
              <a:rPr sz="1500" i="1" spc="-5" dirty="0">
                <a:latin typeface="Times New Roman"/>
                <a:cs typeface="Times New Roman"/>
              </a:rPr>
              <a:t>predicts </a:t>
            </a:r>
            <a:r>
              <a:rPr sz="1500" i="1" spc="5" dirty="0">
                <a:latin typeface="Times New Roman"/>
                <a:cs typeface="Times New Roman"/>
              </a:rPr>
              <a:t>a </a:t>
            </a:r>
            <a:r>
              <a:rPr sz="1500" i="1" spc="-10" dirty="0">
                <a:latin typeface="Times New Roman"/>
                <a:cs typeface="Times New Roman"/>
              </a:rPr>
              <a:t>market </a:t>
            </a:r>
            <a:r>
              <a:rPr sz="1500" i="1" dirty="0">
                <a:latin typeface="Times New Roman"/>
                <a:cs typeface="Times New Roman"/>
              </a:rPr>
              <a:t>value close </a:t>
            </a:r>
            <a:r>
              <a:rPr sz="1500" i="1" spc="-5" dirty="0">
                <a:latin typeface="Times New Roman"/>
                <a:cs typeface="Times New Roman"/>
              </a:rPr>
              <a:t>to </a:t>
            </a:r>
            <a:r>
              <a:rPr sz="1500" i="1" dirty="0">
                <a:latin typeface="Times New Roman"/>
                <a:cs typeface="Times New Roman"/>
              </a:rPr>
              <a:t>the tangible </a:t>
            </a:r>
            <a:r>
              <a:rPr sz="1500" i="1" spc="-5" dirty="0">
                <a:latin typeface="Times New Roman"/>
                <a:cs typeface="Times New Roman"/>
              </a:rPr>
              <a:t>value, </a:t>
            </a:r>
            <a:r>
              <a:rPr sz="1500" i="1" dirty="0">
                <a:latin typeface="Times New Roman"/>
                <a:cs typeface="Times New Roman"/>
              </a:rPr>
              <a:t>thereby </a:t>
            </a:r>
            <a:r>
              <a:rPr sz="1500" i="1" spc="5" dirty="0">
                <a:latin typeface="Times New Roman"/>
                <a:cs typeface="Times New Roman"/>
              </a:rPr>
              <a:t> </a:t>
            </a:r>
            <a:r>
              <a:rPr sz="1500" i="1" spc="-5" dirty="0">
                <a:latin typeface="Times New Roman"/>
                <a:cs typeface="Times New Roman"/>
              </a:rPr>
              <a:t>increasing</a:t>
            </a:r>
            <a:r>
              <a:rPr sz="1500" i="1" dirty="0">
                <a:latin typeface="Times New Roman"/>
                <a:cs typeface="Times New Roman"/>
              </a:rPr>
              <a:t> the</a:t>
            </a:r>
            <a:r>
              <a:rPr sz="1500" i="1" spc="-5" dirty="0">
                <a:latin typeface="Times New Roman"/>
                <a:cs typeface="Times New Roman"/>
              </a:rPr>
              <a:t> accuracy.</a:t>
            </a:r>
            <a:r>
              <a:rPr sz="1500" i="1" spc="-10" dirty="0">
                <a:latin typeface="Times New Roman"/>
                <a:cs typeface="Times New Roman"/>
              </a:rPr>
              <a:t> </a:t>
            </a:r>
            <a:r>
              <a:rPr sz="1500" i="1" spc="-5" dirty="0">
                <a:latin typeface="Times New Roman"/>
                <a:cs typeface="Times New Roman"/>
              </a:rPr>
              <a:t>Introduction</a:t>
            </a:r>
            <a:r>
              <a:rPr sz="1500" i="1" spc="5" dirty="0">
                <a:latin typeface="Times New Roman"/>
                <a:cs typeface="Times New Roman"/>
              </a:rPr>
              <a:t> </a:t>
            </a:r>
            <a:r>
              <a:rPr sz="1500" i="1" spc="-5" dirty="0">
                <a:latin typeface="Times New Roman"/>
                <a:cs typeface="Times New Roman"/>
              </a:rPr>
              <a:t>of</a:t>
            </a:r>
            <a:r>
              <a:rPr sz="1500" i="1" dirty="0">
                <a:latin typeface="Times New Roman"/>
                <a:cs typeface="Times New Roman"/>
              </a:rPr>
              <a:t> </a:t>
            </a:r>
            <a:r>
              <a:rPr sz="1500" i="1" spc="-5" dirty="0">
                <a:latin typeface="Times New Roman"/>
                <a:cs typeface="Times New Roman"/>
              </a:rPr>
              <a:t>machine </a:t>
            </a:r>
            <a:r>
              <a:rPr sz="1500" i="1" dirty="0">
                <a:latin typeface="Times New Roman"/>
                <a:cs typeface="Times New Roman"/>
              </a:rPr>
              <a:t>learning</a:t>
            </a:r>
            <a:r>
              <a:rPr sz="1500" i="1" spc="5" dirty="0">
                <a:latin typeface="Times New Roman"/>
                <a:cs typeface="Times New Roman"/>
              </a:rPr>
              <a:t> </a:t>
            </a:r>
            <a:r>
              <a:rPr sz="1500" i="1" spc="-5" dirty="0">
                <a:latin typeface="Times New Roman"/>
                <a:cs typeface="Times New Roman"/>
              </a:rPr>
              <a:t>to</a:t>
            </a:r>
            <a:r>
              <a:rPr sz="1500" i="1" dirty="0">
                <a:latin typeface="Times New Roman"/>
                <a:cs typeface="Times New Roman"/>
              </a:rPr>
              <a:t> the </a:t>
            </a:r>
            <a:r>
              <a:rPr sz="1500" i="1" spc="-360" dirty="0">
                <a:latin typeface="Times New Roman"/>
                <a:cs typeface="Times New Roman"/>
              </a:rPr>
              <a:t> </a:t>
            </a:r>
            <a:r>
              <a:rPr sz="1500" i="1" dirty="0">
                <a:latin typeface="Times New Roman"/>
                <a:cs typeface="Times New Roman"/>
              </a:rPr>
              <a:t>area </a:t>
            </a:r>
            <a:r>
              <a:rPr sz="1500" i="1" spc="5" dirty="0">
                <a:latin typeface="Times New Roman"/>
                <a:cs typeface="Times New Roman"/>
              </a:rPr>
              <a:t>of </a:t>
            </a:r>
            <a:r>
              <a:rPr sz="1500" i="1" dirty="0">
                <a:latin typeface="Times New Roman"/>
                <a:cs typeface="Times New Roman"/>
              </a:rPr>
              <a:t>stock </a:t>
            </a:r>
            <a:r>
              <a:rPr sz="1500" i="1" spc="-5" dirty="0">
                <a:latin typeface="Times New Roman"/>
                <a:cs typeface="Times New Roman"/>
              </a:rPr>
              <a:t>prediction </a:t>
            </a:r>
            <a:r>
              <a:rPr sz="1500" i="1" dirty="0">
                <a:latin typeface="Times New Roman"/>
                <a:cs typeface="Times New Roman"/>
              </a:rPr>
              <a:t>has </a:t>
            </a:r>
            <a:r>
              <a:rPr sz="1500" i="1" spc="-5" dirty="0">
                <a:latin typeface="Times New Roman"/>
                <a:cs typeface="Times New Roman"/>
              </a:rPr>
              <a:t>appealed </a:t>
            </a:r>
            <a:r>
              <a:rPr sz="1500" i="1" spc="5" dirty="0">
                <a:latin typeface="Times New Roman"/>
                <a:cs typeface="Times New Roman"/>
              </a:rPr>
              <a:t>to </a:t>
            </a:r>
            <a:r>
              <a:rPr sz="1500" i="1" dirty="0">
                <a:latin typeface="Times New Roman"/>
                <a:cs typeface="Times New Roman"/>
              </a:rPr>
              <a:t>many researches </a:t>
            </a:r>
            <a:r>
              <a:rPr sz="1500" i="1" spc="5" dirty="0">
                <a:latin typeface="Times New Roman"/>
                <a:cs typeface="Times New Roman"/>
              </a:rPr>
              <a:t> </a:t>
            </a:r>
            <a:r>
              <a:rPr sz="1500" i="1" dirty="0">
                <a:latin typeface="Times New Roman"/>
                <a:cs typeface="Times New Roman"/>
              </a:rPr>
              <a:t>because</a:t>
            </a:r>
            <a:r>
              <a:rPr sz="1500" i="1" spc="-20" dirty="0">
                <a:latin typeface="Times New Roman"/>
                <a:cs typeface="Times New Roman"/>
              </a:rPr>
              <a:t> </a:t>
            </a:r>
            <a:r>
              <a:rPr sz="1500" i="1" spc="-5" dirty="0">
                <a:latin typeface="Times New Roman"/>
                <a:cs typeface="Times New Roman"/>
              </a:rPr>
              <a:t>of </a:t>
            </a:r>
            <a:r>
              <a:rPr sz="1500" i="1" dirty="0">
                <a:latin typeface="Times New Roman"/>
                <a:cs typeface="Times New Roman"/>
              </a:rPr>
              <a:t>its</a:t>
            </a:r>
            <a:r>
              <a:rPr sz="1500" i="1" spc="15" dirty="0">
                <a:latin typeface="Times New Roman"/>
                <a:cs typeface="Times New Roman"/>
              </a:rPr>
              <a:t> </a:t>
            </a:r>
            <a:r>
              <a:rPr sz="1500" i="1" spc="-5" dirty="0">
                <a:latin typeface="Times New Roman"/>
                <a:cs typeface="Times New Roman"/>
              </a:rPr>
              <a:t>efficient and </a:t>
            </a:r>
            <a:r>
              <a:rPr sz="1500" i="1" dirty="0">
                <a:latin typeface="Times New Roman"/>
                <a:cs typeface="Times New Roman"/>
              </a:rPr>
              <a:t>accurate</a:t>
            </a:r>
            <a:r>
              <a:rPr sz="1500" i="1" spc="-15" dirty="0">
                <a:latin typeface="Times New Roman"/>
                <a:cs typeface="Times New Roman"/>
              </a:rPr>
              <a:t> </a:t>
            </a:r>
            <a:r>
              <a:rPr sz="1500" i="1" spc="-5" dirty="0">
                <a:latin typeface="Times New Roman"/>
                <a:cs typeface="Times New Roman"/>
              </a:rPr>
              <a:t>measurements.</a:t>
            </a:r>
            <a:endParaRPr sz="1500" dirty="0">
              <a:latin typeface="Times New Roman"/>
              <a:cs typeface="Times New Roman"/>
            </a:endParaRPr>
          </a:p>
          <a:p>
            <a:pPr algn="just">
              <a:lnSpc>
                <a:spcPct val="100000"/>
              </a:lnSpc>
              <a:spcBef>
                <a:spcPts val="5"/>
              </a:spcBef>
            </a:pPr>
            <a:endParaRPr sz="1500" dirty="0">
              <a:latin typeface="Times New Roman"/>
              <a:cs typeface="Times New Roman"/>
            </a:endParaRPr>
          </a:p>
          <a:p>
            <a:pPr marL="698500" marR="44450" algn="just">
              <a:lnSpc>
                <a:spcPct val="95800"/>
              </a:lnSpc>
            </a:pPr>
            <a:r>
              <a:rPr sz="1500" i="1" spc="5" dirty="0">
                <a:latin typeface="Times New Roman"/>
                <a:cs typeface="Times New Roman"/>
              </a:rPr>
              <a:t>The</a:t>
            </a:r>
            <a:r>
              <a:rPr sz="1500" i="1" spc="-10" dirty="0">
                <a:latin typeface="Times New Roman"/>
                <a:cs typeface="Times New Roman"/>
              </a:rPr>
              <a:t> </a:t>
            </a:r>
            <a:r>
              <a:rPr sz="1500" i="1" spc="-5" dirty="0">
                <a:latin typeface="Times New Roman"/>
                <a:cs typeface="Times New Roman"/>
              </a:rPr>
              <a:t>vital</a:t>
            </a:r>
            <a:r>
              <a:rPr sz="1500" i="1" spc="5" dirty="0">
                <a:latin typeface="Times New Roman"/>
                <a:cs typeface="Times New Roman"/>
              </a:rPr>
              <a:t> </a:t>
            </a:r>
            <a:r>
              <a:rPr sz="1500" i="1" spc="-5" dirty="0">
                <a:latin typeface="Times New Roman"/>
                <a:cs typeface="Times New Roman"/>
              </a:rPr>
              <a:t>part</a:t>
            </a:r>
            <a:r>
              <a:rPr sz="1500" i="1" spc="5" dirty="0">
                <a:latin typeface="Times New Roman"/>
                <a:cs typeface="Times New Roman"/>
              </a:rPr>
              <a:t> </a:t>
            </a:r>
            <a:r>
              <a:rPr sz="1500" i="1" spc="-5" dirty="0">
                <a:latin typeface="Times New Roman"/>
                <a:cs typeface="Times New Roman"/>
              </a:rPr>
              <a:t>of</a:t>
            </a:r>
            <a:r>
              <a:rPr sz="1500" i="1" spc="25" dirty="0">
                <a:latin typeface="Times New Roman"/>
                <a:cs typeface="Times New Roman"/>
              </a:rPr>
              <a:t> </a:t>
            </a:r>
            <a:r>
              <a:rPr sz="1500" i="1" spc="-5" dirty="0">
                <a:latin typeface="Times New Roman"/>
                <a:cs typeface="Times New Roman"/>
              </a:rPr>
              <a:t>machine learning</a:t>
            </a:r>
            <a:r>
              <a:rPr sz="1500" i="1" spc="5" dirty="0">
                <a:latin typeface="Times New Roman"/>
                <a:cs typeface="Times New Roman"/>
              </a:rPr>
              <a:t> </a:t>
            </a:r>
            <a:r>
              <a:rPr sz="1500" i="1" spc="-5" dirty="0">
                <a:latin typeface="Times New Roman"/>
                <a:cs typeface="Times New Roman"/>
              </a:rPr>
              <a:t>is</a:t>
            </a:r>
            <a:r>
              <a:rPr sz="1500" i="1" spc="5" dirty="0">
                <a:latin typeface="Times New Roman"/>
                <a:cs typeface="Times New Roman"/>
              </a:rPr>
              <a:t> </a:t>
            </a:r>
            <a:r>
              <a:rPr sz="1500" i="1" dirty="0">
                <a:latin typeface="Times New Roman"/>
                <a:cs typeface="Times New Roman"/>
              </a:rPr>
              <a:t>the</a:t>
            </a:r>
            <a:r>
              <a:rPr sz="1500" i="1" spc="-5" dirty="0">
                <a:latin typeface="Times New Roman"/>
                <a:cs typeface="Times New Roman"/>
              </a:rPr>
              <a:t> dataset</a:t>
            </a:r>
            <a:r>
              <a:rPr sz="1500" i="1" dirty="0">
                <a:latin typeface="Times New Roman"/>
                <a:cs typeface="Times New Roman"/>
              </a:rPr>
              <a:t> used.</a:t>
            </a:r>
            <a:r>
              <a:rPr sz="1500" i="1" spc="-5" dirty="0">
                <a:latin typeface="Times New Roman"/>
                <a:cs typeface="Times New Roman"/>
              </a:rPr>
              <a:t> </a:t>
            </a:r>
            <a:r>
              <a:rPr sz="1500" i="1" dirty="0">
                <a:latin typeface="Times New Roman"/>
                <a:cs typeface="Times New Roman"/>
              </a:rPr>
              <a:t>The </a:t>
            </a:r>
            <a:r>
              <a:rPr sz="1500" i="1" spc="5" dirty="0">
                <a:latin typeface="Times New Roman"/>
                <a:cs typeface="Times New Roman"/>
              </a:rPr>
              <a:t> </a:t>
            </a:r>
            <a:r>
              <a:rPr sz="1500" i="1" dirty="0">
                <a:latin typeface="Times New Roman"/>
                <a:cs typeface="Times New Roman"/>
              </a:rPr>
              <a:t>dataset should </a:t>
            </a:r>
            <a:r>
              <a:rPr sz="1500" i="1" spc="-5" dirty="0">
                <a:latin typeface="Times New Roman"/>
                <a:cs typeface="Times New Roman"/>
              </a:rPr>
              <a:t>be </a:t>
            </a:r>
            <a:r>
              <a:rPr sz="1500" i="1" spc="10" dirty="0">
                <a:latin typeface="Times New Roman"/>
                <a:cs typeface="Times New Roman"/>
              </a:rPr>
              <a:t>as </a:t>
            </a:r>
            <a:r>
              <a:rPr sz="1500" i="1" spc="-5" dirty="0">
                <a:latin typeface="Times New Roman"/>
                <a:cs typeface="Times New Roman"/>
              </a:rPr>
              <a:t>concrete </a:t>
            </a:r>
            <a:r>
              <a:rPr sz="1500" i="1" spc="10" dirty="0">
                <a:latin typeface="Times New Roman"/>
                <a:cs typeface="Times New Roman"/>
              </a:rPr>
              <a:t>as </a:t>
            </a:r>
            <a:r>
              <a:rPr sz="1500" i="1" spc="-5" dirty="0">
                <a:latin typeface="Times New Roman"/>
                <a:cs typeface="Times New Roman"/>
              </a:rPr>
              <a:t>possible </a:t>
            </a:r>
            <a:r>
              <a:rPr sz="1500" i="1" dirty="0">
                <a:latin typeface="Times New Roman"/>
                <a:cs typeface="Times New Roman"/>
              </a:rPr>
              <a:t>because </a:t>
            </a:r>
            <a:r>
              <a:rPr sz="1500" i="1" spc="5" dirty="0">
                <a:latin typeface="Times New Roman"/>
                <a:cs typeface="Times New Roman"/>
              </a:rPr>
              <a:t>a </a:t>
            </a:r>
            <a:r>
              <a:rPr sz="1500" i="1" dirty="0">
                <a:latin typeface="Times New Roman"/>
                <a:cs typeface="Times New Roman"/>
              </a:rPr>
              <a:t>little </a:t>
            </a:r>
            <a:r>
              <a:rPr sz="1500" i="1" spc="-5" dirty="0">
                <a:latin typeface="Times New Roman"/>
                <a:cs typeface="Times New Roman"/>
              </a:rPr>
              <a:t>change </a:t>
            </a:r>
            <a:r>
              <a:rPr sz="1500" i="1" spc="-360" dirty="0">
                <a:latin typeface="Times New Roman"/>
                <a:cs typeface="Times New Roman"/>
              </a:rPr>
              <a:t> </a:t>
            </a:r>
            <a:r>
              <a:rPr sz="1500" i="1" spc="5" dirty="0">
                <a:latin typeface="Times New Roman"/>
                <a:cs typeface="Times New Roman"/>
              </a:rPr>
              <a:t>in </a:t>
            </a:r>
            <a:r>
              <a:rPr sz="1500" i="1" dirty="0">
                <a:latin typeface="Times New Roman"/>
                <a:cs typeface="Times New Roman"/>
              </a:rPr>
              <a:t>the data </a:t>
            </a:r>
            <a:r>
              <a:rPr sz="1500" i="1" spc="-10" dirty="0">
                <a:latin typeface="Times New Roman"/>
                <a:cs typeface="Times New Roman"/>
              </a:rPr>
              <a:t>can </a:t>
            </a:r>
            <a:r>
              <a:rPr sz="1500" i="1" spc="-5" dirty="0">
                <a:latin typeface="Times New Roman"/>
                <a:cs typeface="Times New Roman"/>
              </a:rPr>
              <a:t>perpetuate massive changes in </a:t>
            </a:r>
            <a:r>
              <a:rPr sz="1500" i="1" dirty="0">
                <a:latin typeface="Times New Roman"/>
                <a:cs typeface="Times New Roman"/>
              </a:rPr>
              <a:t>the outcome. </a:t>
            </a:r>
            <a:r>
              <a:rPr sz="1500" i="1" spc="5" dirty="0">
                <a:latin typeface="Times New Roman"/>
                <a:cs typeface="Times New Roman"/>
              </a:rPr>
              <a:t>In </a:t>
            </a:r>
            <a:r>
              <a:rPr sz="1500" i="1" spc="10" dirty="0">
                <a:latin typeface="Times New Roman"/>
                <a:cs typeface="Times New Roman"/>
              </a:rPr>
              <a:t> </a:t>
            </a:r>
            <a:r>
              <a:rPr sz="1500" i="1" spc="-5" dirty="0">
                <a:latin typeface="Times New Roman"/>
                <a:cs typeface="Times New Roman"/>
              </a:rPr>
              <a:t>this </a:t>
            </a:r>
            <a:r>
              <a:rPr sz="1500" i="1" dirty="0">
                <a:latin typeface="Times New Roman"/>
                <a:cs typeface="Times New Roman"/>
              </a:rPr>
              <a:t>project, </a:t>
            </a:r>
            <a:r>
              <a:rPr sz="1500" i="1" spc="-5" dirty="0">
                <a:latin typeface="Times New Roman"/>
                <a:cs typeface="Times New Roman"/>
              </a:rPr>
              <a:t>supervised machine learning </a:t>
            </a:r>
            <a:r>
              <a:rPr sz="1500" i="1" spc="5" dirty="0">
                <a:latin typeface="Times New Roman"/>
                <a:cs typeface="Times New Roman"/>
              </a:rPr>
              <a:t>is </a:t>
            </a:r>
            <a:r>
              <a:rPr sz="1500" i="1" spc="-5" dirty="0">
                <a:latin typeface="Times New Roman"/>
                <a:cs typeface="Times New Roman"/>
              </a:rPr>
              <a:t>employed </a:t>
            </a:r>
            <a:r>
              <a:rPr sz="1500" i="1" spc="10" dirty="0">
                <a:latin typeface="Times New Roman"/>
                <a:cs typeface="Times New Roman"/>
              </a:rPr>
              <a:t>on </a:t>
            </a:r>
            <a:r>
              <a:rPr sz="1500" i="1" spc="5" dirty="0">
                <a:latin typeface="Times New Roman"/>
                <a:cs typeface="Times New Roman"/>
              </a:rPr>
              <a:t>a </a:t>
            </a:r>
            <a:r>
              <a:rPr sz="1500" i="1" spc="10" dirty="0">
                <a:latin typeface="Times New Roman"/>
                <a:cs typeface="Times New Roman"/>
              </a:rPr>
              <a:t> </a:t>
            </a:r>
            <a:r>
              <a:rPr sz="1500" i="1" dirty="0">
                <a:latin typeface="Times New Roman"/>
                <a:cs typeface="Times New Roman"/>
              </a:rPr>
              <a:t>dataset obtained from stooq.com </a:t>
            </a:r>
            <a:r>
              <a:rPr sz="1500" i="1" spc="-5" dirty="0">
                <a:latin typeface="Times New Roman"/>
                <a:cs typeface="Times New Roman"/>
              </a:rPr>
              <a:t>to </a:t>
            </a:r>
            <a:r>
              <a:rPr sz="1500" i="1" dirty="0">
                <a:latin typeface="Times New Roman"/>
                <a:cs typeface="Times New Roman"/>
              </a:rPr>
              <a:t>obtain dataset </a:t>
            </a:r>
            <a:r>
              <a:rPr sz="1500" i="1" spc="-10" dirty="0">
                <a:latin typeface="Times New Roman"/>
                <a:cs typeface="Times New Roman"/>
              </a:rPr>
              <a:t>for </a:t>
            </a:r>
            <a:r>
              <a:rPr sz="1500" i="1" dirty="0">
                <a:latin typeface="Times New Roman"/>
                <a:cs typeface="Times New Roman"/>
              </a:rPr>
              <a:t>the </a:t>
            </a:r>
            <a:r>
              <a:rPr sz="1500" i="1" spc="-360" dirty="0">
                <a:latin typeface="Times New Roman"/>
                <a:cs typeface="Times New Roman"/>
              </a:rPr>
              <a:t> </a:t>
            </a:r>
            <a:r>
              <a:rPr sz="1500" i="1" dirty="0">
                <a:latin typeface="Times New Roman"/>
                <a:cs typeface="Times New Roman"/>
              </a:rPr>
              <a:t>stock</a:t>
            </a:r>
            <a:r>
              <a:rPr sz="1500" i="1" spc="-15" dirty="0">
                <a:latin typeface="Times New Roman"/>
                <a:cs typeface="Times New Roman"/>
              </a:rPr>
              <a:t> </a:t>
            </a:r>
            <a:r>
              <a:rPr sz="1500" i="1" dirty="0">
                <a:latin typeface="Times New Roman"/>
                <a:cs typeface="Times New Roman"/>
              </a:rPr>
              <a:t>data.</a:t>
            </a:r>
            <a:r>
              <a:rPr sz="1500" i="1" spc="-10" dirty="0">
                <a:latin typeface="Times New Roman"/>
                <a:cs typeface="Times New Roman"/>
              </a:rPr>
              <a:t> </a:t>
            </a:r>
            <a:r>
              <a:rPr sz="1500" i="1" spc="-5" dirty="0">
                <a:latin typeface="Times New Roman"/>
                <a:cs typeface="Times New Roman"/>
              </a:rPr>
              <a:t>This dataset</a:t>
            </a:r>
            <a:r>
              <a:rPr sz="1500" i="1" spc="20" dirty="0">
                <a:latin typeface="Times New Roman"/>
                <a:cs typeface="Times New Roman"/>
              </a:rPr>
              <a:t> </a:t>
            </a:r>
            <a:r>
              <a:rPr sz="1500" i="1" spc="-5" dirty="0">
                <a:latin typeface="Times New Roman"/>
                <a:cs typeface="Times New Roman"/>
              </a:rPr>
              <a:t>comprises</a:t>
            </a:r>
            <a:r>
              <a:rPr sz="1500" i="1" dirty="0">
                <a:latin typeface="Times New Roman"/>
                <a:cs typeface="Times New Roman"/>
              </a:rPr>
              <a:t> </a:t>
            </a:r>
            <a:r>
              <a:rPr sz="1500" i="1" spc="-5" dirty="0">
                <a:latin typeface="Times New Roman"/>
                <a:cs typeface="Times New Roman"/>
              </a:rPr>
              <a:t>of</a:t>
            </a:r>
            <a:r>
              <a:rPr sz="1500" i="1" dirty="0">
                <a:latin typeface="Times New Roman"/>
                <a:cs typeface="Times New Roman"/>
              </a:rPr>
              <a:t> </a:t>
            </a:r>
            <a:r>
              <a:rPr sz="1500" i="1" spc="-5" dirty="0">
                <a:latin typeface="Times New Roman"/>
                <a:cs typeface="Times New Roman"/>
              </a:rPr>
              <a:t>following </a:t>
            </a:r>
            <a:r>
              <a:rPr sz="1500" i="1" dirty="0">
                <a:latin typeface="Times New Roman"/>
                <a:cs typeface="Times New Roman"/>
              </a:rPr>
              <a:t>five</a:t>
            </a:r>
            <a:r>
              <a:rPr sz="1500" i="1" spc="-10" dirty="0">
                <a:latin typeface="Times New Roman"/>
                <a:cs typeface="Times New Roman"/>
              </a:rPr>
              <a:t> </a:t>
            </a:r>
            <a:r>
              <a:rPr sz="1500" i="1" spc="-5" dirty="0">
                <a:latin typeface="Times New Roman"/>
                <a:cs typeface="Times New Roman"/>
              </a:rPr>
              <a:t>variables: </a:t>
            </a:r>
            <a:r>
              <a:rPr sz="1500" i="1" dirty="0">
                <a:latin typeface="Times New Roman"/>
                <a:cs typeface="Times New Roman"/>
              </a:rPr>
              <a:t> open, close, </a:t>
            </a:r>
            <a:r>
              <a:rPr sz="1500" i="1" spc="-5" dirty="0">
                <a:latin typeface="Times New Roman"/>
                <a:cs typeface="Times New Roman"/>
              </a:rPr>
              <a:t>low, </a:t>
            </a:r>
            <a:r>
              <a:rPr sz="1500" i="1" dirty="0">
                <a:latin typeface="Times New Roman"/>
                <a:cs typeface="Times New Roman"/>
              </a:rPr>
              <a:t>high </a:t>
            </a:r>
            <a:r>
              <a:rPr sz="1500" i="1" spc="-5" dirty="0">
                <a:latin typeface="Times New Roman"/>
                <a:cs typeface="Times New Roman"/>
              </a:rPr>
              <a:t>and volume. </a:t>
            </a:r>
            <a:r>
              <a:rPr sz="1500" i="1" spc="-10" dirty="0">
                <a:latin typeface="Times New Roman"/>
                <a:cs typeface="Times New Roman"/>
              </a:rPr>
              <a:t>Open, </a:t>
            </a:r>
            <a:r>
              <a:rPr sz="1500" i="1" spc="-5" dirty="0">
                <a:latin typeface="Times New Roman"/>
                <a:cs typeface="Times New Roman"/>
              </a:rPr>
              <a:t>close, </a:t>
            </a:r>
            <a:r>
              <a:rPr sz="1500" i="1" dirty="0">
                <a:latin typeface="Times New Roman"/>
                <a:cs typeface="Times New Roman"/>
              </a:rPr>
              <a:t>low and high are </a:t>
            </a:r>
            <a:r>
              <a:rPr sz="1500" i="1" spc="-360" dirty="0">
                <a:latin typeface="Times New Roman"/>
                <a:cs typeface="Times New Roman"/>
              </a:rPr>
              <a:t> </a:t>
            </a:r>
            <a:r>
              <a:rPr sz="1500" i="1" dirty="0">
                <a:latin typeface="Times New Roman"/>
                <a:cs typeface="Times New Roman"/>
              </a:rPr>
              <a:t>different </a:t>
            </a:r>
            <a:r>
              <a:rPr sz="1500" i="1" spc="-5" dirty="0">
                <a:latin typeface="Times New Roman"/>
                <a:cs typeface="Times New Roman"/>
              </a:rPr>
              <a:t>bid </a:t>
            </a:r>
            <a:r>
              <a:rPr sz="1500" i="1" dirty="0">
                <a:latin typeface="Times New Roman"/>
                <a:cs typeface="Times New Roman"/>
              </a:rPr>
              <a:t>prices </a:t>
            </a:r>
            <a:r>
              <a:rPr sz="1500" i="1" spc="-10" dirty="0">
                <a:latin typeface="Times New Roman"/>
                <a:cs typeface="Times New Roman"/>
              </a:rPr>
              <a:t>for </a:t>
            </a:r>
            <a:r>
              <a:rPr sz="1500" i="1" dirty="0">
                <a:latin typeface="Times New Roman"/>
                <a:cs typeface="Times New Roman"/>
              </a:rPr>
              <a:t>the stock </a:t>
            </a:r>
            <a:r>
              <a:rPr sz="1500" i="1" spc="-5" dirty="0">
                <a:latin typeface="Times New Roman"/>
                <a:cs typeface="Times New Roman"/>
              </a:rPr>
              <a:t>at </a:t>
            </a:r>
            <a:r>
              <a:rPr sz="1500" i="1" dirty="0">
                <a:latin typeface="Times New Roman"/>
                <a:cs typeface="Times New Roman"/>
              </a:rPr>
              <a:t>separate times </a:t>
            </a:r>
            <a:r>
              <a:rPr sz="1500" i="1" spc="-5" dirty="0">
                <a:latin typeface="Times New Roman"/>
                <a:cs typeface="Times New Roman"/>
              </a:rPr>
              <a:t>with nearly </a:t>
            </a:r>
            <a:r>
              <a:rPr sz="1500" i="1" dirty="0">
                <a:latin typeface="Times New Roman"/>
                <a:cs typeface="Times New Roman"/>
              </a:rPr>
              <a:t> direct </a:t>
            </a:r>
            <a:r>
              <a:rPr sz="1500" i="1" spc="-5" dirty="0">
                <a:latin typeface="Times New Roman"/>
                <a:cs typeface="Times New Roman"/>
              </a:rPr>
              <a:t>names. </a:t>
            </a:r>
            <a:r>
              <a:rPr sz="1500" i="1" dirty="0">
                <a:latin typeface="Times New Roman"/>
                <a:cs typeface="Times New Roman"/>
              </a:rPr>
              <a:t>The </a:t>
            </a:r>
            <a:r>
              <a:rPr sz="1500" i="1" spc="-5" dirty="0">
                <a:latin typeface="Times New Roman"/>
                <a:cs typeface="Times New Roman"/>
              </a:rPr>
              <a:t>volume is </a:t>
            </a:r>
            <a:r>
              <a:rPr sz="1500" i="1" dirty="0">
                <a:latin typeface="Times New Roman"/>
                <a:cs typeface="Times New Roman"/>
              </a:rPr>
              <a:t>the number </a:t>
            </a:r>
            <a:r>
              <a:rPr sz="1500" i="1" spc="5" dirty="0">
                <a:latin typeface="Times New Roman"/>
                <a:cs typeface="Times New Roman"/>
              </a:rPr>
              <a:t>of </a:t>
            </a:r>
            <a:r>
              <a:rPr sz="1500" i="1" spc="-5" dirty="0">
                <a:latin typeface="Times New Roman"/>
                <a:cs typeface="Times New Roman"/>
              </a:rPr>
              <a:t>shares that passed </a:t>
            </a:r>
            <a:r>
              <a:rPr sz="1500" i="1" dirty="0">
                <a:latin typeface="Times New Roman"/>
                <a:cs typeface="Times New Roman"/>
              </a:rPr>
              <a:t> </a:t>
            </a:r>
            <a:r>
              <a:rPr sz="1500" i="1" spc="5" dirty="0">
                <a:latin typeface="Times New Roman"/>
                <a:cs typeface="Times New Roman"/>
              </a:rPr>
              <a:t>from </a:t>
            </a:r>
            <a:r>
              <a:rPr sz="1500" i="1" dirty="0">
                <a:latin typeface="Times New Roman"/>
                <a:cs typeface="Times New Roman"/>
              </a:rPr>
              <a:t>one owner </a:t>
            </a:r>
            <a:r>
              <a:rPr sz="1500" i="1" spc="-5" dirty="0">
                <a:latin typeface="Times New Roman"/>
                <a:cs typeface="Times New Roman"/>
              </a:rPr>
              <a:t>to another during </a:t>
            </a:r>
            <a:r>
              <a:rPr sz="1500" i="1" dirty="0">
                <a:latin typeface="Times New Roman"/>
                <a:cs typeface="Times New Roman"/>
              </a:rPr>
              <a:t>the time </a:t>
            </a:r>
            <a:r>
              <a:rPr sz="1500" i="1" spc="-5" dirty="0">
                <a:latin typeface="Times New Roman"/>
                <a:cs typeface="Times New Roman"/>
              </a:rPr>
              <a:t>period. </a:t>
            </a:r>
            <a:r>
              <a:rPr sz="1500" i="1" dirty="0">
                <a:latin typeface="Times New Roman"/>
                <a:cs typeface="Times New Roman"/>
              </a:rPr>
              <a:t>The </a:t>
            </a:r>
            <a:r>
              <a:rPr sz="1500" i="1" spc="-5" dirty="0">
                <a:latin typeface="Times New Roman"/>
                <a:cs typeface="Times New Roman"/>
              </a:rPr>
              <a:t>model is </a:t>
            </a:r>
            <a:r>
              <a:rPr sz="1500" i="1" dirty="0">
                <a:latin typeface="Times New Roman"/>
                <a:cs typeface="Times New Roman"/>
              </a:rPr>
              <a:t> then</a:t>
            </a:r>
            <a:r>
              <a:rPr sz="1500" i="1" spc="-10" dirty="0">
                <a:latin typeface="Times New Roman"/>
                <a:cs typeface="Times New Roman"/>
              </a:rPr>
              <a:t> </a:t>
            </a:r>
            <a:r>
              <a:rPr sz="1500" i="1" spc="-5" dirty="0">
                <a:latin typeface="Times New Roman"/>
                <a:cs typeface="Times New Roman"/>
              </a:rPr>
              <a:t>tested on </a:t>
            </a:r>
            <a:r>
              <a:rPr sz="1500" i="1" dirty="0">
                <a:latin typeface="Times New Roman"/>
                <a:cs typeface="Times New Roman"/>
              </a:rPr>
              <a:t>the</a:t>
            </a:r>
            <a:r>
              <a:rPr sz="1500" i="1" spc="-15" dirty="0">
                <a:latin typeface="Times New Roman"/>
                <a:cs typeface="Times New Roman"/>
              </a:rPr>
              <a:t> </a:t>
            </a:r>
            <a:r>
              <a:rPr sz="1500" i="1" spc="-5" dirty="0">
                <a:latin typeface="Times New Roman"/>
                <a:cs typeface="Times New Roman"/>
              </a:rPr>
              <a:t>test </a:t>
            </a:r>
            <a:r>
              <a:rPr sz="1500" i="1" dirty="0">
                <a:latin typeface="Times New Roman"/>
                <a:cs typeface="Times New Roman"/>
              </a:rPr>
              <a:t>data.</a:t>
            </a:r>
            <a:endParaRPr sz="1500" dirty="0">
              <a:latin typeface="Times New Roman"/>
              <a:cs typeface="Times New Roman"/>
            </a:endParaRPr>
          </a:p>
        </p:txBody>
      </p:sp>
      <p:sp>
        <p:nvSpPr>
          <p:cNvPr id="7" name="TextBox 6">
            <a:extLst>
              <a:ext uri="{FF2B5EF4-FFF2-40B4-BE49-F238E27FC236}">
                <a16:creationId xmlns:a16="http://schemas.microsoft.com/office/drawing/2014/main" id="{12B6444A-DA7C-E197-B9E9-DE683F250C41}"/>
              </a:ext>
            </a:extLst>
          </p:cNvPr>
          <p:cNvSpPr txBox="1"/>
          <p:nvPr/>
        </p:nvSpPr>
        <p:spPr>
          <a:xfrm>
            <a:off x="1187450" y="850900"/>
            <a:ext cx="5257800" cy="954107"/>
          </a:xfrm>
          <a:prstGeom prst="rect">
            <a:avLst/>
          </a:prstGeom>
          <a:noFill/>
        </p:spPr>
        <p:txBody>
          <a:bodyPr wrap="square" rtlCol="0">
            <a:spAutoFit/>
          </a:bodyPr>
          <a:lstStyle/>
          <a:p>
            <a:pPr algn="ctr"/>
            <a:r>
              <a:rPr lang="en-US" sz="2800" b="1" u="sng" dirty="0">
                <a:latin typeface="Times New Roman" panose="02020603050405020304" pitchFamily="18" charset="0"/>
                <a:cs typeface="Times New Roman" panose="02020603050405020304" pitchFamily="18" charset="0"/>
              </a:rPr>
              <a:t>Stocks</a:t>
            </a:r>
            <a:r>
              <a:rPr lang="en-US" sz="2800" b="1" u="sng" spc="-60" dirty="0">
                <a:latin typeface="Times New Roman" panose="02020603050405020304" pitchFamily="18" charset="0"/>
                <a:cs typeface="Times New Roman" panose="02020603050405020304" pitchFamily="18" charset="0"/>
              </a:rPr>
              <a:t> </a:t>
            </a:r>
            <a:r>
              <a:rPr lang="en-US" sz="2800" b="1" u="sng" spc="-5" dirty="0">
                <a:latin typeface="Times New Roman" panose="02020603050405020304" pitchFamily="18" charset="0"/>
                <a:cs typeface="Times New Roman" panose="02020603050405020304" pitchFamily="18" charset="0"/>
              </a:rPr>
              <a:t>Prediction</a:t>
            </a:r>
            <a:r>
              <a:rPr lang="en-US" sz="2800" b="1" u="sng" spc="-65" dirty="0">
                <a:latin typeface="Times New Roman" panose="02020603050405020304" pitchFamily="18" charset="0"/>
                <a:cs typeface="Times New Roman" panose="02020603050405020304" pitchFamily="18" charset="0"/>
              </a:rPr>
              <a:t> </a:t>
            </a:r>
            <a:r>
              <a:rPr lang="en-US" sz="2800" b="1" u="sng" spc="-5" dirty="0">
                <a:latin typeface="Times New Roman" panose="02020603050405020304" pitchFamily="18" charset="0"/>
                <a:cs typeface="Times New Roman" panose="02020603050405020304" pitchFamily="18" charset="0"/>
              </a:rPr>
              <a:t>Using Machine </a:t>
            </a:r>
            <a:r>
              <a:rPr lang="en-US" sz="2800" b="1" u="sng" dirty="0">
                <a:latin typeface="Times New Roman" panose="02020603050405020304" pitchFamily="18" charset="0"/>
                <a:cs typeface="Times New Roman" panose="02020603050405020304" pitchFamily="18" charset="0"/>
              </a:rPr>
              <a:t>Learning</a:t>
            </a:r>
            <a:endParaRPr lang="en-IN" sz="28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0909" y="1087881"/>
            <a:ext cx="5506085" cy="7311873"/>
          </a:xfrm>
          <a:prstGeom prst="rect">
            <a:avLst/>
          </a:prstGeom>
        </p:spPr>
        <p:txBody>
          <a:bodyPr vert="horz" wrap="square" lIns="0" tIns="23495" rIns="0" bIns="0" rtlCol="0">
            <a:spAutoFit/>
          </a:bodyPr>
          <a:lstStyle/>
          <a:p>
            <a:pPr marL="469900" marR="59055" algn="just">
              <a:lnSpc>
                <a:spcPct val="96000"/>
              </a:lnSpc>
              <a:spcBef>
                <a:spcPts val="185"/>
              </a:spcBef>
            </a:pPr>
            <a:r>
              <a:rPr sz="1500" i="1" spc="-5" dirty="0">
                <a:latin typeface="Times New Roman"/>
                <a:cs typeface="Times New Roman"/>
              </a:rPr>
              <a:t>Regression and</a:t>
            </a:r>
            <a:r>
              <a:rPr sz="1500" i="1" dirty="0">
                <a:latin typeface="Times New Roman"/>
                <a:cs typeface="Times New Roman"/>
              </a:rPr>
              <a:t> LSTM </a:t>
            </a:r>
            <a:r>
              <a:rPr sz="1500" i="1" spc="-5" dirty="0">
                <a:latin typeface="Times New Roman"/>
                <a:cs typeface="Times New Roman"/>
              </a:rPr>
              <a:t>models </a:t>
            </a:r>
            <a:r>
              <a:rPr sz="1500" i="1" dirty="0">
                <a:latin typeface="Times New Roman"/>
                <a:cs typeface="Times New Roman"/>
              </a:rPr>
              <a:t>are</a:t>
            </a:r>
            <a:r>
              <a:rPr sz="1500" i="1" spc="-10" dirty="0">
                <a:latin typeface="Times New Roman"/>
                <a:cs typeface="Times New Roman"/>
              </a:rPr>
              <a:t> </a:t>
            </a:r>
            <a:r>
              <a:rPr sz="1500" i="1" spc="-5" dirty="0">
                <a:latin typeface="Times New Roman"/>
                <a:cs typeface="Times New Roman"/>
              </a:rPr>
              <a:t>engaged</a:t>
            </a:r>
            <a:r>
              <a:rPr sz="1500" i="1" dirty="0">
                <a:latin typeface="Times New Roman"/>
                <a:cs typeface="Times New Roman"/>
              </a:rPr>
              <a:t> for </a:t>
            </a:r>
            <a:r>
              <a:rPr sz="1500" i="1" spc="-10" dirty="0">
                <a:latin typeface="Times New Roman"/>
                <a:cs typeface="Times New Roman"/>
              </a:rPr>
              <a:t>this</a:t>
            </a:r>
            <a:r>
              <a:rPr sz="1500" i="1" spc="15" dirty="0">
                <a:latin typeface="Times New Roman"/>
                <a:cs typeface="Times New Roman"/>
              </a:rPr>
              <a:t> </a:t>
            </a:r>
            <a:r>
              <a:rPr sz="1500" i="1" spc="-5" dirty="0">
                <a:latin typeface="Times New Roman"/>
                <a:cs typeface="Times New Roman"/>
              </a:rPr>
              <a:t>conjecture </a:t>
            </a:r>
            <a:r>
              <a:rPr sz="1500" i="1" dirty="0">
                <a:latin typeface="Times New Roman"/>
                <a:cs typeface="Times New Roman"/>
              </a:rPr>
              <a:t> </a:t>
            </a:r>
            <a:r>
              <a:rPr sz="1500" i="1" spc="-5" dirty="0">
                <a:latin typeface="Times New Roman"/>
                <a:cs typeface="Times New Roman"/>
              </a:rPr>
              <a:t>separately.</a:t>
            </a:r>
            <a:r>
              <a:rPr sz="1500" i="1" spc="10" dirty="0">
                <a:latin typeface="Times New Roman"/>
                <a:cs typeface="Times New Roman"/>
              </a:rPr>
              <a:t> </a:t>
            </a:r>
            <a:r>
              <a:rPr sz="1500" i="1" spc="-10" dirty="0">
                <a:latin typeface="Times New Roman"/>
                <a:cs typeface="Times New Roman"/>
              </a:rPr>
              <a:t>Regression</a:t>
            </a:r>
            <a:r>
              <a:rPr sz="1500" i="1" dirty="0">
                <a:latin typeface="Times New Roman"/>
                <a:cs typeface="Times New Roman"/>
              </a:rPr>
              <a:t> involves</a:t>
            </a:r>
            <a:r>
              <a:rPr sz="1500" i="1" spc="-5" dirty="0">
                <a:latin typeface="Times New Roman"/>
                <a:cs typeface="Times New Roman"/>
              </a:rPr>
              <a:t> minimizing</a:t>
            </a:r>
            <a:r>
              <a:rPr sz="1500" i="1" spc="20" dirty="0">
                <a:latin typeface="Times New Roman"/>
                <a:cs typeface="Times New Roman"/>
              </a:rPr>
              <a:t> </a:t>
            </a:r>
            <a:r>
              <a:rPr sz="1500" i="1" spc="-5" dirty="0">
                <a:latin typeface="Times New Roman"/>
                <a:cs typeface="Times New Roman"/>
              </a:rPr>
              <a:t>error</a:t>
            </a:r>
            <a:r>
              <a:rPr sz="1500" i="1" spc="35" dirty="0">
                <a:latin typeface="Times New Roman"/>
                <a:cs typeface="Times New Roman"/>
              </a:rPr>
              <a:t> </a:t>
            </a:r>
            <a:r>
              <a:rPr sz="1500" i="1" spc="-5" dirty="0">
                <a:latin typeface="Times New Roman"/>
                <a:cs typeface="Times New Roman"/>
              </a:rPr>
              <a:t>and</a:t>
            </a:r>
            <a:r>
              <a:rPr sz="1500" i="1" spc="15" dirty="0">
                <a:latin typeface="Times New Roman"/>
                <a:cs typeface="Times New Roman"/>
              </a:rPr>
              <a:t> </a:t>
            </a:r>
            <a:r>
              <a:rPr sz="1500" i="1" dirty="0">
                <a:latin typeface="Times New Roman"/>
                <a:cs typeface="Times New Roman"/>
              </a:rPr>
              <a:t>LSTM </a:t>
            </a:r>
            <a:r>
              <a:rPr sz="1500" i="1" spc="5" dirty="0">
                <a:latin typeface="Times New Roman"/>
                <a:cs typeface="Times New Roman"/>
              </a:rPr>
              <a:t> </a:t>
            </a:r>
            <a:r>
              <a:rPr sz="1500" i="1" spc="-5" dirty="0">
                <a:latin typeface="Times New Roman"/>
                <a:cs typeface="Times New Roman"/>
              </a:rPr>
              <a:t>contributes</a:t>
            </a:r>
            <a:r>
              <a:rPr sz="1500" i="1" dirty="0">
                <a:latin typeface="Times New Roman"/>
                <a:cs typeface="Times New Roman"/>
              </a:rPr>
              <a:t> </a:t>
            </a:r>
            <a:r>
              <a:rPr sz="1500" i="1" spc="-5" dirty="0">
                <a:latin typeface="Times New Roman"/>
                <a:cs typeface="Times New Roman"/>
              </a:rPr>
              <a:t>to</a:t>
            </a:r>
            <a:r>
              <a:rPr sz="1500" i="1" dirty="0">
                <a:latin typeface="Times New Roman"/>
                <a:cs typeface="Times New Roman"/>
              </a:rPr>
              <a:t> </a:t>
            </a:r>
            <a:r>
              <a:rPr sz="1500" i="1" spc="-5" dirty="0">
                <a:latin typeface="Times New Roman"/>
                <a:cs typeface="Times New Roman"/>
              </a:rPr>
              <a:t>remembering</a:t>
            </a:r>
            <a:r>
              <a:rPr sz="1500" i="1" dirty="0">
                <a:latin typeface="Times New Roman"/>
                <a:cs typeface="Times New Roman"/>
              </a:rPr>
              <a:t> the</a:t>
            </a:r>
            <a:r>
              <a:rPr sz="1500" i="1" spc="-10" dirty="0">
                <a:latin typeface="Times New Roman"/>
                <a:cs typeface="Times New Roman"/>
              </a:rPr>
              <a:t> </a:t>
            </a:r>
            <a:r>
              <a:rPr sz="1500" i="1" dirty="0">
                <a:latin typeface="Times New Roman"/>
                <a:cs typeface="Times New Roman"/>
              </a:rPr>
              <a:t>data </a:t>
            </a:r>
            <a:r>
              <a:rPr sz="1500" i="1" spc="-5" dirty="0">
                <a:latin typeface="Times New Roman"/>
                <a:cs typeface="Times New Roman"/>
              </a:rPr>
              <a:t>and</a:t>
            </a:r>
            <a:r>
              <a:rPr sz="1500" i="1" dirty="0">
                <a:latin typeface="Times New Roman"/>
                <a:cs typeface="Times New Roman"/>
              </a:rPr>
              <a:t> </a:t>
            </a:r>
            <a:r>
              <a:rPr sz="1500" i="1" spc="-5" dirty="0">
                <a:latin typeface="Times New Roman"/>
                <a:cs typeface="Times New Roman"/>
              </a:rPr>
              <a:t>results</a:t>
            </a:r>
            <a:r>
              <a:rPr sz="1500" i="1" dirty="0">
                <a:latin typeface="Times New Roman"/>
                <a:cs typeface="Times New Roman"/>
              </a:rPr>
              <a:t> for the</a:t>
            </a:r>
            <a:r>
              <a:rPr sz="1500" i="1" spc="-10" dirty="0">
                <a:latin typeface="Times New Roman"/>
                <a:cs typeface="Times New Roman"/>
              </a:rPr>
              <a:t> </a:t>
            </a:r>
            <a:r>
              <a:rPr sz="1500" i="1" dirty="0">
                <a:latin typeface="Times New Roman"/>
                <a:cs typeface="Times New Roman"/>
              </a:rPr>
              <a:t>long</a:t>
            </a:r>
            <a:r>
              <a:rPr sz="1500" i="1" spc="15" dirty="0">
                <a:latin typeface="Times New Roman"/>
                <a:cs typeface="Times New Roman"/>
              </a:rPr>
              <a:t> </a:t>
            </a:r>
            <a:r>
              <a:rPr sz="1500" i="1" spc="-5" dirty="0">
                <a:latin typeface="Times New Roman"/>
                <a:cs typeface="Times New Roman"/>
              </a:rPr>
              <a:t>run. </a:t>
            </a:r>
            <a:r>
              <a:rPr sz="1500" i="1" spc="-360" dirty="0">
                <a:latin typeface="Times New Roman"/>
                <a:cs typeface="Times New Roman"/>
              </a:rPr>
              <a:t> </a:t>
            </a:r>
            <a:r>
              <a:rPr sz="1500" i="1" spc="-5" dirty="0">
                <a:latin typeface="Times New Roman"/>
                <a:cs typeface="Times New Roman"/>
              </a:rPr>
              <a:t>Finally, </a:t>
            </a:r>
            <a:r>
              <a:rPr sz="1500" i="1" dirty="0">
                <a:latin typeface="Times New Roman"/>
                <a:cs typeface="Times New Roman"/>
              </a:rPr>
              <a:t>the graphs for the </a:t>
            </a:r>
            <a:r>
              <a:rPr sz="1500" i="1" spc="-5" dirty="0">
                <a:latin typeface="Times New Roman"/>
                <a:cs typeface="Times New Roman"/>
              </a:rPr>
              <a:t>fluctuation of </a:t>
            </a:r>
            <a:r>
              <a:rPr sz="1500" i="1" dirty="0">
                <a:latin typeface="Times New Roman"/>
                <a:cs typeface="Times New Roman"/>
              </a:rPr>
              <a:t>prices </a:t>
            </a:r>
            <a:r>
              <a:rPr sz="1500" i="1" spc="-5" dirty="0">
                <a:latin typeface="Times New Roman"/>
                <a:cs typeface="Times New Roman"/>
              </a:rPr>
              <a:t>with </a:t>
            </a:r>
            <a:r>
              <a:rPr sz="1500" i="1" dirty="0">
                <a:latin typeface="Times New Roman"/>
                <a:cs typeface="Times New Roman"/>
              </a:rPr>
              <a:t>the dates </a:t>
            </a:r>
            <a:r>
              <a:rPr sz="1500" i="1" spc="-5" dirty="0">
                <a:latin typeface="Times New Roman"/>
                <a:cs typeface="Times New Roman"/>
              </a:rPr>
              <a:t>(in </a:t>
            </a:r>
            <a:r>
              <a:rPr sz="1500" i="1" spc="-360" dirty="0">
                <a:latin typeface="Times New Roman"/>
                <a:cs typeface="Times New Roman"/>
              </a:rPr>
              <a:t> </a:t>
            </a:r>
            <a:r>
              <a:rPr sz="1500" i="1" dirty="0">
                <a:latin typeface="Times New Roman"/>
                <a:cs typeface="Times New Roman"/>
              </a:rPr>
              <a:t>case </a:t>
            </a:r>
            <a:r>
              <a:rPr sz="1500" i="1" spc="-5" dirty="0">
                <a:latin typeface="Times New Roman"/>
                <a:cs typeface="Times New Roman"/>
              </a:rPr>
              <a:t>of Regression </a:t>
            </a:r>
            <a:r>
              <a:rPr sz="1500" i="1" dirty="0">
                <a:latin typeface="Times New Roman"/>
                <a:cs typeface="Times New Roman"/>
              </a:rPr>
              <a:t>based </a:t>
            </a:r>
            <a:r>
              <a:rPr sz="1500" i="1" spc="-5" dirty="0">
                <a:latin typeface="Times New Roman"/>
                <a:cs typeface="Times New Roman"/>
              </a:rPr>
              <a:t>model) </a:t>
            </a:r>
            <a:r>
              <a:rPr sz="1500" i="1" dirty="0">
                <a:latin typeface="Times New Roman"/>
                <a:cs typeface="Times New Roman"/>
              </a:rPr>
              <a:t>and </a:t>
            </a:r>
            <a:r>
              <a:rPr sz="1500" i="1" spc="-5" dirty="0">
                <a:latin typeface="Times New Roman"/>
                <a:cs typeface="Times New Roman"/>
              </a:rPr>
              <a:t>between actual </a:t>
            </a:r>
            <a:r>
              <a:rPr sz="1500" i="1" dirty="0">
                <a:latin typeface="Times New Roman"/>
                <a:cs typeface="Times New Roman"/>
              </a:rPr>
              <a:t>and </a:t>
            </a:r>
            <a:r>
              <a:rPr sz="1500" i="1" spc="5" dirty="0">
                <a:latin typeface="Times New Roman"/>
                <a:cs typeface="Times New Roman"/>
              </a:rPr>
              <a:t> </a:t>
            </a:r>
            <a:r>
              <a:rPr sz="1500" i="1" spc="-5" dirty="0">
                <a:latin typeface="Times New Roman"/>
                <a:cs typeface="Times New Roman"/>
              </a:rPr>
              <a:t>predicted </a:t>
            </a:r>
            <a:r>
              <a:rPr sz="1500" i="1" dirty="0">
                <a:latin typeface="Times New Roman"/>
                <a:cs typeface="Times New Roman"/>
              </a:rPr>
              <a:t>price</a:t>
            </a:r>
            <a:r>
              <a:rPr sz="1500" i="1" spc="-15" dirty="0">
                <a:latin typeface="Times New Roman"/>
                <a:cs typeface="Times New Roman"/>
              </a:rPr>
              <a:t> </a:t>
            </a:r>
            <a:r>
              <a:rPr sz="1500" i="1" spc="-5" dirty="0">
                <a:latin typeface="Times New Roman"/>
                <a:cs typeface="Times New Roman"/>
              </a:rPr>
              <a:t>(for </a:t>
            </a:r>
            <a:r>
              <a:rPr sz="1500" i="1" dirty="0">
                <a:latin typeface="Times New Roman"/>
                <a:cs typeface="Times New Roman"/>
              </a:rPr>
              <a:t>the</a:t>
            </a:r>
            <a:r>
              <a:rPr sz="1500" i="1" spc="10" dirty="0">
                <a:latin typeface="Times New Roman"/>
                <a:cs typeface="Times New Roman"/>
              </a:rPr>
              <a:t> </a:t>
            </a:r>
            <a:r>
              <a:rPr sz="1500" i="1" dirty="0">
                <a:latin typeface="Times New Roman"/>
                <a:cs typeface="Times New Roman"/>
              </a:rPr>
              <a:t>LSTM</a:t>
            </a:r>
            <a:r>
              <a:rPr sz="1500" i="1" spc="-30" dirty="0">
                <a:latin typeface="Times New Roman"/>
                <a:cs typeface="Times New Roman"/>
              </a:rPr>
              <a:t> </a:t>
            </a:r>
            <a:r>
              <a:rPr sz="1500" i="1" spc="-5" dirty="0">
                <a:latin typeface="Times New Roman"/>
                <a:cs typeface="Times New Roman"/>
              </a:rPr>
              <a:t>based</a:t>
            </a:r>
            <a:r>
              <a:rPr sz="1500" i="1" spc="15" dirty="0">
                <a:latin typeface="Times New Roman"/>
                <a:cs typeface="Times New Roman"/>
              </a:rPr>
              <a:t> </a:t>
            </a:r>
            <a:r>
              <a:rPr sz="1500" i="1" spc="-5" dirty="0">
                <a:latin typeface="Times New Roman"/>
                <a:cs typeface="Times New Roman"/>
              </a:rPr>
              <a:t>model)</a:t>
            </a:r>
            <a:r>
              <a:rPr sz="1500" i="1" spc="-15" dirty="0">
                <a:latin typeface="Times New Roman"/>
                <a:cs typeface="Times New Roman"/>
              </a:rPr>
              <a:t> </a:t>
            </a:r>
            <a:r>
              <a:rPr sz="1500" i="1" dirty="0">
                <a:latin typeface="Times New Roman"/>
                <a:cs typeface="Times New Roman"/>
              </a:rPr>
              <a:t>are</a:t>
            </a:r>
            <a:r>
              <a:rPr sz="1500" i="1" spc="-15" dirty="0">
                <a:latin typeface="Times New Roman"/>
                <a:cs typeface="Times New Roman"/>
              </a:rPr>
              <a:t> </a:t>
            </a:r>
            <a:r>
              <a:rPr sz="1500" i="1" spc="-5" dirty="0">
                <a:latin typeface="Times New Roman"/>
                <a:cs typeface="Times New Roman"/>
              </a:rPr>
              <a:t>plotted.</a:t>
            </a:r>
            <a:endParaRPr sz="1500" dirty="0">
              <a:latin typeface="Times New Roman"/>
              <a:cs typeface="Times New Roman"/>
            </a:endParaRPr>
          </a:p>
          <a:p>
            <a:pPr algn="just">
              <a:lnSpc>
                <a:spcPct val="100000"/>
              </a:lnSpc>
              <a:spcBef>
                <a:spcPts val="5"/>
              </a:spcBef>
            </a:pPr>
            <a:endParaRPr sz="1500" dirty="0">
              <a:latin typeface="Times New Roman"/>
              <a:cs typeface="Times New Roman"/>
            </a:endParaRPr>
          </a:p>
          <a:p>
            <a:pPr marL="469900" marR="74930" algn="just">
              <a:lnSpc>
                <a:spcPct val="95700"/>
              </a:lnSpc>
              <a:spcBef>
                <a:spcPts val="5"/>
              </a:spcBef>
            </a:pPr>
            <a:r>
              <a:rPr sz="1500" i="1" spc="5" dirty="0">
                <a:latin typeface="Times New Roman"/>
                <a:cs typeface="Times New Roman"/>
              </a:rPr>
              <a:t>The </a:t>
            </a:r>
            <a:r>
              <a:rPr sz="1500" i="1" spc="-5" dirty="0">
                <a:latin typeface="Times New Roman"/>
                <a:cs typeface="Times New Roman"/>
              </a:rPr>
              <a:t>rest of </a:t>
            </a:r>
            <a:r>
              <a:rPr sz="1500" i="1" dirty="0">
                <a:latin typeface="Times New Roman"/>
                <a:cs typeface="Times New Roman"/>
              </a:rPr>
              <a:t>the paper </a:t>
            </a:r>
            <a:r>
              <a:rPr sz="1500" i="1" spc="-5" dirty="0">
                <a:latin typeface="Times New Roman"/>
                <a:cs typeface="Times New Roman"/>
              </a:rPr>
              <a:t>consists of </a:t>
            </a:r>
            <a:r>
              <a:rPr sz="1500" i="1" dirty="0">
                <a:latin typeface="Times New Roman"/>
                <a:cs typeface="Times New Roman"/>
              </a:rPr>
              <a:t>following: </a:t>
            </a:r>
            <a:r>
              <a:rPr sz="1500" i="1" spc="-10" dirty="0">
                <a:latin typeface="Times New Roman"/>
                <a:cs typeface="Times New Roman"/>
              </a:rPr>
              <a:t>Part </a:t>
            </a:r>
            <a:r>
              <a:rPr sz="1500" i="1" spc="5" dirty="0">
                <a:latin typeface="Times New Roman"/>
                <a:cs typeface="Times New Roman"/>
              </a:rPr>
              <a:t>2 </a:t>
            </a:r>
            <a:r>
              <a:rPr sz="1500" i="1" spc="-10" dirty="0">
                <a:latin typeface="Times New Roman"/>
                <a:cs typeface="Times New Roman"/>
              </a:rPr>
              <a:t>puts </a:t>
            </a:r>
            <a:r>
              <a:rPr sz="1500" i="1" spc="-5" dirty="0">
                <a:latin typeface="Times New Roman"/>
                <a:cs typeface="Times New Roman"/>
              </a:rPr>
              <a:t>forward </a:t>
            </a:r>
            <a:r>
              <a:rPr sz="1500" i="1" dirty="0">
                <a:latin typeface="Times New Roman"/>
                <a:cs typeface="Times New Roman"/>
              </a:rPr>
              <a:t> the two </a:t>
            </a:r>
            <a:r>
              <a:rPr sz="1500" i="1" spc="-5" dirty="0">
                <a:latin typeface="Times New Roman"/>
                <a:cs typeface="Times New Roman"/>
              </a:rPr>
              <a:t>models used and </a:t>
            </a:r>
            <a:r>
              <a:rPr sz="1500" i="1" dirty="0">
                <a:latin typeface="Times New Roman"/>
                <a:cs typeface="Times New Roman"/>
              </a:rPr>
              <a:t>the </a:t>
            </a:r>
            <a:r>
              <a:rPr sz="1500" i="1" spc="-10" dirty="0">
                <a:latin typeface="Times New Roman"/>
                <a:cs typeface="Times New Roman"/>
              </a:rPr>
              <a:t>methods </a:t>
            </a:r>
            <a:r>
              <a:rPr sz="1500" i="1" spc="-5" dirty="0">
                <a:latin typeface="Times New Roman"/>
                <a:cs typeface="Times New Roman"/>
              </a:rPr>
              <a:t>used in </a:t>
            </a:r>
            <a:r>
              <a:rPr sz="1500" i="1" dirty="0">
                <a:latin typeface="Times New Roman"/>
                <a:cs typeface="Times New Roman"/>
              </a:rPr>
              <a:t>them </a:t>
            </a:r>
            <a:r>
              <a:rPr sz="1500" i="1" spc="5" dirty="0">
                <a:latin typeface="Times New Roman"/>
                <a:cs typeface="Times New Roman"/>
              </a:rPr>
              <a:t>in </a:t>
            </a:r>
            <a:r>
              <a:rPr sz="1500" i="1" dirty="0">
                <a:latin typeface="Times New Roman"/>
                <a:cs typeface="Times New Roman"/>
              </a:rPr>
              <a:t>detail. </a:t>
            </a:r>
            <a:r>
              <a:rPr sz="1500" i="1" spc="-10" dirty="0">
                <a:latin typeface="Times New Roman"/>
                <a:cs typeface="Times New Roman"/>
              </a:rPr>
              <a:t>Part </a:t>
            </a:r>
            <a:r>
              <a:rPr sz="1500" i="1" spc="-360" dirty="0">
                <a:latin typeface="Times New Roman"/>
                <a:cs typeface="Times New Roman"/>
              </a:rPr>
              <a:t> </a:t>
            </a:r>
            <a:r>
              <a:rPr sz="1500" i="1" spc="5" dirty="0">
                <a:latin typeface="Times New Roman"/>
                <a:cs typeface="Times New Roman"/>
              </a:rPr>
              <a:t>3 </a:t>
            </a:r>
            <a:r>
              <a:rPr sz="1500" i="1" spc="-5" dirty="0">
                <a:latin typeface="Times New Roman"/>
                <a:cs typeface="Times New Roman"/>
              </a:rPr>
              <a:t>discusses </a:t>
            </a:r>
            <a:r>
              <a:rPr sz="1500" i="1" dirty="0">
                <a:latin typeface="Times New Roman"/>
                <a:cs typeface="Times New Roman"/>
              </a:rPr>
              <a:t>the results </a:t>
            </a:r>
            <a:r>
              <a:rPr sz="1500" i="1" spc="-5" dirty="0">
                <a:latin typeface="Times New Roman"/>
                <a:cs typeface="Times New Roman"/>
              </a:rPr>
              <a:t>produced with </a:t>
            </a:r>
            <a:r>
              <a:rPr sz="1500" i="1" dirty="0">
                <a:latin typeface="Times New Roman"/>
                <a:cs typeface="Times New Roman"/>
              </a:rPr>
              <a:t>different </a:t>
            </a:r>
            <a:r>
              <a:rPr sz="1500" i="1" spc="-5" dirty="0">
                <a:latin typeface="Times New Roman"/>
                <a:cs typeface="Times New Roman"/>
              </a:rPr>
              <a:t>plots </a:t>
            </a:r>
            <a:r>
              <a:rPr sz="1500" i="1" spc="-10" dirty="0">
                <a:latin typeface="Times New Roman"/>
                <a:cs typeface="Times New Roman"/>
              </a:rPr>
              <a:t>for </a:t>
            </a:r>
            <a:r>
              <a:rPr sz="1500" i="1" dirty="0">
                <a:latin typeface="Times New Roman"/>
                <a:cs typeface="Times New Roman"/>
              </a:rPr>
              <a:t>both the </a:t>
            </a:r>
            <a:r>
              <a:rPr sz="1500" i="1" spc="5" dirty="0">
                <a:latin typeface="Times New Roman"/>
                <a:cs typeface="Times New Roman"/>
              </a:rPr>
              <a:t> </a:t>
            </a:r>
            <a:r>
              <a:rPr sz="1500" i="1" spc="-5" dirty="0">
                <a:latin typeface="Times New Roman"/>
                <a:cs typeface="Times New Roman"/>
              </a:rPr>
              <a:t>models in </a:t>
            </a:r>
            <a:r>
              <a:rPr sz="1500" i="1" dirty="0">
                <a:latin typeface="Times New Roman"/>
                <a:cs typeface="Times New Roman"/>
              </a:rPr>
              <a:t>detail. </a:t>
            </a:r>
            <a:r>
              <a:rPr sz="1500" i="1" spc="-10" dirty="0">
                <a:latin typeface="Times New Roman"/>
                <a:cs typeface="Times New Roman"/>
              </a:rPr>
              <a:t>Part </a:t>
            </a:r>
            <a:r>
              <a:rPr sz="1500" i="1" spc="5" dirty="0">
                <a:latin typeface="Times New Roman"/>
                <a:cs typeface="Times New Roman"/>
              </a:rPr>
              <a:t>4 </a:t>
            </a:r>
            <a:r>
              <a:rPr sz="1500" i="1" spc="-5" dirty="0">
                <a:latin typeface="Times New Roman"/>
                <a:cs typeface="Times New Roman"/>
              </a:rPr>
              <a:t>consists of </a:t>
            </a:r>
            <a:r>
              <a:rPr sz="1500" i="1" spc="-15" dirty="0">
                <a:latin typeface="Times New Roman"/>
                <a:cs typeface="Times New Roman"/>
              </a:rPr>
              <a:t>the </a:t>
            </a:r>
            <a:r>
              <a:rPr sz="1500" i="1" spc="-25" dirty="0">
                <a:latin typeface="Times New Roman"/>
                <a:cs typeface="Times New Roman"/>
              </a:rPr>
              <a:t>code and </a:t>
            </a:r>
            <a:r>
              <a:rPr sz="1500" i="1" spc="-20" dirty="0">
                <a:latin typeface="Times New Roman"/>
                <a:cs typeface="Times New Roman"/>
              </a:rPr>
              <a:t>Part </a:t>
            </a:r>
            <a:r>
              <a:rPr sz="1500" i="1" spc="5" dirty="0">
                <a:latin typeface="Times New Roman"/>
                <a:cs typeface="Times New Roman"/>
              </a:rPr>
              <a:t>5 </a:t>
            </a:r>
            <a:r>
              <a:rPr sz="1500" i="1" spc="-25" dirty="0">
                <a:latin typeface="Times New Roman"/>
                <a:cs typeface="Times New Roman"/>
              </a:rPr>
              <a:t>consists </a:t>
            </a:r>
            <a:r>
              <a:rPr sz="1500" i="1" spc="-5" dirty="0">
                <a:latin typeface="Times New Roman"/>
                <a:cs typeface="Times New Roman"/>
              </a:rPr>
              <a:t>of </a:t>
            </a:r>
            <a:r>
              <a:rPr sz="1500" i="1" spc="-365" dirty="0">
                <a:latin typeface="Times New Roman"/>
                <a:cs typeface="Times New Roman"/>
              </a:rPr>
              <a:t> </a:t>
            </a:r>
            <a:r>
              <a:rPr sz="1500" i="1" spc="-10" dirty="0">
                <a:latin typeface="Times New Roman"/>
                <a:cs typeface="Times New Roman"/>
              </a:rPr>
              <a:t>the</a:t>
            </a:r>
            <a:r>
              <a:rPr sz="1500" i="1" spc="-65" dirty="0">
                <a:latin typeface="Times New Roman"/>
                <a:cs typeface="Times New Roman"/>
              </a:rPr>
              <a:t> </a:t>
            </a:r>
            <a:r>
              <a:rPr sz="1500" i="1" spc="-5" dirty="0">
                <a:latin typeface="Times New Roman"/>
                <a:cs typeface="Times New Roman"/>
              </a:rPr>
              <a:t>conclusion</a:t>
            </a:r>
            <a:r>
              <a:rPr sz="1500" i="1" spc="-20" dirty="0">
                <a:latin typeface="Times New Roman"/>
                <a:cs typeface="Times New Roman"/>
              </a:rPr>
              <a:t> </a:t>
            </a:r>
            <a:r>
              <a:rPr sz="1500" i="1" dirty="0">
                <a:latin typeface="Times New Roman"/>
                <a:cs typeface="Times New Roman"/>
              </a:rPr>
              <a:t>and</a:t>
            </a:r>
            <a:r>
              <a:rPr sz="1500" i="1" spc="-25" dirty="0">
                <a:latin typeface="Times New Roman"/>
                <a:cs typeface="Times New Roman"/>
              </a:rPr>
              <a:t> </a:t>
            </a:r>
            <a:r>
              <a:rPr sz="1500" i="1" dirty="0">
                <a:latin typeface="Times New Roman"/>
                <a:cs typeface="Times New Roman"/>
              </a:rPr>
              <a:t>the</a:t>
            </a:r>
            <a:r>
              <a:rPr sz="1500" i="1" spc="-40" dirty="0">
                <a:latin typeface="Times New Roman"/>
                <a:cs typeface="Times New Roman"/>
              </a:rPr>
              <a:t> </a:t>
            </a:r>
            <a:r>
              <a:rPr sz="1500" i="1" spc="-5" dirty="0">
                <a:latin typeface="Times New Roman"/>
                <a:cs typeface="Times New Roman"/>
              </a:rPr>
              <a:t>last</a:t>
            </a:r>
            <a:r>
              <a:rPr sz="1500" i="1" spc="-20" dirty="0">
                <a:latin typeface="Times New Roman"/>
                <a:cs typeface="Times New Roman"/>
              </a:rPr>
              <a:t> </a:t>
            </a:r>
            <a:r>
              <a:rPr sz="1500" i="1" spc="-5" dirty="0">
                <a:latin typeface="Times New Roman"/>
                <a:cs typeface="Times New Roman"/>
              </a:rPr>
              <a:t>section</a:t>
            </a:r>
            <a:r>
              <a:rPr sz="1500" i="1" dirty="0">
                <a:latin typeface="Times New Roman"/>
                <a:cs typeface="Times New Roman"/>
              </a:rPr>
              <a:t> </a:t>
            </a:r>
            <a:r>
              <a:rPr sz="1500" i="1" spc="-5" dirty="0">
                <a:latin typeface="Times New Roman"/>
                <a:cs typeface="Times New Roman"/>
              </a:rPr>
              <a:t>involves</a:t>
            </a:r>
            <a:r>
              <a:rPr sz="1500" i="1" dirty="0">
                <a:latin typeface="Times New Roman"/>
                <a:cs typeface="Times New Roman"/>
              </a:rPr>
              <a:t> the</a:t>
            </a:r>
            <a:r>
              <a:rPr sz="1500" i="1" spc="-15" dirty="0">
                <a:latin typeface="Times New Roman"/>
                <a:cs typeface="Times New Roman"/>
              </a:rPr>
              <a:t> </a:t>
            </a:r>
            <a:r>
              <a:rPr sz="1500" i="1" spc="-5" dirty="0">
                <a:latin typeface="Times New Roman"/>
                <a:cs typeface="Times New Roman"/>
              </a:rPr>
              <a:t>references.</a:t>
            </a:r>
            <a:endParaRPr sz="1500" dirty="0">
              <a:latin typeface="Times New Roman"/>
              <a:cs typeface="Times New Roman"/>
            </a:endParaRPr>
          </a:p>
          <a:p>
            <a:pPr>
              <a:lnSpc>
                <a:spcPct val="100000"/>
              </a:lnSpc>
            </a:pPr>
            <a:endParaRPr sz="1600" dirty="0">
              <a:latin typeface="Times New Roman"/>
              <a:cs typeface="Times New Roman"/>
            </a:endParaRPr>
          </a:p>
          <a:p>
            <a:pPr marL="12700">
              <a:lnSpc>
                <a:spcPts val="1750"/>
              </a:lnSpc>
              <a:spcBef>
                <a:spcPts val="1210"/>
              </a:spcBef>
              <a:tabLst>
                <a:tab pos="466725" algn="l"/>
              </a:tabLst>
            </a:pPr>
            <a:r>
              <a:rPr sz="1500" spc="-10" dirty="0">
                <a:latin typeface="Times New Roman"/>
                <a:cs typeface="Times New Roman"/>
              </a:rPr>
              <a:t>II.	</a:t>
            </a:r>
            <a:r>
              <a:rPr sz="1500" u="sng" spc="-15" dirty="0">
                <a:uFill>
                  <a:solidFill>
                    <a:srgbClr val="000000"/>
                  </a:solidFill>
                </a:uFill>
                <a:latin typeface="Times New Roman"/>
                <a:cs typeface="Times New Roman"/>
              </a:rPr>
              <a:t>METHODOLOGY</a:t>
            </a:r>
            <a:endParaRPr sz="1500" dirty="0">
              <a:latin typeface="Times New Roman"/>
              <a:cs typeface="Times New Roman"/>
            </a:endParaRPr>
          </a:p>
          <a:p>
            <a:pPr marL="3311525" marR="5080" algn="just">
              <a:lnSpc>
                <a:spcPct val="95900"/>
              </a:lnSpc>
              <a:spcBef>
                <a:spcPts val="25"/>
              </a:spcBef>
            </a:pPr>
            <a:r>
              <a:rPr sz="1500" i="1" dirty="0">
                <a:latin typeface="Times New Roman"/>
                <a:cs typeface="Times New Roman"/>
              </a:rPr>
              <a:t>Stock </a:t>
            </a:r>
            <a:r>
              <a:rPr sz="1500" i="1" spc="-10" dirty="0">
                <a:latin typeface="Times New Roman"/>
                <a:cs typeface="Times New Roman"/>
              </a:rPr>
              <a:t>market </a:t>
            </a:r>
            <a:r>
              <a:rPr sz="1500" i="1" spc="-5" dirty="0">
                <a:latin typeface="Times New Roman"/>
                <a:cs typeface="Times New Roman"/>
              </a:rPr>
              <a:t>prediction </a:t>
            </a:r>
            <a:r>
              <a:rPr sz="1500" i="1" dirty="0">
                <a:latin typeface="Times New Roman"/>
                <a:cs typeface="Times New Roman"/>
              </a:rPr>
              <a:t> seems </a:t>
            </a:r>
            <a:r>
              <a:rPr sz="1500" i="1" spc="5" dirty="0">
                <a:latin typeface="Times New Roman"/>
                <a:cs typeface="Times New Roman"/>
              </a:rPr>
              <a:t>a </a:t>
            </a:r>
            <a:r>
              <a:rPr sz="1500" i="1" dirty="0">
                <a:latin typeface="Times New Roman"/>
                <a:cs typeface="Times New Roman"/>
              </a:rPr>
              <a:t>complex problem </a:t>
            </a:r>
            <a:r>
              <a:rPr sz="1500" i="1" spc="5" dirty="0">
                <a:latin typeface="Times New Roman"/>
                <a:cs typeface="Times New Roman"/>
              </a:rPr>
              <a:t> </a:t>
            </a:r>
            <a:r>
              <a:rPr sz="1500" i="1" dirty="0">
                <a:latin typeface="Times New Roman"/>
                <a:cs typeface="Times New Roman"/>
              </a:rPr>
              <a:t>because there are </a:t>
            </a:r>
            <a:r>
              <a:rPr sz="1500" i="1" spc="-5" dirty="0">
                <a:latin typeface="Times New Roman"/>
                <a:cs typeface="Times New Roman"/>
              </a:rPr>
              <a:t>many </a:t>
            </a:r>
            <a:r>
              <a:rPr sz="1500" i="1" dirty="0">
                <a:latin typeface="Times New Roman"/>
                <a:cs typeface="Times New Roman"/>
              </a:rPr>
              <a:t> factors </a:t>
            </a:r>
            <a:r>
              <a:rPr sz="1500" i="1" spc="-10" dirty="0">
                <a:latin typeface="Times New Roman"/>
                <a:cs typeface="Times New Roman"/>
              </a:rPr>
              <a:t>that </a:t>
            </a:r>
            <a:r>
              <a:rPr sz="1500" i="1" dirty="0">
                <a:latin typeface="Times New Roman"/>
                <a:cs typeface="Times New Roman"/>
              </a:rPr>
              <a:t>have </a:t>
            </a:r>
            <a:r>
              <a:rPr sz="1500" i="1" spc="-5" dirty="0">
                <a:latin typeface="Times New Roman"/>
                <a:cs typeface="Times New Roman"/>
              </a:rPr>
              <a:t>yet </a:t>
            </a:r>
            <a:r>
              <a:rPr sz="1500" i="1" spc="5" dirty="0">
                <a:latin typeface="Times New Roman"/>
                <a:cs typeface="Times New Roman"/>
              </a:rPr>
              <a:t>to </a:t>
            </a:r>
            <a:r>
              <a:rPr sz="1500" i="1" spc="-5" dirty="0">
                <a:latin typeface="Times New Roman"/>
                <a:cs typeface="Times New Roman"/>
              </a:rPr>
              <a:t>be </a:t>
            </a:r>
            <a:r>
              <a:rPr sz="1500" i="1" dirty="0">
                <a:latin typeface="Times New Roman"/>
                <a:cs typeface="Times New Roman"/>
              </a:rPr>
              <a:t> </a:t>
            </a:r>
            <a:r>
              <a:rPr sz="1500" i="1" spc="-5" dirty="0">
                <a:latin typeface="Times New Roman"/>
                <a:cs typeface="Times New Roman"/>
              </a:rPr>
              <a:t>addressed </a:t>
            </a:r>
            <a:r>
              <a:rPr sz="1500" i="1" dirty="0">
                <a:latin typeface="Times New Roman"/>
                <a:cs typeface="Times New Roman"/>
              </a:rPr>
              <a:t>and </a:t>
            </a:r>
            <a:r>
              <a:rPr sz="1500" i="1" spc="-5" dirty="0">
                <a:latin typeface="Times New Roman"/>
                <a:cs typeface="Times New Roman"/>
              </a:rPr>
              <a:t>it </a:t>
            </a:r>
            <a:r>
              <a:rPr sz="1500" i="1" dirty="0">
                <a:latin typeface="Times New Roman"/>
                <a:cs typeface="Times New Roman"/>
              </a:rPr>
              <a:t>doesn’t </a:t>
            </a:r>
            <a:r>
              <a:rPr sz="1500" i="1" spc="5" dirty="0">
                <a:latin typeface="Times New Roman"/>
                <a:cs typeface="Times New Roman"/>
              </a:rPr>
              <a:t> seem </a:t>
            </a:r>
            <a:r>
              <a:rPr sz="1500" i="1" spc="-5" dirty="0">
                <a:latin typeface="Times New Roman"/>
                <a:cs typeface="Times New Roman"/>
              </a:rPr>
              <a:t>statistical </a:t>
            </a:r>
            <a:r>
              <a:rPr sz="1500" i="1" spc="5" dirty="0">
                <a:latin typeface="Times New Roman"/>
                <a:cs typeface="Times New Roman"/>
              </a:rPr>
              <a:t>at </a:t>
            </a:r>
            <a:r>
              <a:rPr sz="1500" i="1" spc="-5" dirty="0">
                <a:latin typeface="Times New Roman"/>
                <a:cs typeface="Times New Roman"/>
              </a:rPr>
              <a:t>first. But </a:t>
            </a:r>
            <a:r>
              <a:rPr sz="1500" i="1" dirty="0">
                <a:latin typeface="Times New Roman"/>
                <a:cs typeface="Times New Roman"/>
              </a:rPr>
              <a:t> </a:t>
            </a:r>
            <a:r>
              <a:rPr sz="1500" i="1" spc="10" dirty="0">
                <a:latin typeface="Times New Roman"/>
                <a:cs typeface="Times New Roman"/>
              </a:rPr>
              <a:t>by </a:t>
            </a:r>
            <a:r>
              <a:rPr sz="1500" i="1" spc="-5" dirty="0">
                <a:latin typeface="Times New Roman"/>
                <a:cs typeface="Times New Roman"/>
              </a:rPr>
              <a:t>proper </a:t>
            </a:r>
            <a:r>
              <a:rPr sz="1500" i="1" dirty="0">
                <a:latin typeface="Times New Roman"/>
                <a:cs typeface="Times New Roman"/>
              </a:rPr>
              <a:t>use </a:t>
            </a:r>
            <a:r>
              <a:rPr sz="1500" i="1" spc="-5" dirty="0">
                <a:latin typeface="Times New Roman"/>
                <a:cs typeface="Times New Roman"/>
              </a:rPr>
              <a:t>of machine </a:t>
            </a:r>
            <a:r>
              <a:rPr sz="1500" i="1" dirty="0">
                <a:latin typeface="Times New Roman"/>
                <a:cs typeface="Times New Roman"/>
              </a:rPr>
              <a:t> </a:t>
            </a:r>
            <a:r>
              <a:rPr sz="1500" i="1" spc="10" dirty="0">
                <a:latin typeface="Times New Roman"/>
                <a:cs typeface="Times New Roman"/>
              </a:rPr>
              <a:t>l</a:t>
            </a:r>
            <a:r>
              <a:rPr sz="1500" i="1" spc="-20" dirty="0">
                <a:latin typeface="Times New Roman"/>
                <a:cs typeface="Times New Roman"/>
              </a:rPr>
              <a:t>e</a:t>
            </a:r>
            <a:r>
              <a:rPr sz="1500" i="1" spc="15" dirty="0">
                <a:latin typeface="Times New Roman"/>
                <a:cs typeface="Times New Roman"/>
              </a:rPr>
              <a:t>a</a:t>
            </a:r>
            <a:r>
              <a:rPr sz="1500" i="1" spc="-15" dirty="0">
                <a:latin typeface="Times New Roman"/>
                <a:cs typeface="Times New Roman"/>
              </a:rPr>
              <a:t>r</a:t>
            </a:r>
            <a:r>
              <a:rPr sz="1500" i="1" spc="-10" dirty="0">
                <a:latin typeface="Times New Roman"/>
                <a:cs typeface="Times New Roman"/>
              </a:rPr>
              <a:t>n</a:t>
            </a:r>
            <a:r>
              <a:rPr sz="1500" i="1" spc="10" dirty="0">
                <a:latin typeface="Times New Roman"/>
                <a:cs typeface="Times New Roman"/>
              </a:rPr>
              <a:t>i</a:t>
            </a:r>
            <a:r>
              <a:rPr sz="1500" i="1" spc="-10" dirty="0">
                <a:latin typeface="Times New Roman"/>
                <a:cs typeface="Times New Roman"/>
              </a:rPr>
              <a:t>n</a:t>
            </a:r>
            <a:r>
              <a:rPr sz="1500" i="1" spc="5" dirty="0">
                <a:latin typeface="Times New Roman"/>
                <a:cs typeface="Times New Roman"/>
              </a:rPr>
              <a:t>g</a:t>
            </a:r>
            <a:r>
              <a:rPr sz="1500" i="1" spc="-70" dirty="0">
                <a:latin typeface="Times New Roman"/>
                <a:cs typeface="Times New Roman"/>
              </a:rPr>
              <a:t> </a:t>
            </a:r>
            <a:r>
              <a:rPr sz="1500" i="1" spc="10" dirty="0">
                <a:latin typeface="Times New Roman"/>
                <a:cs typeface="Times New Roman"/>
              </a:rPr>
              <a:t>t</a:t>
            </a:r>
            <a:r>
              <a:rPr sz="1500" i="1" spc="5" dirty="0">
                <a:latin typeface="Times New Roman"/>
                <a:cs typeface="Times New Roman"/>
              </a:rPr>
              <a:t>e</a:t>
            </a:r>
            <a:r>
              <a:rPr sz="1500" i="1" spc="-20" dirty="0">
                <a:latin typeface="Times New Roman"/>
                <a:cs typeface="Times New Roman"/>
              </a:rPr>
              <a:t>c</a:t>
            </a:r>
            <a:r>
              <a:rPr sz="1500" i="1" spc="-10" dirty="0">
                <a:latin typeface="Times New Roman"/>
                <a:cs typeface="Times New Roman"/>
              </a:rPr>
              <a:t>h</a:t>
            </a:r>
            <a:r>
              <a:rPr sz="1500" i="1" spc="15" dirty="0">
                <a:latin typeface="Times New Roman"/>
                <a:cs typeface="Times New Roman"/>
              </a:rPr>
              <a:t>n</a:t>
            </a:r>
            <a:r>
              <a:rPr sz="1500" i="1" spc="-15" dirty="0">
                <a:latin typeface="Times New Roman"/>
                <a:cs typeface="Times New Roman"/>
              </a:rPr>
              <a:t>iq</a:t>
            </a:r>
            <a:r>
              <a:rPr sz="1500" i="1" spc="15" dirty="0">
                <a:latin typeface="Times New Roman"/>
                <a:cs typeface="Times New Roman"/>
              </a:rPr>
              <a:t>u</a:t>
            </a:r>
            <a:r>
              <a:rPr sz="1500" i="1" spc="-20" dirty="0">
                <a:latin typeface="Times New Roman"/>
                <a:cs typeface="Times New Roman"/>
              </a:rPr>
              <a:t>e</a:t>
            </a:r>
            <a:r>
              <a:rPr sz="1500" i="1" spc="10" dirty="0">
                <a:latin typeface="Times New Roman"/>
                <a:cs typeface="Times New Roman"/>
              </a:rPr>
              <a:t>s</a:t>
            </a:r>
            <a:r>
              <a:rPr sz="1500" i="1" dirty="0">
                <a:latin typeface="Times New Roman"/>
                <a:cs typeface="Times New Roman"/>
              </a:rPr>
              <a:t>,</a:t>
            </a:r>
            <a:r>
              <a:rPr sz="1500" i="1" spc="-50" dirty="0">
                <a:latin typeface="Times New Roman"/>
                <a:cs typeface="Times New Roman"/>
              </a:rPr>
              <a:t> </a:t>
            </a:r>
            <a:r>
              <a:rPr sz="1500" i="1" spc="-10" dirty="0">
                <a:latin typeface="Times New Roman"/>
                <a:cs typeface="Times New Roman"/>
              </a:rPr>
              <a:t>o</a:t>
            </a:r>
            <a:r>
              <a:rPr sz="1500" i="1" spc="15" dirty="0">
                <a:latin typeface="Times New Roman"/>
                <a:cs typeface="Times New Roman"/>
              </a:rPr>
              <a:t>n</a:t>
            </a:r>
            <a:r>
              <a:rPr sz="1500" i="1" spc="5" dirty="0">
                <a:latin typeface="Times New Roman"/>
                <a:cs typeface="Times New Roman"/>
              </a:rPr>
              <a:t>e</a:t>
            </a:r>
            <a:r>
              <a:rPr sz="1500" i="1" spc="-85" dirty="0">
                <a:latin typeface="Times New Roman"/>
                <a:cs typeface="Times New Roman"/>
              </a:rPr>
              <a:t> </a:t>
            </a:r>
            <a:r>
              <a:rPr sz="1500" i="1" spc="5" dirty="0">
                <a:latin typeface="Times New Roman"/>
                <a:cs typeface="Times New Roman"/>
              </a:rPr>
              <a:t>c</a:t>
            </a:r>
            <a:r>
              <a:rPr sz="1500" i="1" spc="-10" dirty="0">
                <a:latin typeface="Times New Roman"/>
                <a:cs typeface="Times New Roman"/>
              </a:rPr>
              <a:t>a</a:t>
            </a:r>
            <a:r>
              <a:rPr sz="1500" i="1" dirty="0">
                <a:latin typeface="Times New Roman"/>
                <a:cs typeface="Times New Roman"/>
              </a:rPr>
              <a:t>n  relate </a:t>
            </a:r>
            <a:r>
              <a:rPr sz="1500" i="1" spc="-5" dirty="0">
                <a:latin typeface="Times New Roman"/>
                <a:cs typeface="Times New Roman"/>
              </a:rPr>
              <a:t>previous </a:t>
            </a:r>
            <a:r>
              <a:rPr sz="1500" i="1" dirty="0">
                <a:latin typeface="Times New Roman"/>
                <a:cs typeface="Times New Roman"/>
              </a:rPr>
              <a:t>data </a:t>
            </a:r>
            <a:r>
              <a:rPr sz="1500" i="1" spc="5" dirty="0">
                <a:latin typeface="Times New Roman"/>
                <a:cs typeface="Times New Roman"/>
              </a:rPr>
              <a:t>to </a:t>
            </a:r>
            <a:r>
              <a:rPr sz="1500" i="1" dirty="0">
                <a:latin typeface="Times New Roman"/>
                <a:cs typeface="Times New Roman"/>
              </a:rPr>
              <a:t>the </a:t>
            </a:r>
            <a:r>
              <a:rPr sz="1500" i="1" spc="5" dirty="0">
                <a:latin typeface="Times New Roman"/>
                <a:cs typeface="Times New Roman"/>
              </a:rPr>
              <a:t> </a:t>
            </a:r>
            <a:r>
              <a:rPr sz="1500" i="1" dirty="0">
                <a:latin typeface="Times New Roman"/>
                <a:cs typeface="Times New Roman"/>
              </a:rPr>
              <a:t>current data </a:t>
            </a:r>
            <a:r>
              <a:rPr sz="1500" i="1" spc="-5" dirty="0">
                <a:latin typeface="Times New Roman"/>
                <a:cs typeface="Times New Roman"/>
              </a:rPr>
              <a:t>and train </a:t>
            </a:r>
            <a:r>
              <a:rPr sz="1500" i="1" dirty="0">
                <a:latin typeface="Times New Roman"/>
                <a:cs typeface="Times New Roman"/>
              </a:rPr>
              <a:t>the </a:t>
            </a:r>
            <a:r>
              <a:rPr sz="1500" i="1" spc="5" dirty="0">
                <a:latin typeface="Times New Roman"/>
                <a:cs typeface="Times New Roman"/>
              </a:rPr>
              <a:t> </a:t>
            </a:r>
            <a:r>
              <a:rPr sz="1500" i="1" dirty="0">
                <a:latin typeface="Times New Roman"/>
                <a:cs typeface="Times New Roman"/>
              </a:rPr>
              <a:t>machine</a:t>
            </a:r>
            <a:r>
              <a:rPr sz="1500" i="1" spc="-45" dirty="0">
                <a:latin typeface="Times New Roman"/>
                <a:cs typeface="Times New Roman"/>
              </a:rPr>
              <a:t> </a:t>
            </a:r>
            <a:r>
              <a:rPr sz="1500" i="1" spc="5" dirty="0">
                <a:latin typeface="Times New Roman"/>
                <a:cs typeface="Times New Roman"/>
              </a:rPr>
              <a:t>to</a:t>
            </a:r>
            <a:r>
              <a:rPr sz="1500" i="1" spc="-40" dirty="0">
                <a:latin typeface="Times New Roman"/>
                <a:cs typeface="Times New Roman"/>
              </a:rPr>
              <a:t> </a:t>
            </a:r>
            <a:r>
              <a:rPr sz="1500" i="1" dirty="0">
                <a:latin typeface="Times New Roman"/>
                <a:cs typeface="Times New Roman"/>
              </a:rPr>
              <a:t>learn</a:t>
            </a:r>
            <a:r>
              <a:rPr sz="1500" i="1" spc="-35" dirty="0">
                <a:latin typeface="Times New Roman"/>
                <a:cs typeface="Times New Roman"/>
              </a:rPr>
              <a:t> </a:t>
            </a:r>
            <a:r>
              <a:rPr sz="1500" i="1" spc="5" dirty="0">
                <a:latin typeface="Times New Roman"/>
                <a:cs typeface="Times New Roman"/>
              </a:rPr>
              <a:t>from</a:t>
            </a:r>
            <a:r>
              <a:rPr sz="1500" i="1" spc="-35" dirty="0">
                <a:latin typeface="Times New Roman"/>
                <a:cs typeface="Times New Roman"/>
              </a:rPr>
              <a:t> </a:t>
            </a:r>
            <a:r>
              <a:rPr sz="1500" i="1" spc="-5" dirty="0">
                <a:latin typeface="Times New Roman"/>
                <a:cs typeface="Times New Roman"/>
              </a:rPr>
              <a:t>it</a:t>
            </a:r>
            <a:r>
              <a:rPr sz="1500" i="1" spc="-40" dirty="0">
                <a:latin typeface="Times New Roman"/>
                <a:cs typeface="Times New Roman"/>
              </a:rPr>
              <a:t> </a:t>
            </a:r>
            <a:r>
              <a:rPr sz="1500" i="1" dirty="0">
                <a:latin typeface="Times New Roman"/>
                <a:cs typeface="Times New Roman"/>
              </a:rPr>
              <a:t>and </a:t>
            </a:r>
            <a:r>
              <a:rPr sz="1500" i="1" spc="-360" dirty="0">
                <a:latin typeface="Times New Roman"/>
                <a:cs typeface="Times New Roman"/>
              </a:rPr>
              <a:t> </a:t>
            </a:r>
            <a:r>
              <a:rPr sz="1500" i="1" spc="5" dirty="0">
                <a:latin typeface="Times New Roman"/>
                <a:cs typeface="Times New Roman"/>
              </a:rPr>
              <a:t>make </a:t>
            </a:r>
            <a:r>
              <a:rPr sz="1500" i="1" spc="-5" dirty="0">
                <a:latin typeface="Times New Roman"/>
                <a:cs typeface="Times New Roman"/>
              </a:rPr>
              <a:t>appropriate </a:t>
            </a:r>
            <a:r>
              <a:rPr sz="1500" i="1" dirty="0">
                <a:latin typeface="Times New Roman"/>
                <a:cs typeface="Times New Roman"/>
              </a:rPr>
              <a:t> </a:t>
            </a:r>
            <a:r>
              <a:rPr sz="1500" i="1" spc="-5" dirty="0">
                <a:latin typeface="Times New Roman"/>
                <a:cs typeface="Times New Roman"/>
              </a:rPr>
              <a:t>assumptions. Machine </a:t>
            </a:r>
            <a:r>
              <a:rPr sz="1500" i="1" dirty="0">
                <a:latin typeface="Times New Roman"/>
                <a:cs typeface="Times New Roman"/>
              </a:rPr>
              <a:t> learning </a:t>
            </a:r>
            <a:r>
              <a:rPr sz="1500" i="1" spc="-5" dirty="0">
                <a:latin typeface="Times New Roman"/>
                <a:cs typeface="Times New Roman"/>
              </a:rPr>
              <a:t>as such </a:t>
            </a:r>
            <a:r>
              <a:rPr sz="1500" i="1" dirty="0">
                <a:latin typeface="Times New Roman"/>
                <a:cs typeface="Times New Roman"/>
              </a:rPr>
              <a:t>has many </a:t>
            </a:r>
            <a:r>
              <a:rPr sz="1500" i="1" spc="5" dirty="0">
                <a:latin typeface="Times New Roman"/>
                <a:cs typeface="Times New Roman"/>
              </a:rPr>
              <a:t> </a:t>
            </a:r>
            <a:r>
              <a:rPr sz="1500" i="1" spc="-5" dirty="0">
                <a:latin typeface="Times New Roman"/>
                <a:cs typeface="Times New Roman"/>
              </a:rPr>
              <a:t>models </a:t>
            </a:r>
            <a:r>
              <a:rPr sz="1500" i="1" dirty="0">
                <a:latin typeface="Times New Roman"/>
                <a:cs typeface="Times New Roman"/>
              </a:rPr>
              <a:t>but </a:t>
            </a:r>
            <a:r>
              <a:rPr sz="1500" i="1" spc="-5" dirty="0">
                <a:latin typeface="Times New Roman"/>
                <a:cs typeface="Times New Roman"/>
              </a:rPr>
              <a:t>this </a:t>
            </a:r>
            <a:r>
              <a:rPr sz="1500" i="1" dirty="0">
                <a:latin typeface="Times New Roman"/>
                <a:cs typeface="Times New Roman"/>
              </a:rPr>
              <a:t>paper </a:t>
            </a:r>
            <a:r>
              <a:rPr sz="1500" i="1" spc="5" dirty="0">
                <a:latin typeface="Times New Roman"/>
                <a:cs typeface="Times New Roman"/>
              </a:rPr>
              <a:t> </a:t>
            </a:r>
            <a:r>
              <a:rPr sz="1500" i="1" dirty="0">
                <a:latin typeface="Times New Roman"/>
                <a:cs typeface="Times New Roman"/>
              </a:rPr>
              <a:t>focuses </a:t>
            </a:r>
            <a:r>
              <a:rPr sz="1500" i="1" spc="-5" dirty="0">
                <a:latin typeface="Times New Roman"/>
                <a:cs typeface="Times New Roman"/>
              </a:rPr>
              <a:t>on </a:t>
            </a:r>
            <a:r>
              <a:rPr sz="1500" i="1" dirty="0">
                <a:latin typeface="Times New Roman"/>
                <a:cs typeface="Times New Roman"/>
              </a:rPr>
              <a:t>two </a:t>
            </a:r>
            <a:r>
              <a:rPr sz="1500" i="1" spc="-10" dirty="0">
                <a:latin typeface="Times New Roman"/>
                <a:cs typeface="Times New Roman"/>
              </a:rPr>
              <a:t>most </a:t>
            </a:r>
            <a:r>
              <a:rPr sz="1500" i="1" spc="-5" dirty="0">
                <a:latin typeface="Times New Roman"/>
                <a:cs typeface="Times New Roman"/>
              </a:rPr>
              <a:t> </a:t>
            </a:r>
            <a:r>
              <a:rPr sz="1500" i="1" dirty="0">
                <a:latin typeface="Times New Roman"/>
                <a:cs typeface="Times New Roman"/>
              </a:rPr>
              <a:t>important </a:t>
            </a:r>
            <a:r>
              <a:rPr sz="1500" i="1" spc="5" dirty="0">
                <a:latin typeface="Times New Roman"/>
                <a:cs typeface="Times New Roman"/>
              </a:rPr>
              <a:t>of </a:t>
            </a:r>
            <a:r>
              <a:rPr sz="1500" i="1" dirty="0">
                <a:latin typeface="Times New Roman"/>
                <a:cs typeface="Times New Roman"/>
              </a:rPr>
              <a:t>them </a:t>
            </a:r>
            <a:r>
              <a:rPr sz="1500" i="1" spc="-5" dirty="0">
                <a:latin typeface="Times New Roman"/>
                <a:cs typeface="Times New Roman"/>
              </a:rPr>
              <a:t>and made </a:t>
            </a:r>
            <a:r>
              <a:rPr sz="1500" i="1" spc="-360" dirty="0">
                <a:latin typeface="Times New Roman"/>
                <a:cs typeface="Times New Roman"/>
              </a:rPr>
              <a:t> </a:t>
            </a:r>
            <a:r>
              <a:rPr sz="1500" i="1" dirty="0">
                <a:latin typeface="Times New Roman"/>
                <a:cs typeface="Times New Roman"/>
              </a:rPr>
              <a:t>the</a:t>
            </a:r>
            <a:r>
              <a:rPr sz="1500" i="1" spc="-25" dirty="0">
                <a:latin typeface="Times New Roman"/>
                <a:cs typeface="Times New Roman"/>
              </a:rPr>
              <a:t> </a:t>
            </a:r>
            <a:r>
              <a:rPr sz="1500" i="1" spc="-5" dirty="0">
                <a:latin typeface="Times New Roman"/>
                <a:cs typeface="Times New Roman"/>
              </a:rPr>
              <a:t>predictions</a:t>
            </a:r>
            <a:r>
              <a:rPr sz="1500" i="1" spc="-10" dirty="0">
                <a:latin typeface="Times New Roman"/>
                <a:cs typeface="Times New Roman"/>
              </a:rPr>
              <a:t> </a:t>
            </a:r>
            <a:r>
              <a:rPr sz="1500" i="1" spc="-5" dirty="0">
                <a:latin typeface="Times New Roman"/>
                <a:cs typeface="Times New Roman"/>
              </a:rPr>
              <a:t>using</a:t>
            </a:r>
            <a:r>
              <a:rPr sz="1500" i="1" spc="-10" dirty="0">
                <a:latin typeface="Times New Roman"/>
                <a:cs typeface="Times New Roman"/>
              </a:rPr>
              <a:t> </a:t>
            </a:r>
            <a:r>
              <a:rPr sz="1500" i="1" dirty="0">
                <a:latin typeface="Times New Roman"/>
                <a:cs typeface="Times New Roman"/>
              </a:rPr>
              <a:t>them.</a:t>
            </a:r>
            <a:endParaRPr sz="1500" dirty="0">
              <a:latin typeface="Times New Roman"/>
              <a:cs typeface="Times New Roman"/>
            </a:endParaRPr>
          </a:p>
        </p:txBody>
      </p:sp>
      <p:grpSp>
        <p:nvGrpSpPr>
          <p:cNvPr id="3" name="object 3"/>
          <p:cNvGrpSpPr/>
          <p:nvPr/>
        </p:nvGrpSpPr>
        <p:grpSpPr>
          <a:xfrm>
            <a:off x="923607" y="4489132"/>
            <a:ext cx="3397250" cy="4933950"/>
            <a:chOff x="923607" y="4489132"/>
            <a:chExt cx="3397250" cy="4933950"/>
          </a:xfrm>
        </p:grpSpPr>
        <p:pic>
          <p:nvPicPr>
            <p:cNvPr id="4" name="object 4"/>
            <p:cNvPicPr/>
            <p:nvPr/>
          </p:nvPicPr>
          <p:blipFill>
            <a:blip r:embed="rId2" cstate="print"/>
            <a:stretch>
              <a:fillRect/>
            </a:stretch>
          </p:blipFill>
          <p:spPr>
            <a:xfrm>
              <a:off x="933449" y="4498339"/>
              <a:ext cx="3378200" cy="4914900"/>
            </a:xfrm>
            <a:prstGeom prst="rect">
              <a:avLst/>
            </a:prstGeom>
          </p:spPr>
        </p:pic>
        <p:sp>
          <p:nvSpPr>
            <p:cNvPr id="5" name="object 5"/>
            <p:cNvSpPr/>
            <p:nvPr/>
          </p:nvSpPr>
          <p:spPr>
            <a:xfrm>
              <a:off x="928369" y="4493894"/>
              <a:ext cx="3387725" cy="4924425"/>
            </a:xfrm>
            <a:custGeom>
              <a:avLst/>
              <a:gdLst/>
              <a:ahLst/>
              <a:cxnLst/>
              <a:rect l="l" t="t" r="r" b="b"/>
              <a:pathLst>
                <a:path w="3387725" h="4924425">
                  <a:moveTo>
                    <a:pt x="0" y="4924425"/>
                  </a:moveTo>
                  <a:lnTo>
                    <a:pt x="3387725" y="4924425"/>
                  </a:lnTo>
                  <a:lnTo>
                    <a:pt x="3387725" y="0"/>
                  </a:lnTo>
                  <a:lnTo>
                    <a:pt x="0" y="0"/>
                  </a:lnTo>
                  <a:lnTo>
                    <a:pt x="0" y="4924425"/>
                  </a:lnTo>
                  <a:close/>
                </a:path>
              </a:pathLst>
            </a:custGeom>
            <a:ln w="9525">
              <a:solidFill>
                <a:srgbClr val="000000"/>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310385"/>
            <a:ext cx="5734050" cy="3543300"/>
          </a:xfrm>
          <a:prstGeom prst="rect">
            <a:avLst/>
          </a:prstGeom>
        </p:spPr>
        <p:txBody>
          <a:bodyPr vert="horz" wrap="square" lIns="0" tIns="24130" rIns="0" bIns="0" rtlCol="0">
            <a:spAutoFit/>
          </a:bodyPr>
          <a:lstStyle/>
          <a:p>
            <a:pPr marL="12700" marR="5080" algn="just">
              <a:lnSpc>
                <a:spcPct val="95600"/>
              </a:lnSpc>
              <a:spcBef>
                <a:spcPts val="190"/>
              </a:spcBef>
            </a:pPr>
            <a:r>
              <a:rPr sz="1500" i="1" spc="-5" dirty="0">
                <a:latin typeface="Times New Roman"/>
                <a:cs typeface="Times New Roman"/>
              </a:rPr>
              <a:t>Regression</a:t>
            </a:r>
            <a:r>
              <a:rPr sz="1500" i="1" dirty="0">
                <a:latin typeface="Times New Roman"/>
                <a:cs typeface="Times New Roman"/>
              </a:rPr>
              <a:t> </a:t>
            </a:r>
            <a:r>
              <a:rPr sz="1500" i="1" spc="-5" dirty="0">
                <a:latin typeface="Times New Roman"/>
                <a:cs typeface="Times New Roman"/>
              </a:rPr>
              <a:t>is</a:t>
            </a:r>
            <a:r>
              <a:rPr sz="1500" i="1" dirty="0">
                <a:latin typeface="Times New Roman"/>
                <a:cs typeface="Times New Roman"/>
              </a:rPr>
              <a:t> </a:t>
            </a:r>
            <a:r>
              <a:rPr sz="1500" i="1" spc="-5" dirty="0">
                <a:latin typeface="Times New Roman"/>
                <a:cs typeface="Times New Roman"/>
              </a:rPr>
              <a:t>used</a:t>
            </a:r>
            <a:r>
              <a:rPr sz="1500" i="1" dirty="0">
                <a:latin typeface="Times New Roman"/>
                <a:cs typeface="Times New Roman"/>
              </a:rPr>
              <a:t> for </a:t>
            </a:r>
            <a:r>
              <a:rPr sz="1500" i="1" spc="-5" dirty="0">
                <a:latin typeface="Times New Roman"/>
                <a:cs typeface="Times New Roman"/>
              </a:rPr>
              <a:t>predicting</a:t>
            </a:r>
            <a:r>
              <a:rPr sz="1500" i="1" spc="20" dirty="0">
                <a:latin typeface="Times New Roman"/>
                <a:cs typeface="Times New Roman"/>
              </a:rPr>
              <a:t> </a:t>
            </a:r>
            <a:r>
              <a:rPr sz="1500" i="1" spc="-5" dirty="0">
                <a:latin typeface="Times New Roman"/>
                <a:cs typeface="Times New Roman"/>
              </a:rPr>
              <a:t>continuous</a:t>
            </a:r>
            <a:r>
              <a:rPr sz="1500" i="1" dirty="0">
                <a:latin typeface="Times New Roman"/>
                <a:cs typeface="Times New Roman"/>
              </a:rPr>
              <a:t> </a:t>
            </a:r>
            <a:r>
              <a:rPr sz="1500" i="1" spc="-5" dirty="0">
                <a:latin typeface="Times New Roman"/>
                <a:cs typeface="Times New Roman"/>
              </a:rPr>
              <a:t>values</a:t>
            </a:r>
            <a:r>
              <a:rPr sz="1500" i="1" spc="35" dirty="0">
                <a:latin typeface="Times New Roman"/>
                <a:cs typeface="Times New Roman"/>
              </a:rPr>
              <a:t> </a:t>
            </a:r>
            <a:r>
              <a:rPr sz="1500" i="1" spc="-5" dirty="0">
                <a:latin typeface="Times New Roman"/>
                <a:cs typeface="Times New Roman"/>
              </a:rPr>
              <a:t>through</a:t>
            </a:r>
            <a:r>
              <a:rPr sz="1500" i="1" dirty="0">
                <a:latin typeface="Times New Roman"/>
                <a:cs typeface="Times New Roman"/>
              </a:rPr>
              <a:t> some</a:t>
            </a:r>
            <a:r>
              <a:rPr sz="1500" i="1" spc="-10" dirty="0">
                <a:latin typeface="Times New Roman"/>
                <a:cs typeface="Times New Roman"/>
              </a:rPr>
              <a:t> </a:t>
            </a:r>
            <a:r>
              <a:rPr sz="1500" i="1" spc="-5" dirty="0">
                <a:latin typeface="Times New Roman"/>
                <a:cs typeface="Times New Roman"/>
              </a:rPr>
              <a:t>given </a:t>
            </a:r>
            <a:r>
              <a:rPr sz="1500" i="1" dirty="0">
                <a:latin typeface="Times New Roman"/>
                <a:cs typeface="Times New Roman"/>
              </a:rPr>
              <a:t> </a:t>
            </a:r>
            <a:r>
              <a:rPr sz="1500" i="1" spc="-5" dirty="0">
                <a:latin typeface="Times New Roman"/>
                <a:cs typeface="Times New Roman"/>
              </a:rPr>
              <a:t>independent values. </a:t>
            </a:r>
            <a:r>
              <a:rPr sz="1500" i="1" dirty="0">
                <a:latin typeface="Times New Roman"/>
                <a:cs typeface="Times New Roman"/>
              </a:rPr>
              <a:t>The </a:t>
            </a:r>
            <a:r>
              <a:rPr sz="1500" i="1" spc="-5" dirty="0">
                <a:latin typeface="Times New Roman"/>
                <a:cs typeface="Times New Roman"/>
              </a:rPr>
              <a:t>project </a:t>
            </a:r>
            <a:r>
              <a:rPr sz="1500" i="1" spc="5" dirty="0">
                <a:latin typeface="Times New Roman"/>
                <a:cs typeface="Times New Roman"/>
              </a:rPr>
              <a:t>is </a:t>
            </a:r>
            <a:r>
              <a:rPr sz="1500" i="1" dirty="0">
                <a:latin typeface="Times New Roman"/>
                <a:cs typeface="Times New Roman"/>
              </a:rPr>
              <a:t>based upon the use </a:t>
            </a:r>
            <a:r>
              <a:rPr sz="1500" i="1" spc="5" dirty="0">
                <a:latin typeface="Times New Roman"/>
                <a:cs typeface="Times New Roman"/>
              </a:rPr>
              <a:t>of </a:t>
            </a:r>
            <a:r>
              <a:rPr sz="1500" i="1" spc="-5" dirty="0">
                <a:latin typeface="Times New Roman"/>
                <a:cs typeface="Times New Roman"/>
              </a:rPr>
              <a:t>linear regression </a:t>
            </a:r>
            <a:r>
              <a:rPr sz="1500" i="1" dirty="0">
                <a:latin typeface="Times New Roman"/>
                <a:cs typeface="Times New Roman"/>
              </a:rPr>
              <a:t> algorithm </a:t>
            </a:r>
            <a:r>
              <a:rPr sz="1500" i="1" spc="-10" dirty="0">
                <a:latin typeface="Times New Roman"/>
                <a:cs typeface="Times New Roman"/>
              </a:rPr>
              <a:t>for </a:t>
            </a:r>
            <a:r>
              <a:rPr sz="1500" i="1" spc="-5" dirty="0">
                <a:latin typeface="Times New Roman"/>
                <a:cs typeface="Times New Roman"/>
              </a:rPr>
              <a:t>predicting </a:t>
            </a:r>
            <a:r>
              <a:rPr sz="1500" i="1" spc="-10" dirty="0">
                <a:latin typeface="Times New Roman"/>
                <a:cs typeface="Times New Roman"/>
              </a:rPr>
              <a:t>correct </a:t>
            </a:r>
            <a:r>
              <a:rPr sz="1500" i="1" spc="-5" dirty="0">
                <a:latin typeface="Times New Roman"/>
                <a:cs typeface="Times New Roman"/>
              </a:rPr>
              <a:t>values by minimizing </a:t>
            </a:r>
            <a:r>
              <a:rPr sz="1500" i="1" dirty="0">
                <a:latin typeface="Times New Roman"/>
                <a:cs typeface="Times New Roman"/>
              </a:rPr>
              <a:t>the </a:t>
            </a:r>
            <a:r>
              <a:rPr sz="1500" i="1" spc="-5" dirty="0">
                <a:latin typeface="Times New Roman"/>
                <a:cs typeface="Times New Roman"/>
              </a:rPr>
              <a:t>error function </a:t>
            </a:r>
            <a:r>
              <a:rPr sz="1500" i="1" spc="10" dirty="0">
                <a:latin typeface="Times New Roman"/>
                <a:cs typeface="Times New Roman"/>
              </a:rPr>
              <a:t>as </a:t>
            </a:r>
            <a:r>
              <a:rPr sz="1500" i="1" spc="-360" dirty="0">
                <a:latin typeface="Times New Roman"/>
                <a:cs typeface="Times New Roman"/>
              </a:rPr>
              <a:t> </a:t>
            </a:r>
            <a:r>
              <a:rPr sz="1500" i="1" spc="-5" dirty="0">
                <a:latin typeface="Times New Roman"/>
                <a:cs typeface="Times New Roman"/>
              </a:rPr>
              <a:t>given </a:t>
            </a:r>
            <a:r>
              <a:rPr sz="1500" i="1" spc="5" dirty="0">
                <a:latin typeface="Times New Roman"/>
                <a:cs typeface="Times New Roman"/>
              </a:rPr>
              <a:t>in</a:t>
            </a:r>
            <a:r>
              <a:rPr sz="1500" i="1" spc="-5" dirty="0">
                <a:latin typeface="Times New Roman"/>
                <a:cs typeface="Times New Roman"/>
              </a:rPr>
              <a:t> Figure1.</a:t>
            </a:r>
            <a:r>
              <a:rPr sz="1500" i="1" spc="-15" dirty="0">
                <a:latin typeface="Times New Roman"/>
                <a:cs typeface="Times New Roman"/>
              </a:rPr>
              <a:t> </a:t>
            </a:r>
            <a:r>
              <a:rPr sz="1500" i="1" spc="-5" dirty="0">
                <a:latin typeface="Times New Roman"/>
                <a:cs typeface="Times New Roman"/>
              </a:rPr>
              <a:t>This operation is</a:t>
            </a:r>
            <a:r>
              <a:rPr sz="1500" i="1" spc="15" dirty="0">
                <a:latin typeface="Times New Roman"/>
                <a:cs typeface="Times New Roman"/>
              </a:rPr>
              <a:t> </a:t>
            </a:r>
            <a:r>
              <a:rPr sz="1500" i="1" spc="-10" dirty="0">
                <a:latin typeface="Times New Roman"/>
                <a:cs typeface="Times New Roman"/>
              </a:rPr>
              <a:t>called</a:t>
            </a:r>
            <a:r>
              <a:rPr sz="1500" i="1" spc="-5" dirty="0">
                <a:latin typeface="Times New Roman"/>
                <a:cs typeface="Times New Roman"/>
              </a:rPr>
              <a:t> </a:t>
            </a:r>
            <a:r>
              <a:rPr sz="1500" i="1" dirty="0">
                <a:latin typeface="Times New Roman"/>
                <a:cs typeface="Times New Roman"/>
              </a:rPr>
              <a:t>gradient</a:t>
            </a:r>
            <a:r>
              <a:rPr sz="1500" i="1" spc="-30" dirty="0">
                <a:latin typeface="Times New Roman"/>
                <a:cs typeface="Times New Roman"/>
              </a:rPr>
              <a:t> </a:t>
            </a:r>
            <a:r>
              <a:rPr sz="1500" i="1" dirty="0">
                <a:latin typeface="Times New Roman"/>
                <a:cs typeface="Times New Roman"/>
              </a:rPr>
              <a:t>descent.</a:t>
            </a:r>
            <a:endParaRPr sz="1500" dirty="0">
              <a:latin typeface="Times New Roman"/>
              <a:cs typeface="Times New Roman"/>
            </a:endParaRPr>
          </a:p>
          <a:p>
            <a:pPr marL="12700" algn="just">
              <a:lnSpc>
                <a:spcPts val="1714"/>
              </a:lnSpc>
            </a:pPr>
            <a:r>
              <a:rPr sz="1500" i="1" spc="-5" dirty="0">
                <a:latin typeface="Times New Roman"/>
                <a:cs typeface="Times New Roman"/>
              </a:rPr>
              <a:t>Regression</a:t>
            </a:r>
            <a:r>
              <a:rPr sz="1500" i="1" spc="-15" dirty="0">
                <a:latin typeface="Times New Roman"/>
                <a:cs typeface="Times New Roman"/>
              </a:rPr>
              <a:t> </a:t>
            </a:r>
            <a:r>
              <a:rPr sz="1500" i="1" spc="-5" dirty="0">
                <a:latin typeface="Times New Roman"/>
                <a:cs typeface="Times New Roman"/>
              </a:rPr>
              <a:t>uses</a:t>
            </a:r>
            <a:r>
              <a:rPr sz="1500" i="1" spc="10" dirty="0">
                <a:latin typeface="Times New Roman"/>
                <a:cs typeface="Times New Roman"/>
              </a:rPr>
              <a:t> </a:t>
            </a:r>
            <a:r>
              <a:rPr sz="1500" i="1" spc="5" dirty="0">
                <a:latin typeface="Times New Roman"/>
                <a:cs typeface="Times New Roman"/>
              </a:rPr>
              <a:t>a</a:t>
            </a:r>
            <a:r>
              <a:rPr sz="1500" i="1" spc="-20" dirty="0">
                <a:latin typeface="Times New Roman"/>
                <a:cs typeface="Times New Roman"/>
              </a:rPr>
              <a:t> </a:t>
            </a:r>
            <a:r>
              <a:rPr sz="1500" i="1" spc="-5" dirty="0">
                <a:latin typeface="Times New Roman"/>
                <a:cs typeface="Times New Roman"/>
              </a:rPr>
              <a:t>given</a:t>
            </a:r>
            <a:r>
              <a:rPr sz="1500" i="1" spc="15" dirty="0">
                <a:latin typeface="Times New Roman"/>
                <a:cs typeface="Times New Roman"/>
              </a:rPr>
              <a:t> </a:t>
            </a:r>
            <a:r>
              <a:rPr sz="1500" i="1" spc="-5" dirty="0">
                <a:latin typeface="Times New Roman"/>
                <a:cs typeface="Times New Roman"/>
              </a:rPr>
              <a:t>linear</a:t>
            </a:r>
            <a:r>
              <a:rPr sz="1500" i="1" spc="-15" dirty="0">
                <a:latin typeface="Times New Roman"/>
                <a:cs typeface="Times New Roman"/>
              </a:rPr>
              <a:t> </a:t>
            </a:r>
            <a:r>
              <a:rPr sz="1500" i="1" spc="-5" dirty="0">
                <a:latin typeface="Times New Roman"/>
                <a:cs typeface="Times New Roman"/>
              </a:rPr>
              <a:t>function</a:t>
            </a:r>
            <a:r>
              <a:rPr sz="1500" i="1" spc="-10" dirty="0">
                <a:latin typeface="Times New Roman"/>
                <a:cs typeface="Times New Roman"/>
              </a:rPr>
              <a:t> </a:t>
            </a:r>
            <a:r>
              <a:rPr sz="1500" i="1" dirty="0">
                <a:latin typeface="Times New Roman"/>
                <a:cs typeface="Times New Roman"/>
              </a:rPr>
              <a:t>for</a:t>
            </a:r>
            <a:r>
              <a:rPr sz="1500" i="1" spc="-15" dirty="0">
                <a:latin typeface="Times New Roman"/>
                <a:cs typeface="Times New Roman"/>
              </a:rPr>
              <a:t> </a:t>
            </a:r>
            <a:r>
              <a:rPr sz="1500" i="1" spc="-5" dirty="0">
                <a:latin typeface="Times New Roman"/>
                <a:cs typeface="Times New Roman"/>
              </a:rPr>
              <a:t>predicting</a:t>
            </a:r>
            <a:r>
              <a:rPr sz="1500" i="1" spc="15" dirty="0">
                <a:latin typeface="Times New Roman"/>
                <a:cs typeface="Times New Roman"/>
              </a:rPr>
              <a:t> </a:t>
            </a:r>
            <a:r>
              <a:rPr sz="1500" i="1" spc="-5" dirty="0">
                <a:latin typeface="Times New Roman"/>
                <a:cs typeface="Times New Roman"/>
              </a:rPr>
              <a:t>continuous</a:t>
            </a:r>
            <a:r>
              <a:rPr sz="1500" i="1" spc="10" dirty="0">
                <a:latin typeface="Times New Roman"/>
                <a:cs typeface="Times New Roman"/>
              </a:rPr>
              <a:t> </a:t>
            </a:r>
            <a:r>
              <a:rPr sz="1500" i="1" spc="-15" dirty="0">
                <a:latin typeface="Times New Roman"/>
                <a:cs typeface="Times New Roman"/>
              </a:rPr>
              <a:t>values:</a:t>
            </a:r>
            <a:endParaRPr sz="1500" dirty="0">
              <a:latin typeface="Times New Roman"/>
              <a:cs typeface="Times New Roman"/>
            </a:endParaRPr>
          </a:p>
          <a:p>
            <a:pPr marL="2146935" algn="just">
              <a:lnSpc>
                <a:spcPts val="1764"/>
              </a:lnSpc>
            </a:pPr>
            <a:r>
              <a:rPr sz="1500" i="1" spc="5" dirty="0">
                <a:latin typeface="Times New Roman"/>
                <a:cs typeface="Times New Roman"/>
              </a:rPr>
              <a:t>V</a:t>
            </a:r>
            <a:r>
              <a:rPr sz="1500" i="1" spc="-20" dirty="0">
                <a:latin typeface="Times New Roman"/>
                <a:cs typeface="Times New Roman"/>
              </a:rPr>
              <a:t> </a:t>
            </a:r>
            <a:r>
              <a:rPr sz="1500" i="1" spc="5" dirty="0">
                <a:latin typeface="Times New Roman"/>
                <a:cs typeface="Times New Roman"/>
              </a:rPr>
              <a:t>=</a:t>
            </a:r>
            <a:r>
              <a:rPr sz="1500" i="1" spc="-40" dirty="0">
                <a:latin typeface="Times New Roman"/>
                <a:cs typeface="Times New Roman"/>
              </a:rPr>
              <a:t> </a:t>
            </a:r>
            <a:r>
              <a:rPr sz="1500" i="1" spc="5" dirty="0">
                <a:latin typeface="Times New Roman"/>
                <a:cs typeface="Times New Roman"/>
              </a:rPr>
              <a:t>a</a:t>
            </a:r>
            <a:r>
              <a:rPr sz="1500" i="1" spc="-15" dirty="0">
                <a:latin typeface="Times New Roman"/>
                <a:cs typeface="Times New Roman"/>
              </a:rPr>
              <a:t> </a:t>
            </a:r>
            <a:r>
              <a:rPr sz="1500" i="1" spc="5" dirty="0">
                <a:latin typeface="Times New Roman"/>
                <a:cs typeface="Times New Roman"/>
              </a:rPr>
              <a:t>+</a:t>
            </a:r>
            <a:r>
              <a:rPr sz="1500" i="1" spc="-15" dirty="0">
                <a:latin typeface="Times New Roman"/>
                <a:cs typeface="Times New Roman"/>
              </a:rPr>
              <a:t> </a:t>
            </a:r>
            <a:r>
              <a:rPr sz="1500" i="1" spc="-5" dirty="0">
                <a:latin typeface="Times New Roman"/>
                <a:cs typeface="Times New Roman"/>
              </a:rPr>
              <a:t>bk</a:t>
            </a:r>
            <a:r>
              <a:rPr sz="1500" i="1" spc="-25" dirty="0">
                <a:latin typeface="Times New Roman"/>
                <a:cs typeface="Times New Roman"/>
              </a:rPr>
              <a:t> </a:t>
            </a:r>
            <a:r>
              <a:rPr sz="1500" i="1" spc="5" dirty="0">
                <a:latin typeface="Times New Roman"/>
                <a:cs typeface="Times New Roman"/>
              </a:rPr>
              <a:t>+</a:t>
            </a:r>
            <a:r>
              <a:rPr sz="1500" i="1" spc="-15" dirty="0">
                <a:latin typeface="Times New Roman"/>
                <a:cs typeface="Times New Roman"/>
              </a:rPr>
              <a:t> </a:t>
            </a:r>
            <a:r>
              <a:rPr sz="1500" i="1" spc="-10" dirty="0">
                <a:latin typeface="Times New Roman"/>
                <a:cs typeface="Times New Roman"/>
              </a:rPr>
              <a:t>error</a:t>
            </a:r>
            <a:endParaRPr sz="1500" dirty="0">
              <a:latin typeface="Times New Roman"/>
              <a:cs typeface="Times New Roman"/>
            </a:endParaRPr>
          </a:p>
          <a:p>
            <a:pPr algn="just">
              <a:lnSpc>
                <a:spcPct val="100000"/>
              </a:lnSpc>
              <a:spcBef>
                <a:spcPts val="25"/>
              </a:spcBef>
            </a:pPr>
            <a:endParaRPr sz="1500" dirty="0">
              <a:latin typeface="Times New Roman"/>
              <a:cs typeface="Times New Roman"/>
            </a:endParaRPr>
          </a:p>
          <a:p>
            <a:pPr marL="12700" marR="215900" algn="just">
              <a:lnSpc>
                <a:spcPts val="1730"/>
              </a:lnSpc>
            </a:pPr>
            <a:r>
              <a:rPr sz="1500" i="1" dirty="0">
                <a:latin typeface="Times New Roman"/>
                <a:cs typeface="Times New Roman"/>
              </a:rPr>
              <a:t>Where,</a:t>
            </a:r>
            <a:r>
              <a:rPr sz="1500" i="1" spc="-5" dirty="0">
                <a:latin typeface="Times New Roman"/>
                <a:cs typeface="Times New Roman"/>
              </a:rPr>
              <a:t> </a:t>
            </a:r>
            <a:r>
              <a:rPr sz="1500" i="1" spc="-15" dirty="0">
                <a:latin typeface="Times New Roman"/>
                <a:cs typeface="Times New Roman"/>
              </a:rPr>
              <a:t>Vis</a:t>
            </a:r>
            <a:r>
              <a:rPr sz="1500" i="1" spc="-25" dirty="0">
                <a:latin typeface="Times New Roman"/>
                <a:cs typeface="Times New Roman"/>
              </a:rPr>
              <a:t> </a:t>
            </a:r>
            <a:r>
              <a:rPr sz="1500" i="1" spc="5" dirty="0">
                <a:latin typeface="Times New Roman"/>
                <a:cs typeface="Times New Roman"/>
              </a:rPr>
              <a:t>a</a:t>
            </a:r>
            <a:r>
              <a:rPr sz="1500" i="1" spc="-20" dirty="0">
                <a:latin typeface="Times New Roman"/>
                <a:cs typeface="Times New Roman"/>
              </a:rPr>
              <a:t> </a:t>
            </a:r>
            <a:r>
              <a:rPr sz="1500" i="1" spc="-5" dirty="0">
                <a:latin typeface="Times New Roman"/>
                <a:cs typeface="Times New Roman"/>
              </a:rPr>
              <a:t>continuous</a:t>
            </a:r>
            <a:r>
              <a:rPr sz="1500" i="1" spc="-20" dirty="0">
                <a:latin typeface="Times New Roman"/>
                <a:cs typeface="Times New Roman"/>
              </a:rPr>
              <a:t> </a:t>
            </a:r>
            <a:r>
              <a:rPr sz="1500" i="1" dirty="0">
                <a:latin typeface="Times New Roman"/>
                <a:cs typeface="Times New Roman"/>
              </a:rPr>
              <a:t>value;</a:t>
            </a:r>
            <a:r>
              <a:rPr sz="1500" i="1" spc="-35" dirty="0">
                <a:latin typeface="Times New Roman"/>
                <a:cs typeface="Times New Roman"/>
              </a:rPr>
              <a:t> </a:t>
            </a:r>
            <a:r>
              <a:rPr sz="1500" i="1" spc="5" dirty="0">
                <a:latin typeface="Times New Roman"/>
                <a:cs typeface="Times New Roman"/>
              </a:rPr>
              <a:t>K</a:t>
            </a:r>
            <a:r>
              <a:rPr sz="1500" i="1" spc="-35" dirty="0">
                <a:latin typeface="Times New Roman"/>
                <a:cs typeface="Times New Roman"/>
              </a:rPr>
              <a:t> </a:t>
            </a:r>
            <a:r>
              <a:rPr sz="1500" i="1" spc="-5" dirty="0">
                <a:latin typeface="Times New Roman"/>
                <a:cs typeface="Times New Roman"/>
              </a:rPr>
              <a:t>represents</a:t>
            </a:r>
            <a:r>
              <a:rPr sz="1500" i="1" spc="-20" dirty="0">
                <a:latin typeface="Times New Roman"/>
                <a:cs typeface="Times New Roman"/>
              </a:rPr>
              <a:t> </a:t>
            </a:r>
            <a:r>
              <a:rPr sz="1500" i="1" spc="-5" dirty="0">
                <a:latin typeface="Times New Roman"/>
                <a:cs typeface="Times New Roman"/>
              </a:rPr>
              <a:t>known</a:t>
            </a:r>
            <a:r>
              <a:rPr sz="1500" i="1" spc="-25" dirty="0">
                <a:latin typeface="Times New Roman"/>
                <a:cs typeface="Times New Roman"/>
              </a:rPr>
              <a:t> </a:t>
            </a:r>
            <a:r>
              <a:rPr sz="1500" i="1" spc="-5" dirty="0">
                <a:latin typeface="Times New Roman"/>
                <a:cs typeface="Times New Roman"/>
              </a:rPr>
              <a:t>independent</a:t>
            </a:r>
            <a:r>
              <a:rPr sz="1500" i="1" spc="10" dirty="0">
                <a:latin typeface="Times New Roman"/>
                <a:cs typeface="Times New Roman"/>
              </a:rPr>
              <a:t> </a:t>
            </a:r>
            <a:r>
              <a:rPr sz="1500" i="1" spc="-5" dirty="0">
                <a:latin typeface="Times New Roman"/>
                <a:cs typeface="Times New Roman"/>
              </a:rPr>
              <a:t>values; </a:t>
            </a:r>
            <a:r>
              <a:rPr sz="1500" i="1" spc="-360" dirty="0">
                <a:latin typeface="Times New Roman"/>
                <a:cs typeface="Times New Roman"/>
              </a:rPr>
              <a:t> </a:t>
            </a:r>
            <a:r>
              <a:rPr sz="1500" i="1" dirty="0">
                <a:latin typeface="Times New Roman"/>
                <a:cs typeface="Times New Roman"/>
              </a:rPr>
              <a:t>and,</a:t>
            </a:r>
            <a:r>
              <a:rPr sz="1500" i="1" spc="-20" dirty="0">
                <a:latin typeface="Times New Roman"/>
                <a:cs typeface="Times New Roman"/>
              </a:rPr>
              <a:t> </a:t>
            </a:r>
            <a:r>
              <a:rPr sz="1500" i="1" spc="5" dirty="0">
                <a:latin typeface="Times New Roman"/>
                <a:cs typeface="Times New Roman"/>
              </a:rPr>
              <a:t>a,</a:t>
            </a:r>
            <a:r>
              <a:rPr sz="1500" i="1" spc="-15" dirty="0">
                <a:latin typeface="Times New Roman"/>
                <a:cs typeface="Times New Roman"/>
              </a:rPr>
              <a:t> </a:t>
            </a:r>
            <a:r>
              <a:rPr sz="1500" i="1" spc="5" dirty="0">
                <a:latin typeface="Times New Roman"/>
                <a:cs typeface="Times New Roman"/>
              </a:rPr>
              <a:t>b</a:t>
            </a:r>
            <a:r>
              <a:rPr sz="1500" i="1" spc="-5" dirty="0">
                <a:latin typeface="Times New Roman"/>
                <a:cs typeface="Times New Roman"/>
              </a:rPr>
              <a:t> </a:t>
            </a:r>
            <a:r>
              <a:rPr sz="1500" i="1" dirty="0">
                <a:latin typeface="Times New Roman"/>
                <a:cs typeface="Times New Roman"/>
              </a:rPr>
              <a:t>are</a:t>
            </a:r>
            <a:r>
              <a:rPr sz="1500" i="1" spc="-15" dirty="0">
                <a:latin typeface="Times New Roman"/>
                <a:cs typeface="Times New Roman"/>
              </a:rPr>
              <a:t> </a:t>
            </a:r>
            <a:r>
              <a:rPr sz="1500" i="1" spc="-5" dirty="0">
                <a:latin typeface="Times New Roman"/>
                <a:cs typeface="Times New Roman"/>
              </a:rPr>
              <a:t>coefficients.</a:t>
            </a:r>
            <a:endParaRPr sz="1500" dirty="0">
              <a:latin typeface="Times New Roman"/>
              <a:cs typeface="Times New Roman"/>
            </a:endParaRPr>
          </a:p>
          <a:p>
            <a:pPr marL="12700" marR="177165" algn="just">
              <a:lnSpc>
                <a:spcPts val="1700"/>
              </a:lnSpc>
              <a:spcBef>
                <a:spcPts val="20"/>
              </a:spcBef>
            </a:pPr>
            <a:r>
              <a:rPr sz="1500" i="1" dirty="0">
                <a:latin typeface="Times New Roman"/>
                <a:cs typeface="Times New Roman"/>
              </a:rPr>
              <a:t>Work</a:t>
            </a:r>
            <a:r>
              <a:rPr sz="1500" i="1" spc="5" dirty="0">
                <a:latin typeface="Times New Roman"/>
                <a:cs typeface="Times New Roman"/>
              </a:rPr>
              <a:t> </a:t>
            </a:r>
            <a:r>
              <a:rPr sz="1500" i="1" spc="-10" dirty="0">
                <a:latin typeface="Times New Roman"/>
                <a:cs typeface="Times New Roman"/>
              </a:rPr>
              <a:t>was</a:t>
            </a:r>
            <a:r>
              <a:rPr sz="1500" i="1" spc="15" dirty="0">
                <a:latin typeface="Times New Roman"/>
                <a:cs typeface="Times New Roman"/>
              </a:rPr>
              <a:t> </a:t>
            </a:r>
            <a:r>
              <a:rPr sz="1500" i="1" spc="-5" dirty="0">
                <a:latin typeface="Times New Roman"/>
                <a:cs typeface="Times New Roman"/>
              </a:rPr>
              <a:t>carried out on</a:t>
            </a:r>
            <a:r>
              <a:rPr sz="1500" i="1" spc="20" dirty="0">
                <a:latin typeface="Times New Roman"/>
                <a:cs typeface="Times New Roman"/>
              </a:rPr>
              <a:t> </a:t>
            </a:r>
            <a:r>
              <a:rPr sz="1500" i="1" dirty="0">
                <a:latin typeface="Times New Roman"/>
                <a:cs typeface="Times New Roman"/>
              </a:rPr>
              <a:t>csv</a:t>
            </a:r>
            <a:r>
              <a:rPr sz="1500" i="1" spc="-15" dirty="0">
                <a:latin typeface="Times New Roman"/>
                <a:cs typeface="Times New Roman"/>
              </a:rPr>
              <a:t> </a:t>
            </a:r>
            <a:r>
              <a:rPr sz="1500" i="1" spc="-5" dirty="0">
                <a:latin typeface="Times New Roman"/>
                <a:cs typeface="Times New Roman"/>
              </a:rPr>
              <a:t>format of </a:t>
            </a:r>
            <a:r>
              <a:rPr sz="1500" i="1" dirty="0">
                <a:latin typeface="Times New Roman"/>
                <a:cs typeface="Times New Roman"/>
              </a:rPr>
              <a:t>data </a:t>
            </a:r>
            <a:r>
              <a:rPr sz="1500" i="1" spc="-5" dirty="0">
                <a:latin typeface="Times New Roman"/>
                <a:cs typeface="Times New Roman"/>
              </a:rPr>
              <a:t>through panda library</a:t>
            </a:r>
            <a:r>
              <a:rPr sz="1500" i="1" spc="-15" dirty="0">
                <a:latin typeface="Times New Roman"/>
                <a:cs typeface="Times New Roman"/>
              </a:rPr>
              <a:t> </a:t>
            </a:r>
            <a:r>
              <a:rPr sz="1500" i="1" dirty="0">
                <a:latin typeface="Times New Roman"/>
                <a:cs typeface="Times New Roman"/>
              </a:rPr>
              <a:t>and </a:t>
            </a:r>
            <a:r>
              <a:rPr sz="1500" i="1" spc="5" dirty="0">
                <a:latin typeface="Times New Roman"/>
                <a:cs typeface="Times New Roman"/>
              </a:rPr>
              <a:t> </a:t>
            </a:r>
            <a:r>
              <a:rPr sz="1500" i="1" spc="-5" dirty="0">
                <a:latin typeface="Times New Roman"/>
                <a:cs typeface="Times New Roman"/>
              </a:rPr>
              <a:t>calculated</a:t>
            </a:r>
            <a:r>
              <a:rPr sz="1500" i="1" dirty="0">
                <a:latin typeface="Times New Roman"/>
                <a:cs typeface="Times New Roman"/>
              </a:rPr>
              <a:t> the</a:t>
            </a:r>
            <a:r>
              <a:rPr sz="1500" i="1" spc="-10" dirty="0">
                <a:latin typeface="Times New Roman"/>
                <a:cs typeface="Times New Roman"/>
              </a:rPr>
              <a:t> </a:t>
            </a:r>
            <a:r>
              <a:rPr sz="1500" i="1" spc="-5" dirty="0">
                <a:latin typeface="Times New Roman"/>
                <a:cs typeface="Times New Roman"/>
              </a:rPr>
              <a:t>parameter</a:t>
            </a:r>
            <a:r>
              <a:rPr sz="1500" i="1" spc="20" dirty="0">
                <a:latin typeface="Times New Roman"/>
                <a:cs typeface="Times New Roman"/>
              </a:rPr>
              <a:t> </a:t>
            </a:r>
            <a:r>
              <a:rPr sz="1500" i="1" spc="-10" dirty="0">
                <a:latin typeface="Times New Roman"/>
                <a:cs typeface="Times New Roman"/>
              </a:rPr>
              <a:t>which</a:t>
            </a:r>
            <a:r>
              <a:rPr sz="1500" i="1" dirty="0">
                <a:latin typeface="Times New Roman"/>
                <a:cs typeface="Times New Roman"/>
              </a:rPr>
              <a:t> </a:t>
            </a:r>
            <a:r>
              <a:rPr sz="1500" i="1" spc="-5" dirty="0">
                <a:latin typeface="Times New Roman"/>
                <a:cs typeface="Times New Roman"/>
              </a:rPr>
              <a:t>is</a:t>
            </a:r>
            <a:r>
              <a:rPr sz="1500" i="1" dirty="0">
                <a:latin typeface="Times New Roman"/>
                <a:cs typeface="Times New Roman"/>
              </a:rPr>
              <a:t> </a:t>
            </a:r>
            <a:r>
              <a:rPr sz="1500" i="1" spc="5" dirty="0">
                <a:latin typeface="Times New Roman"/>
                <a:cs typeface="Times New Roman"/>
              </a:rPr>
              <a:t>to</a:t>
            </a:r>
            <a:r>
              <a:rPr sz="1500" i="1" spc="-25" dirty="0">
                <a:latin typeface="Times New Roman"/>
                <a:cs typeface="Times New Roman"/>
              </a:rPr>
              <a:t> </a:t>
            </a:r>
            <a:r>
              <a:rPr sz="1500" i="1" spc="10" dirty="0">
                <a:latin typeface="Times New Roman"/>
                <a:cs typeface="Times New Roman"/>
              </a:rPr>
              <a:t>be</a:t>
            </a:r>
            <a:r>
              <a:rPr sz="1500" i="1" spc="-10" dirty="0">
                <a:latin typeface="Times New Roman"/>
                <a:cs typeface="Times New Roman"/>
              </a:rPr>
              <a:t> </a:t>
            </a:r>
            <a:r>
              <a:rPr sz="1500" i="1" dirty="0">
                <a:latin typeface="Times New Roman"/>
                <a:cs typeface="Times New Roman"/>
              </a:rPr>
              <a:t>predicted,</a:t>
            </a:r>
            <a:r>
              <a:rPr sz="1500" i="1" spc="-10" dirty="0">
                <a:latin typeface="Times New Roman"/>
                <a:cs typeface="Times New Roman"/>
              </a:rPr>
              <a:t> </a:t>
            </a:r>
            <a:r>
              <a:rPr sz="1500" i="1" dirty="0">
                <a:latin typeface="Times New Roman"/>
                <a:cs typeface="Times New Roman"/>
              </a:rPr>
              <a:t>the</a:t>
            </a:r>
            <a:r>
              <a:rPr sz="1500" i="1" spc="-35" dirty="0">
                <a:latin typeface="Times New Roman"/>
                <a:cs typeface="Times New Roman"/>
              </a:rPr>
              <a:t> </a:t>
            </a:r>
            <a:r>
              <a:rPr sz="1500" i="1" spc="5" dirty="0">
                <a:latin typeface="Times New Roman"/>
                <a:cs typeface="Times New Roman"/>
              </a:rPr>
              <a:t>price</a:t>
            </a:r>
            <a:r>
              <a:rPr sz="1500" i="1" spc="-35" dirty="0">
                <a:latin typeface="Times New Roman"/>
                <a:cs typeface="Times New Roman"/>
              </a:rPr>
              <a:t> </a:t>
            </a:r>
            <a:r>
              <a:rPr sz="1500" i="1" spc="5" dirty="0">
                <a:latin typeface="Times New Roman"/>
                <a:cs typeface="Times New Roman"/>
              </a:rPr>
              <a:t>of</a:t>
            </a:r>
            <a:r>
              <a:rPr sz="1500" i="1" dirty="0">
                <a:latin typeface="Times New Roman"/>
                <a:cs typeface="Times New Roman"/>
              </a:rPr>
              <a:t> the</a:t>
            </a:r>
            <a:r>
              <a:rPr sz="1500" i="1" spc="-10" dirty="0">
                <a:latin typeface="Times New Roman"/>
                <a:cs typeface="Times New Roman"/>
              </a:rPr>
              <a:t> </a:t>
            </a:r>
            <a:r>
              <a:rPr sz="1500" i="1" spc="-5" dirty="0">
                <a:latin typeface="Times New Roman"/>
                <a:cs typeface="Times New Roman"/>
              </a:rPr>
              <a:t>stocks</a:t>
            </a:r>
            <a:endParaRPr sz="1500" dirty="0">
              <a:latin typeface="Times New Roman"/>
              <a:cs typeface="Times New Roman"/>
            </a:endParaRPr>
          </a:p>
          <a:p>
            <a:pPr marL="12700" marR="35560" algn="just">
              <a:lnSpc>
                <a:spcPts val="1730"/>
              </a:lnSpc>
              <a:spcBef>
                <a:spcPts val="10"/>
              </a:spcBef>
            </a:pPr>
            <a:r>
              <a:rPr sz="1500" i="1" dirty="0">
                <a:latin typeface="Times New Roman"/>
                <a:cs typeface="Times New Roman"/>
              </a:rPr>
              <a:t>with </a:t>
            </a:r>
            <a:r>
              <a:rPr sz="1500" i="1" spc="-5" dirty="0">
                <a:latin typeface="Times New Roman"/>
                <a:cs typeface="Times New Roman"/>
              </a:rPr>
              <a:t>respect to </a:t>
            </a:r>
            <a:r>
              <a:rPr sz="1500" i="1" dirty="0">
                <a:latin typeface="Times New Roman"/>
                <a:cs typeface="Times New Roman"/>
              </a:rPr>
              <a:t>time. The data </a:t>
            </a:r>
            <a:r>
              <a:rPr sz="1500" i="1" spc="-5" dirty="0">
                <a:latin typeface="Times New Roman"/>
                <a:cs typeface="Times New Roman"/>
              </a:rPr>
              <a:t>is </a:t>
            </a:r>
            <a:r>
              <a:rPr sz="1500" i="1" dirty="0">
                <a:latin typeface="Times New Roman"/>
                <a:cs typeface="Times New Roman"/>
              </a:rPr>
              <a:t>divided </a:t>
            </a:r>
            <a:r>
              <a:rPr sz="1500" i="1" spc="-5" dirty="0">
                <a:latin typeface="Times New Roman"/>
                <a:cs typeface="Times New Roman"/>
              </a:rPr>
              <a:t>into </a:t>
            </a:r>
            <a:r>
              <a:rPr sz="1500" i="1" dirty="0">
                <a:latin typeface="Times New Roman"/>
                <a:cs typeface="Times New Roman"/>
              </a:rPr>
              <a:t>different </a:t>
            </a:r>
            <a:r>
              <a:rPr sz="1500" i="1" spc="-5" dirty="0">
                <a:latin typeface="Times New Roman"/>
                <a:cs typeface="Times New Roman"/>
              </a:rPr>
              <a:t>train sets </a:t>
            </a:r>
            <a:r>
              <a:rPr sz="1500" i="1" dirty="0">
                <a:latin typeface="Times New Roman"/>
                <a:cs typeface="Times New Roman"/>
              </a:rPr>
              <a:t>for </a:t>
            </a:r>
            <a:r>
              <a:rPr sz="1500" i="1" spc="-5" dirty="0">
                <a:latin typeface="Times New Roman"/>
                <a:cs typeface="Times New Roman"/>
              </a:rPr>
              <a:t>cross </a:t>
            </a:r>
            <a:r>
              <a:rPr sz="1500" i="1" dirty="0">
                <a:latin typeface="Times New Roman"/>
                <a:cs typeface="Times New Roman"/>
              </a:rPr>
              <a:t> </a:t>
            </a:r>
            <a:r>
              <a:rPr sz="1500" i="1" spc="-5" dirty="0">
                <a:latin typeface="Times New Roman"/>
                <a:cs typeface="Times New Roman"/>
              </a:rPr>
              <a:t>validation </a:t>
            </a:r>
            <a:r>
              <a:rPr sz="1500" i="1" spc="5" dirty="0">
                <a:latin typeface="Times New Roman"/>
                <a:cs typeface="Times New Roman"/>
              </a:rPr>
              <a:t>to</a:t>
            </a:r>
            <a:r>
              <a:rPr sz="1500" i="1" spc="-5" dirty="0">
                <a:latin typeface="Times New Roman"/>
                <a:cs typeface="Times New Roman"/>
              </a:rPr>
              <a:t> avoid</a:t>
            </a:r>
            <a:r>
              <a:rPr sz="1500" i="1" dirty="0">
                <a:latin typeface="Times New Roman"/>
                <a:cs typeface="Times New Roman"/>
              </a:rPr>
              <a:t> over</a:t>
            </a:r>
            <a:r>
              <a:rPr sz="1500" i="1" spc="-5" dirty="0">
                <a:latin typeface="Times New Roman"/>
                <a:cs typeface="Times New Roman"/>
              </a:rPr>
              <a:t> fitting.</a:t>
            </a:r>
            <a:r>
              <a:rPr sz="1500" i="1" spc="15" dirty="0">
                <a:latin typeface="Times New Roman"/>
                <a:cs typeface="Times New Roman"/>
              </a:rPr>
              <a:t> </a:t>
            </a:r>
            <a:r>
              <a:rPr sz="1500" i="1" dirty="0">
                <a:latin typeface="Times New Roman"/>
                <a:cs typeface="Times New Roman"/>
              </a:rPr>
              <a:t>The</a:t>
            </a:r>
            <a:r>
              <a:rPr sz="1500" i="1" spc="-15" dirty="0">
                <a:latin typeface="Times New Roman"/>
                <a:cs typeface="Times New Roman"/>
              </a:rPr>
              <a:t> </a:t>
            </a:r>
            <a:r>
              <a:rPr sz="1500" i="1" spc="-5" dirty="0">
                <a:latin typeface="Times New Roman"/>
                <a:cs typeface="Times New Roman"/>
              </a:rPr>
              <a:t>test</a:t>
            </a:r>
            <a:r>
              <a:rPr sz="1500" i="1" dirty="0">
                <a:latin typeface="Times New Roman"/>
                <a:cs typeface="Times New Roman"/>
              </a:rPr>
              <a:t> </a:t>
            </a:r>
            <a:r>
              <a:rPr sz="1500" i="1" spc="-5" dirty="0">
                <a:latin typeface="Times New Roman"/>
                <a:cs typeface="Times New Roman"/>
              </a:rPr>
              <a:t>set </a:t>
            </a:r>
            <a:r>
              <a:rPr sz="1500" i="1" spc="5" dirty="0">
                <a:latin typeface="Times New Roman"/>
                <a:cs typeface="Times New Roman"/>
              </a:rPr>
              <a:t>is</a:t>
            </a:r>
            <a:r>
              <a:rPr sz="1500" i="1" dirty="0">
                <a:latin typeface="Times New Roman"/>
                <a:cs typeface="Times New Roman"/>
              </a:rPr>
              <a:t> </a:t>
            </a:r>
            <a:r>
              <a:rPr sz="1500" i="1" spc="-5" dirty="0">
                <a:latin typeface="Times New Roman"/>
                <a:cs typeface="Times New Roman"/>
              </a:rPr>
              <a:t>generally</a:t>
            </a:r>
            <a:r>
              <a:rPr sz="1500" i="1" spc="5" dirty="0">
                <a:latin typeface="Times New Roman"/>
                <a:cs typeface="Times New Roman"/>
              </a:rPr>
              <a:t> </a:t>
            </a:r>
            <a:r>
              <a:rPr sz="1500" i="1" spc="-5" dirty="0">
                <a:latin typeface="Times New Roman"/>
                <a:cs typeface="Times New Roman"/>
              </a:rPr>
              <a:t>kept</a:t>
            </a:r>
            <a:r>
              <a:rPr sz="1500" i="1" dirty="0">
                <a:latin typeface="Times New Roman"/>
                <a:cs typeface="Times New Roman"/>
              </a:rPr>
              <a:t> </a:t>
            </a:r>
            <a:r>
              <a:rPr sz="1500" i="1" spc="-5" dirty="0">
                <a:latin typeface="Times New Roman"/>
                <a:cs typeface="Times New Roman"/>
              </a:rPr>
              <a:t>20% of</a:t>
            </a:r>
            <a:r>
              <a:rPr sz="1500" i="1" dirty="0">
                <a:latin typeface="Times New Roman"/>
                <a:cs typeface="Times New Roman"/>
              </a:rPr>
              <a:t> the </a:t>
            </a:r>
            <a:r>
              <a:rPr sz="1500" i="1" spc="5" dirty="0">
                <a:latin typeface="Times New Roman"/>
                <a:cs typeface="Times New Roman"/>
              </a:rPr>
              <a:t> </a:t>
            </a:r>
            <a:r>
              <a:rPr sz="1500" i="1" dirty="0">
                <a:latin typeface="Times New Roman"/>
                <a:cs typeface="Times New Roman"/>
              </a:rPr>
              <a:t>whole </a:t>
            </a:r>
            <a:r>
              <a:rPr sz="1500" i="1" spc="-5" dirty="0">
                <a:latin typeface="Times New Roman"/>
                <a:cs typeface="Times New Roman"/>
              </a:rPr>
              <a:t>dataset. Linear </a:t>
            </a:r>
            <a:r>
              <a:rPr sz="1500" i="1" dirty="0">
                <a:latin typeface="Times New Roman"/>
                <a:cs typeface="Times New Roman"/>
              </a:rPr>
              <a:t>regression </a:t>
            </a:r>
            <a:r>
              <a:rPr sz="1500" i="1" spc="-5" dirty="0">
                <a:latin typeface="Times New Roman"/>
                <a:cs typeface="Times New Roman"/>
              </a:rPr>
              <a:t>as given </a:t>
            </a:r>
            <a:r>
              <a:rPr sz="1500" i="1" spc="10" dirty="0">
                <a:latin typeface="Times New Roman"/>
                <a:cs typeface="Times New Roman"/>
              </a:rPr>
              <a:t>by </a:t>
            </a:r>
            <a:r>
              <a:rPr sz="1500" i="1" dirty="0">
                <a:latin typeface="Times New Roman"/>
                <a:cs typeface="Times New Roman"/>
              </a:rPr>
              <a:t>the above </a:t>
            </a:r>
            <a:r>
              <a:rPr sz="1500" i="1" spc="-5" dirty="0">
                <a:latin typeface="Times New Roman"/>
                <a:cs typeface="Times New Roman"/>
              </a:rPr>
              <a:t>equation is </a:t>
            </a:r>
            <a:r>
              <a:rPr sz="1500" i="1" dirty="0">
                <a:latin typeface="Times New Roman"/>
                <a:cs typeface="Times New Roman"/>
              </a:rPr>
              <a:t> </a:t>
            </a:r>
            <a:r>
              <a:rPr sz="1500" i="1" spc="-5" dirty="0">
                <a:latin typeface="Times New Roman"/>
                <a:cs typeface="Times New Roman"/>
              </a:rPr>
              <a:t>performed</a:t>
            </a:r>
            <a:r>
              <a:rPr sz="1500" i="1" spc="5" dirty="0">
                <a:latin typeface="Times New Roman"/>
                <a:cs typeface="Times New Roman"/>
              </a:rPr>
              <a:t> </a:t>
            </a:r>
            <a:r>
              <a:rPr sz="1500" i="1" spc="-5" dirty="0">
                <a:latin typeface="Times New Roman"/>
                <a:cs typeface="Times New Roman"/>
              </a:rPr>
              <a:t>on</a:t>
            </a:r>
            <a:r>
              <a:rPr sz="1500" i="1" spc="-20" dirty="0">
                <a:latin typeface="Times New Roman"/>
                <a:cs typeface="Times New Roman"/>
              </a:rPr>
              <a:t> </a:t>
            </a:r>
            <a:r>
              <a:rPr sz="1500" i="1" dirty="0">
                <a:latin typeface="Times New Roman"/>
                <a:cs typeface="Times New Roman"/>
              </a:rPr>
              <a:t>the</a:t>
            </a:r>
            <a:r>
              <a:rPr sz="1500" i="1" spc="-30" dirty="0">
                <a:latin typeface="Times New Roman"/>
                <a:cs typeface="Times New Roman"/>
              </a:rPr>
              <a:t> </a:t>
            </a:r>
            <a:r>
              <a:rPr sz="1500" i="1" dirty="0">
                <a:latin typeface="Times New Roman"/>
                <a:cs typeface="Times New Roman"/>
              </a:rPr>
              <a:t>data</a:t>
            </a:r>
            <a:r>
              <a:rPr sz="1500" i="1" spc="5" dirty="0">
                <a:latin typeface="Times New Roman"/>
                <a:cs typeface="Times New Roman"/>
              </a:rPr>
              <a:t> </a:t>
            </a:r>
            <a:r>
              <a:rPr sz="1500" i="1" spc="-5" dirty="0">
                <a:latin typeface="Times New Roman"/>
                <a:cs typeface="Times New Roman"/>
              </a:rPr>
              <a:t>and</a:t>
            </a:r>
            <a:r>
              <a:rPr sz="1500" i="1" spc="-25" dirty="0">
                <a:latin typeface="Times New Roman"/>
                <a:cs typeface="Times New Roman"/>
              </a:rPr>
              <a:t> </a:t>
            </a:r>
            <a:r>
              <a:rPr sz="1500" i="1" dirty="0">
                <a:latin typeface="Times New Roman"/>
                <a:cs typeface="Times New Roman"/>
              </a:rPr>
              <a:t>then</a:t>
            </a:r>
            <a:r>
              <a:rPr sz="1500" i="1" spc="-15" dirty="0">
                <a:latin typeface="Times New Roman"/>
                <a:cs typeface="Times New Roman"/>
              </a:rPr>
              <a:t> </a:t>
            </a:r>
            <a:r>
              <a:rPr sz="1500" i="1" spc="-5" dirty="0">
                <a:latin typeface="Times New Roman"/>
                <a:cs typeface="Times New Roman"/>
              </a:rPr>
              <a:t>predictions</a:t>
            </a:r>
            <a:r>
              <a:rPr sz="1500" i="1" spc="-15" dirty="0">
                <a:latin typeface="Times New Roman"/>
                <a:cs typeface="Times New Roman"/>
              </a:rPr>
              <a:t> </a:t>
            </a:r>
            <a:r>
              <a:rPr sz="1500" i="1" dirty="0">
                <a:latin typeface="Times New Roman"/>
                <a:cs typeface="Times New Roman"/>
              </a:rPr>
              <a:t>are</a:t>
            </a:r>
            <a:r>
              <a:rPr sz="1500" i="1" spc="-5" dirty="0">
                <a:latin typeface="Times New Roman"/>
                <a:cs typeface="Times New Roman"/>
              </a:rPr>
              <a:t> made,</a:t>
            </a:r>
            <a:r>
              <a:rPr sz="1500" i="1" dirty="0">
                <a:latin typeface="Times New Roman"/>
                <a:cs typeface="Times New Roman"/>
              </a:rPr>
              <a:t> </a:t>
            </a:r>
            <a:r>
              <a:rPr sz="1500" i="1" spc="-10" dirty="0">
                <a:latin typeface="Times New Roman"/>
                <a:cs typeface="Times New Roman"/>
              </a:rPr>
              <a:t>which</a:t>
            </a:r>
            <a:r>
              <a:rPr sz="1500" i="1" dirty="0">
                <a:latin typeface="Times New Roman"/>
                <a:cs typeface="Times New Roman"/>
              </a:rPr>
              <a:t> are</a:t>
            </a:r>
            <a:r>
              <a:rPr sz="1500" i="1" spc="-25" dirty="0">
                <a:latin typeface="Times New Roman"/>
                <a:cs typeface="Times New Roman"/>
              </a:rPr>
              <a:t> </a:t>
            </a:r>
            <a:r>
              <a:rPr sz="1500" i="1" spc="-5" dirty="0">
                <a:latin typeface="Times New Roman"/>
                <a:cs typeface="Times New Roman"/>
              </a:rPr>
              <a:t>plotted</a:t>
            </a:r>
            <a:r>
              <a:rPr sz="1500" i="1" spc="5" dirty="0">
                <a:latin typeface="Times New Roman"/>
                <a:cs typeface="Times New Roman"/>
              </a:rPr>
              <a:t> </a:t>
            </a:r>
            <a:r>
              <a:rPr sz="1500" i="1" spc="-15" dirty="0">
                <a:latin typeface="Times New Roman"/>
                <a:cs typeface="Times New Roman"/>
              </a:rPr>
              <a:t>to</a:t>
            </a:r>
            <a:endParaRPr sz="1500" dirty="0">
              <a:latin typeface="Times New Roman"/>
              <a:cs typeface="Times New Roman"/>
            </a:endParaRPr>
          </a:p>
          <a:p>
            <a:pPr marL="12700" algn="just">
              <a:lnSpc>
                <a:spcPts val="1680"/>
              </a:lnSpc>
            </a:pPr>
            <a:r>
              <a:rPr sz="1500" i="1" dirty="0">
                <a:latin typeface="Times New Roman"/>
                <a:cs typeface="Times New Roman"/>
              </a:rPr>
              <a:t>show</a:t>
            </a:r>
            <a:r>
              <a:rPr sz="1500" i="1" spc="-25" dirty="0">
                <a:latin typeface="Times New Roman"/>
                <a:cs typeface="Times New Roman"/>
              </a:rPr>
              <a:t> </a:t>
            </a:r>
            <a:r>
              <a:rPr sz="1500" i="1" dirty="0">
                <a:latin typeface="Times New Roman"/>
                <a:cs typeface="Times New Roman"/>
              </a:rPr>
              <a:t>the</a:t>
            </a:r>
            <a:r>
              <a:rPr sz="1500" i="1" spc="-15" dirty="0">
                <a:latin typeface="Times New Roman"/>
                <a:cs typeface="Times New Roman"/>
              </a:rPr>
              <a:t> </a:t>
            </a:r>
            <a:r>
              <a:rPr sz="1500" i="1" dirty="0">
                <a:latin typeface="Times New Roman"/>
                <a:cs typeface="Times New Roman"/>
              </a:rPr>
              <a:t>results</a:t>
            </a:r>
            <a:r>
              <a:rPr sz="1500" i="1" spc="-5" dirty="0">
                <a:latin typeface="Times New Roman"/>
                <a:cs typeface="Times New Roman"/>
              </a:rPr>
              <a:t> of </a:t>
            </a:r>
            <a:r>
              <a:rPr sz="1500" i="1" dirty="0">
                <a:latin typeface="Times New Roman"/>
                <a:cs typeface="Times New Roman"/>
              </a:rPr>
              <a:t>the</a:t>
            </a:r>
            <a:r>
              <a:rPr sz="1500" i="1" spc="-15" dirty="0">
                <a:latin typeface="Times New Roman"/>
                <a:cs typeface="Times New Roman"/>
              </a:rPr>
              <a:t> </a:t>
            </a:r>
            <a:r>
              <a:rPr sz="1500" i="1" dirty="0">
                <a:latin typeface="Times New Roman"/>
                <a:cs typeface="Times New Roman"/>
              </a:rPr>
              <a:t>stock </a:t>
            </a:r>
            <a:r>
              <a:rPr sz="1500" i="1" spc="-10" dirty="0">
                <a:latin typeface="Times New Roman"/>
                <a:cs typeface="Times New Roman"/>
              </a:rPr>
              <a:t>market</a:t>
            </a:r>
            <a:r>
              <a:rPr sz="1500" i="1" spc="-5" dirty="0">
                <a:latin typeface="Times New Roman"/>
                <a:cs typeface="Times New Roman"/>
              </a:rPr>
              <a:t> prices</a:t>
            </a:r>
            <a:r>
              <a:rPr sz="1500" i="1" spc="20" dirty="0">
                <a:latin typeface="Times New Roman"/>
                <a:cs typeface="Times New Roman"/>
              </a:rPr>
              <a:t> </a:t>
            </a:r>
            <a:r>
              <a:rPr sz="1500" i="1" dirty="0">
                <a:latin typeface="Times New Roman"/>
                <a:cs typeface="Times New Roman"/>
              </a:rPr>
              <a:t>vs</a:t>
            </a:r>
            <a:r>
              <a:rPr sz="1500" i="1" spc="-5" dirty="0">
                <a:latin typeface="Times New Roman"/>
                <a:cs typeface="Times New Roman"/>
              </a:rPr>
              <a:t> </a:t>
            </a:r>
            <a:r>
              <a:rPr sz="1500" i="1" dirty="0">
                <a:latin typeface="Times New Roman"/>
                <a:cs typeface="Times New Roman"/>
              </a:rPr>
              <a:t>time</a:t>
            </a:r>
            <a:r>
              <a:rPr sz="1500" i="1" spc="-15" dirty="0">
                <a:latin typeface="Times New Roman"/>
                <a:cs typeface="Times New Roman"/>
              </a:rPr>
              <a:t> </a:t>
            </a:r>
            <a:r>
              <a:rPr sz="1500" i="1" dirty="0">
                <a:latin typeface="Times New Roman"/>
                <a:cs typeface="Times New Roman"/>
              </a:rPr>
              <a:t>.</a:t>
            </a:r>
            <a:endParaRPr sz="15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9729" y="374014"/>
            <a:ext cx="6796405" cy="9935845"/>
            <a:chOff x="379729" y="374014"/>
            <a:chExt cx="6796405" cy="9935845"/>
          </a:xfrm>
        </p:grpSpPr>
        <p:pic>
          <p:nvPicPr>
            <p:cNvPr id="3" name="object 3"/>
            <p:cNvPicPr/>
            <p:nvPr/>
          </p:nvPicPr>
          <p:blipFill>
            <a:blip r:embed="rId2" cstate="print"/>
            <a:stretch>
              <a:fillRect/>
            </a:stretch>
          </p:blipFill>
          <p:spPr>
            <a:xfrm>
              <a:off x="379729" y="374014"/>
              <a:ext cx="6796405" cy="9935845"/>
            </a:xfrm>
            <a:prstGeom prst="rect">
              <a:avLst/>
            </a:prstGeom>
          </p:spPr>
        </p:pic>
        <p:pic>
          <p:nvPicPr>
            <p:cNvPr id="4" name="object 4"/>
            <p:cNvPicPr/>
            <p:nvPr/>
          </p:nvPicPr>
          <p:blipFill>
            <a:blip r:embed="rId3" cstate="print"/>
            <a:stretch>
              <a:fillRect/>
            </a:stretch>
          </p:blipFill>
          <p:spPr>
            <a:xfrm>
              <a:off x="674370" y="1249679"/>
              <a:ext cx="2133600" cy="6073140"/>
            </a:xfrm>
            <a:prstGeom prst="rect">
              <a:avLst/>
            </a:prstGeom>
          </p:spPr>
        </p:pic>
        <p:sp>
          <p:nvSpPr>
            <p:cNvPr id="5" name="object 5"/>
            <p:cNvSpPr/>
            <p:nvPr/>
          </p:nvSpPr>
          <p:spPr>
            <a:xfrm>
              <a:off x="669289" y="1245234"/>
              <a:ext cx="2143125" cy="6082665"/>
            </a:xfrm>
            <a:custGeom>
              <a:avLst/>
              <a:gdLst/>
              <a:ahLst/>
              <a:cxnLst/>
              <a:rect l="l" t="t" r="r" b="b"/>
              <a:pathLst>
                <a:path w="2143125" h="6082665">
                  <a:moveTo>
                    <a:pt x="0" y="6082665"/>
                  </a:moveTo>
                  <a:lnTo>
                    <a:pt x="2143125" y="6082665"/>
                  </a:lnTo>
                  <a:lnTo>
                    <a:pt x="2143125" y="0"/>
                  </a:lnTo>
                  <a:lnTo>
                    <a:pt x="0" y="0"/>
                  </a:lnTo>
                  <a:lnTo>
                    <a:pt x="0" y="6082665"/>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958850" y="874521"/>
            <a:ext cx="5716905" cy="8799195"/>
          </a:xfrm>
          <a:prstGeom prst="rect">
            <a:avLst/>
          </a:prstGeom>
        </p:spPr>
        <p:txBody>
          <a:bodyPr vert="horz" wrap="square" lIns="0" tIns="13970" rIns="0" bIns="0" rtlCol="0">
            <a:spAutoFit/>
          </a:bodyPr>
          <a:lstStyle/>
          <a:p>
            <a:pPr marL="15240">
              <a:lnSpc>
                <a:spcPts val="1750"/>
              </a:lnSpc>
              <a:spcBef>
                <a:spcPts val="110"/>
              </a:spcBef>
            </a:pPr>
            <a:r>
              <a:rPr sz="1500" i="1" u="sng" dirty="0">
                <a:uFill>
                  <a:solidFill>
                    <a:srgbClr val="000000"/>
                  </a:solidFill>
                </a:uFill>
                <a:latin typeface="Times New Roman"/>
                <a:cs typeface="Times New Roman"/>
              </a:rPr>
              <a:t>2.2</a:t>
            </a:r>
            <a:r>
              <a:rPr sz="1500" i="1" u="sng" spc="-25" dirty="0">
                <a:uFill>
                  <a:solidFill>
                    <a:srgbClr val="000000"/>
                  </a:solidFill>
                </a:uFill>
                <a:latin typeface="Times New Roman"/>
                <a:cs typeface="Times New Roman"/>
              </a:rPr>
              <a:t> </a:t>
            </a:r>
            <a:r>
              <a:rPr sz="1500" i="1" u="sng" spc="-5" dirty="0">
                <a:uFill>
                  <a:solidFill>
                    <a:srgbClr val="000000"/>
                  </a:solidFill>
                </a:uFill>
                <a:latin typeface="Times New Roman"/>
                <a:cs typeface="Times New Roman"/>
              </a:rPr>
              <a:t>Long</a:t>
            </a:r>
            <a:r>
              <a:rPr sz="1500" i="1" u="sng" spc="-30" dirty="0">
                <a:uFill>
                  <a:solidFill>
                    <a:srgbClr val="000000"/>
                  </a:solidFill>
                </a:uFill>
                <a:latin typeface="Times New Roman"/>
                <a:cs typeface="Times New Roman"/>
              </a:rPr>
              <a:t> </a:t>
            </a:r>
            <a:r>
              <a:rPr sz="1500" i="1" u="sng" dirty="0">
                <a:uFill>
                  <a:solidFill>
                    <a:srgbClr val="000000"/>
                  </a:solidFill>
                </a:uFill>
                <a:latin typeface="Times New Roman"/>
                <a:cs typeface="Times New Roman"/>
              </a:rPr>
              <a:t>Short-Term</a:t>
            </a:r>
            <a:r>
              <a:rPr sz="1500" i="1" u="sng" spc="-25" dirty="0">
                <a:uFill>
                  <a:solidFill>
                    <a:srgbClr val="000000"/>
                  </a:solidFill>
                </a:uFill>
                <a:latin typeface="Times New Roman"/>
                <a:cs typeface="Times New Roman"/>
              </a:rPr>
              <a:t> </a:t>
            </a:r>
            <a:r>
              <a:rPr sz="1500" i="1" u="sng" dirty="0">
                <a:uFill>
                  <a:solidFill>
                    <a:srgbClr val="000000"/>
                  </a:solidFill>
                </a:uFill>
                <a:latin typeface="Times New Roman"/>
                <a:cs typeface="Times New Roman"/>
              </a:rPr>
              <a:t>Memory</a:t>
            </a:r>
            <a:r>
              <a:rPr sz="1500" i="1" u="sng" spc="-10" dirty="0">
                <a:uFill>
                  <a:solidFill>
                    <a:srgbClr val="000000"/>
                  </a:solidFill>
                </a:uFill>
                <a:latin typeface="Times New Roman"/>
                <a:cs typeface="Times New Roman"/>
              </a:rPr>
              <a:t> </a:t>
            </a:r>
            <a:r>
              <a:rPr sz="1500" i="1" u="sng" spc="-5" dirty="0">
                <a:uFill>
                  <a:solidFill>
                    <a:srgbClr val="000000"/>
                  </a:solidFill>
                </a:uFill>
                <a:latin typeface="Times New Roman"/>
                <a:cs typeface="Times New Roman"/>
              </a:rPr>
              <a:t>(LSTM)</a:t>
            </a:r>
            <a:r>
              <a:rPr sz="1500" i="1" u="sng" spc="-10" dirty="0">
                <a:uFill>
                  <a:solidFill>
                    <a:srgbClr val="000000"/>
                  </a:solidFill>
                </a:uFill>
                <a:latin typeface="Times New Roman"/>
                <a:cs typeface="Times New Roman"/>
              </a:rPr>
              <a:t> </a:t>
            </a:r>
            <a:r>
              <a:rPr sz="1500" i="1" u="sng" spc="-5" dirty="0">
                <a:uFill>
                  <a:solidFill>
                    <a:srgbClr val="000000"/>
                  </a:solidFill>
                </a:uFill>
                <a:latin typeface="Times New Roman"/>
                <a:cs typeface="Times New Roman"/>
              </a:rPr>
              <a:t>Network</a:t>
            </a:r>
            <a:r>
              <a:rPr sz="1500" i="1" u="sng" spc="-10" dirty="0">
                <a:uFill>
                  <a:solidFill>
                    <a:srgbClr val="000000"/>
                  </a:solidFill>
                </a:uFill>
                <a:latin typeface="Times New Roman"/>
                <a:cs typeface="Times New Roman"/>
              </a:rPr>
              <a:t> </a:t>
            </a:r>
            <a:r>
              <a:rPr sz="1500" i="1" u="sng" spc="-5" dirty="0">
                <a:uFill>
                  <a:solidFill>
                    <a:srgbClr val="000000"/>
                  </a:solidFill>
                </a:uFill>
                <a:latin typeface="Times New Roman"/>
                <a:cs typeface="Times New Roman"/>
              </a:rPr>
              <a:t>Based</a:t>
            </a:r>
            <a:r>
              <a:rPr sz="1500" i="1" u="sng" dirty="0">
                <a:uFill>
                  <a:solidFill>
                    <a:srgbClr val="000000"/>
                  </a:solidFill>
                </a:uFill>
                <a:latin typeface="Times New Roman"/>
                <a:cs typeface="Times New Roman"/>
              </a:rPr>
              <a:t> </a:t>
            </a:r>
            <a:r>
              <a:rPr sz="1500" i="1" u="sng" spc="-15" dirty="0">
                <a:uFill>
                  <a:solidFill>
                    <a:srgbClr val="000000"/>
                  </a:solidFill>
                </a:uFill>
                <a:latin typeface="Times New Roman"/>
                <a:cs typeface="Times New Roman"/>
              </a:rPr>
              <a:t>Model</a:t>
            </a:r>
            <a:endParaRPr sz="1500" dirty="0">
              <a:latin typeface="Times New Roman"/>
              <a:cs typeface="Times New Roman"/>
            </a:endParaRPr>
          </a:p>
          <a:p>
            <a:pPr marL="2040255" marR="68580" algn="just">
              <a:lnSpc>
                <a:spcPct val="95900"/>
              </a:lnSpc>
              <a:spcBef>
                <a:spcPts val="25"/>
              </a:spcBef>
            </a:pPr>
            <a:r>
              <a:rPr sz="1500" i="1" spc="5" dirty="0">
                <a:latin typeface="Times New Roman"/>
                <a:cs typeface="Times New Roman"/>
              </a:rPr>
              <a:t>LSTM </a:t>
            </a:r>
            <a:r>
              <a:rPr sz="1500" i="1" spc="-5" dirty="0">
                <a:latin typeface="Times New Roman"/>
                <a:cs typeface="Times New Roman"/>
              </a:rPr>
              <a:t>is </a:t>
            </a:r>
            <a:r>
              <a:rPr sz="1500" i="1" dirty="0">
                <a:latin typeface="Times New Roman"/>
                <a:cs typeface="Times New Roman"/>
              </a:rPr>
              <a:t>the </a:t>
            </a:r>
            <a:r>
              <a:rPr sz="1500" i="1" spc="-5" dirty="0">
                <a:latin typeface="Times New Roman"/>
                <a:cs typeface="Times New Roman"/>
              </a:rPr>
              <a:t>advanced </a:t>
            </a:r>
            <a:r>
              <a:rPr sz="1500" i="1" dirty="0">
                <a:latin typeface="Times New Roman"/>
                <a:cs typeface="Times New Roman"/>
              </a:rPr>
              <a:t>version </a:t>
            </a:r>
            <a:r>
              <a:rPr sz="1500" i="1" spc="-5" dirty="0">
                <a:latin typeface="Times New Roman"/>
                <a:cs typeface="Times New Roman"/>
              </a:rPr>
              <a:t>of Recurrent- </a:t>
            </a:r>
            <a:r>
              <a:rPr sz="1500" i="1" dirty="0">
                <a:latin typeface="Times New Roman"/>
                <a:cs typeface="Times New Roman"/>
              </a:rPr>
              <a:t> </a:t>
            </a:r>
            <a:r>
              <a:rPr sz="1500" i="1" spc="-5" dirty="0">
                <a:latin typeface="Times New Roman"/>
                <a:cs typeface="Times New Roman"/>
              </a:rPr>
              <a:t>Neural-Networks</a:t>
            </a:r>
            <a:r>
              <a:rPr sz="1500" i="1" spc="25" dirty="0">
                <a:latin typeface="Times New Roman"/>
                <a:cs typeface="Times New Roman"/>
              </a:rPr>
              <a:t> </a:t>
            </a:r>
            <a:r>
              <a:rPr sz="1500" i="1" spc="-5" dirty="0">
                <a:latin typeface="Times New Roman"/>
                <a:cs typeface="Times New Roman"/>
              </a:rPr>
              <a:t>(RNN)</a:t>
            </a:r>
            <a:r>
              <a:rPr sz="1500" i="1" spc="15" dirty="0">
                <a:latin typeface="Times New Roman"/>
                <a:cs typeface="Times New Roman"/>
              </a:rPr>
              <a:t> </a:t>
            </a:r>
            <a:r>
              <a:rPr sz="1500" i="1" spc="-5" dirty="0">
                <a:latin typeface="Times New Roman"/>
                <a:cs typeface="Times New Roman"/>
              </a:rPr>
              <a:t>where </a:t>
            </a:r>
            <a:r>
              <a:rPr sz="1500" i="1" dirty="0">
                <a:latin typeface="Times New Roman"/>
                <a:cs typeface="Times New Roman"/>
              </a:rPr>
              <a:t>the</a:t>
            </a:r>
            <a:r>
              <a:rPr sz="1500" i="1" spc="-5" dirty="0">
                <a:latin typeface="Times New Roman"/>
                <a:cs typeface="Times New Roman"/>
              </a:rPr>
              <a:t> information </a:t>
            </a:r>
            <a:r>
              <a:rPr sz="1500" i="1" spc="-360" dirty="0">
                <a:latin typeface="Times New Roman"/>
                <a:cs typeface="Times New Roman"/>
              </a:rPr>
              <a:t> </a:t>
            </a:r>
            <a:r>
              <a:rPr sz="1500" i="1" spc="-5" dirty="0">
                <a:latin typeface="Times New Roman"/>
                <a:cs typeface="Times New Roman"/>
              </a:rPr>
              <a:t>belonging</a:t>
            </a:r>
            <a:r>
              <a:rPr sz="1500" i="1" dirty="0">
                <a:latin typeface="Times New Roman"/>
                <a:cs typeface="Times New Roman"/>
              </a:rPr>
              <a:t> </a:t>
            </a:r>
            <a:r>
              <a:rPr sz="1500" i="1" spc="-5" dirty="0">
                <a:latin typeface="Times New Roman"/>
                <a:cs typeface="Times New Roman"/>
              </a:rPr>
              <a:t>to</a:t>
            </a:r>
            <a:r>
              <a:rPr sz="1500" i="1" dirty="0">
                <a:latin typeface="Times New Roman"/>
                <a:cs typeface="Times New Roman"/>
              </a:rPr>
              <a:t> </a:t>
            </a:r>
            <a:r>
              <a:rPr sz="1500" i="1" spc="-5" dirty="0">
                <a:latin typeface="Times New Roman"/>
                <a:cs typeface="Times New Roman"/>
              </a:rPr>
              <a:t>previous</a:t>
            </a:r>
            <a:r>
              <a:rPr sz="1500" i="1" dirty="0">
                <a:latin typeface="Times New Roman"/>
                <a:cs typeface="Times New Roman"/>
              </a:rPr>
              <a:t> state</a:t>
            </a:r>
            <a:r>
              <a:rPr sz="1500" i="1" spc="-5" dirty="0">
                <a:latin typeface="Times New Roman"/>
                <a:cs typeface="Times New Roman"/>
              </a:rPr>
              <a:t> persists.</a:t>
            </a:r>
            <a:r>
              <a:rPr sz="1500" i="1" spc="-10" dirty="0">
                <a:latin typeface="Times New Roman"/>
                <a:cs typeface="Times New Roman"/>
              </a:rPr>
              <a:t> </a:t>
            </a:r>
            <a:r>
              <a:rPr sz="1500" i="1" spc="-5" dirty="0">
                <a:latin typeface="Times New Roman"/>
                <a:cs typeface="Times New Roman"/>
              </a:rPr>
              <a:t>These</a:t>
            </a:r>
            <a:r>
              <a:rPr sz="1500" i="1" spc="-10" dirty="0">
                <a:latin typeface="Times New Roman"/>
                <a:cs typeface="Times New Roman"/>
              </a:rPr>
              <a:t> </a:t>
            </a:r>
            <a:r>
              <a:rPr sz="1500" i="1" dirty="0">
                <a:latin typeface="Times New Roman"/>
                <a:cs typeface="Times New Roman"/>
              </a:rPr>
              <a:t>are </a:t>
            </a:r>
            <a:r>
              <a:rPr sz="1500" i="1" spc="5" dirty="0">
                <a:latin typeface="Times New Roman"/>
                <a:cs typeface="Times New Roman"/>
              </a:rPr>
              <a:t> </a:t>
            </a:r>
            <a:r>
              <a:rPr sz="1500" i="1" dirty="0">
                <a:latin typeface="Times New Roman"/>
                <a:cs typeface="Times New Roman"/>
              </a:rPr>
              <a:t>different from </a:t>
            </a:r>
            <a:r>
              <a:rPr sz="1500" i="1" spc="-5" dirty="0">
                <a:latin typeface="Times New Roman"/>
                <a:cs typeface="Times New Roman"/>
              </a:rPr>
              <a:t>RNNs as </a:t>
            </a:r>
            <a:r>
              <a:rPr sz="1500" i="1" dirty="0">
                <a:latin typeface="Times New Roman"/>
                <a:cs typeface="Times New Roman"/>
              </a:rPr>
              <a:t>they </a:t>
            </a:r>
            <a:r>
              <a:rPr sz="1500" i="1" spc="-5" dirty="0">
                <a:latin typeface="Times New Roman"/>
                <a:cs typeface="Times New Roman"/>
              </a:rPr>
              <a:t>involve </a:t>
            </a:r>
            <a:r>
              <a:rPr sz="1500" i="1" dirty="0">
                <a:latin typeface="Times New Roman"/>
                <a:cs typeface="Times New Roman"/>
              </a:rPr>
              <a:t>long term </a:t>
            </a:r>
            <a:r>
              <a:rPr sz="1500" i="1" spc="5" dirty="0">
                <a:latin typeface="Times New Roman"/>
                <a:cs typeface="Times New Roman"/>
              </a:rPr>
              <a:t> </a:t>
            </a:r>
            <a:r>
              <a:rPr sz="1500" i="1" spc="-5" dirty="0">
                <a:latin typeface="Times New Roman"/>
                <a:cs typeface="Times New Roman"/>
              </a:rPr>
              <a:t>dependencies</a:t>
            </a:r>
            <a:r>
              <a:rPr sz="1500" i="1" spc="-25" dirty="0">
                <a:latin typeface="Times New Roman"/>
                <a:cs typeface="Times New Roman"/>
              </a:rPr>
              <a:t> </a:t>
            </a:r>
            <a:r>
              <a:rPr sz="1500" i="1" dirty="0">
                <a:latin typeface="Times New Roman"/>
                <a:cs typeface="Times New Roman"/>
              </a:rPr>
              <a:t>and</a:t>
            </a:r>
            <a:r>
              <a:rPr sz="1500" i="1" spc="20" dirty="0">
                <a:latin typeface="Times New Roman"/>
                <a:cs typeface="Times New Roman"/>
              </a:rPr>
              <a:t> </a:t>
            </a:r>
            <a:r>
              <a:rPr sz="1500" i="1" spc="-15" dirty="0">
                <a:latin typeface="Times New Roman"/>
                <a:cs typeface="Times New Roman"/>
              </a:rPr>
              <a:t>RNNs</a:t>
            </a:r>
            <a:r>
              <a:rPr sz="1500" i="1" spc="20" dirty="0">
                <a:latin typeface="Times New Roman"/>
                <a:cs typeface="Times New Roman"/>
              </a:rPr>
              <a:t> </a:t>
            </a:r>
            <a:r>
              <a:rPr sz="1500" i="1" spc="-10" dirty="0">
                <a:latin typeface="Times New Roman"/>
                <a:cs typeface="Times New Roman"/>
              </a:rPr>
              <a:t>works</a:t>
            </a:r>
            <a:r>
              <a:rPr sz="1500" i="1" spc="5" dirty="0">
                <a:latin typeface="Times New Roman"/>
                <a:cs typeface="Times New Roman"/>
              </a:rPr>
              <a:t> </a:t>
            </a:r>
            <a:r>
              <a:rPr sz="1500" i="1" spc="-5" dirty="0">
                <a:latin typeface="Times New Roman"/>
                <a:cs typeface="Times New Roman"/>
              </a:rPr>
              <a:t>on</a:t>
            </a:r>
            <a:r>
              <a:rPr sz="1500" i="1" dirty="0">
                <a:latin typeface="Times New Roman"/>
                <a:cs typeface="Times New Roman"/>
              </a:rPr>
              <a:t> </a:t>
            </a:r>
            <a:r>
              <a:rPr sz="1500" i="1" spc="-5" dirty="0">
                <a:latin typeface="Times New Roman"/>
                <a:cs typeface="Times New Roman"/>
              </a:rPr>
              <a:t>finding</a:t>
            </a:r>
            <a:r>
              <a:rPr sz="1500" i="1" dirty="0">
                <a:latin typeface="Times New Roman"/>
                <a:cs typeface="Times New Roman"/>
              </a:rPr>
              <a:t> the </a:t>
            </a:r>
            <a:r>
              <a:rPr sz="1500" i="1" spc="5" dirty="0">
                <a:latin typeface="Times New Roman"/>
                <a:cs typeface="Times New Roman"/>
              </a:rPr>
              <a:t> </a:t>
            </a:r>
            <a:r>
              <a:rPr sz="1500" i="1" spc="-5" dirty="0">
                <a:latin typeface="Times New Roman"/>
                <a:cs typeface="Times New Roman"/>
              </a:rPr>
              <a:t>relationship</a:t>
            </a:r>
            <a:r>
              <a:rPr sz="1500" i="1" spc="-30" dirty="0">
                <a:latin typeface="Times New Roman"/>
                <a:cs typeface="Times New Roman"/>
              </a:rPr>
              <a:t> </a:t>
            </a:r>
            <a:r>
              <a:rPr sz="1500" i="1" spc="-5" dirty="0">
                <a:latin typeface="Times New Roman"/>
                <a:cs typeface="Times New Roman"/>
              </a:rPr>
              <a:t>between</a:t>
            </a:r>
            <a:r>
              <a:rPr sz="1500" i="1" spc="-25" dirty="0">
                <a:latin typeface="Times New Roman"/>
                <a:cs typeface="Times New Roman"/>
              </a:rPr>
              <a:t> </a:t>
            </a:r>
            <a:r>
              <a:rPr sz="1500" i="1" dirty="0">
                <a:latin typeface="Times New Roman"/>
                <a:cs typeface="Times New Roman"/>
              </a:rPr>
              <a:t>the</a:t>
            </a:r>
            <a:r>
              <a:rPr sz="1500" i="1" spc="-40" dirty="0">
                <a:latin typeface="Times New Roman"/>
                <a:cs typeface="Times New Roman"/>
              </a:rPr>
              <a:t> </a:t>
            </a:r>
            <a:r>
              <a:rPr sz="1500" i="1" spc="-5" dirty="0">
                <a:latin typeface="Times New Roman"/>
                <a:cs typeface="Times New Roman"/>
              </a:rPr>
              <a:t>recent</a:t>
            </a:r>
            <a:r>
              <a:rPr sz="1500" i="1" spc="-25" dirty="0">
                <a:latin typeface="Times New Roman"/>
                <a:cs typeface="Times New Roman"/>
              </a:rPr>
              <a:t> </a:t>
            </a:r>
            <a:r>
              <a:rPr sz="1500" i="1" spc="-5" dirty="0">
                <a:latin typeface="Times New Roman"/>
                <a:cs typeface="Times New Roman"/>
              </a:rPr>
              <a:t>and</a:t>
            </a:r>
            <a:r>
              <a:rPr sz="1500" i="1" spc="-25" dirty="0">
                <a:latin typeface="Times New Roman"/>
                <a:cs typeface="Times New Roman"/>
              </a:rPr>
              <a:t> </a:t>
            </a:r>
            <a:r>
              <a:rPr sz="1500" i="1" dirty="0">
                <a:latin typeface="Times New Roman"/>
                <a:cs typeface="Times New Roman"/>
              </a:rPr>
              <a:t>the</a:t>
            </a:r>
            <a:r>
              <a:rPr sz="1500" i="1" spc="-40" dirty="0">
                <a:latin typeface="Times New Roman"/>
                <a:cs typeface="Times New Roman"/>
              </a:rPr>
              <a:t> </a:t>
            </a:r>
            <a:r>
              <a:rPr sz="1500" i="1" spc="-5" dirty="0">
                <a:latin typeface="Times New Roman"/>
                <a:cs typeface="Times New Roman"/>
              </a:rPr>
              <a:t>current </a:t>
            </a:r>
            <a:r>
              <a:rPr sz="1500" i="1" spc="-360" dirty="0">
                <a:latin typeface="Times New Roman"/>
                <a:cs typeface="Times New Roman"/>
              </a:rPr>
              <a:t> </a:t>
            </a:r>
            <a:r>
              <a:rPr sz="1500" i="1" spc="-5" dirty="0">
                <a:latin typeface="Times New Roman"/>
                <a:cs typeface="Times New Roman"/>
              </a:rPr>
              <a:t>information.</a:t>
            </a:r>
            <a:r>
              <a:rPr sz="1500" i="1" spc="-10" dirty="0">
                <a:latin typeface="Times New Roman"/>
                <a:cs typeface="Times New Roman"/>
              </a:rPr>
              <a:t> </a:t>
            </a:r>
            <a:r>
              <a:rPr sz="1500" i="1" spc="-5" dirty="0">
                <a:latin typeface="Times New Roman"/>
                <a:cs typeface="Times New Roman"/>
              </a:rPr>
              <a:t>This</a:t>
            </a:r>
            <a:r>
              <a:rPr sz="1500" i="1" dirty="0">
                <a:latin typeface="Times New Roman"/>
                <a:cs typeface="Times New Roman"/>
              </a:rPr>
              <a:t> </a:t>
            </a:r>
            <a:r>
              <a:rPr sz="1500" i="1" spc="-5" dirty="0">
                <a:latin typeface="Times New Roman"/>
                <a:cs typeface="Times New Roman"/>
              </a:rPr>
              <a:t>indicates</a:t>
            </a:r>
            <a:r>
              <a:rPr sz="1500" i="1" dirty="0">
                <a:latin typeface="Times New Roman"/>
                <a:cs typeface="Times New Roman"/>
              </a:rPr>
              <a:t> </a:t>
            </a:r>
            <a:r>
              <a:rPr sz="1500" i="1" spc="-5" dirty="0">
                <a:latin typeface="Times New Roman"/>
                <a:cs typeface="Times New Roman"/>
              </a:rPr>
              <a:t>that</a:t>
            </a:r>
            <a:r>
              <a:rPr sz="1500" i="1" spc="5" dirty="0">
                <a:latin typeface="Times New Roman"/>
                <a:cs typeface="Times New Roman"/>
              </a:rPr>
              <a:t> </a:t>
            </a:r>
            <a:r>
              <a:rPr sz="1500" i="1" dirty="0">
                <a:latin typeface="Times New Roman"/>
                <a:cs typeface="Times New Roman"/>
              </a:rPr>
              <a:t>the</a:t>
            </a:r>
            <a:r>
              <a:rPr sz="1500" i="1" spc="-10" dirty="0">
                <a:latin typeface="Times New Roman"/>
                <a:cs typeface="Times New Roman"/>
              </a:rPr>
              <a:t> </a:t>
            </a:r>
            <a:r>
              <a:rPr sz="1500" i="1" spc="-5" dirty="0">
                <a:latin typeface="Times New Roman"/>
                <a:cs typeface="Times New Roman"/>
              </a:rPr>
              <a:t>interval</a:t>
            </a:r>
            <a:r>
              <a:rPr sz="1500" i="1" dirty="0">
                <a:latin typeface="Times New Roman"/>
                <a:cs typeface="Times New Roman"/>
              </a:rPr>
              <a:t> </a:t>
            </a:r>
            <a:r>
              <a:rPr sz="1500" i="1" spc="5" dirty="0">
                <a:latin typeface="Times New Roman"/>
                <a:cs typeface="Times New Roman"/>
              </a:rPr>
              <a:t>of </a:t>
            </a:r>
            <a:r>
              <a:rPr sz="1500" i="1" spc="10" dirty="0">
                <a:latin typeface="Times New Roman"/>
                <a:cs typeface="Times New Roman"/>
              </a:rPr>
              <a:t> </a:t>
            </a:r>
            <a:r>
              <a:rPr sz="1500" i="1" spc="-5" dirty="0">
                <a:latin typeface="Times New Roman"/>
                <a:cs typeface="Times New Roman"/>
              </a:rPr>
              <a:t>information is </a:t>
            </a:r>
            <a:r>
              <a:rPr sz="1500" i="1" dirty="0">
                <a:latin typeface="Times New Roman"/>
                <a:cs typeface="Times New Roman"/>
              </a:rPr>
              <a:t>relatively </a:t>
            </a:r>
            <a:r>
              <a:rPr sz="1500" i="1" spc="-5" dirty="0">
                <a:latin typeface="Times New Roman"/>
                <a:cs typeface="Times New Roman"/>
              </a:rPr>
              <a:t>smaller </a:t>
            </a:r>
            <a:r>
              <a:rPr sz="1500" i="1" dirty="0">
                <a:latin typeface="Times New Roman"/>
                <a:cs typeface="Times New Roman"/>
              </a:rPr>
              <a:t>than </a:t>
            </a:r>
            <a:r>
              <a:rPr sz="1500" i="1" spc="-5" dirty="0">
                <a:latin typeface="Times New Roman"/>
                <a:cs typeface="Times New Roman"/>
              </a:rPr>
              <a:t>that to </a:t>
            </a:r>
            <a:r>
              <a:rPr sz="1500" i="1" dirty="0">
                <a:latin typeface="Times New Roman"/>
                <a:cs typeface="Times New Roman"/>
              </a:rPr>
              <a:t> </a:t>
            </a:r>
            <a:r>
              <a:rPr sz="1500" i="1" spc="-5" dirty="0">
                <a:latin typeface="Times New Roman"/>
                <a:cs typeface="Times New Roman"/>
              </a:rPr>
              <a:t>LSTM.</a:t>
            </a:r>
            <a:r>
              <a:rPr sz="1500" i="1" spc="10" dirty="0">
                <a:latin typeface="Times New Roman"/>
                <a:cs typeface="Times New Roman"/>
              </a:rPr>
              <a:t> </a:t>
            </a:r>
            <a:r>
              <a:rPr sz="1500" i="1" dirty="0">
                <a:latin typeface="Times New Roman"/>
                <a:cs typeface="Times New Roman"/>
              </a:rPr>
              <a:t>The</a:t>
            </a:r>
            <a:r>
              <a:rPr sz="1500" i="1" spc="-10" dirty="0">
                <a:latin typeface="Times New Roman"/>
                <a:cs typeface="Times New Roman"/>
              </a:rPr>
              <a:t> main</a:t>
            </a:r>
            <a:r>
              <a:rPr sz="1500" i="1" spc="-5" dirty="0">
                <a:latin typeface="Times New Roman"/>
                <a:cs typeface="Times New Roman"/>
              </a:rPr>
              <a:t> purpose</a:t>
            </a:r>
            <a:r>
              <a:rPr sz="1500" i="1" spc="-10" dirty="0">
                <a:latin typeface="Times New Roman"/>
                <a:cs typeface="Times New Roman"/>
              </a:rPr>
              <a:t> </a:t>
            </a:r>
            <a:r>
              <a:rPr sz="1500" i="1" spc="-5" dirty="0">
                <a:latin typeface="Times New Roman"/>
                <a:cs typeface="Times New Roman"/>
              </a:rPr>
              <a:t>behind using</a:t>
            </a:r>
            <a:r>
              <a:rPr sz="1500" i="1" dirty="0">
                <a:latin typeface="Times New Roman"/>
                <a:cs typeface="Times New Roman"/>
              </a:rPr>
              <a:t> </a:t>
            </a:r>
            <a:r>
              <a:rPr sz="1500" i="1" spc="-5" dirty="0">
                <a:latin typeface="Times New Roman"/>
                <a:cs typeface="Times New Roman"/>
              </a:rPr>
              <a:t>this </a:t>
            </a:r>
            <a:r>
              <a:rPr sz="1500" i="1" dirty="0">
                <a:latin typeface="Times New Roman"/>
                <a:cs typeface="Times New Roman"/>
              </a:rPr>
              <a:t> model </a:t>
            </a:r>
            <a:r>
              <a:rPr sz="1500" i="1" spc="-5" dirty="0">
                <a:latin typeface="Times New Roman"/>
                <a:cs typeface="Times New Roman"/>
              </a:rPr>
              <a:t>in </a:t>
            </a:r>
            <a:r>
              <a:rPr sz="1500" i="1" dirty="0">
                <a:latin typeface="Times New Roman"/>
                <a:cs typeface="Times New Roman"/>
              </a:rPr>
              <a:t>stock </a:t>
            </a:r>
            <a:r>
              <a:rPr sz="1500" i="1" spc="-10" dirty="0">
                <a:latin typeface="Times New Roman"/>
                <a:cs typeface="Times New Roman"/>
              </a:rPr>
              <a:t>market </a:t>
            </a:r>
            <a:r>
              <a:rPr sz="1500" i="1" spc="-5" dirty="0">
                <a:latin typeface="Times New Roman"/>
                <a:cs typeface="Times New Roman"/>
              </a:rPr>
              <a:t>prediction is that </a:t>
            </a:r>
            <a:r>
              <a:rPr sz="1500" i="1" dirty="0">
                <a:latin typeface="Times New Roman"/>
                <a:cs typeface="Times New Roman"/>
              </a:rPr>
              <a:t>the </a:t>
            </a:r>
            <a:r>
              <a:rPr sz="1500" i="1" spc="5" dirty="0">
                <a:latin typeface="Times New Roman"/>
                <a:cs typeface="Times New Roman"/>
              </a:rPr>
              <a:t> </a:t>
            </a:r>
            <a:r>
              <a:rPr sz="1500" i="1" spc="-5" dirty="0">
                <a:latin typeface="Times New Roman"/>
                <a:cs typeface="Times New Roman"/>
              </a:rPr>
              <a:t>predictions depend on </a:t>
            </a:r>
            <a:r>
              <a:rPr sz="1500" i="1" dirty="0">
                <a:latin typeface="Times New Roman"/>
                <a:cs typeface="Times New Roman"/>
              </a:rPr>
              <a:t>large </a:t>
            </a:r>
            <a:r>
              <a:rPr sz="1500" i="1" spc="-5" dirty="0">
                <a:latin typeface="Times New Roman"/>
                <a:cs typeface="Times New Roman"/>
              </a:rPr>
              <a:t>amounts </a:t>
            </a:r>
            <a:r>
              <a:rPr sz="1500" i="1" spc="5" dirty="0">
                <a:latin typeface="Times New Roman"/>
                <a:cs typeface="Times New Roman"/>
              </a:rPr>
              <a:t>of </a:t>
            </a:r>
            <a:r>
              <a:rPr sz="1500" i="1" dirty="0">
                <a:latin typeface="Times New Roman"/>
                <a:cs typeface="Times New Roman"/>
              </a:rPr>
              <a:t>data </a:t>
            </a:r>
            <a:r>
              <a:rPr sz="1500" i="1" spc="5" dirty="0">
                <a:latin typeface="Times New Roman"/>
                <a:cs typeface="Times New Roman"/>
              </a:rPr>
              <a:t> </a:t>
            </a:r>
            <a:r>
              <a:rPr sz="1500" i="1" dirty="0">
                <a:latin typeface="Times New Roman"/>
                <a:cs typeface="Times New Roman"/>
              </a:rPr>
              <a:t>and are </a:t>
            </a:r>
            <a:r>
              <a:rPr sz="1500" i="1" spc="-5" dirty="0">
                <a:latin typeface="Times New Roman"/>
                <a:cs typeface="Times New Roman"/>
              </a:rPr>
              <a:t>generally </a:t>
            </a:r>
            <a:r>
              <a:rPr sz="1500" i="1" dirty="0">
                <a:latin typeface="Times New Roman"/>
                <a:cs typeface="Times New Roman"/>
              </a:rPr>
              <a:t>dependent </a:t>
            </a:r>
            <a:r>
              <a:rPr sz="1500" i="1" spc="-5" dirty="0">
                <a:latin typeface="Times New Roman"/>
                <a:cs typeface="Times New Roman"/>
              </a:rPr>
              <a:t>on </a:t>
            </a:r>
            <a:r>
              <a:rPr sz="1500" i="1" dirty="0">
                <a:latin typeface="Times New Roman"/>
                <a:cs typeface="Times New Roman"/>
              </a:rPr>
              <a:t>the </a:t>
            </a:r>
            <a:r>
              <a:rPr sz="1500" i="1" spc="-5" dirty="0">
                <a:latin typeface="Times New Roman"/>
                <a:cs typeface="Times New Roman"/>
              </a:rPr>
              <a:t>long-term </a:t>
            </a:r>
            <a:r>
              <a:rPr sz="1500" i="1" dirty="0">
                <a:latin typeface="Times New Roman"/>
                <a:cs typeface="Times New Roman"/>
              </a:rPr>
              <a:t> history </a:t>
            </a:r>
            <a:r>
              <a:rPr sz="1500" i="1" spc="5" dirty="0">
                <a:latin typeface="Times New Roman"/>
                <a:cs typeface="Times New Roman"/>
              </a:rPr>
              <a:t>of</a:t>
            </a:r>
            <a:r>
              <a:rPr sz="1500" i="1" spc="45" dirty="0">
                <a:latin typeface="Times New Roman"/>
                <a:cs typeface="Times New Roman"/>
              </a:rPr>
              <a:t> </a:t>
            </a:r>
            <a:r>
              <a:rPr sz="1500" i="1" dirty="0">
                <a:latin typeface="Times New Roman"/>
                <a:cs typeface="Times New Roman"/>
              </a:rPr>
              <a:t>the</a:t>
            </a:r>
            <a:r>
              <a:rPr sz="1500" i="1" spc="25" dirty="0">
                <a:latin typeface="Times New Roman"/>
                <a:cs typeface="Times New Roman"/>
              </a:rPr>
              <a:t> </a:t>
            </a:r>
            <a:r>
              <a:rPr sz="1500" i="1" dirty="0">
                <a:latin typeface="Times New Roman"/>
                <a:cs typeface="Times New Roman"/>
              </a:rPr>
              <a:t>market.</a:t>
            </a:r>
            <a:r>
              <a:rPr sz="1500" i="1" spc="10" dirty="0">
                <a:latin typeface="Times New Roman"/>
                <a:cs typeface="Times New Roman"/>
              </a:rPr>
              <a:t> </a:t>
            </a:r>
            <a:r>
              <a:rPr sz="1500" i="1" dirty="0">
                <a:latin typeface="Times New Roman"/>
                <a:cs typeface="Times New Roman"/>
              </a:rPr>
              <a:t>So,</a:t>
            </a:r>
            <a:r>
              <a:rPr sz="1500" i="1" spc="50" dirty="0">
                <a:latin typeface="Times New Roman"/>
                <a:cs typeface="Times New Roman"/>
              </a:rPr>
              <a:t> </a:t>
            </a:r>
            <a:r>
              <a:rPr sz="1500" i="1" dirty="0">
                <a:latin typeface="Times New Roman"/>
                <a:cs typeface="Times New Roman"/>
              </a:rPr>
              <a:t>LSTM</a:t>
            </a:r>
            <a:r>
              <a:rPr sz="1500" i="1" spc="15" dirty="0">
                <a:latin typeface="Times New Roman"/>
                <a:cs typeface="Times New Roman"/>
              </a:rPr>
              <a:t> </a:t>
            </a:r>
            <a:r>
              <a:rPr sz="1500" i="1" spc="-5" dirty="0">
                <a:latin typeface="Times New Roman"/>
                <a:cs typeface="Times New Roman"/>
              </a:rPr>
              <a:t>regulates </a:t>
            </a:r>
            <a:r>
              <a:rPr sz="1500" i="1" dirty="0">
                <a:latin typeface="Times New Roman"/>
                <a:cs typeface="Times New Roman"/>
              </a:rPr>
              <a:t> error </a:t>
            </a:r>
            <a:r>
              <a:rPr sz="1500" i="1" spc="10" dirty="0">
                <a:latin typeface="Times New Roman"/>
                <a:cs typeface="Times New Roman"/>
              </a:rPr>
              <a:t>by </a:t>
            </a:r>
            <a:r>
              <a:rPr sz="1500" i="1" spc="-5" dirty="0">
                <a:latin typeface="Times New Roman"/>
                <a:cs typeface="Times New Roman"/>
              </a:rPr>
              <a:t>giving an </a:t>
            </a:r>
            <a:r>
              <a:rPr sz="1500" i="1" dirty="0">
                <a:latin typeface="Times New Roman"/>
                <a:cs typeface="Times New Roman"/>
              </a:rPr>
              <a:t>aid </a:t>
            </a:r>
            <a:r>
              <a:rPr sz="1500" i="1" spc="-5" dirty="0">
                <a:latin typeface="Times New Roman"/>
                <a:cs typeface="Times New Roman"/>
              </a:rPr>
              <a:t>to </a:t>
            </a:r>
            <a:r>
              <a:rPr sz="1500" i="1" dirty="0">
                <a:latin typeface="Times New Roman"/>
                <a:cs typeface="Times New Roman"/>
              </a:rPr>
              <a:t>the </a:t>
            </a:r>
            <a:r>
              <a:rPr sz="1500" i="1" spc="-5" dirty="0">
                <a:latin typeface="Times New Roman"/>
                <a:cs typeface="Times New Roman"/>
              </a:rPr>
              <a:t>RNNs through </a:t>
            </a:r>
            <a:r>
              <a:rPr sz="1500" i="1" dirty="0">
                <a:latin typeface="Times New Roman"/>
                <a:cs typeface="Times New Roman"/>
              </a:rPr>
              <a:t> </a:t>
            </a:r>
            <a:r>
              <a:rPr sz="1500" i="1" spc="-5" dirty="0">
                <a:latin typeface="Times New Roman"/>
                <a:cs typeface="Times New Roman"/>
              </a:rPr>
              <a:t>retaining information </a:t>
            </a:r>
            <a:r>
              <a:rPr sz="1500" i="1" spc="-10" dirty="0">
                <a:latin typeface="Times New Roman"/>
                <a:cs typeface="Times New Roman"/>
              </a:rPr>
              <a:t>for</a:t>
            </a:r>
            <a:r>
              <a:rPr sz="1500" i="1" dirty="0">
                <a:latin typeface="Times New Roman"/>
                <a:cs typeface="Times New Roman"/>
              </a:rPr>
              <a:t> older</a:t>
            </a:r>
            <a:r>
              <a:rPr sz="1500" i="1" spc="-5" dirty="0">
                <a:latin typeface="Times New Roman"/>
                <a:cs typeface="Times New Roman"/>
              </a:rPr>
              <a:t> stages </a:t>
            </a:r>
            <a:r>
              <a:rPr sz="1500" i="1" dirty="0">
                <a:latin typeface="Times New Roman"/>
                <a:cs typeface="Times New Roman"/>
              </a:rPr>
              <a:t>making </a:t>
            </a:r>
            <a:r>
              <a:rPr sz="1500" i="1" spc="5" dirty="0">
                <a:latin typeface="Times New Roman"/>
                <a:cs typeface="Times New Roman"/>
              </a:rPr>
              <a:t> </a:t>
            </a:r>
            <a:r>
              <a:rPr sz="1500" i="1" dirty="0">
                <a:latin typeface="Times New Roman"/>
                <a:cs typeface="Times New Roman"/>
              </a:rPr>
              <a:t>the</a:t>
            </a:r>
            <a:r>
              <a:rPr sz="1500" i="1" spc="-20" dirty="0">
                <a:latin typeface="Times New Roman"/>
                <a:cs typeface="Times New Roman"/>
              </a:rPr>
              <a:t> </a:t>
            </a:r>
            <a:r>
              <a:rPr sz="1500" i="1" spc="-5" dirty="0">
                <a:latin typeface="Times New Roman"/>
                <a:cs typeface="Times New Roman"/>
              </a:rPr>
              <a:t>prediction </a:t>
            </a:r>
            <a:r>
              <a:rPr sz="1500" i="1" dirty="0">
                <a:latin typeface="Times New Roman"/>
                <a:cs typeface="Times New Roman"/>
              </a:rPr>
              <a:t>more</a:t>
            </a:r>
            <a:r>
              <a:rPr sz="1500" i="1" spc="-15" dirty="0">
                <a:latin typeface="Times New Roman"/>
                <a:cs typeface="Times New Roman"/>
              </a:rPr>
              <a:t> </a:t>
            </a:r>
            <a:r>
              <a:rPr sz="1500" i="1" dirty="0">
                <a:latin typeface="Times New Roman"/>
                <a:cs typeface="Times New Roman"/>
              </a:rPr>
              <a:t>accurate.</a:t>
            </a:r>
            <a:endParaRPr sz="1500" dirty="0">
              <a:latin typeface="Times New Roman"/>
              <a:cs typeface="Times New Roman"/>
            </a:endParaRPr>
          </a:p>
          <a:p>
            <a:pPr>
              <a:lnSpc>
                <a:spcPct val="100000"/>
              </a:lnSpc>
              <a:spcBef>
                <a:spcPts val="5"/>
              </a:spcBef>
            </a:pPr>
            <a:endParaRPr sz="1500" dirty="0">
              <a:latin typeface="Times New Roman"/>
              <a:cs typeface="Times New Roman"/>
            </a:endParaRPr>
          </a:p>
          <a:p>
            <a:pPr marL="2043430" marR="23495" indent="457200" algn="just">
              <a:lnSpc>
                <a:spcPct val="95900"/>
              </a:lnSpc>
              <a:spcBef>
                <a:spcPts val="5"/>
              </a:spcBef>
            </a:pPr>
            <a:r>
              <a:rPr sz="1500" i="1" dirty="0">
                <a:latin typeface="Times New Roman"/>
                <a:cs typeface="Times New Roman"/>
              </a:rPr>
              <a:t>Since stock </a:t>
            </a:r>
            <a:r>
              <a:rPr sz="1500" i="1" spc="-10" dirty="0">
                <a:latin typeface="Times New Roman"/>
                <a:cs typeface="Times New Roman"/>
              </a:rPr>
              <a:t>market </a:t>
            </a:r>
            <a:r>
              <a:rPr sz="1500" i="1" dirty="0">
                <a:latin typeface="Times New Roman"/>
                <a:cs typeface="Times New Roman"/>
              </a:rPr>
              <a:t>involves </a:t>
            </a:r>
            <a:r>
              <a:rPr sz="1500" i="1" spc="-5" dirty="0">
                <a:latin typeface="Times New Roman"/>
                <a:cs typeface="Times New Roman"/>
              </a:rPr>
              <a:t>processing of </a:t>
            </a:r>
            <a:r>
              <a:rPr sz="1500" i="1" spc="-360" dirty="0">
                <a:latin typeface="Times New Roman"/>
                <a:cs typeface="Times New Roman"/>
              </a:rPr>
              <a:t> </a:t>
            </a:r>
            <a:r>
              <a:rPr sz="1500" i="1" dirty="0">
                <a:latin typeface="Times New Roman"/>
                <a:cs typeface="Times New Roman"/>
              </a:rPr>
              <a:t>huge data, the </a:t>
            </a:r>
            <a:r>
              <a:rPr sz="1500" i="1" spc="-5" dirty="0">
                <a:latin typeface="Times New Roman"/>
                <a:cs typeface="Times New Roman"/>
              </a:rPr>
              <a:t>gradients with </a:t>
            </a:r>
            <a:r>
              <a:rPr sz="1500" i="1" dirty="0">
                <a:latin typeface="Times New Roman"/>
                <a:cs typeface="Times New Roman"/>
              </a:rPr>
              <a:t>respect </a:t>
            </a:r>
            <a:r>
              <a:rPr sz="1500" i="1" spc="-5" dirty="0">
                <a:latin typeface="Times New Roman"/>
                <a:cs typeface="Times New Roman"/>
              </a:rPr>
              <a:t>to </a:t>
            </a:r>
            <a:r>
              <a:rPr sz="1500" i="1" dirty="0">
                <a:latin typeface="Times New Roman"/>
                <a:cs typeface="Times New Roman"/>
              </a:rPr>
              <a:t>the </a:t>
            </a:r>
            <a:r>
              <a:rPr sz="1500" i="1" spc="5" dirty="0">
                <a:latin typeface="Times New Roman"/>
                <a:cs typeface="Times New Roman"/>
              </a:rPr>
              <a:t> </a:t>
            </a:r>
            <a:r>
              <a:rPr sz="1500" i="1" dirty="0">
                <a:latin typeface="Times New Roman"/>
                <a:cs typeface="Times New Roman"/>
              </a:rPr>
              <a:t>weight </a:t>
            </a:r>
            <a:r>
              <a:rPr sz="1500" i="1" spc="-5" dirty="0">
                <a:latin typeface="Times New Roman"/>
                <a:cs typeface="Times New Roman"/>
              </a:rPr>
              <a:t>matrix may </a:t>
            </a:r>
            <a:r>
              <a:rPr sz="1500" i="1" dirty="0">
                <a:latin typeface="Times New Roman"/>
                <a:cs typeface="Times New Roman"/>
              </a:rPr>
              <a:t>become very </a:t>
            </a:r>
            <a:r>
              <a:rPr sz="1500" i="1" spc="-5" dirty="0">
                <a:latin typeface="Times New Roman"/>
                <a:cs typeface="Times New Roman"/>
              </a:rPr>
              <a:t>small and may </a:t>
            </a:r>
            <a:r>
              <a:rPr sz="1500" i="1" dirty="0">
                <a:latin typeface="Times New Roman"/>
                <a:cs typeface="Times New Roman"/>
              </a:rPr>
              <a:t> degrade the </a:t>
            </a:r>
            <a:r>
              <a:rPr sz="1500" i="1" spc="-5" dirty="0">
                <a:latin typeface="Times New Roman"/>
                <a:cs typeface="Times New Roman"/>
              </a:rPr>
              <a:t>learning rate </a:t>
            </a:r>
            <a:r>
              <a:rPr sz="1500" i="1" spc="5" dirty="0">
                <a:latin typeface="Times New Roman"/>
                <a:cs typeface="Times New Roman"/>
              </a:rPr>
              <a:t>of </a:t>
            </a:r>
            <a:r>
              <a:rPr sz="1500" i="1" dirty="0">
                <a:latin typeface="Times New Roman"/>
                <a:cs typeface="Times New Roman"/>
              </a:rPr>
              <a:t>the </a:t>
            </a:r>
            <a:r>
              <a:rPr sz="1500" i="1" spc="-5" dirty="0">
                <a:latin typeface="Times New Roman"/>
                <a:cs typeface="Times New Roman"/>
              </a:rPr>
              <a:t>system. </a:t>
            </a:r>
            <a:r>
              <a:rPr sz="1500" i="1" dirty="0">
                <a:latin typeface="Times New Roman"/>
                <a:cs typeface="Times New Roman"/>
              </a:rPr>
              <a:t>This </a:t>
            </a:r>
            <a:r>
              <a:rPr sz="1500" i="1" spc="5" dirty="0">
                <a:latin typeface="Times New Roman"/>
                <a:cs typeface="Times New Roman"/>
              </a:rPr>
              <a:t> </a:t>
            </a:r>
            <a:r>
              <a:rPr sz="1500" i="1" spc="-5" dirty="0">
                <a:latin typeface="Times New Roman"/>
                <a:cs typeface="Times New Roman"/>
              </a:rPr>
              <a:t>corresponds to </a:t>
            </a:r>
            <a:r>
              <a:rPr sz="1500" i="1" dirty="0">
                <a:latin typeface="Times New Roman"/>
                <a:cs typeface="Times New Roman"/>
              </a:rPr>
              <a:t>the problem </a:t>
            </a:r>
            <a:r>
              <a:rPr sz="1500" i="1" spc="-5" dirty="0">
                <a:latin typeface="Times New Roman"/>
                <a:cs typeface="Times New Roman"/>
              </a:rPr>
              <a:t>of </a:t>
            </a:r>
            <a:r>
              <a:rPr sz="1500" i="1" spc="-10" dirty="0">
                <a:latin typeface="Times New Roman"/>
                <a:cs typeface="Times New Roman"/>
              </a:rPr>
              <a:t>Vanishing </a:t>
            </a:r>
            <a:r>
              <a:rPr sz="1500" i="1" spc="-5" dirty="0">
                <a:latin typeface="Times New Roman"/>
                <a:cs typeface="Times New Roman"/>
              </a:rPr>
              <a:t> Gradient. </a:t>
            </a:r>
            <a:r>
              <a:rPr sz="1500" i="1" dirty="0">
                <a:latin typeface="Times New Roman"/>
                <a:cs typeface="Times New Roman"/>
              </a:rPr>
              <a:t>LSTM </a:t>
            </a:r>
            <a:r>
              <a:rPr sz="1500" i="1" spc="-5" dirty="0">
                <a:latin typeface="Times New Roman"/>
                <a:cs typeface="Times New Roman"/>
              </a:rPr>
              <a:t>prevents this </a:t>
            </a:r>
            <a:r>
              <a:rPr sz="1500" i="1" dirty="0">
                <a:latin typeface="Times New Roman"/>
                <a:cs typeface="Times New Roman"/>
              </a:rPr>
              <a:t>from </a:t>
            </a:r>
            <a:r>
              <a:rPr sz="1500" i="1" spc="-5" dirty="0">
                <a:latin typeface="Times New Roman"/>
                <a:cs typeface="Times New Roman"/>
              </a:rPr>
              <a:t>happening. </a:t>
            </a:r>
            <a:r>
              <a:rPr sz="1500" i="1" dirty="0">
                <a:latin typeface="Times New Roman"/>
                <a:cs typeface="Times New Roman"/>
              </a:rPr>
              <a:t> </a:t>
            </a:r>
            <a:r>
              <a:rPr sz="1500" i="1" spc="5" dirty="0">
                <a:latin typeface="Times New Roman"/>
                <a:cs typeface="Times New Roman"/>
              </a:rPr>
              <a:t>The</a:t>
            </a:r>
            <a:r>
              <a:rPr sz="1500" i="1" spc="-40" dirty="0">
                <a:latin typeface="Times New Roman"/>
                <a:cs typeface="Times New Roman"/>
              </a:rPr>
              <a:t> </a:t>
            </a:r>
            <a:r>
              <a:rPr sz="1500" i="1" dirty="0">
                <a:latin typeface="Times New Roman"/>
                <a:cs typeface="Times New Roman"/>
              </a:rPr>
              <a:t>LSTM</a:t>
            </a:r>
            <a:r>
              <a:rPr sz="1500" i="1" spc="-50" dirty="0">
                <a:latin typeface="Times New Roman"/>
                <a:cs typeface="Times New Roman"/>
              </a:rPr>
              <a:t> </a:t>
            </a:r>
            <a:r>
              <a:rPr sz="1500" i="1" spc="-5" dirty="0">
                <a:latin typeface="Times New Roman"/>
                <a:cs typeface="Times New Roman"/>
              </a:rPr>
              <a:t>consists</a:t>
            </a:r>
            <a:r>
              <a:rPr sz="1500" i="1" spc="-45" dirty="0">
                <a:latin typeface="Times New Roman"/>
                <a:cs typeface="Times New Roman"/>
              </a:rPr>
              <a:t> </a:t>
            </a:r>
            <a:r>
              <a:rPr sz="1500" i="1" spc="5" dirty="0">
                <a:latin typeface="Times New Roman"/>
                <a:cs typeface="Times New Roman"/>
              </a:rPr>
              <a:t>of</a:t>
            </a:r>
            <a:r>
              <a:rPr sz="1500" i="1" spc="-30" dirty="0">
                <a:latin typeface="Times New Roman"/>
                <a:cs typeface="Times New Roman"/>
              </a:rPr>
              <a:t> </a:t>
            </a:r>
            <a:r>
              <a:rPr sz="1500" i="1" spc="5" dirty="0">
                <a:latin typeface="Times New Roman"/>
                <a:cs typeface="Times New Roman"/>
              </a:rPr>
              <a:t>a</a:t>
            </a:r>
            <a:r>
              <a:rPr sz="1500" i="1" spc="-25" dirty="0">
                <a:latin typeface="Times New Roman"/>
                <a:cs typeface="Times New Roman"/>
              </a:rPr>
              <a:t> </a:t>
            </a:r>
            <a:r>
              <a:rPr sz="1500" i="1" spc="-5" dirty="0">
                <a:latin typeface="Times New Roman"/>
                <a:cs typeface="Times New Roman"/>
              </a:rPr>
              <a:t>remembering</a:t>
            </a:r>
            <a:r>
              <a:rPr sz="1500" i="1" dirty="0">
                <a:latin typeface="Times New Roman"/>
                <a:cs typeface="Times New Roman"/>
              </a:rPr>
              <a:t> </a:t>
            </a:r>
            <a:r>
              <a:rPr sz="1500" i="1" spc="-5" dirty="0">
                <a:latin typeface="Times New Roman"/>
                <a:cs typeface="Times New Roman"/>
              </a:rPr>
              <a:t>cell,</a:t>
            </a:r>
            <a:r>
              <a:rPr sz="1500" i="1" spc="-30" dirty="0">
                <a:latin typeface="Times New Roman"/>
                <a:cs typeface="Times New Roman"/>
              </a:rPr>
              <a:t> </a:t>
            </a:r>
            <a:r>
              <a:rPr sz="1500" i="1" spc="-5" dirty="0">
                <a:latin typeface="Times New Roman"/>
                <a:cs typeface="Times New Roman"/>
              </a:rPr>
              <a:t>input </a:t>
            </a:r>
            <a:r>
              <a:rPr sz="1500" i="1" spc="-360" dirty="0">
                <a:latin typeface="Times New Roman"/>
                <a:cs typeface="Times New Roman"/>
              </a:rPr>
              <a:t> </a:t>
            </a:r>
            <a:r>
              <a:rPr sz="1500" i="1" dirty="0">
                <a:latin typeface="Times New Roman"/>
                <a:cs typeface="Times New Roman"/>
              </a:rPr>
              <a:t>gate, output </a:t>
            </a:r>
            <a:r>
              <a:rPr sz="1500" i="1" spc="5" dirty="0">
                <a:latin typeface="Times New Roman"/>
                <a:cs typeface="Times New Roman"/>
              </a:rPr>
              <a:t>gate </a:t>
            </a:r>
            <a:r>
              <a:rPr sz="1500" i="1" spc="-5" dirty="0">
                <a:latin typeface="Times New Roman"/>
                <a:cs typeface="Times New Roman"/>
              </a:rPr>
              <a:t>and </a:t>
            </a:r>
            <a:r>
              <a:rPr sz="1500" i="1" spc="5" dirty="0">
                <a:latin typeface="Times New Roman"/>
                <a:cs typeface="Times New Roman"/>
              </a:rPr>
              <a:t>a </a:t>
            </a:r>
            <a:r>
              <a:rPr sz="1500" i="1" spc="-5" dirty="0">
                <a:latin typeface="Times New Roman"/>
                <a:cs typeface="Times New Roman"/>
              </a:rPr>
              <a:t>forget </a:t>
            </a:r>
            <a:r>
              <a:rPr sz="1500" i="1" dirty="0">
                <a:latin typeface="Times New Roman"/>
                <a:cs typeface="Times New Roman"/>
              </a:rPr>
              <a:t>gate. The cell </a:t>
            </a:r>
            <a:r>
              <a:rPr sz="1500" i="1" spc="5" dirty="0">
                <a:latin typeface="Times New Roman"/>
                <a:cs typeface="Times New Roman"/>
              </a:rPr>
              <a:t> </a:t>
            </a:r>
            <a:r>
              <a:rPr sz="1500" i="1" dirty="0">
                <a:latin typeface="Times New Roman"/>
                <a:cs typeface="Times New Roman"/>
              </a:rPr>
              <a:t>remembers the value </a:t>
            </a:r>
            <a:r>
              <a:rPr sz="1500" i="1" spc="-10" dirty="0">
                <a:latin typeface="Times New Roman"/>
                <a:cs typeface="Times New Roman"/>
              </a:rPr>
              <a:t>for </a:t>
            </a:r>
            <a:r>
              <a:rPr sz="1500" i="1" dirty="0">
                <a:latin typeface="Times New Roman"/>
                <a:cs typeface="Times New Roman"/>
              </a:rPr>
              <a:t>long term </a:t>
            </a:r>
            <a:r>
              <a:rPr sz="1500" i="1" spc="-5" dirty="0">
                <a:latin typeface="Times New Roman"/>
                <a:cs typeface="Times New Roman"/>
              </a:rPr>
              <a:t>propagation </a:t>
            </a:r>
            <a:r>
              <a:rPr sz="1500" i="1" spc="-360" dirty="0">
                <a:latin typeface="Times New Roman"/>
                <a:cs typeface="Times New Roman"/>
              </a:rPr>
              <a:t> </a:t>
            </a:r>
            <a:r>
              <a:rPr sz="1500" i="1" dirty="0">
                <a:latin typeface="Times New Roman"/>
                <a:cs typeface="Times New Roman"/>
              </a:rPr>
              <a:t>and</a:t>
            </a:r>
            <a:r>
              <a:rPr sz="1500" i="1" spc="-10" dirty="0">
                <a:latin typeface="Times New Roman"/>
                <a:cs typeface="Times New Roman"/>
              </a:rPr>
              <a:t> </a:t>
            </a:r>
            <a:r>
              <a:rPr sz="1500" i="1" dirty="0">
                <a:latin typeface="Times New Roman"/>
                <a:cs typeface="Times New Roman"/>
              </a:rPr>
              <a:t>the</a:t>
            </a:r>
            <a:r>
              <a:rPr sz="1500" i="1" spc="-15" dirty="0">
                <a:latin typeface="Times New Roman"/>
                <a:cs typeface="Times New Roman"/>
              </a:rPr>
              <a:t> </a:t>
            </a:r>
            <a:r>
              <a:rPr sz="1500" i="1" spc="-5" dirty="0">
                <a:latin typeface="Times New Roman"/>
                <a:cs typeface="Times New Roman"/>
              </a:rPr>
              <a:t>gates </a:t>
            </a:r>
            <a:r>
              <a:rPr sz="1500" i="1" dirty="0">
                <a:latin typeface="Times New Roman"/>
                <a:cs typeface="Times New Roman"/>
              </a:rPr>
              <a:t>regulate</a:t>
            </a:r>
            <a:r>
              <a:rPr sz="1500" i="1" spc="-20" dirty="0">
                <a:latin typeface="Times New Roman"/>
                <a:cs typeface="Times New Roman"/>
              </a:rPr>
              <a:t> </a:t>
            </a:r>
            <a:r>
              <a:rPr sz="1500" i="1" dirty="0">
                <a:latin typeface="Times New Roman"/>
                <a:cs typeface="Times New Roman"/>
              </a:rPr>
              <a:t>them</a:t>
            </a:r>
            <a:r>
              <a:rPr sz="1500" i="1" spc="-10" dirty="0">
                <a:latin typeface="Times New Roman"/>
                <a:cs typeface="Times New Roman"/>
              </a:rPr>
              <a:t> </a:t>
            </a:r>
            <a:r>
              <a:rPr sz="1500" i="1" dirty="0">
                <a:latin typeface="Times New Roman"/>
                <a:cs typeface="Times New Roman"/>
              </a:rPr>
              <a:t>.</a:t>
            </a:r>
            <a:endParaRPr sz="1500" dirty="0">
              <a:latin typeface="Times New Roman"/>
              <a:cs typeface="Times New Roman"/>
            </a:endParaRPr>
          </a:p>
          <a:p>
            <a:pPr marL="2040255" marR="5080" indent="457200" algn="just">
              <a:lnSpc>
                <a:spcPts val="1730"/>
              </a:lnSpc>
              <a:spcBef>
                <a:spcPts val="20"/>
              </a:spcBef>
            </a:pPr>
            <a:r>
              <a:rPr sz="1500" i="1" spc="5" dirty="0">
                <a:latin typeface="Times New Roman"/>
                <a:cs typeface="Times New Roman"/>
              </a:rPr>
              <a:t>In</a:t>
            </a:r>
            <a:r>
              <a:rPr sz="1500" i="1" spc="-35" dirty="0">
                <a:latin typeface="Times New Roman"/>
                <a:cs typeface="Times New Roman"/>
              </a:rPr>
              <a:t> </a:t>
            </a:r>
            <a:r>
              <a:rPr sz="1500" i="1" spc="-5" dirty="0">
                <a:latin typeface="Times New Roman"/>
                <a:cs typeface="Times New Roman"/>
              </a:rPr>
              <a:t>this</a:t>
            </a:r>
            <a:r>
              <a:rPr sz="1500" i="1" spc="-30" dirty="0">
                <a:latin typeface="Times New Roman"/>
                <a:cs typeface="Times New Roman"/>
              </a:rPr>
              <a:t> </a:t>
            </a:r>
            <a:r>
              <a:rPr sz="1500" i="1" spc="-5" dirty="0">
                <a:latin typeface="Times New Roman"/>
                <a:cs typeface="Times New Roman"/>
              </a:rPr>
              <a:t>paper,</a:t>
            </a:r>
            <a:r>
              <a:rPr sz="1500" i="1" spc="-35" dirty="0">
                <a:latin typeface="Times New Roman"/>
                <a:cs typeface="Times New Roman"/>
              </a:rPr>
              <a:t> </a:t>
            </a:r>
            <a:r>
              <a:rPr sz="1500" i="1" spc="5" dirty="0">
                <a:latin typeface="Times New Roman"/>
                <a:cs typeface="Times New Roman"/>
              </a:rPr>
              <a:t>a</a:t>
            </a:r>
            <a:r>
              <a:rPr sz="1500" i="1" spc="-30" dirty="0">
                <a:latin typeface="Times New Roman"/>
                <a:cs typeface="Times New Roman"/>
              </a:rPr>
              <a:t> </a:t>
            </a:r>
            <a:r>
              <a:rPr sz="1500" i="1" spc="-5" dirty="0">
                <a:latin typeface="Times New Roman"/>
                <a:cs typeface="Times New Roman"/>
              </a:rPr>
              <a:t>sequential</a:t>
            </a:r>
            <a:r>
              <a:rPr sz="1500" i="1" dirty="0">
                <a:latin typeface="Times New Roman"/>
                <a:cs typeface="Times New Roman"/>
              </a:rPr>
              <a:t> </a:t>
            </a:r>
            <a:r>
              <a:rPr sz="1500" i="1" spc="-10" dirty="0">
                <a:latin typeface="Times New Roman"/>
                <a:cs typeface="Times New Roman"/>
              </a:rPr>
              <a:t>model</a:t>
            </a:r>
            <a:r>
              <a:rPr sz="1500" i="1" spc="-30" dirty="0">
                <a:latin typeface="Times New Roman"/>
                <a:cs typeface="Times New Roman"/>
              </a:rPr>
              <a:t> </a:t>
            </a:r>
            <a:r>
              <a:rPr sz="1500" i="1" dirty="0">
                <a:latin typeface="Times New Roman"/>
                <a:cs typeface="Times New Roman"/>
              </a:rPr>
              <a:t>has</a:t>
            </a:r>
            <a:r>
              <a:rPr sz="1500" i="1" spc="-30" dirty="0">
                <a:latin typeface="Times New Roman"/>
                <a:cs typeface="Times New Roman"/>
              </a:rPr>
              <a:t> </a:t>
            </a:r>
            <a:r>
              <a:rPr sz="1500" i="1" spc="-5" dirty="0">
                <a:latin typeface="Times New Roman"/>
                <a:cs typeface="Times New Roman"/>
              </a:rPr>
              <a:t>been </a:t>
            </a:r>
            <a:r>
              <a:rPr sz="1500" i="1" spc="-360" dirty="0">
                <a:latin typeface="Times New Roman"/>
                <a:cs typeface="Times New Roman"/>
              </a:rPr>
              <a:t> </a:t>
            </a:r>
            <a:r>
              <a:rPr sz="1500" i="1" dirty="0">
                <a:latin typeface="Times New Roman"/>
                <a:cs typeface="Times New Roman"/>
              </a:rPr>
              <a:t>made </a:t>
            </a:r>
            <a:r>
              <a:rPr sz="1500" i="1" spc="-10" dirty="0">
                <a:latin typeface="Times New Roman"/>
                <a:cs typeface="Times New Roman"/>
              </a:rPr>
              <a:t>which </a:t>
            </a:r>
            <a:r>
              <a:rPr sz="1500" i="1" dirty="0">
                <a:latin typeface="Times New Roman"/>
                <a:cs typeface="Times New Roman"/>
              </a:rPr>
              <a:t>involves</a:t>
            </a:r>
            <a:r>
              <a:rPr sz="1500" i="1" spc="-10" dirty="0">
                <a:latin typeface="Times New Roman"/>
                <a:cs typeface="Times New Roman"/>
              </a:rPr>
              <a:t> </a:t>
            </a:r>
            <a:r>
              <a:rPr sz="1500" i="1" spc="-5" dirty="0">
                <a:latin typeface="Times New Roman"/>
                <a:cs typeface="Times New Roman"/>
              </a:rPr>
              <a:t>stacking</a:t>
            </a:r>
            <a:r>
              <a:rPr sz="1500" i="1" spc="-10" dirty="0">
                <a:latin typeface="Times New Roman"/>
                <a:cs typeface="Times New Roman"/>
              </a:rPr>
              <a:t> </a:t>
            </a:r>
            <a:r>
              <a:rPr sz="1500" i="1" dirty="0">
                <a:latin typeface="Times New Roman"/>
                <a:cs typeface="Times New Roman"/>
              </a:rPr>
              <a:t>two</a:t>
            </a:r>
            <a:r>
              <a:rPr sz="1500" i="1" spc="10" dirty="0">
                <a:latin typeface="Times New Roman"/>
                <a:cs typeface="Times New Roman"/>
              </a:rPr>
              <a:t> </a:t>
            </a:r>
            <a:r>
              <a:rPr sz="1500" i="1" dirty="0">
                <a:latin typeface="Times New Roman"/>
                <a:cs typeface="Times New Roman"/>
              </a:rPr>
              <a:t>LSTM</a:t>
            </a:r>
            <a:r>
              <a:rPr sz="1500" i="1" spc="-35" dirty="0">
                <a:latin typeface="Times New Roman"/>
                <a:cs typeface="Times New Roman"/>
              </a:rPr>
              <a:t> </a:t>
            </a:r>
            <a:r>
              <a:rPr sz="1500" i="1" spc="-5" dirty="0">
                <a:latin typeface="Times New Roman"/>
                <a:cs typeface="Times New Roman"/>
              </a:rPr>
              <a:t>layers</a:t>
            </a:r>
            <a:endParaRPr sz="1500" dirty="0">
              <a:latin typeface="Times New Roman"/>
              <a:cs typeface="Times New Roman"/>
            </a:endParaRPr>
          </a:p>
          <a:p>
            <a:pPr marL="12700" algn="just">
              <a:lnSpc>
                <a:spcPts val="1645"/>
              </a:lnSpc>
            </a:pPr>
            <a:r>
              <a:rPr sz="1500" i="1" spc="-5" dirty="0">
                <a:latin typeface="Times New Roman"/>
                <a:cs typeface="Times New Roman"/>
              </a:rPr>
              <a:t>on </a:t>
            </a:r>
            <a:r>
              <a:rPr sz="1500" i="1" dirty="0">
                <a:latin typeface="Times New Roman"/>
                <a:cs typeface="Times New Roman"/>
              </a:rPr>
              <a:t>top</a:t>
            </a:r>
            <a:r>
              <a:rPr sz="1500" i="1" spc="-5" dirty="0">
                <a:latin typeface="Times New Roman"/>
                <a:cs typeface="Times New Roman"/>
              </a:rPr>
              <a:t> of</a:t>
            </a:r>
            <a:r>
              <a:rPr sz="1500" i="1" spc="20" dirty="0">
                <a:latin typeface="Times New Roman"/>
                <a:cs typeface="Times New Roman"/>
              </a:rPr>
              <a:t> </a:t>
            </a:r>
            <a:r>
              <a:rPr sz="1500" i="1" spc="-5" dirty="0">
                <a:latin typeface="Times New Roman"/>
                <a:cs typeface="Times New Roman"/>
              </a:rPr>
              <a:t>each other</a:t>
            </a:r>
            <a:r>
              <a:rPr sz="1500" i="1" spc="15" dirty="0">
                <a:latin typeface="Times New Roman"/>
                <a:cs typeface="Times New Roman"/>
              </a:rPr>
              <a:t> </a:t>
            </a:r>
            <a:r>
              <a:rPr sz="1500" i="1" spc="-5" dirty="0">
                <a:latin typeface="Times New Roman"/>
                <a:cs typeface="Times New Roman"/>
              </a:rPr>
              <a:t>with</a:t>
            </a:r>
            <a:r>
              <a:rPr sz="1500" i="1" dirty="0">
                <a:latin typeface="Times New Roman"/>
                <a:cs typeface="Times New Roman"/>
              </a:rPr>
              <a:t> the</a:t>
            </a:r>
            <a:r>
              <a:rPr sz="1500" i="1" spc="-40" dirty="0">
                <a:latin typeface="Times New Roman"/>
                <a:cs typeface="Times New Roman"/>
              </a:rPr>
              <a:t> </a:t>
            </a:r>
            <a:r>
              <a:rPr sz="1500" i="1" dirty="0">
                <a:latin typeface="Times New Roman"/>
                <a:cs typeface="Times New Roman"/>
              </a:rPr>
              <a:t>output</a:t>
            </a:r>
            <a:r>
              <a:rPr sz="1500" i="1" spc="-5" dirty="0">
                <a:latin typeface="Times New Roman"/>
                <a:cs typeface="Times New Roman"/>
              </a:rPr>
              <a:t> value</a:t>
            </a:r>
            <a:r>
              <a:rPr sz="1500" i="1" spc="5" dirty="0">
                <a:latin typeface="Times New Roman"/>
                <a:cs typeface="Times New Roman"/>
              </a:rPr>
              <a:t> </a:t>
            </a:r>
            <a:r>
              <a:rPr sz="1500" i="1" spc="-5" dirty="0">
                <a:latin typeface="Times New Roman"/>
                <a:cs typeface="Times New Roman"/>
              </a:rPr>
              <a:t>of</a:t>
            </a:r>
            <a:r>
              <a:rPr sz="1500" i="1" dirty="0">
                <a:latin typeface="Times New Roman"/>
                <a:cs typeface="Times New Roman"/>
              </a:rPr>
              <a:t> 256.</a:t>
            </a:r>
            <a:r>
              <a:rPr sz="1500" i="1" spc="-15" dirty="0">
                <a:latin typeface="Times New Roman"/>
                <a:cs typeface="Times New Roman"/>
              </a:rPr>
              <a:t> </a:t>
            </a:r>
            <a:r>
              <a:rPr sz="1500" i="1" dirty="0">
                <a:latin typeface="Times New Roman"/>
                <a:cs typeface="Times New Roman"/>
              </a:rPr>
              <a:t>The</a:t>
            </a:r>
            <a:r>
              <a:rPr sz="1500" i="1" spc="-15" dirty="0">
                <a:latin typeface="Times New Roman"/>
                <a:cs typeface="Times New Roman"/>
              </a:rPr>
              <a:t> </a:t>
            </a:r>
            <a:r>
              <a:rPr sz="1500" i="1" spc="-5" dirty="0">
                <a:latin typeface="Times New Roman"/>
                <a:cs typeface="Times New Roman"/>
              </a:rPr>
              <a:t>input</a:t>
            </a:r>
            <a:r>
              <a:rPr sz="1500" i="1" dirty="0">
                <a:latin typeface="Times New Roman"/>
                <a:cs typeface="Times New Roman"/>
              </a:rPr>
              <a:t> </a:t>
            </a:r>
            <a:r>
              <a:rPr sz="1500" i="1" spc="5" dirty="0">
                <a:latin typeface="Times New Roman"/>
                <a:cs typeface="Times New Roman"/>
              </a:rPr>
              <a:t>to</a:t>
            </a:r>
            <a:r>
              <a:rPr sz="1500" i="1" spc="-5" dirty="0">
                <a:latin typeface="Times New Roman"/>
                <a:cs typeface="Times New Roman"/>
              </a:rPr>
              <a:t> </a:t>
            </a:r>
            <a:r>
              <a:rPr sz="1500" i="1" dirty="0">
                <a:latin typeface="Times New Roman"/>
                <a:cs typeface="Times New Roman"/>
              </a:rPr>
              <a:t>the</a:t>
            </a:r>
            <a:r>
              <a:rPr sz="1500" i="1" spc="35" dirty="0">
                <a:latin typeface="Times New Roman"/>
                <a:cs typeface="Times New Roman"/>
              </a:rPr>
              <a:t> </a:t>
            </a:r>
            <a:r>
              <a:rPr sz="1500" i="1" spc="-5" dirty="0">
                <a:latin typeface="Times New Roman"/>
                <a:cs typeface="Times New Roman"/>
              </a:rPr>
              <a:t>layer</a:t>
            </a:r>
            <a:r>
              <a:rPr sz="1500" i="1" dirty="0">
                <a:latin typeface="Times New Roman"/>
                <a:cs typeface="Times New Roman"/>
              </a:rPr>
              <a:t> </a:t>
            </a:r>
            <a:r>
              <a:rPr sz="1500" i="1" spc="-5" dirty="0">
                <a:latin typeface="Times New Roman"/>
                <a:cs typeface="Times New Roman"/>
              </a:rPr>
              <a:t>is</a:t>
            </a:r>
            <a:endParaRPr sz="1500" dirty="0">
              <a:latin typeface="Times New Roman"/>
              <a:cs typeface="Times New Roman"/>
            </a:endParaRPr>
          </a:p>
          <a:p>
            <a:pPr marL="12700" marR="46355" algn="just">
              <a:lnSpc>
                <a:spcPct val="95900"/>
              </a:lnSpc>
              <a:spcBef>
                <a:spcPts val="35"/>
              </a:spcBef>
            </a:pPr>
            <a:r>
              <a:rPr sz="1500" i="1" spc="5" dirty="0">
                <a:latin typeface="Times New Roman"/>
                <a:cs typeface="Times New Roman"/>
              </a:rPr>
              <a:t>in</a:t>
            </a:r>
            <a:r>
              <a:rPr sz="1500" i="1" spc="-30" dirty="0">
                <a:latin typeface="Times New Roman"/>
                <a:cs typeface="Times New Roman"/>
              </a:rPr>
              <a:t> </a:t>
            </a:r>
            <a:r>
              <a:rPr sz="1500" i="1" dirty="0">
                <a:latin typeface="Times New Roman"/>
                <a:cs typeface="Times New Roman"/>
              </a:rPr>
              <a:t>the</a:t>
            </a:r>
            <a:r>
              <a:rPr sz="1500" i="1" spc="-30" dirty="0">
                <a:latin typeface="Times New Roman"/>
                <a:cs typeface="Times New Roman"/>
              </a:rPr>
              <a:t> </a:t>
            </a:r>
            <a:r>
              <a:rPr sz="1500" i="1" spc="5" dirty="0">
                <a:latin typeface="Times New Roman"/>
                <a:cs typeface="Times New Roman"/>
              </a:rPr>
              <a:t>form</a:t>
            </a:r>
            <a:r>
              <a:rPr sz="1500" i="1" spc="-50" dirty="0">
                <a:latin typeface="Times New Roman"/>
                <a:cs typeface="Times New Roman"/>
              </a:rPr>
              <a:t> </a:t>
            </a:r>
            <a:r>
              <a:rPr sz="1500" i="1" spc="5" dirty="0">
                <a:latin typeface="Times New Roman"/>
                <a:cs typeface="Times New Roman"/>
              </a:rPr>
              <a:t>of</a:t>
            </a:r>
            <a:r>
              <a:rPr sz="1500" i="1" spc="-30" dirty="0">
                <a:latin typeface="Times New Roman"/>
                <a:cs typeface="Times New Roman"/>
              </a:rPr>
              <a:t> </a:t>
            </a:r>
            <a:r>
              <a:rPr sz="1500" i="1" dirty="0">
                <a:latin typeface="Times New Roman"/>
                <a:cs typeface="Times New Roman"/>
              </a:rPr>
              <a:t>two</a:t>
            </a:r>
            <a:r>
              <a:rPr sz="1500" i="1" spc="-25" dirty="0">
                <a:latin typeface="Times New Roman"/>
                <a:cs typeface="Times New Roman"/>
              </a:rPr>
              <a:t> </a:t>
            </a:r>
            <a:r>
              <a:rPr sz="1500" i="1" spc="-5" dirty="0">
                <a:latin typeface="Times New Roman"/>
                <a:cs typeface="Times New Roman"/>
              </a:rPr>
              <a:t>layer</a:t>
            </a:r>
            <a:r>
              <a:rPr sz="1500" i="1" spc="5" dirty="0">
                <a:latin typeface="Times New Roman"/>
                <a:cs typeface="Times New Roman"/>
              </a:rPr>
              <a:t> </a:t>
            </a:r>
            <a:r>
              <a:rPr sz="1500" i="1" spc="-5" dirty="0">
                <a:latin typeface="Times New Roman"/>
                <a:cs typeface="Times New Roman"/>
              </a:rPr>
              <a:t>[0] </a:t>
            </a:r>
            <a:r>
              <a:rPr sz="1500" i="1" dirty="0">
                <a:latin typeface="Times New Roman"/>
                <a:cs typeface="Times New Roman"/>
              </a:rPr>
              <a:t>and</a:t>
            </a:r>
            <a:r>
              <a:rPr sz="1500" i="1" spc="-20" dirty="0">
                <a:latin typeface="Times New Roman"/>
                <a:cs typeface="Times New Roman"/>
              </a:rPr>
              <a:t> </a:t>
            </a:r>
            <a:r>
              <a:rPr sz="1500" i="1" spc="-5" dirty="0">
                <a:latin typeface="Times New Roman"/>
                <a:cs typeface="Times New Roman"/>
              </a:rPr>
              <a:t>layer</a:t>
            </a:r>
            <a:r>
              <a:rPr sz="1500" i="1" spc="-25" dirty="0">
                <a:latin typeface="Times New Roman"/>
                <a:cs typeface="Times New Roman"/>
              </a:rPr>
              <a:t> </a:t>
            </a:r>
            <a:r>
              <a:rPr sz="1500" i="1" spc="5" dirty="0">
                <a:latin typeface="Times New Roman"/>
                <a:cs typeface="Times New Roman"/>
              </a:rPr>
              <a:t>[1].</a:t>
            </a:r>
            <a:r>
              <a:rPr sz="1500" i="1" dirty="0">
                <a:latin typeface="Times New Roman"/>
                <a:cs typeface="Times New Roman"/>
              </a:rPr>
              <a:t> </a:t>
            </a:r>
            <a:r>
              <a:rPr sz="1500" i="1" spc="5" dirty="0">
                <a:latin typeface="Times New Roman"/>
                <a:cs typeface="Times New Roman"/>
              </a:rPr>
              <a:t>A</a:t>
            </a:r>
            <a:r>
              <a:rPr sz="1500" i="1" spc="-55" dirty="0">
                <a:latin typeface="Times New Roman"/>
                <a:cs typeface="Times New Roman"/>
              </a:rPr>
              <a:t> </a:t>
            </a:r>
            <a:r>
              <a:rPr sz="1500" i="1" spc="-5" dirty="0">
                <a:latin typeface="Times New Roman"/>
                <a:cs typeface="Times New Roman"/>
              </a:rPr>
              <a:t>dropout</a:t>
            </a:r>
            <a:r>
              <a:rPr sz="1500" i="1" spc="5" dirty="0">
                <a:latin typeface="Times New Roman"/>
                <a:cs typeface="Times New Roman"/>
              </a:rPr>
              <a:t> </a:t>
            </a:r>
            <a:r>
              <a:rPr sz="1500" i="1" dirty="0">
                <a:latin typeface="Times New Roman"/>
                <a:cs typeface="Times New Roman"/>
              </a:rPr>
              <a:t>value</a:t>
            </a:r>
            <a:r>
              <a:rPr sz="1500" i="1" spc="-40" dirty="0">
                <a:latin typeface="Times New Roman"/>
                <a:cs typeface="Times New Roman"/>
              </a:rPr>
              <a:t> </a:t>
            </a:r>
            <a:r>
              <a:rPr sz="1500" i="1" spc="-5" dirty="0">
                <a:latin typeface="Times New Roman"/>
                <a:cs typeface="Times New Roman"/>
              </a:rPr>
              <a:t>of</a:t>
            </a:r>
            <a:r>
              <a:rPr sz="1500" i="1" dirty="0">
                <a:latin typeface="Times New Roman"/>
                <a:cs typeface="Times New Roman"/>
              </a:rPr>
              <a:t> </a:t>
            </a:r>
            <a:r>
              <a:rPr sz="1500" i="1" spc="-10" dirty="0">
                <a:latin typeface="Times New Roman"/>
                <a:cs typeface="Times New Roman"/>
              </a:rPr>
              <a:t>0.</a:t>
            </a:r>
            <a:r>
              <a:rPr lang="en-US" sz="1500" i="1" spc="-10" dirty="0">
                <a:latin typeface="Times New Roman"/>
                <a:cs typeface="Times New Roman"/>
              </a:rPr>
              <a:t>2</a:t>
            </a:r>
            <a:r>
              <a:rPr sz="1500" i="1" spc="-25" dirty="0">
                <a:latin typeface="Times New Roman"/>
                <a:cs typeface="Times New Roman"/>
              </a:rPr>
              <a:t> </a:t>
            </a:r>
            <a:r>
              <a:rPr sz="1500" i="1" dirty="0">
                <a:latin typeface="Times New Roman"/>
                <a:cs typeface="Times New Roman"/>
              </a:rPr>
              <a:t>has</a:t>
            </a:r>
            <a:r>
              <a:rPr sz="1500" i="1" spc="-25" dirty="0">
                <a:latin typeface="Times New Roman"/>
                <a:cs typeface="Times New Roman"/>
              </a:rPr>
              <a:t> </a:t>
            </a:r>
            <a:r>
              <a:rPr sz="1500" i="1" dirty="0">
                <a:latin typeface="Times New Roman"/>
                <a:cs typeface="Times New Roman"/>
              </a:rPr>
              <a:t>been </a:t>
            </a:r>
            <a:r>
              <a:rPr sz="1500" i="1" spc="-360" dirty="0">
                <a:latin typeface="Times New Roman"/>
                <a:cs typeface="Times New Roman"/>
              </a:rPr>
              <a:t> </a:t>
            </a:r>
            <a:r>
              <a:rPr sz="1500" i="1" spc="-5" dirty="0">
                <a:latin typeface="Times New Roman"/>
                <a:cs typeface="Times New Roman"/>
              </a:rPr>
              <a:t>fixed</a:t>
            </a:r>
            <a:r>
              <a:rPr sz="1500" i="1" spc="15" dirty="0">
                <a:latin typeface="Times New Roman"/>
                <a:cs typeface="Times New Roman"/>
              </a:rPr>
              <a:t> </a:t>
            </a:r>
            <a:r>
              <a:rPr sz="1500" i="1" spc="-10" dirty="0">
                <a:latin typeface="Times New Roman"/>
                <a:cs typeface="Times New Roman"/>
              </a:rPr>
              <a:t>which</a:t>
            </a:r>
            <a:r>
              <a:rPr sz="1500" i="1" spc="20" dirty="0">
                <a:latin typeface="Times New Roman"/>
                <a:cs typeface="Times New Roman"/>
              </a:rPr>
              <a:t> </a:t>
            </a:r>
            <a:r>
              <a:rPr sz="1500" i="1" spc="-5" dirty="0">
                <a:latin typeface="Times New Roman"/>
                <a:cs typeface="Times New Roman"/>
              </a:rPr>
              <a:t>means </a:t>
            </a:r>
            <a:r>
              <a:rPr sz="1500" i="1" spc="-10" dirty="0">
                <a:latin typeface="Times New Roman"/>
                <a:cs typeface="Times New Roman"/>
              </a:rPr>
              <a:t>that</a:t>
            </a:r>
            <a:r>
              <a:rPr sz="1500" i="1" dirty="0">
                <a:latin typeface="Times New Roman"/>
                <a:cs typeface="Times New Roman"/>
              </a:rPr>
              <a:t> 0.</a:t>
            </a:r>
            <a:r>
              <a:rPr lang="en-US" sz="1500" i="1" dirty="0">
                <a:latin typeface="Times New Roman"/>
                <a:cs typeface="Times New Roman"/>
              </a:rPr>
              <a:t>2</a:t>
            </a:r>
            <a:r>
              <a:rPr sz="1500" i="1" dirty="0">
                <a:latin typeface="Times New Roman"/>
                <a:cs typeface="Times New Roman"/>
              </a:rPr>
              <a:t> out</a:t>
            </a:r>
            <a:r>
              <a:rPr sz="1500" i="1" spc="-5" dirty="0">
                <a:latin typeface="Times New Roman"/>
                <a:cs typeface="Times New Roman"/>
              </a:rPr>
              <a:t> of</a:t>
            </a:r>
            <a:r>
              <a:rPr sz="1500" i="1" dirty="0">
                <a:latin typeface="Times New Roman"/>
                <a:cs typeface="Times New Roman"/>
              </a:rPr>
              <a:t> </a:t>
            </a:r>
            <a:r>
              <a:rPr sz="1500" i="1" spc="-5" dirty="0">
                <a:latin typeface="Times New Roman"/>
                <a:cs typeface="Times New Roman"/>
              </a:rPr>
              <a:t>total </a:t>
            </a:r>
            <a:r>
              <a:rPr sz="1500" i="1" dirty="0">
                <a:latin typeface="Times New Roman"/>
                <a:cs typeface="Times New Roman"/>
              </a:rPr>
              <a:t>nodes </a:t>
            </a:r>
            <a:r>
              <a:rPr sz="1500" i="1" spc="-5" dirty="0">
                <a:latin typeface="Times New Roman"/>
                <a:cs typeface="Times New Roman"/>
              </a:rPr>
              <a:t>will</a:t>
            </a:r>
            <a:r>
              <a:rPr sz="1500" i="1" dirty="0">
                <a:latin typeface="Times New Roman"/>
                <a:cs typeface="Times New Roman"/>
              </a:rPr>
              <a:t> </a:t>
            </a:r>
            <a:r>
              <a:rPr sz="1500" i="1" spc="10" dirty="0">
                <a:latin typeface="Times New Roman"/>
                <a:cs typeface="Times New Roman"/>
              </a:rPr>
              <a:t>be</a:t>
            </a:r>
            <a:r>
              <a:rPr sz="1500" i="1" spc="-15" dirty="0">
                <a:latin typeface="Times New Roman"/>
                <a:cs typeface="Times New Roman"/>
              </a:rPr>
              <a:t> </a:t>
            </a:r>
            <a:r>
              <a:rPr sz="1500" i="1" spc="-10" dirty="0">
                <a:latin typeface="Times New Roman"/>
                <a:cs typeface="Times New Roman"/>
              </a:rPr>
              <a:t>frozen</a:t>
            </a:r>
            <a:r>
              <a:rPr sz="1500" i="1" dirty="0">
                <a:latin typeface="Times New Roman"/>
                <a:cs typeface="Times New Roman"/>
              </a:rPr>
              <a:t> during</a:t>
            </a:r>
            <a:r>
              <a:rPr sz="1500" i="1" spc="-5" dirty="0">
                <a:latin typeface="Times New Roman"/>
                <a:cs typeface="Times New Roman"/>
              </a:rPr>
              <a:t> </a:t>
            </a:r>
            <a:r>
              <a:rPr sz="1500" i="1" dirty="0">
                <a:latin typeface="Times New Roman"/>
                <a:cs typeface="Times New Roman"/>
              </a:rPr>
              <a:t>the </a:t>
            </a:r>
            <a:r>
              <a:rPr sz="1500" i="1" spc="5" dirty="0">
                <a:latin typeface="Times New Roman"/>
                <a:cs typeface="Times New Roman"/>
              </a:rPr>
              <a:t> </a:t>
            </a:r>
            <a:r>
              <a:rPr sz="1500" i="1" spc="-5" dirty="0">
                <a:latin typeface="Times New Roman"/>
                <a:cs typeface="Times New Roman"/>
              </a:rPr>
              <a:t>training </a:t>
            </a:r>
            <a:r>
              <a:rPr sz="1500" i="1" dirty="0">
                <a:latin typeface="Times New Roman"/>
                <a:cs typeface="Times New Roman"/>
              </a:rPr>
              <a:t>process </a:t>
            </a:r>
            <a:r>
              <a:rPr sz="1500" i="1" spc="-5" dirty="0">
                <a:latin typeface="Times New Roman"/>
                <a:cs typeface="Times New Roman"/>
              </a:rPr>
              <a:t>to avoid over-fitting </a:t>
            </a:r>
            <a:r>
              <a:rPr sz="1500" i="1" spc="5" dirty="0">
                <a:latin typeface="Times New Roman"/>
                <a:cs typeface="Times New Roman"/>
              </a:rPr>
              <a:t>of </a:t>
            </a:r>
            <a:r>
              <a:rPr sz="1500" i="1" dirty="0">
                <a:latin typeface="Times New Roman"/>
                <a:cs typeface="Times New Roman"/>
              </a:rPr>
              <a:t>data </a:t>
            </a:r>
            <a:r>
              <a:rPr sz="1500" i="1" spc="-5" dirty="0">
                <a:latin typeface="Times New Roman"/>
                <a:cs typeface="Times New Roman"/>
              </a:rPr>
              <a:t>and increase </a:t>
            </a:r>
            <a:r>
              <a:rPr sz="1500" i="1" spc="-10" dirty="0">
                <a:latin typeface="Times New Roman"/>
                <a:cs typeface="Times New Roman"/>
              </a:rPr>
              <a:t>the </a:t>
            </a:r>
            <a:r>
              <a:rPr sz="1500" i="1" spc="-5" dirty="0">
                <a:latin typeface="Times New Roman"/>
                <a:cs typeface="Times New Roman"/>
              </a:rPr>
              <a:t>speed </a:t>
            </a:r>
            <a:r>
              <a:rPr sz="1500" i="1" spc="5" dirty="0">
                <a:latin typeface="Times New Roman"/>
                <a:cs typeface="Times New Roman"/>
              </a:rPr>
              <a:t>of </a:t>
            </a:r>
            <a:r>
              <a:rPr sz="1500" i="1" dirty="0">
                <a:latin typeface="Times New Roman"/>
                <a:cs typeface="Times New Roman"/>
              </a:rPr>
              <a:t>the </a:t>
            </a:r>
            <a:r>
              <a:rPr sz="1500" i="1" spc="-360" dirty="0">
                <a:latin typeface="Times New Roman"/>
                <a:cs typeface="Times New Roman"/>
              </a:rPr>
              <a:t> </a:t>
            </a:r>
            <a:r>
              <a:rPr sz="1500" i="1" spc="-5" dirty="0">
                <a:latin typeface="Times New Roman"/>
                <a:cs typeface="Times New Roman"/>
              </a:rPr>
              <a:t>training </a:t>
            </a:r>
            <a:r>
              <a:rPr sz="1500" i="1" dirty="0">
                <a:latin typeface="Times New Roman"/>
                <a:cs typeface="Times New Roman"/>
              </a:rPr>
              <a:t>process. </a:t>
            </a:r>
            <a:r>
              <a:rPr sz="1500" i="1" spc="-5" dirty="0">
                <a:latin typeface="Times New Roman"/>
                <a:cs typeface="Times New Roman"/>
              </a:rPr>
              <a:t>At last, </a:t>
            </a:r>
            <a:r>
              <a:rPr sz="1500" i="1" dirty="0">
                <a:latin typeface="Times New Roman"/>
                <a:cs typeface="Times New Roman"/>
              </a:rPr>
              <a:t>the </a:t>
            </a:r>
            <a:r>
              <a:rPr sz="1500" i="1" spc="-5" dirty="0">
                <a:latin typeface="Times New Roman"/>
                <a:cs typeface="Times New Roman"/>
              </a:rPr>
              <a:t>core </a:t>
            </a:r>
            <a:r>
              <a:rPr sz="1500" i="1" dirty="0">
                <a:latin typeface="Times New Roman"/>
                <a:cs typeface="Times New Roman"/>
              </a:rPr>
              <a:t>dense </a:t>
            </a:r>
            <a:r>
              <a:rPr sz="1500" i="1" spc="-5" dirty="0">
                <a:latin typeface="Times New Roman"/>
                <a:cs typeface="Times New Roman"/>
              </a:rPr>
              <a:t>layer where each neuron is </a:t>
            </a:r>
            <a:r>
              <a:rPr sz="1500" i="1" dirty="0">
                <a:latin typeface="Times New Roman"/>
                <a:cs typeface="Times New Roman"/>
              </a:rPr>
              <a:t> </a:t>
            </a:r>
            <a:r>
              <a:rPr sz="1500" i="1" spc="-5" dirty="0">
                <a:latin typeface="Times New Roman"/>
                <a:cs typeface="Times New Roman"/>
              </a:rPr>
              <a:t>connected </a:t>
            </a:r>
            <a:r>
              <a:rPr sz="1500" i="1" spc="5" dirty="0">
                <a:latin typeface="Times New Roman"/>
                <a:cs typeface="Times New Roman"/>
              </a:rPr>
              <a:t>to </a:t>
            </a:r>
            <a:r>
              <a:rPr sz="1500" i="1" spc="-5" dirty="0">
                <a:latin typeface="Times New Roman"/>
                <a:cs typeface="Times New Roman"/>
              </a:rPr>
              <a:t>every </a:t>
            </a:r>
            <a:r>
              <a:rPr sz="1500" i="1" dirty="0">
                <a:latin typeface="Times New Roman"/>
                <a:cs typeface="Times New Roman"/>
              </a:rPr>
              <a:t>other </a:t>
            </a:r>
            <a:r>
              <a:rPr sz="1500" i="1" spc="-5" dirty="0">
                <a:latin typeface="Times New Roman"/>
                <a:cs typeface="Times New Roman"/>
              </a:rPr>
              <a:t>in </a:t>
            </a:r>
            <a:r>
              <a:rPr sz="1500" i="1" dirty="0">
                <a:latin typeface="Times New Roman"/>
                <a:cs typeface="Times New Roman"/>
              </a:rPr>
              <a:t>the next </a:t>
            </a:r>
            <a:r>
              <a:rPr sz="1500" i="1" spc="-5" dirty="0">
                <a:latin typeface="Times New Roman"/>
                <a:cs typeface="Times New Roman"/>
              </a:rPr>
              <a:t>layer </a:t>
            </a:r>
            <a:r>
              <a:rPr sz="1500" i="1" spc="5" dirty="0">
                <a:latin typeface="Times New Roman"/>
                <a:cs typeface="Times New Roman"/>
              </a:rPr>
              <a:t>is </a:t>
            </a:r>
            <a:r>
              <a:rPr sz="1500" i="1" dirty="0">
                <a:latin typeface="Times New Roman"/>
                <a:cs typeface="Times New Roman"/>
              </a:rPr>
              <a:t>added </a:t>
            </a:r>
            <a:r>
              <a:rPr sz="1500" i="1" spc="-5" dirty="0">
                <a:latin typeface="Times New Roman"/>
                <a:cs typeface="Times New Roman"/>
              </a:rPr>
              <a:t>providing input of 32 </a:t>
            </a:r>
            <a:r>
              <a:rPr sz="1500" i="1" dirty="0">
                <a:latin typeface="Times New Roman"/>
                <a:cs typeface="Times New Roman"/>
              </a:rPr>
              <a:t> </a:t>
            </a:r>
            <a:r>
              <a:rPr sz="1500" i="1" spc="-5" dirty="0">
                <a:latin typeface="Times New Roman"/>
                <a:cs typeface="Times New Roman"/>
              </a:rPr>
              <a:t>parameters to</a:t>
            </a:r>
            <a:r>
              <a:rPr sz="1500" i="1" dirty="0">
                <a:latin typeface="Times New Roman"/>
                <a:cs typeface="Times New Roman"/>
              </a:rPr>
              <a:t> the</a:t>
            </a:r>
            <a:r>
              <a:rPr sz="1500" i="1" spc="-10" dirty="0">
                <a:latin typeface="Times New Roman"/>
                <a:cs typeface="Times New Roman"/>
              </a:rPr>
              <a:t> </a:t>
            </a:r>
            <a:r>
              <a:rPr sz="1500" i="1" dirty="0">
                <a:latin typeface="Times New Roman"/>
                <a:cs typeface="Times New Roman"/>
              </a:rPr>
              <a:t>next </a:t>
            </a:r>
            <a:r>
              <a:rPr sz="1500" i="1" spc="-5" dirty="0">
                <a:latin typeface="Times New Roman"/>
                <a:cs typeface="Times New Roman"/>
              </a:rPr>
              <a:t>core</a:t>
            </a:r>
            <a:r>
              <a:rPr sz="1500" i="1" spc="-15" dirty="0">
                <a:latin typeface="Times New Roman"/>
                <a:cs typeface="Times New Roman"/>
              </a:rPr>
              <a:t> </a:t>
            </a:r>
            <a:r>
              <a:rPr sz="1500" i="1" spc="-5" dirty="0">
                <a:latin typeface="Times New Roman"/>
                <a:cs typeface="Times New Roman"/>
              </a:rPr>
              <a:t>layer</a:t>
            </a:r>
            <a:r>
              <a:rPr sz="1500" i="1" spc="20" dirty="0">
                <a:latin typeface="Times New Roman"/>
                <a:cs typeface="Times New Roman"/>
              </a:rPr>
              <a:t> </a:t>
            </a:r>
            <a:r>
              <a:rPr sz="1500" i="1" spc="-10" dirty="0">
                <a:latin typeface="Times New Roman"/>
                <a:cs typeface="Times New Roman"/>
              </a:rPr>
              <a:t>which</a:t>
            </a:r>
            <a:r>
              <a:rPr sz="1500" i="1" dirty="0">
                <a:latin typeface="Times New Roman"/>
                <a:cs typeface="Times New Roman"/>
              </a:rPr>
              <a:t> </a:t>
            </a:r>
            <a:r>
              <a:rPr sz="1500" i="1" spc="-5" dirty="0">
                <a:latin typeface="Times New Roman"/>
                <a:cs typeface="Times New Roman"/>
              </a:rPr>
              <a:t>gives</a:t>
            </a:r>
            <a:r>
              <a:rPr sz="1500" i="1" dirty="0">
                <a:latin typeface="Times New Roman"/>
                <a:cs typeface="Times New Roman"/>
              </a:rPr>
              <a:t> output </a:t>
            </a:r>
            <a:r>
              <a:rPr sz="1500" i="1" spc="-5" dirty="0">
                <a:latin typeface="Times New Roman"/>
                <a:cs typeface="Times New Roman"/>
              </a:rPr>
              <a:t>as 1.</a:t>
            </a:r>
            <a:r>
              <a:rPr sz="1500" i="1" spc="15" dirty="0">
                <a:latin typeface="Times New Roman"/>
                <a:cs typeface="Times New Roman"/>
              </a:rPr>
              <a:t> </a:t>
            </a:r>
            <a:r>
              <a:rPr sz="1500" i="1" dirty="0">
                <a:latin typeface="Times New Roman"/>
                <a:cs typeface="Times New Roman"/>
              </a:rPr>
              <a:t>The</a:t>
            </a:r>
            <a:r>
              <a:rPr sz="1500" i="1" spc="-10" dirty="0">
                <a:latin typeface="Times New Roman"/>
                <a:cs typeface="Times New Roman"/>
              </a:rPr>
              <a:t> </a:t>
            </a:r>
            <a:r>
              <a:rPr sz="1500" i="1" spc="-5" dirty="0">
                <a:latin typeface="Times New Roman"/>
                <a:cs typeface="Times New Roman"/>
              </a:rPr>
              <a:t>model</a:t>
            </a:r>
            <a:r>
              <a:rPr sz="1500" i="1" dirty="0">
                <a:latin typeface="Times New Roman"/>
                <a:cs typeface="Times New Roman"/>
              </a:rPr>
              <a:t> </a:t>
            </a:r>
            <a:r>
              <a:rPr sz="1500" i="1" spc="-5" dirty="0">
                <a:latin typeface="Times New Roman"/>
                <a:cs typeface="Times New Roman"/>
              </a:rPr>
              <a:t>is </a:t>
            </a:r>
            <a:r>
              <a:rPr sz="1500" i="1" dirty="0">
                <a:latin typeface="Times New Roman"/>
                <a:cs typeface="Times New Roman"/>
              </a:rPr>
              <a:t> </a:t>
            </a:r>
            <a:r>
              <a:rPr sz="1500" i="1" spc="-5" dirty="0">
                <a:latin typeface="Times New Roman"/>
                <a:cs typeface="Times New Roman"/>
              </a:rPr>
              <a:t>compiled with </a:t>
            </a:r>
            <a:r>
              <a:rPr sz="1500" i="1" spc="5" dirty="0">
                <a:latin typeface="Times New Roman"/>
                <a:cs typeface="Times New Roman"/>
              </a:rPr>
              <a:t>a </a:t>
            </a:r>
            <a:r>
              <a:rPr sz="1500" i="1" spc="-10" dirty="0">
                <a:latin typeface="Times New Roman"/>
                <a:cs typeface="Times New Roman"/>
              </a:rPr>
              <a:t>mean </a:t>
            </a:r>
            <a:r>
              <a:rPr sz="1500" i="1" dirty="0">
                <a:latin typeface="Times New Roman"/>
                <a:cs typeface="Times New Roman"/>
              </a:rPr>
              <a:t>square </a:t>
            </a:r>
            <a:r>
              <a:rPr sz="1500" i="1" spc="-5" dirty="0">
                <a:latin typeface="Times New Roman"/>
                <a:cs typeface="Times New Roman"/>
              </a:rPr>
              <a:t>cost function </a:t>
            </a:r>
            <a:r>
              <a:rPr sz="1500" i="1" spc="5" dirty="0">
                <a:latin typeface="Times New Roman"/>
                <a:cs typeface="Times New Roman"/>
              </a:rPr>
              <a:t>to </a:t>
            </a:r>
            <a:r>
              <a:rPr sz="1500" i="1" spc="-5" dirty="0">
                <a:latin typeface="Times New Roman"/>
                <a:cs typeface="Times New Roman"/>
              </a:rPr>
              <a:t>maintain </a:t>
            </a:r>
            <a:r>
              <a:rPr sz="1500" i="1" dirty="0">
                <a:latin typeface="Times New Roman"/>
                <a:cs typeface="Times New Roman"/>
              </a:rPr>
              <a:t>the error </a:t>
            </a:r>
            <a:r>
              <a:rPr sz="1500" i="1" spc="5" dirty="0">
                <a:latin typeface="Times New Roman"/>
                <a:cs typeface="Times New Roman"/>
              </a:rPr>
              <a:t> </a:t>
            </a:r>
            <a:r>
              <a:rPr sz="1500" i="1" spc="-5" dirty="0">
                <a:latin typeface="Times New Roman"/>
                <a:cs typeface="Times New Roman"/>
              </a:rPr>
              <a:t>throughout </a:t>
            </a:r>
            <a:r>
              <a:rPr sz="1500" i="1" dirty="0">
                <a:latin typeface="Times New Roman"/>
                <a:cs typeface="Times New Roman"/>
              </a:rPr>
              <a:t>the </a:t>
            </a:r>
            <a:r>
              <a:rPr sz="1500" i="1" spc="-5" dirty="0">
                <a:latin typeface="Times New Roman"/>
                <a:cs typeface="Times New Roman"/>
              </a:rPr>
              <a:t>process </a:t>
            </a:r>
            <a:r>
              <a:rPr sz="1500" i="1" dirty="0">
                <a:latin typeface="Times New Roman"/>
                <a:cs typeface="Times New Roman"/>
              </a:rPr>
              <a:t>and accuracy </a:t>
            </a:r>
            <a:r>
              <a:rPr sz="1500" i="1" spc="5" dirty="0">
                <a:latin typeface="Times New Roman"/>
                <a:cs typeface="Times New Roman"/>
              </a:rPr>
              <a:t>is </a:t>
            </a:r>
            <a:r>
              <a:rPr sz="1500" i="1" dirty="0">
                <a:latin typeface="Times New Roman"/>
                <a:cs typeface="Times New Roman"/>
              </a:rPr>
              <a:t>chosen </a:t>
            </a:r>
            <a:r>
              <a:rPr sz="1500" i="1" spc="10" dirty="0">
                <a:latin typeface="Times New Roman"/>
                <a:cs typeface="Times New Roman"/>
              </a:rPr>
              <a:t>as </a:t>
            </a:r>
            <a:r>
              <a:rPr sz="1500" i="1" spc="5" dirty="0">
                <a:latin typeface="Times New Roman"/>
                <a:cs typeface="Times New Roman"/>
              </a:rPr>
              <a:t>a </a:t>
            </a:r>
            <a:r>
              <a:rPr sz="1500" i="1" spc="-5" dirty="0">
                <a:latin typeface="Times New Roman"/>
                <a:cs typeface="Times New Roman"/>
              </a:rPr>
              <a:t>metric </a:t>
            </a:r>
            <a:r>
              <a:rPr sz="1500" i="1" spc="-10" dirty="0">
                <a:latin typeface="Times New Roman"/>
                <a:cs typeface="Times New Roman"/>
              </a:rPr>
              <a:t>for </a:t>
            </a:r>
            <a:r>
              <a:rPr sz="1500" i="1" dirty="0">
                <a:latin typeface="Times New Roman"/>
                <a:cs typeface="Times New Roman"/>
              </a:rPr>
              <a:t>the </a:t>
            </a:r>
            <a:r>
              <a:rPr sz="1500" i="1" spc="5" dirty="0">
                <a:latin typeface="Times New Roman"/>
                <a:cs typeface="Times New Roman"/>
              </a:rPr>
              <a:t> </a:t>
            </a:r>
            <a:r>
              <a:rPr sz="1500" i="1" spc="-5" dirty="0">
                <a:latin typeface="Times New Roman"/>
                <a:cs typeface="Times New Roman"/>
              </a:rPr>
              <a:t>prediction </a:t>
            </a:r>
            <a:r>
              <a:rPr sz="1500" i="1" dirty="0">
                <a:latin typeface="Times New Roman"/>
                <a:cs typeface="Times New Roman"/>
              </a:rPr>
              <a:t>.</a:t>
            </a:r>
            <a:endParaRPr sz="1500" dirty="0">
              <a:latin typeface="Times New Roman"/>
              <a:cs typeface="Times New Roman"/>
            </a:endParaRPr>
          </a:p>
        </p:txBody>
      </p:sp>
      <p:pic>
        <p:nvPicPr>
          <p:cNvPr id="8" name="Picture 7">
            <a:extLst>
              <a:ext uri="{FF2B5EF4-FFF2-40B4-BE49-F238E27FC236}">
                <a16:creationId xmlns:a16="http://schemas.microsoft.com/office/drawing/2014/main" id="{58B8A579-484B-8F31-7C22-7549B479B517}"/>
              </a:ext>
            </a:extLst>
          </p:cNvPr>
          <p:cNvPicPr>
            <a:picLocks noChangeAspect="1"/>
          </p:cNvPicPr>
          <p:nvPr/>
        </p:nvPicPr>
        <p:blipFill>
          <a:blip r:embed="rId4"/>
          <a:stretch>
            <a:fillRect/>
          </a:stretch>
        </p:blipFill>
        <p:spPr>
          <a:xfrm>
            <a:off x="898956" y="1308100"/>
            <a:ext cx="1660094" cy="56298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2004" y="1369782"/>
            <a:ext cx="5710555" cy="319318"/>
          </a:xfrm>
          <a:prstGeom prst="rect">
            <a:avLst/>
          </a:prstGeom>
        </p:spPr>
        <p:txBody>
          <a:bodyPr vert="horz" wrap="square" lIns="0" tIns="11430" rIns="0" bIns="0" rtlCol="0">
            <a:spAutoFit/>
          </a:bodyPr>
          <a:lstStyle/>
          <a:p>
            <a:pPr marL="238125" algn="ctr">
              <a:lnSpc>
                <a:spcPts val="2375"/>
              </a:lnSpc>
              <a:spcBef>
                <a:spcPts val="90"/>
              </a:spcBef>
              <a:tabLst>
                <a:tab pos="698500" algn="l"/>
                <a:tab pos="2680335" algn="l"/>
              </a:tabLst>
            </a:pPr>
            <a:r>
              <a:rPr lang="en-US" sz="2000" u="sng" spc="-75" dirty="0">
                <a:uFill>
                  <a:solidFill>
                    <a:srgbClr val="000000"/>
                  </a:solidFill>
                </a:uFill>
                <a:latin typeface="Times New Roman"/>
                <a:cs typeface="Times New Roman"/>
              </a:rPr>
              <a:t>USER INTERFACE</a:t>
            </a:r>
          </a:p>
        </p:txBody>
      </p:sp>
      <p:pic>
        <p:nvPicPr>
          <p:cNvPr id="8" name="Picture 7">
            <a:extLst>
              <a:ext uri="{FF2B5EF4-FFF2-40B4-BE49-F238E27FC236}">
                <a16:creationId xmlns:a16="http://schemas.microsoft.com/office/drawing/2014/main" id="{0C04AE6C-1212-BD67-B27C-C1031969ED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2004" y="2124504"/>
            <a:ext cx="5834328" cy="2841196"/>
          </a:xfrm>
          <a:prstGeom prst="roundRect">
            <a:avLst>
              <a:gd name="adj" fmla="val 2661"/>
            </a:avLst>
          </a:prstGeom>
          <a:ln w="9525">
            <a:solidFill>
              <a:schemeClr val="tx1"/>
            </a:solidFill>
          </a:ln>
        </p:spPr>
      </p:pic>
      <p:pic>
        <p:nvPicPr>
          <p:cNvPr id="10" name="Picture 9">
            <a:extLst>
              <a:ext uri="{FF2B5EF4-FFF2-40B4-BE49-F238E27FC236}">
                <a16:creationId xmlns:a16="http://schemas.microsoft.com/office/drawing/2014/main" id="{39FEEF98-41C0-1D8E-393C-C5804F445D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004" y="5629703"/>
            <a:ext cx="5853110" cy="2841197"/>
          </a:xfrm>
          <a:prstGeom prst="roundRect">
            <a:avLst>
              <a:gd name="adj" fmla="val 4151"/>
            </a:avLst>
          </a:prstGeom>
          <a:ln w="9525">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2180" y="1155700"/>
            <a:ext cx="5692140" cy="2778966"/>
          </a:xfrm>
          <a:prstGeom prst="rect">
            <a:avLst/>
          </a:prstGeom>
        </p:spPr>
        <p:txBody>
          <a:bodyPr vert="horz" wrap="square" lIns="0" tIns="13970" rIns="0" bIns="0" rtlCol="0">
            <a:spAutoFit/>
          </a:bodyPr>
          <a:lstStyle/>
          <a:p>
            <a:pPr marL="238125">
              <a:lnSpc>
                <a:spcPts val="2375"/>
              </a:lnSpc>
              <a:spcBef>
                <a:spcPts val="90"/>
              </a:spcBef>
              <a:tabLst>
                <a:tab pos="698500" algn="l"/>
                <a:tab pos="2680335" algn="l"/>
              </a:tabLst>
            </a:pPr>
            <a:r>
              <a:rPr lang="en-US" sz="2000" spc="-15" dirty="0">
                <a:latin typeface="Times New Roman"/>
                <a:cs typeface="Times New Roman"/>
              </a:rPr>
              <a:t>III.	</a:t>
            </a:r>
            <a:r>
              <a:rPr lang="en-US" sz="2000" u="sng" spc="-75" dirty="0">
                <a:uFill>
                  <a:solidFill>
                    <a:srgbClr val="000000"/>
                  </a:solidFill>
                </a:uFill>
                <a:latin typeface="Times New Roman"/>
                <a:cs typeface="Times New Roman"/>
              </a:rPr>
              <a:t>EXPERIMENTAL	</a:t>
            </a:r>
            <a:r>
              <a:rPr lang="en-US" sz="2000" u="sng" spc="-10" dirty="0">
                <a:uFill>
                  <a:solidFill>
                    <a:srgbClr val="000000"/>
                  </a:solidFill>
                </a:uFill>
                <a:latin typeface="Times New Roman"/>
                <a:cs typeface="Times New Roman"/>
              </a:rPr>
              <a:t>RESULTS</a:t>
            </a:r>
            <a:endParaRPr lang="en-US" sz="2000" dirty="0">
              <a:latin typeface="Times New Roman"/>
              <a:cs typeface="Times New Roman"/>
            </a:endParaRPr>
          </a:p>
          <a:p>
            <a:pPr marL="12700" marR="12700" indent="228600" algn="just">
              <a:lnSpc>
                <a:spcPts val="1730"/>
              </a:lnSpc>
              <a:spcBef>
                <a:spcPts val="90"/>
              </a:spcBef>
            </a:pPr>
            <a:endParaRPr lang="en-US" sz="1500" i="1" spc="5" dirty="0">
              <a:latin typeface="Times New Roman"/>
              <a:cs typeface="Times New Roman"/>
            </a:endParaRPr>
          </a:p>
          <a:p>
            <a:pPr marL="12700" marR="12700" indent="228600" algn="just">
              <a:lnSpc>
                <a:spcPts val="1730"/>
              </a:lnSpc>
              <a:spcBef>
                <a:spcPts val="90"/>
              </a:spcBef>
            </a:pPr>
            <a:r>
              <a:rPr lang="en-US" sz="1500" i="1" spc="5" dirty="0">
                <a:latin typeface="Times New Roman"/>
                <a:cs typeface="Times New Roman"/>
              </a:rPr>
              <a:t>The </a:t>
            </a:r>
            <a:r>
              <a:rPr lang="en-US" sz="1500" i="1" spc="-5" dirty="0">
                <a:latin typeface="Times New Roman"/>
                <a:cs typeface="Times New Roman"/>
              </a:rPr>
              <a:t>proposed </a:t>
            </a:r>
            <a:r>
              <a:rPr lang="en-US" sz="1500" i="1" dirty="0">
                <a:latin typeface="Times New Roman"/>
                <a:cs typeface="Times New Roman"/>
              </a:rPr>
              <a:t>system </a:t>
            </a:r>
            <a:r>
              <a:rPr lang="en-US" sz="1500" i="1" spc="-5" dirty="0">
                <a:latin typeface="Times New Roman"/>
                <a:cs typeface="Times New Roman"/>
              </a:rPr>
              <a:t>is </a:t>
            </a:r>
            <a:r>
              <a:rPr lang="en-US" sz="1500" i="1" dirty="0">
                <a:latin typeface="Times New Roman"/>
                <a:cs typeface="Times New Roman"/>
              </a:rPr>
              <a:t>trained and </a:t>
            </a:r>
            <a:r>
              <a:rPr lang="en-US" sz="1500" i="1" spc="-5" dirty="0">
                <a:latin typeface="Times New Roman"/>
                <a:cs typeface="Times New Roman"/>
              </a:rPr>
              <a:t>tested </a:t>
            </a:r>
            <a:r>
              <a:rPr lang="en-US" sz="1500" i="1" dirty="0">
                <a:latin typeface="Times New Roman"/>
                <a:cs typeface="Times New Roman"/>
              </a:rPr>
              <a:t>over the </a:t>
            </a:r>
            <a:r>
              <a:rPr lang="en-US" sz="1500" i="1" spc="-5" dirty="0">
                <a:latin typeface="Times New Roman"/>
                <a:cs typeface="Times New Roman"/>
              </a:rPr>
              <a:t>dataset taken </a:t>
            </a:r>
            <a:r>
              <a:rPr lang="en-US" sz="1500" i="1" spc="5" dirty="0">
                <a:latin typeface="Times New Roman"/>
                <a:cs typeface="Times New Roman"/>
              </a:rPr>
              <a:t>from </a:t>
            </a:r>
            <a:r>
              <a:rPr lang="en-US" sz="1500" i="1" spc="10" dirty="0">
                <a:latin typeface="Times New Roman"/>
                <a:cs typeface="Times New Roman"/>
              </a:rPr>
              <a:t> </a:t>
            </a:r>
            <a:r>
              <a:rPr lang="en-US" sz="1500" i="1" dirty="0">
                <a:latin typeface="Times New Roman"/>
                <a:cs typeface="Times New Roman"/>
              </a:rPr>
              <a:t>stooq.com</a:t>
            </a:r>
            <a:r>
              <a:rPr lang="en-US" sz="1500" i="1" spc="-15" dirty="0">
                <a:latin typeface="Times New Roman"/>
                <a:cs typeface="Times New Roman"/>
              </a:rPr>
              <a:t> </a:t>
            </a:r>
            <a:r>
              <a:rPr lang="en-US" sz="1500" i="1" dirty="0">
                <a:latin typeface="Times New Roman"/>
                <a:cs typeface="Times New Roman"/>
              </a:rPr>
              <a:t>website.</a:t>
            </a:r>
            <a:r>
              <a:rPr lang="en-US" sz="1500" i="1" spc="-5" dirty="0">
                <a:latin typeface="Times New Roman"/>
                <a:cs typeface="Times New Roman"/>
              </a:rPr>
              <a:t> </a:t>
            </a:r>
            <a:r>
              <a:rPr lang="en-US" sz="1500" i="1" dirty="0">
                <a:latin typeface="Times New Roman"/>
                <a:cs typeface="Times New Roman"/>
              </a:rPr>
              <a:t>It</a:t>
            </a:r>
            <a:r>
              <a:rPr lang="en-US" sz="1500" i="1" spc="5" dirty="0">
                <a:latin typeface="Times New Roman"/>
                <a:cs typeface="Times New Roman"/>
              </a:rPr>
              <a:t> </a:t>
            </a:r>
            <a:r>
              <a:rPr lang="en-US" sz="1500" i="1" spc="-5" dirty="0">
                <a:latin typeface="Times New Roman"/>
                <a:cs typeface="Times New Roman"/>
              </a:rPr>
              <a:t>is</a:t>
            </a:r>
            <a:r>
              <a:rPr lang="en-US" sz="1500" i="1" dirty="0">
                <a:latin typeface="Times New Roman"/>
                <a:cs typeface="Times New Roman"/>
              </a:rPr>
              <a:t> </a:t>
            </a:r>
            <a:r>
              <a:rPr lang="en-US" sz="1500" i="1" spc="-5" dirty="0">
                <a:latin typeface="Times New Roman"/>
                <a:cs typeface="Times New Roman"/>
              </a:rPr>
              <a:t>split</a:t>
            </a:r>
            <a:r>
              <a:rPr lang="en-US" sz="1500" i="1" dirty="0">
                <a:latin typeface="Times New Roman"/>
                <a:cs typeface="Times New Roman"/>
              </a:rPr>
              <a:t> </a:t>
            </a:r>
            <a:r>
              <a:rPr lang="en-US" sz="1500" i="1" spc="-5" dirty="0">
                <a:latin typeface="Times New Roman"/>
                <a:cs typeface="Times New Roman"/>
              </a:rPr>
              <a:t>into</a:t>
            </a:r>
            <a:r>
              <a:rPr lang="en-US" sz="1500" i="1" spc="5" dirty="0">
                <a:latin typeface="Times New Roman"/>
                <a:cs typeface="Times New Roman"/>
              </a:rPr>
              <a:t> </a:t>
            </a:r>
            <a:r>
              <a:rPr lang="en-US" sz="1500" i="1" spc="-5" dirty="0">
                <a:latin typeface="Times New Roman"/>
                <a:cs typeface="Times New Roman"/>
              </a:rPr>
              <a:t>training</a:t>
            </a:r>
            <a:r>
              <a:rPr lang="en-US" sz="1500" i="1" dirty="0">
                <a:latin typeface="Times New Roman"/>
                <a:cs typeface="Times New Roman"/>
              </a:rPr>
              <a:t> and </a:t>
            </a:r>
            <a:r>
              <a:rPr lang="en-US" sz="1500" i="1" spc="-5" dirty="0">
                <a:latin typeface="Times New Roman"/>
                <a:cs typeface="Times New Roman"/>
              </a:rPr>
              <a:t>testing</a:t>
            </a:r>
            <a:r>
              <a:rPr lang="en-US" sz="1500" i="1" spc="5" dirty="0">
                <a:latin typeface="Times New Roman"/>
                <a:cs typeface="Times New Roman"/>
              </a:rPr>
              <a:t> </a:t>
            </a:r>
            <a:r>
              <a:rPr lang="en-US" sz="1500" i="1" spc="-5" dirty="0">
                <a:latin typeface="Times New Roman"/>
                <a:cs typeface="Times New Roman"/>
              </a:rPr>
              <a:t>sets</a:t>
            </a:r>
            <a:r>
              <a:rPr lang="en-US" sz="1500" i="1" dirty="0">
                <a:latin typeface="Times New Roman"/>
                <a:cs typeface="Times New Roman"/>
              </a:rPr>
              <a:t> </a:t>
            </a:r>
            <a:r>
              <a:rPr lang="en-US" sz="1500" i="1" spc="-5" dirty="0">
                <a:latin typeface="Times New Roman"/>
                <a:cs typeface="Times New Roman"/>
              </a:rPr>
              <a:t>respectively</a:t>
            </a:r>
            <a:r>
              <a:rPr lang="en-US" sz="1500" i="1" spc="-10" dirty="0">
                <a:latin typeface="Times New Roman"/>
                <a:cs typeface="Times New Roman"/>
              </a:rPr>
              <a:t> </a:t>
            </a:r>
            <a:r>
              <a:rPr lang="en-US" sz="1500" i="1" dirty="0">
                <a:latin typeface="Times New Roman"/>
                <a:cs typeface="Times New Roman"/>
              </a:rPr>
              <a:t>and </a:t>
            </a:r>
            <a:r>
              <a:rPr lang="en-US" sz="1500" i="1" spc="-360" dirty="0">
                <a:latin typeface="Times New Roman"/>
                <a:cs typeface="Times New Roman"/>
              </a:rPr>
              <a:t> </a:t>
            </a:r>
            <a:r>
              <a:rPr lang="en-US" sz="1500" i="1" dirty="0">
                <a:latin typeface="Times New Roman"/>
                <a:cs typeface="Times New Roman"/>
              </a:rPr>
              <a:t>yields</a:t>
            </a:r>
            <a:r>
              <a:rPr lang="en-US" sz="1500" i="1" spc="-20" dirty="0">
                <a:latin typeface="Times New Roman"/>
                <a:cs typeface="Times New Roman"/>
              </a:rPr>
              <a:t> </a:t>
            </a:r>
            <a:r>
              <a:rPr lang="en-US" sz="1500" i="1" dirty="0">
                <a:latin typeface="Times New Roman"/>
                <a:cs typeface="Times New Roman"/>
              </a:rPr>
              <a:t>the</a:t>
            </a:r>
            <a:r>
              <a:rPr lang="en-US" sz="1500" i="1" spc="-35" dirty="0">
                <a:latin typeface="Times New Roman"/>
                <a:cs typeface="Times New Roman"/>
              </a:rPr>
              <a:t> </a:t>
            </a:r>
            <a:r>
              <a:rPr lang="en-US" sz="1500" i="1" spc="-5" dirty="0">
                <a:latin typeface="Times New Roman"/>
                <a:cs typeface="Times New Roman"/>
              </a:rPr>
              <a:t>following</a:t>
            </a:r>
            <a:r>
              <a:rPr lang="en-US" sz="1500" i="1" spc="-20" dirty="0">
                <a:latin typeface="Times New Roman"/>
                <a:cs typeface="Times New Roman"/>
              </a:rPr>
              <a:t> </a:t>
            </a:r>
            <a:r>
              <a:rPr lang="en-US" sz="1500" i="1" spc="-5" dirty="0">
                <a:latin typeface="Times New Roman"/>
                <a:cs typeface="Times New Roman"/>
              </a:rPr>
              <a:t>results</a:t>
            </a:r>
            <a:r>
              <a:rPr lang="en-US" sz="1500" i="1" spc="-20" dirty="0">
                <a:latin typeface="Times New Roman"/>
                <a:cs typeface="Times New Roman"/>
              </a:rPr>
              <a:t> </a:t>
            </a:r>
            <a:r>
              <a:rPr lang="en-US" sz="1500" i="1" dirty="0">
                <a:latin typeface="Times New Roman"/>
                <a:cs typeface="Times New Roman"/>
              </a:rPr>
              <a:t>upon</a:t>
            </a:r>
            <a:r>
              <a:rPr lang="en-US" sz="1500" i="1" spc="-20" dirty="0">
                <a:latin typeface="Times New Roman"/>
                <a:cs typeface="Times New Roman"/>
              </a:rPr>
              <a:t> </a:t>
            </a:r>
            <a:r>
              <a:rPr lang="en-US" sz="1500" i="1" spc="-5" dirty="0">
                <a:latin typeface="Times New Roman"/>
                <a:cs typeface="Times New Roman"/>
              </a:rPr>
              <a:t>passing</a:t>
            </a:r>
            <a:r>
              <a:rPr lang="en-US" sz="1500" i="1" spc="-20" dirty="0">
                <a:latin typeface="Times New Roman"/>
                <a:cs typeface="Times New Roman"/>
              </a:rPr>
              <a:t> </a:t>
            </a:r>
            <a:r>
              <a:rPr lang="en-US" sz="1500" i="1" spc="-5" dirty="0">
                <a:latin typeface="Times New Roman"/>
                <a:cs typeface="Times New Roman"/>
              </a:rPr>
              <a:t>through</a:t>
            </a:r>
            <a:r>
              <a:rPr lang="en-US" sz="1500" i="1" spc="-20" dirty="0">
                <a:latin typeface="Times New Roman"/>
                <a:cs typeface="Times New Roman"/>
              </a:rPr>
              <a:t> </a:t>
            </a:r>
            <a:r>
              <a:rPr lang="en-US" sz="1500" i="1" dirty="0">
                <a:latin typeface="Times New Roman"/>
                <a:cs typeface="Times New Roman"/>
              </a:rPr>
              <a:t>the</a:t>
            </a:r>
            <a:r>
              <a:rPr lang="en-US" sz="1500" i="1" spc="-30" dirty="0">
                <a:latin typeface="Times New Roman"/>
                <a:cs typeface="Times New Roman"/>
              </a:rPr>
              <a:t> </a:t>
            </a:r>
            <a:r>
              <a:rPr lang="en-US" sz="1500" i="1" spc="-5" dirty="0">
                <a:latin typeface="Times New Roman"/>
                <a:cs typeface="Times New Roman"/>
              </a:rPr>
              <a:t>different</a:t>
            </a:r>
            <a:r>
              <a:rPr lang="en-US" sz="1500" i="1" spc="5" dirty="0">
                <a:latin typeface="Times New Roman"/>
                <a:cs typeface="Times New Roman"/>
              </a:rPr>
              <a:t> </a:t>
            </a:r>
            <a:r>
              <a:rPr lang="en-US" sz="1500" i="1" spc="-5" dirty="0">
                <a:latin typeface="Times New Roman"/>
                <a:cs typeface="Times New Roman"/>
              </a:rPr>
              <a:t>models:</a:t>
            </a:r>
            <a:endParaRPr lang="en-US" sz="1500" dirty="0">
              <a:latin typeface="Times New Roman"/>
              <a:cs typeface="Times New Roman"/>
            </a:endParaRPr>
          </a:p>
          <a:p>
            <a:pPr>
              <a:lnSpc>
                <a:spcPct val="100000"/>
              </a:lnSpc>
              <a:spcBef>
                <a:spcPts val="25"/>
              </a:spcBef>
            </a:pPr>
            <a:endParaRPr lang="en-US" sz="1400" dirty="0">
              <a:latin typeface="Times New Roman"/>
              <a:cs typeface="Times New Roman"/>
            </a:endParaRPr>
          </a:p>
          <a:p>
            <a:pPr>
              <a:lnSpc>
                <a:spcPct val="100000"/>
              </a:lnSpc>
              <a:spcBef>
                <a:spcPts val="25"/>
              </a:spcBef>
            </a:pPr>
            <a:endParaRPr lang="en-US" sz="1400" dirty="0">
              <a:latin typeface="Times New Roman"/>
              <a:cs typeface="Times New Roman"/>
            </a:endParaRPr>
          </a:p>
          <a:p>
            <a:pPr marL="12700" algn="just">
              <a:lnSpc>
                <a:spcPts val="1739"/>
              </a:lnSpc>
            </a:pPr>
            <a:r>
              <a:rPr lang="en-US" sz="1500" i="1" spc="-15" dirty="0">
                <a:latin typeface="Times New Roman"/>
                <a:cs typeface="Times New Roman"/>
              </a:rPr>
              <a:t>3.1</a:t>
            </a:r>
            <a:r>
              <a:rPr lang="en-US" sz="1500" i="1" spc="1000" dirty="0">
                <a:latin typeface="Times New Roman"/>
                <a:cs typeface="Times New Roman"/>
              </a:rPr>
              <a:t> </a:t>
            </a:r>
            <a:r>
              <a:rPr lang="en-US" sz="1500" i="1" u="sng" spc="-5" dirty="0">
                <a:uFill>
                  <a:solidFill>
                    <a:srgbClr val="000000"/>
                  </a:solidFill>
                </a:uFill>
                <a:latin typeface="Times New Roman"/>
                <a:cs typeface="Times New Roman"/>
              </a:rPr>
              <a:t>Regression Based Model Results</a:t>
            </a:r>
          </a:p>
          <a:p>
            <a:pPr marL="698500" marR="5080" algn="just">
              <a:lnSpc>
                <a:spcPts val="1730"/>
              </a:lnSpc>
              <a:spcBef>
                <a:spcPts val="55"/>
              </a:spcBef>
            </a:pPr>
            <a:r>
              <a:rPr lang="en-US" sz="1500" i="1" spc="-5" dirty="0">
                <a:uFill>
                  <a:solidFill>
                    <a:srgbClr val="000000"/>
                  </a:solidFill>
                </a:uFill>
                <a:latin typeface="Times New Roman"/>
                <a:cs typeface="Times New Roman"/>
              </a:rPr>
              <a:t>The plot in figure3 is the result of </a:t>
            </a:r>
            <a:r>
              <a:rPr lang="en-US" sz="1500" i="1" spc="-5" dirty="0">
                <a:latin typeface="Times New Roman"/>
                <a:cs typeface="Times New Roman"/>
              </a:rPr>
              <a:t>application</a:t>
            </a:r>
            <a:r>
              <a:rPr lang="en-US" sz="1500" i="1" spc="-15" dirty="0">
                <a:latin typeface="Times New Roman"/>
                <a:cs typeface="Times New Roman"/>
              </a:rPr>
              <a:t> </a:t>
            </a:r>
            <a:r>
              <a:rPr lang="en-US" sz="1500" i="1" spc="5" dirty="0">
                <a:latin typeface="Times New Roman"/>
                <a:cs typeface="Times New Roman"/>
              </a:rPr>
              <a:t>of</a:t>
            </a:r>
            <a:r>
              <a:rPr lang="en-US" sz="1500" i="1" spc="-25" dirty="0">
                <a:latin typeface="Times New Roman"/>
                <a:cs typeface="Times New Roman"/>
              </a:rPr>
              <a:t> </a:t>
            </a:r>
            <a:r>
              <a:rPr lang="en-US" sz="1500" i="1" spc="-5" dirty="0">
                <a:latin typeface="Times New Roman"/>
                <a:cs typeface="Times New Roman"/>
              </a:rPr>
              <a:t>linear</a:t>
            </a:r>
            <a:r>
              <a:rPr lang="en-US" sz="1500" i="1" spc="-15" dirty="0">
                <a:latin typeface="Times New Roman"/>
                <a:cs typeface="Times New Roman"/>
              </a:rPr>
              <a:t> </a:t>
            </a:r>
            <a:r>
              <a:rPr lang="en-US" sz="1500" i="1" spc="-5" dirty="0">
                <a:latin typeface="Times New Roman"/>
                <a:cs typeface="Times New Roman"/>
              </a:rPr>
              <a:t>regression </a:t>
            </a:r>
            <a:r>
              <a:rPr lang="en-US" sz="1500" i="1" spc="-365" dirty="0">
                <a:latin typeface="Times New Roman"/>
                <a:cs typeface="Times New Roman"/>
              </a:rPr>
              <a:t> </a:t>
            </a:r>
            <a:r>
              <a:rPr lang="en-US" sz="1500" i="1" dirty="0">
                <a:latin typeface="Times New Roman"/>
                <a:cs typeface="Times New Roman"/>
              </a:rPr>
              <a:t>algorithm </a:t>
            </a:r>
            <a:r>
              <a:rPr lang="en-US" sz="1500" i="1" spc="10" dirty="0">
                <a:latin typeface="Times New Roman"/>
                <a:cs typeface="Times New Roman"/>
              </a:rPr>
              <a:t>on </a:t>
            </a:r>
            <a:r>
              <a:rPr lang="en-US" sz="1500" i="1" dirty="0">
                <a:latin typeface="Times New Roman"/>
                <a:cs typeface="Times New Roman"/>
              </a:rPr>
              <a:t>the dataset </a:t>
            </a:r>
            <a:r>
              <a:rPr lang="en-US" sz="1500" i="1" spc="-5" dirty="0">
                <a:latin typeface="Times New Roman"/>
                <a:cs typeface="Times New Roman"/>
              </a:rPr>
              <a:t>to predict varying </a:t>
            </a:r>
            <a:r>
              <a:rPr lang="en-US" sz="1500" i="1" dirty="0">
                <a:latin typeface="Times New Roman"/>
                <a:cs typeface="Times New Roman"/>
              </a:rPr>
              <a:t>prices </a:t>
            </a:r>
            <a:r>
              <a:rPr lang="en-US" sz="1500" i="1" spc="-5" dirty="0">
                <a:latin typeface="Times New Roman"/>
                <a:cs typeface="Times New Roman"/>
              </a:rPr>
              <a:t>with respect to </a:t>
            </a:r>
            <a:r>
              <a:rPr lang="en-US" sz="1500" i="1" spc="-360" dirty="0">
                <a:latin typeface="Times New Roman"/>
                <a:cs typeface="Times New Roman"/>
              </a:rPr>
              <a:t> </a:t>
            </a:r>
            <a:r>
              <a:rPr lang="en-US" sz="1500" i="1" dirty="0">
                <a:latin typeface="Times New Roman"/>
                <a:cs typeface="Times New Roman"/>
              </a:rPr>
              <a:t>the</a:t>
            </a:r>
            <a:r>
              <a:rPr lang="en-US" sz="1500" i="1" spc="-20" dirty="0">
                <a:latin typeface="Times New Roman"/>
                <a:cs typeface="Times New Roman"/>
              </a:rPr>
              <a:t> </a:t>
            </a:r>
            <a:r>
              <a:rPr lang="en-US" sz="1500" i="1" dirty="0">
                <a:latin typeface="Times New Roman"/>
                <a:cs typeface="Times New Roman"/>
              </a:rPr>
              <a:t>time.</a:t>
            </a:r>
          </a:p>
          <a:p>
            <a:pPr marL="576580">
              <a:lnSpc>
                <a:spcPct val="100000"/>
              </a:lnSpc>
              <a:spcBef>
                <a:spcPts val="110"/>
              </a:spcBef>
            </a:pPr>
            <a:endParaRPr sz="1500" dirty="0">
              <a:latin typeface="Times New Roman"/>
              <a:cs typeface="Times New Roman"/>
            </a:endParaRPr>
          </a:p>
        </p:txBody>
      </p:sp>
      <p:sp>
        <p:nvSpPr>
          <p:cNvPr id="4" name="object 3">
            <a:extLst>
              <a:ext uri="{FF2B5EF4-FFF2-40B4-BE49-F238E27FC236}">
                <a16:creationId xmlns:a16="http://schemas.microsoft.com/office/drawing/2014/main" id="{41DE4029-1EA5-53A9-52D5-4797E1F0D223}"/>
              </a:ext>
            </a:extLst>
          </p:cNvPr>
          <p:cNvSpPr txBox="1"/>
          <p:nvPr/>
        </p:nvSpPr>
        <p:spPr>
          <a:xfrm>
            <a:off x="1626855" y="6220666"/>
            <a:ext cx="4363085" cy="255904"/>
          </a:xfrm>
          <a:prstGeom prst="rect">
            <a:avLst/>
          </a:prstGeom>
        </p:spPr>
        <p:txBody>
          <a:bodyPr vert="horz" wrap="square" lIns="0" tIns="13970" rIns="0" bIns="0" rtlCol="0">
            <a:spAutoFit/>
          </a:bodyPr>
          <a:lstStyle/>
          <a:p>
            <a:pPr marL="12700">
              <a:lnSpc>
                <a:spcPct val="100000"/>
              </a:lnSpc>
              <a:spcBef>
                <a:spcPts val="110"/>
              </a:spcBef>
            </a:pPr>
            <a:r>
              <a:rPr sz="1500" i="1" u="sng" dirty="0">
                <a:uFill>
                  <a:solidFill>
                    <a:srgbClr val="000000"/>
                  </a:solidFill>
                </a:uFill>
                <a:latin typeface="Times New Roman"/>
                <a:cs typeface="Times New Roman"/>
              </a:rPr>
              <a:t>Figure</a:t>
            </a:r>
            <a:r>
              <a:rPr sz="1500" i="1" u="sng" spc="-35" dirty="0">
                <a:uFill>
                  <a:solidFill>
                    <a:srgbClr val="000000"/>
                  </a:solidFill>
                </a:uFill>
                <a:latin typeface="Times New Roman"/>
                <a:cs typeface="Times New Roman"/>
              </a:rPr>
              <a:t> </a:t>
            </a:r>
            <a:r>
              <a:rPr sz="1500" i="1" u="sng" spc="5" dirty="0">
                <a:uFill>
                  <a:solidFill>
                    <a:srgbClr val="000000"/>
                  </a:solidFill>
                </a:uFill>
                <a:latin typeface="Times New Roman"/>
                <a:cs typeface="Times New Roman"/>
              </a:rPr>
              <a:t>3.</a:t>
            </a:r>
            <a:r>
              <a:rPr sz="1500" i="1" u="sng" spc="-5" dirty="0">
                <a:uFill>
                  <a:solidFill>
                    <a:srgbClr val="000000"/>
                  </a:solidFill>
                </a:uFill>
                <a:latin typeface="Times New Roman"/>
                <a:cs typeface="Times New Roman"/>
              </a:rPr>
              <a:t> </a:t>
            </a:r>
            <a:r>
              <a:rPr sz="1500" i="1" u="sng" spc="-10" dirty="0">
                <a:uFill>
                  <a:solidFill>
                    <a:srgbClr val="000000"/>
                  </a:solidFill>
                </a:uFill>
                <a:latin typeface="Times New Roman"/>
                <a:cs typeface="Times New Roman"/>
              </a:rPr>
              <a:t>Plot</a:t>
            </a:r>
            <a:r>
              <a:rPr sz="1500" i="1" u="sng" dirty="0">
                <a:uFill>
                  <a:solidFill>
                    <a:srgbClr val="000000"/>
                  </a:solidFill>
                </a:uFill>
                <a:latin typeface="Times New Roman"/>
                <a:cs typeface="Times New Roman"/>
              </a:rPr>
              <a:t> </a:t>
            </a:r>
            <a:r>
              <a:rPr sz="1500" i="1" u="sng" spc="-5" dirty="0">
                <a:uFill>
                  <a:solidFill>
                    <a:srgbClr val="000000"/>
                  </a:solidFill>
                </a:uFill>
                <a:latin typeface="Times New Roman"/>
                <a:cs typeface="Times New Roman"/>
              </a:rPr>
              <a:t>between</a:t>
            </a:r>
            <a:r>
              <a:rPr sz="1500" i="1" u="sng" spc="35" dirty="0">
                <a:uFill>
                  <a:solidFill>
                    <a:srgbClr val="000000"/>
                  </a:solidFill>
                </a:uFill>
                <a:latin typeface="Times New Roman"/>
                <a:cs typeface="Times New Roman"/>
              </a:rPr>
              <a:t> </a:t>
            </a:r>
            <a:r>
              <a:rPr sz="1500" i="1" u="sng" spc="-5" dirty="0">
                <a:uFill>
                  <a:solidFill>
                    <a:srgbClr val="000000"/>
                  </a:solidFill>
                </a:uFill>
                <a:latin typeface="Times New Roman"/>
                <a:cs typeface="Times New Roman"/>
              </a:rPr>
              <a:t>Price</a:t>
            </a:r>
            <a:r>
              <a:rPr sz="1500" i="1" u="sng" spc="-10" dirty="0">
                <a:uFill>
                  <a:solidFill>
                    <a:srgbClr val="000000"/>
                  </a:solidFill>
                </a:uFill>
                <a:latin typeface="Times New Roman"/>
                <a:cs typeface="Times New Roman"/>
              </a:rPr>
              <a:t> </a:t>
            </a:r>
            <a:r>
              <a:rPr sz="1500" i="1" u="sng" spc="-5" dirty="0">
                <a:uFill>
                  <a:solidFill>
                    <a:srgbClr val="000000"/>
                  </a:solidFill>
                </a:uFill>
                <a:latin typeface="Times New Roman"/>
                <a:cs typeface="Times New Roman"/>
              </a:rPr>
              <a:t>and</a:t>
            </a:r>
            <a:r>
              <a:rPr sz="1500" i="1" u="sng" spc="25" dirty="0">
                <a:uFill>
                  <a:solidFill>
                    <a:srgbClr val="000000"/>
                  </a:solidFill>
                </a:uFill>
                <a:latin typeface="Times New Roman"/>
                <a:cs typeface="Times New Roman"/>
              </a:rPr>
              <a:t> </a:t>
            </a:r>
            <a:r>
              <a:rPr sz="1500" i="1" u="sng" spc="-10" dirty="0">
                <a:uFill>
                  <a:solidFill>
                    <a:srgbClr val="000000"/>
                  </a:solidFill>
                </a:uFill>
                <a:latin typeface="Times New Roman"/>
                <a:cs typeface="Times New Roman"/>
              </a:rPr>
              <a:t>Date</a:t>
            </a:r>
            <a:r>
              <a:rPr sz="1500" i="1" u="sng" spc="-35" dirty="0">
                <a:uFill>
                  <a:solidFill>
                    <a:srgbClr val="000000"/>
                  </a:solidFill>
                </a:uFill>
                <a:latin typeface="Times New Roman"/>
                <a:cs typeface="Times New Roman"/>
              </a:rPr>
              <a:t> </a:t>
            </a:r>
            <a:r>
              <a:rPr sz="1500" i="1" u="sng" spc="-5" dirty="0">
                <a:uFill>
                  <a:solidFill>
                    <a:srgbClr val="000000"/>
                  </a:solidFill>
                </a:uFill>
                <a:latin typeface="Times New Roman"/>
                <a:cs typeface="Times New Roman"/>
              </a:rPr>
              <a:t>Using</a:t>
            </a:r>
            <a:r>
              <a:rPr sz="1500" i="1" u="sng" spc="5" dirty="0">
                <a:uFill>
                  <a:solidFill>
                    <a:srgbClr val="000000"/>
                  </a:solidFill>
                </a:uFill>
                <a:latin typeface="Times New Roman"/>
                <a:cs typeface="Times New Roman"/>
              </a:rPr>
              <a:t> </a:t>
            </a:r>
            <a:r>
              <a:rPr sz="1500" i="1" u="sng" spc="-15" dirty="0">
                <a:uFill>
                  <a:solidFill>
                    <a:srgbClr val="000000"/>
                  </a:solidFill>
                </a:uFill>
                <a:latin typeface="Times New Roman"/>
                <a:cs typeface="Times New Roman"/>
              </a:rPr>
              <a:t>Regression</a:t>
            </a:r>
            <a:endParaRPr sz="1500" dirty="0">
              <a:latin typeface="Times New Roman"/>
              <a:cs typeface="Times New Roman"/>
            </a:endParaRPr>
          </a:p>
        </p:txBody>
      </p:sp>
      <p:pic>
        <p:nvPicPr>
          <p:cNvPr id="5" name="object 4">
            <a:extLst>
              <a:ext uri="{FF2B5EF4-FFF2-40B4-BE49-F238E27FC236}">
                <a16:creationId xmlns:a16="http://schemas.microsoft.com/office/drawing/2014/main" id="{3C72A23D-5BFD-7EBD-AF5F-9E4F2B772309}"/>
              </a:ext>
            </a:extLst>
          </p:cNvPr>
          <p:cNvPicPr/>
          <p:nvPr/>
        </p:nvPicPr>
        <p:blipFill>
          <a:blip r:embed="rId2" cstate="print"/>
          <a:stretch>
            <a:fillRect/>
          </a:stretch>
        </p:blipFill>
        <p:spPr>
          <a:xfrm>
            <a:off x="806450" y="3934666"/>
            <a:ext cx="6045834" cy="20847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TotalTime>
  <Words>3574</Words>
  <Application>Microsoft Office PowerPoint</Application>
  <PresentationFormat>Custom</PresentationFormat>
  <Paragraphs>308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Consolas</vt:lpstr>
      <vt:lpstr>Times New Roman</vt:lpstr>
      <vt:lpstr>Office Theme</vt:lpstr>
      <vt:lpstr>PowerPoint Presentation</vt:lpstr>
      <vt:lpstr>Advanced Academic Center (A Center For Inter-Disciplinary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aim asia</dc:creator>
  <cp:lastModifiedBy>Akash Yerra</cp:lastModifiedBy>
  <cp:revision>5</cp:revision>
  <dcterms:created xsi:type="dcterms:W3CDTF">2023-10-25T07:58:50Z</dcterms:created>
  <dcterms:modified xsi:type="dcterms:W3CDTF">2023-10-25T09:15:23Z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2022-10-21T00:00:00Z</vt:filetime>
  </property>
  <property fmtid="{D5CDD505-2E9C-101B-9397-08002B2CF9AE}" pid="3" name="Creator">
    <vt:lpwstr>Microsoft® Word 2016</vt:lpwstr>
  </property>
  <property fmtid="{D5CDD505-2E9C-101B-9397-08002B2CF9AE}" pid="4" name="LastSaved">
    <vt:filetime>2023-10-25T00:00:00Z</vt:filetime>
  </property>
</Properties>
</file>