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9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1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9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94519" y="3466079"/>
            <a:ext cx="4814633" cy="1991912"/>
          </a:xfrm>
        </p:spPr>
        <p:txBody>
          <a:bodyPr/>
          <a:lstStyle/>
          <a:p>
            <a:r>
              <a:rPr lang="fr-FR" dirty="0"/>
              <a:t>RESTITUTION </a:t>
            </a:r>
            <a:br>
              <a:rPr lang="fr-FR" dirty="0"/>
            </a:br>
            <a:r>
              <a:rPr lang="fr-FR" dirty="0"/>
              <a:t>Digital Corner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99519" y="5627704"/>
            <a:ext cx="4404632" cy="738590"/>
          </a:xfrm>
        </p:spPr>
        <p:txBody>
          <a:bodyPr/>
          <a:lstStyle/>
          <a:p>
            <a:r>
              <a:rPr lang="fr-FR" dirty="0"/>
              <a:t>DIGITAL FACTORY SGMA</a:t>
            </a:r>
          </a:p>
        </p:txBody>
      </p:sp>
    </p:spTree>
    <p:extLst>
      <p:ext uri="{BB962C8B-B14F-4D97-AF65-F5344CB8AC3E}">
        <p14:creationId xmlns:p14="http://schemas.microsoft.com/office/powerpoint/2010/main" val="3183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82F3C48-FDDD-4A21-A78A-3876F6A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>
                <a:solidFill>
                  <a:srgbClr val="CC0000"/>
                </a:solidFill>
              </a:rPr>
              <a:t>LEAN CANVAS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5D57F558-1D8E-4BB1-854E-044ADB6C258E}"/>
              </a:ext>
            </a:extLst>
          </p:cNvPr>
          <p:cNvSpPr/>
          <p:nvPr/>
        </p:nvSpPr>
        <p:spPr>
          <a:xfrm>
            <a:off x="1567962" y="5062016"/>
            <a:ext cx="4398041" cy="133840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Moyens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E47513E8-ADBB-4E5B-A82D-5E65DDA5535D}"/>
              </a:ext>
            </a:extLst>
          </p:cNvPr>
          <p:cNvSpPr/>
          <p:nvPr/>
        </p:nvSpPr>
        <p:spPr>
          <a:xfrm>
            <a:off x="5966003" y="5062016"/>
            <a:ext cx="4398041" cy="133840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Gains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7C00BABA-1617-4D48-A7D7-A0996E4B279E}"/>
              </a:ext>
            </a:extLst>
          </p:cNvPr>
          <p:cNvSpPr/>
          <p:nvPr/>
        </p:nvSpPr>
        <p:spPr>
          <a:xfrm>
            <a:off x="1567962" y="1086156"/>
            <a:ext cx="1764792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Besoins</a:t>
            </a:r>
            <a:endParaRPr lang="en-US" sz="14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C81A3549-B8C5-41D1-9356-C04531F56990}"/>
              </a:ext>
            </a:extLst>
          </p:cNvPr>
          <p:cNvSpPr/>
          <p:nvPr/>
        </p:nvSpPr>
        <p:spPr>
          <a:xfrm>
            <a:off x="3332754" y="1086156"/>
            <a:ext cx="1764792" cy="1697063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Solutions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03B73B11-0530-424D-92F3-75689C770515}"/>
              </a:ext>
            </a:extLst>
          </p:cNvPr>
          <p:cNvSpPr/>
          <p:nvPr/>
        </p:nvSpPr>
        <p:spPr>
          <a:xfrm>
            <a:off x="3332754" y="2783219"/>
            <a:ext cx="1764792" cy="227879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Critères</a:t>
            </a:r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de </a:t>
            </a:r>
            <a:b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succès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20A793C3-33DC-4527-85BC-1BB2A9A64F93}"/>
              </a:ext>
            </a:extLst>
          </p:cNvPr>
          <p:cNvSpPr/>
          <p:nvPr/>
        </p:nvSpPr>
        <p:spPr>
          <a:xfrm>
            <a:off x="5096044" y="1086156"/>
            <a:ext cx="1738416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Proposition de </a:t>
            </a: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valeur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71B7D3F7-9817-47E3-8CFE-D85B8A85A4B8}"/>
              </a:ext>
            </a:extLst>
          </p:cNvPr>
          <p:cNvSpPr/>
          <p:nvPr/>
        </p:nvSpPr>
        <p:spPr>
          <a:xfrm>
            <a:off x="6834460" y="1086156"/>
            <a:ext cx="1764792" cy="198792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Avantage</a:t>
            </a:r>
            <a:r>
              <a:rPr 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concurrentiel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0A7B5E8-F2E6-4AA3-BE18-CDBAEEEE9E1A}"/>
              </a:ext>
            </a:extLst>
          </p:cNvPr>
          <p:cNvSpPr/>
          <p:nvPr/>
        </p:nvSpPr>
        <p:spPr>
          <a:xfrm>
            <a:off x="6834460" y="3074085"/>
            <a:ext cx="1764792" cy="198792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Canaux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9FE7CEE5-0C60-4AE8-883D-C80B731C61DA}"/>
              </a:ext>
            </a:extLst>
          </p:cNvPr>
          <p:cNvSpPr/>
          <p:nvPr/>
        </p:nvSpPr>
        <p:spPr>
          <a:xfrm>
            <a:off x="8599252" y="1086156"/>
            <a:ext cx="1764792" cy="39758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Utilisateurs</a:t>
            </a:r>
            <a:endParaRPr lang="en-US" sz="12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C7A39D13-89CF-4E3C-8F27-03C8F9CBA95F}"/>
              </a:ext>
            </a:extLst>
          </p:cNvPr>
          <p:cNvSpPr/>
          <p:nvPr/>
        </p:nvSpPr>
        <p:spPr>
          <a:xfrm>
            <a:off x="1567962" y="1086156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522E46-5E46-46F2-AED8-296180433F04}"/>
              </a:ext>
            </a:extLst>
          </p:cNvPr>
          <p:cNvSpPr/>
          <p:nvPr/>
        </p:nvSpPr>
        <p:spPr>
          <a:xfrm>
            <a:off x="9858229" y="1186962"/>
            <a:ext cx="396698" cy="396698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6C778A-5206-4D02-B2E7-089EA553D6AA}"/>
              </a:ext>
            </a:extLst>
          </p:cNvPr>
          <p:cNvSpPr/>
          <p:nvPr/>
        </p:nvSpPr>
        <p:spPr>
          <a:xfrm>
            <a:off x="2879921" y="1117666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C4BC53-B092-4AFF-8C92-220EB2703B31}"/>
              </a:ext>
            </a:extLst>
          </p:cNvPr>
          <p:cNvSpPr/>
          <p:nvPr/>
        </p:nvSpPr>
        <p:spPr>
          <a:xfrm>
            <a:off x="6425044" y="1117666"/>
            <a:ext cx="369593" cy="369593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08F24C-606B-4482-99F9-407426514154}"/>
              </a:ext>
            </a:extLst>
          </p:cNvPr>
          <p:cNvSpPr/>
          <p:nvPr/>
        </p:nvSpPr>
        <p:spPr>
          <a:xfrm>
            <a:off x="4594871" y="1108011"/>
            <a:ext cx="388902" cy="388902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F14554-EC58-46C3-B0D0-07BBBAF88460}"/>
              </a:ext>
            </a:extLst>
          </p:cNvPr>
          <p:cNvSpPr/>
          <p:nvPr/>
        </p:nvSpPr>
        <p:spPr>
          <a:xfrm>
            <a:off x="9858229" y="5162821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14C646-BF41-424D-8D3B-A7DEB94288CD}"/>
              </a:ext>
            </a:extLst>
          </p:cNvPr>
          <p:cNvSpPr/>
          <p:nvPr/>
        </p:nvSpPr>
        <p:spPr>
          <a:xfrm>
            <a:off x="5425517" y="5162820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808841-4D95-4602-BA94-6B2C542B79E0}"/>
              </a:ext>
            </a:extLst>
          </p:cNvPr>
          <p:cNvSpPr/>
          <p:nvPr/>
        </p:nvSpPr>
        <p:spPr>
          <a:xfrm>
            <a:off x="4665496" y="2898380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B527DF-335B-4C8E-8D12-8D5D327846C1}"/>
              </a:ext>
            </a:extLst>
          </p:cNvPr>
          <p:cNvSpPr/>
          <p:nvPr/>
        </p:nvSpPr>
        <p:spPr>
          <a:xfrm>
            <a:off x="8134854" y="1126593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B52744-B4FC-4194-A085-432A478AECB0}"/>
              </a:ext>
            </a:extLst>
          </p:cNvPr>
          <p:cNvSpPr/>
          <p:nvPr/>
        </p:nvSpPr>
        <p:spPr>
          <a:xfrm>
            <a:off x="8134854" y="3110891"/>
            <a:ext cx="396697" cy="396697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D597E-CF7A-4E83-AB7D-A9252688F6EB}"/>
              </a:ext>
            </a:extLst>
          </p:cNvPr>
          <p:cNvSpPr txBox="1"/>
          <p:nvPr/>
        </p:nvSpPr>
        <p:spPr>
          <a:xfrm>
            <a:off x="1561632" y="1618210"/>
            <a:ext cx="1902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Autonomie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Satisfaction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Rapidité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Simplicité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S’occuper pendant les temps d’attente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Ludique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fr-FR" sz="1200" dirty="0" err="1">
                <a:solidFill>
                  <a:schemeClr val="tx2">
                    <a:lumMod val="75000"/>
                  </a:schemeClr>
                </a:solidFill>
              </a:rPr>
              <a:t>Selfcare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C6B8D4-6F0B-4D15-A49C-75B152239027}"/>
              </a:ext>
            </a:extLst>
          </p:cNvPr>
          <p:cNvSpPr txBox="1"/>
          <p:nvPr/>
        </p:nvSpPr>
        <p:spPr>
          <a:xfrm>
            <a:off x="8639075" y="1725420"/>
            <a:ext cx="1615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Jeunes actifs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Clients bonne gamme (35-45)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MRE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A77F8-E193-494F-B127-562DCFC95FF5}"/>
              </a:ext>
            </a:extLst>
          </p:cNvPr>
          <p:cNvSpPr txBox="1"/>
          <p:nvPr/>
        </p:nvSpPr>
        <p:spPr>
          <a:xfrm>
            <a:off x="1689466" y="5344351"/>
            <a:ext cx="232639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Accompagnement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Equipe adaptée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Conduite du changement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Bornes interactives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2527B-8489-48D8-866B-BED91D1C4806}"/>
              </a:ext>
            </a:extLst>
          </p:cNvPr>
          <p:cNvSpPr txBox="1"/>
          <p:nvPr/>
        </p:nvSpPr>
        <p:spPr>
          <a:xfrm>
            <a:off x="3886200" y="5439345"/>
            <a:ext cx="193601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Formation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Contenus digitaux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CDC interne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6428-12EE-4837-AD2E-405C511728E1}"/>
              </a:ext>
            </a:extLst>
          </p:cNvPr>
          <p:cNvSpPr txBox="1"/>
          <p:nvPr/>
        </p:nvSpPr>
        <p:spPr>
          <a:xfrm>
            <a:off x="5120348" y="1784725"/>
            <a:ext cx="178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Gain de temps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Relation à forte valeur ajoutée entre client et CCP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Client 100% autonome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Informations et services personnalisés adaptés au profil client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Services disponibles 24/7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120EB-733D-472B-A6F2-A80D20B5C07C}"/>
              </a:ext>
            </a:extLst>
          </p:cNvPr>
          <p:cNvSpPr txBox="1"/>
          <p:nvPr/>
        </p:nvSpPr>
        <p:spPr>
          <a:xfrm>
            <a:off x="6046982" y="5452072"/>
            <a:ext cx="193601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Satisfaction client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Productivité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Image de marque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742CB-235A-49BC-ACD0-E8D0FCD597ED}"/>
              </a:ext>
            </a:extLst>
          </p:cNvPr>
          <p:cNvSpPr txBox="1"/>
          <p:nvPr/>
        </p:nvSpPr>
        <p:spPr>
          <a:xfrm>
            <a:off x="7697447" y="5452072"/>
            <a:ext cx="193601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Expérience unique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PNB +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Fidélisation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4DAD3C-B2FD-42B1-B654-67C9194F97E0}"/>
              </a:ext>
            </a:extLst>
          </p:cNvPr>
          <p:cNvSpPr txBox="1"/>
          <p:nvPr/>
        </p:nvSpPr>
        <p:spPr>
          <a:xfrm>
            <a:off x="6834460" y="1792607"/>
            <a:ext cx="177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NPS le + élevé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D &amp; D Factories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Com digitale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Histoire du groupe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Capital humain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E7534-F7E8-4334-9E1D-18F1A0DB6172}"/>
              </a:ext>
            </a:extLst>
          </p:cNvPr>
          <p:cNvSpPr txBox="1"/>
          <p:nvPr/>
        </p:nvSpPr>
        <p:spPr>
          <a:xfrm>
            <a:off x="6845234" y="3684902"/>
            <a:ext cx="177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Applications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Réseaux sociaux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Web TV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Site institutionnel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Bornes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GAB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7577A9-2285-49CB-8E20-F69E3174604E}"/>
              </a:ext>
            </a:extLst>
          </p:cNvPr>
          <p:cNvSpPr txBox="1"/>
          <p:nvPr/>
        </p:nvSpPr>
        <p:spPr>
          <a:xfrm>
            <a:off x="3356680" y="3319557"/>
            <a:ext cx="177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Hausse des opérations sur automate (+10%/semaine)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Baisse de 50% des services à faible valeur sur bornes et automates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Hausse des ventes</a:t>
            </a:r>
          </a:p>
          <a:p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95607-0C06-4084-822A-7D8DAD95CD6C}"/>
              </a:ext>
            </a:extLst>
          </p:cNvPr>
          <p:cNvSpPr txBox="1"/>
          <p:nvPr/>
        </p:nvSpPr>
        <p:spPr>
          <a:xfrm>
            <a:off x="3315768" y="1569974"/>
            <a:ext cx="177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Applications</a:t>
            </a:r>
            <a:br>
              <a:rPr lang="fr-FR" sz="1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Réseaux sociaux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Web TV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Site institutionnel</a:t>
            </a:r>
          </a:p>
          <a:p>
            <a:r>
              <a:rPr lang="fr-FR" sz="1200" dirty="0">
                <a:solidFill>
                  <a:schemeClr val="tx2">
                    <a:lumMod val="75000"/>
                  </a:schemeClr>
                </a:solidFill>
              </a:rPr>
              <a:t>- Bornes</a:t>
            </a:r>
          </a:p>
        </p:txBody>
      </p:sp>
    </p:spTree>
    <p:extLst>
      <p:ext uri="{BB962C8B-B14F-4D97-AF65-F5344CB8AC3E}">
        <p14:creationId xmlns:p14="http://schemas.microsoft.com/office/powerpoint/2010/main" val="37852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0040" y="382421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Fiche persona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3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44414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Identité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Personnalité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Citation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Craintes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Marques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Technologies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Divers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Ali, 38 ans,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Casaoui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CIL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Marié 2 enfants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Cadre supérieur, Directeur Artistique Agence de Pub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Technophile – Cultivé -  Séducteur – Exigeant - Marathonien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Réussite Sociale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Aventure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3184220" y="3308866"/>
            <a:ext cx="297897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Qualité de service irréprochable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Rapidité 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Optimisation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Autonomie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472940" y="3259941"/>
            <a:ext cx="277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Trop d’attente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Incompréhension de ses besoins</a:t>
            </a:r>
          </a:p>
          <a:p>
            <a:pPr marL="85725" indent="-85725">
              <a:spcAft>
                <a:spcPts val="600"/>
              </a:spcAft>
              <a:buFontTx/>
              <a:buChar char="-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Manque de considération et de personnalisation du service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519802" y="5427133"/>
            <a:ext cx="373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Voyage – Bitcoin – Festivals (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Jazzablanca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Tanjazz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) – Théâtre – Littérature - Actualités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753891" y="2405791"/>
            <a:ext cx="125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Geek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578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Mobile Android – Objets connectés – Laptop dernière génération – Jeep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Wrangler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611629" y="3319321"/>
            <a:ext cx="153799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Jeep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Samsung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Le bistrot chic</a:t>
            </a:r>
          </a:p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Gear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3 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Harley Davidson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Hugo Boss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327903" y="3366128"/>
            <a:ext cx="169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« Après moi le déluge»</a:t>
            </a: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6" y="607304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35" y="6073313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6" y="6081446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twitter noir et blan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87" y="6069445"/>
            <a:ext cx="351896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2B952-9E65-410F-BE88-9BF520710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22"/>
          <a:stretch/>
        </p:blipFill>
        <p:spPr>
          <a:xfrm>
            <a:off x="449273" y="440812"/>
            <a:ext cx="1922279" cy="24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Fiche persona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4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61690" y="493057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Identité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Personnalité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Citation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Craintes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Marques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Technologies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Divers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Chemsi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, 27 ans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Mariée, 1 fille de 1 an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Cadre Dans une agence de Com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Active – Dynamique – sportive – bloggeuse Sport et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Lifestyle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Tendance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Mère Active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3184220" y="3186071"/>
            <a:ext cx="2978971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Instantanéité du service / rapidité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Garder la main / Autonomie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Gain de temps / Efficacité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Qualité du service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Orientation rapide des services (corner / physique)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Agrémenter les moments d’attente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472940" y="3186071"/>
            <a:ext cx="2777274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Perte de temps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Non compréhension / pas de guide/ mauvaise orientation client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Incompréhension de mes besoins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Sécurité / confidentialité / traitement des données perso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27138" y="5282940"/>
            <a:ext cx="38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Se lasse rapidement – Maman Gâteuse –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Personal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(Sport/Yoga/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Detox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) – Voyageuse dans l’âme – Sorties entre copines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753891" y="2405791"/>
            <a:ext cx="125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Geek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72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Réseaux sociaux – Apple (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iphone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X) –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Macbook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air – Internet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Addict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– Apple Watch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9594377" y="3323726"/>
            <a:ext cx="15379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Apple</a:t>
            </a:r>
          </a:p>
          <a:p>
            <a:pPr>
              <a:spcAft>
                <a:spcPts val="600"/>
              </a:spcAft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Fitbit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Adidas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Green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Salad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Bar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Green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Detox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Juice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Starbucks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Mini Cooper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327903" y="3280821"/>
            <a:ext cx="169542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« Time </a:t>
            </a:r>
            <a:r>
              <a:rPr lang="fr-FR" sz="1600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Money»</a:t>
            </a:r>
          </a:p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« Jamais mieux servi que par soi-même »</a:t>
            </a:r>
          </a:p>
        </p:txBody>
      </p:sp>
      <p:pic>
        <p:nvPicPr>
          <p:cNvPr id="55" name="Picture 14" descr="Résultat de recherche d'images pour &quot;instagram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6" y="6073041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Résultat de recherche d'images pour &quot;linkedi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35" y="6073313"/>
            <a:ext cx="343875" cy="3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6" y="6081446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logo twitter noir et blanc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87" y="6069445"/>
            <a:ext cx="351896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B1F66E-34A6-4A9F-A9A2-C1B76072D2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4" y="363389"/>
            <a:ext cx="1840962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/>
              <a:t>Fiche persona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752444" y="6396844"/>
            <a:ext cx="315911" cy="315911"/>
          </a:xfrm>
        </p:spPr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5</a:t>
            </a:fld>
            <a:endParaRPr lang="fr-FR" sz="1400" dirty="0">
              <a:latin typeface="Open Sans" panose="020B060603050402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01073" y="1159933"/>
            <a:ext cx="2553527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444414" y="1159933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44600" y="3115732"/>
            <a:ext cx="168182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92780" y="3115733"/>
            <a:ext cx="2967068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6200" y="3115733"/>
            <a:ext cx="2828214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644230" y="1159933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44230" y="1752500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644230" y="2345067"/>
            <a:ext cx="1363134" cy="43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244600" y="506306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461690" y="4930576"/>
            <a:ext cx="3810000" cy="1608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644230" y="3115732"/>
            <a:ext cx="1363134" cy="356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44987" y="987967"/>
            <a:ext cx="936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Identité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556095" y="975267"/>
            <a:ext cx="1462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Personnalité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342752" y="2931066"/>
            <a:ext cx="973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Citation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521901" y="1237191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9521901" y="1829758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521901" y="2422325"/>
            <a:ext cx="316366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#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59841" y="2939534"/>
            <a:ext cx="115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72940" y="2939534"/>
            <a:ext cx="10479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Craintes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80084" y="2939534"/>
            <a:ext cx="11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Marques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356281" y="4886867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Technologies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56095" y="4886867"/>
            <a:ext cx="870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Divers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501072" y="1364635"/>
            <a:ext cx="25535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Abdellah, 35 ans, Casa Beauséjour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Faculté El Jadida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Marié, 3 enfants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Comptable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19801" y="1271460"/>
            <a:ext cx="37304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Réservé – Pieux – Autoritaire – Râleur – Sens du détail – Intimidé par les nouvelles technologies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753891" y="1222045"/>
            <a:ext cx="142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Optimisation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9753891" y="1814612"/>
            <a:ext cx="15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Rdat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</a:rPr>
              <a:t>Lwalidin</a:t>
            </a:r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184220" y="3292151"/>
            <a:ext cx="297897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Acheter un appartement 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Optimiser son budget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Epargner pour ses vieux jours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Aller avec  sa mère au Hajj 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472940" y="3292151"/>
            <a:ext cx="27772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Perdre du temps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Perdre de l’argent 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Prêt de ses sous / Regardant sur ses dépenses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Erreur sur la gestion de ses comptes</a:t>
            </a:r>
          </a:p>
          <a:p>
            <a:pPr marL="85725" indent="-85725">
              <a:spcAft>
                <a:spcPts val="300"/>
              </a:spcAft>
              <a:buFontTx/>
              <a:buChar char="-"/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Intimidé par les technologies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27138" y="5282940"/>
            <a:ext cx="389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Chouf TV – Foot avec les amis – Forêt de Bouskoura pour de la marche – Mohammedia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Sablettes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Atay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Naanaa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9753891" y="2329436"/>
            <a:ext cx="125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Vivons cachés vivons heureux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327902" y="5286007"/>
            <a:ext cx="372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Réseaux Sociaux - Smartphone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9594377" y="3251006"/>
            <a:ext cx="153799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Samsung A5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Dacia Logan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Adidas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Derb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</a:rPr>
              <a:t>Ghellef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Quechua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Thé Sultan</a:t>
            </a: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Western Union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327903" y="3280821"/>
            <a:ext cx="169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« </a:t>
            </a:r>
            <a:r>
              <a:rPr lang="ar-AE" sz="1600" dirty="0">
                <a:solidFill>
                  <a:schemeClr val="bg2">
                    <a:lumMod val="50000"/>
                  </a:schemeClr>
                </a:solidFill>
              </a:rPr>
              <a:t>حسبي الله و نعم الوكيل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 »</a:t>
            </a:r>
          </a:p>
        </p:txBody>
      </p:sp>
      <p:pic>
        <p:nvPicPr>
          <p:cNvPr id="51" name="Picture 12" descr="Résultat de recherche d'images pour &quot;facebook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2" y="5682608"/>
            <a:ext cx="327608" cy="3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Résultat de recherche d'images pour &quot;whatsapp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80" y="567465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ésultat de recherche d'images pour &quot;logo youtub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95" y="5665241"/>
            <a:ext cx="338723" cy="3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B1E19B-1D91-44DE-A897-517BEB8F87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4" y="735162"/>
            <a:ext cx="1564456" cy="22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4034068" y="1760697"/>
            <a:ext cx="8072939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224325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Rectangle 209"/>
          <p:cNvSpPr/>
          <p:nvPr/>
        </p:nvSpPr>
        <p:spPr>
          <a:xfrm>
            <a:off x="1501539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Rectangle 210"/>
          <p:cNvSpPr/>
          <p:nvPr/>
        </p:nvSpPr>
        <p:spPr>
          <a:xfrm>
            <a:off x="2767804" y="1760697"/>
            <a:ext cx="1160331" cy="4142541"/>
          </a:xfrm>
          <a:prstGeom prst="rect">
            <a:avLst/>
          </a:prstGeom>
          <a:solidFill>
            <a:schemeClr val="accent3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199" y="284400"/>
            <a:ext cx="982698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err="1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Storymap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33395" y="2837559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Chéquier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33395" y="3400177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Dépôt</a:t>
            </a:r>
            <a:r>
              <a:rPr kumimoji="0" lang="fr-FR" sz="1100" b="0" i="0" u="none" strike="noStrike" kern="1200" cap="none" normalizeH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Chéquier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3395" y="3961682"/>
            <a:ext cx="942191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</a:t>
            </a:r>
            <a:r>
              <a:rPr kumimoji="0" lang="fr-FR" sz="1100" b="0" i="0" u="none" strike="noStrike" kern="1200" cap="none" normalizeH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Chéquier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10609" y="2837559"/>
            <a:ext cx="942191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Catering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610609" y="3400177"/>
            <a:ext cx="94219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Charger Téléphones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610609" y="3961682"/>
            <a:ext cx="94219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 err="1">
                <a:solidFill>
                  <a:schemeClr val="accent1"/>
                </a:solidFill>
                <a:latin typeface="Montserrat Light"/>
              </a:rPr>
              <a:t>Sogé</a:t>
            </a:r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 News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876874" y="2837559"/>
            <a:ext cx="942191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W.U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4140003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Avant</a:t>
            </a:r>
            <a:r>
              <a:rPr kumimoji="0" lang="fr-FR" sz="1100" b="0" i="0" u="none" strike="noStrike" kern="1200" cap="none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Vente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282814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Gestion File Attente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7567573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Prise RDV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710384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Contact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853195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Satisfaction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853195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Borne Dédiée?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710384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Téléphone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710384" y="3399064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SKYPE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568436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Via App</a:t>
            </a:r>
            <a:r>
              <a:rPr kumimoji="0" lang="fr-FR" sz="1100" b="0" i="0" u="none" strike="noStrike" kern="1200" cap="none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Mobile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425625" y="2200332"/>
            <a:ext cx="10188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fr-FR" sz="1100" dirty="0">
                <a:solidFill>
                  <a:schemeClr val="accent3"/>
                </a:solidFill>
                <a:latin typeface="Montserrat Light"/>
              </a:rPr>
              <a:t>Simulateurs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425624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PPO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425624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PPI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6425624" y="396056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Epargne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282814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>
                <a:solidFill>
                  <a:srgbClr val="34B2AF"/>
                </a:solidFill>
                <a:latin typeface="Montserrat Light"/>
              </a:rPr>
              <a:t>Via App Mobile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282814" y="3399064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Via Corner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4140002" y="283755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Catalogue Offres ouverture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140002" y="339906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Choisir mon agence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140002" y="3960569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>
                <a:solidFill>
                  <a:schemeClr val="accent1"/>
                </a:solidFill>
                <a:latin typeface="Montserrat Light"/>
              </a:rPr>
              <a:t>Délais de traitement / suivi</a:t>
            </a:r>
            <a:endParaRPr kumimoji="0" lang="fr-FR" sz="1100" b="0" i="0" u="none" strike="noStrike" kern="1200" cap="none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140002" y="4522074"/>
            <a:ext cx="10188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EER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0996007" y="2200332"/>
            <a:ext cx="1019663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Impression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0996007" y="2837559"/>
            <a:ext cx="10188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normalizeH="0" baseline="0" noProof="0" dirty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Liste documents</a:t>
            </a:r>
          </a:p>
        </p:txBody>
      </p:sp>
      <p:pic>
        <p:nvPicPr>
          <p:cNvPr id="236" name="Image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408171" y="1358783"/>
            <a:ext cx="920382" cy="785298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386362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AUTOMATE</a:t>
            </a:r>
          </a:p>
        </p:txBody>
      </p:sp>
      <p:pic>
        <p:nvPicPr>
          <p:cNvPr id="240" name="Image 2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1654995" y="1358783"/>
            <a:ext cx="920382" cy="785298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1633186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AGENCE</a:t>
            </a:r>
          </a:p>
        </p:txBody>
      </p:sp>
      <p:pic>
        <p:nvPicPr>
          <p:cNvPr id="242" name="Image 2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2901819" y="1358783"/>
            <a:ext cx="920382" cy="785298"/>
          </a:xfrm>
          <a:prstGeom prst="rect">
            <a:avLst/>
          </a:prstGeom>
        </p:spPr>
      </p:pic>
      <p:sp>
        <p:nvSpPr>
          <p:cNvPr id="243" name="Rectangle 242"/>
          <p:cNvSpPr/>
          <p:nvPr/>
        </p:nvSpPr>
        <p:spPr>
          <a:xfrm>
            <a:off x="2880010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GUICHET</a:t>
            </a:r>
          </a:p>
        </p:txBody>
      </p:sp>
      <p:pic>
        <p:nvPicPr>
          <p:cNvPr id="244" name="Image 2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7627260" y="1358783"/>
            <a:ext cx="920382" cy="785298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7605451" y="1655046"/>
            <a:ext cx="942191" cy="20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CORNER</a:t>
            </a:r>
          </a:p>
        </p:txBody>
      </p:sp>
    </p:spTree>
    <p:extLst>
      <p:ext uri="{BB962C8B-B14F-4D97-AF65-F5344CB8AC3E}">
        <p14:creationId xmlns:p14="http://schemas.microsoft.com/office/powerpoint/2010/main" val="223863397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603</Words>
  <Application>Microsoft Office PowerPoint</Application>
  <PresentationFormat>Widescreen</PresentationFormat>
  <Paragraphs>214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 Light</vt:lpstr>
      <vt:lpstr>Montserrat Light</vt:lpstr>
      <vt:lpstr>Montserrat-Bold</vt:lpstr>
      <vt:lpstr>Open Sans</vt:lpstr>
      <vt:lpstr>1_Thème Office</vt:lpstr>
      <vt:lpstr>Chart</vt:lpstr>
      <vt:lpstr>RESTITUTION  Digital Corner</vt:lpstr>
      <vt:lpstr>LEAN CANVAS</vt:lpstr>
      <vt:lpstr>Fiche persona</vt:lpstr>
      <vt:lpstr>Fiche persona</vt:lpstr>
      <vt:lpstr>Fiche persona</vt:lpstr>
      <vt:lpstr>PowerPoint Presentation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Jaouad Tamim</cp:lastModifiedBy>
  <cp:revision>68</cp:revision>
  <dcterms:created xsi:type="dcterms:W3CDTF">2018-04-19T09:06:29Z</dcterms:created>
  <dcterms:modified xsi:type="dcterms:W3CDTF">2018-05-16T11:06:32Z</dcterms:modified>
</cp:coreProperties>
</file>