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58" r:id="rId7"/>
    <p:sldId id="259" r:id="rId8"/>
    <p:sldId id="260"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027"/>
    <a:srgbClr val="DC162D"/>
    <a:srgbClr val="EF2941"/>
    <a:srgbClr val="F57B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7" d="100"/>
          <a:sy n="77" d="100"/>
        </p:scale>
        <p:origin x="72"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86E8-D83A-49DB-8146-89FC58554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C0B7748-6E94-4B50-ADA6-2D64D8D0F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C899E0C-9B59-4F43-889E-0FC5345BC174}"/>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5" name="Footer Placeholder 4">
            <a:extLst>
              <a:ext uri="{FF2B5EF4-FFF2-40B4-BE49-F238E27FC236}">
                <a16:creationId xmlns:a16="http://schemas.microsoft.com/office/drawing/2014/main" id="{79D4C29F-9343-4967-A57D-E53C76AA8B9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5F29870-449B-42CF-9D4C-44068F1DDC5C}"/>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213979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E9CF-21F7-446C-94D6-6F52B2BD0293}"/>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58A3A2B-43A6-4265-87A1-98A98379F7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AF10EDC-16DB-4D21-B733-92B0EC24E562}"/>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5" name="Footer Placeholder 4">
            <a:extLst>
              <a:ext uri="{FF2B5EF4-FFF2-40B4-BE49-F238E27FC236}">
                <a16:creationId xmlns:a16="http://schemas.microsoft.com/office/drawing/2014/main" id="{E49CDAD3-96CB-4EDD-A632-875369F00F6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8C7265B-6FD1-4608-87DF-B40DF87E3A55}"/>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393351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DD1F51-EB1B-4A72-B2DF-4C3A5CDC4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3035804C-F2A8-46EE-8C37-54D943001A1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BD91668-BD5B-412F-B02F-60615569B6BC}"/>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5" name="Footer Placeholder 4">
            <a:extLst>
              <a:ext uri="{FF2B5EF4-FFF2-40B4-BE49-F238E27FC236}">
                <a16:creationId xmlns:a16="http://schemas.microsoft.com/office/drawing/2014/main" id="{67CFE76B-8E53-4925-87DB-66BC620C9C3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95AEEE1-E7DC-4D6D-AB54-676185D71A24}"/>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250613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E8EC-EE16-47DC-BDFD-BFE51DCA953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A6EE23ED-4C77-4E50-8235-5071D4C188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89B8A41-97E9-49D2-BF66-6305D409E144}"/>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5" name="Footer Placeholder 4">
            <a:extLst>
              <a:ext uri="{FF2B5EF4-FFF2-40B4-BE49-F238E27FC236}">
                <a16:creationId xmlns:a16="http://schemas.microsoft.com/office/drawing/2014/main" id="{7C0CBC51-6AA6-4F94-A0D3-9F6727EDF44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A1F6EBB-74F9-4BA1-8907-B5C9C89566D3}"/>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101919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079F-862E-4101-819D-3346C096EB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F6A0401A-0A0E-445A-B556-D735B296E0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BDCD34-638C-4F8C-BF35-57A82A8DAD1A}"/>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5" name="Footer Placeholder 4">
            <a:extLst>
              <a:ext uri="{FF2B5EF4-FFF2-40B4-BE49-F238E27FC236}">
                <a16:creationId xmlns:a16="http://schemas.microsoft.com/office/drawing/2014/main" id="{5F569407-E0FB-46E0-93A9-9CC8AE74BD3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BF129C7-7D40-43A5-BC52-078F08B597CF}"/>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5077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BA6B-D510-46D2-959B-8E33BB6AB786}"/>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26B2FCC-4462-403A-BA54-2DACF73A6C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11E2A422-8A80-4E5E-ADD7-B9F8643C4C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37166015-33D9-4F65-9C7F-567AE5514CAF}"/>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6" name="Footer Placeholder 5">
            <a:extLst>
              <a:ext uri="{FF2B5EF4-FFF2-40B4-BE49-F238E27FC236}">
                <a16:creationId xmlns:a16="http://schemas.microsoft.com/office/drawing/2014/main" id="{E8632941-9318-436D-BFC6-8D83CB8B53F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CCA9405-CBF4-466C-89EF-74668E6B6EBC}"/>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8297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1C89-5D6A-4DAF-BCC6-19DB75B40CF2}"/>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567CCDBC-E0CA-41C8-B095-656C04089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B8D858-375C-436D-8729-3555409325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C5374094-03CC-422C-9040-E7CCAB666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051B82-0232-4F43-B116-ABB58CCD1A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B6E1790C-6030-4907-B11A-91C362D408E4}"/>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8" name="Footer Placeholder 7">
            <a:extLst>
              <a:ext uri="{FF2B5EF4-FFF2-40B4-BE49-F238E27FC236}">
                <a16:creationId xmlns:a16="http://schemas.microsoft.com/office/drawing/2014/main" id="{4B9B2F8F-F6AB-4A8F-B261-9E360466BD3B}"/>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7150FDD7-7F36-4416-9834-2D74F6E24762}"/>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310261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4A79-4B1C-44BF-B6CD-2EFFE9835596}"/>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DBA1BF4F-85FE-4C91-B656-1E70418FE640}"/>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4" name="Footer Placeholder 3">
            <a:extLst>
              <a:ext uri="{FF2B5EF4-FFF2-40B4-BE49-F238E27FC236}">
                <a16:creationId xmlns:a16="http://schemas.microsoft.com/office/drawing/2014/main" id="{353C07EA-09AB-4DD8-94F7-5297D29173B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F5374A90-A28E-4F04-BC77-30CE5B18E1A5}"/>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223409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F1CB9-2EFB-4833-94FC-E63561A7A913}"/>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3" name="Footer Placeholder 2">
            <a:extLst>
              <a:ext uri="{FF2B5EF4-FFF2-40B4-BE49-F238E27FC236}">
                <a16:creationId xmlns:a16="http://schemas.microsoft.com/office/drawing/2014/main" id="{8892F05B-50FC-497C-984C-F530562A3845}"/>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5D654C7C-D46E-4560-84E3-7CE5103B7873}"/>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5665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ACBA-3F5C-4D81-8691-301A7F9DA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9392C18B-226D-4C42-BDE8-136AA6073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3E622E1C-FD3A-4F24-B91D-CDD765D57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A91769-5DA8-45D7-B7BF-C483A021451F}"/>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6" name="Footer Placeholder 5">
            <a:extLst>
              <a:ext uri="{FF2B5EF4-FFF2-40B4-BE49-F238E27FC236}">
                <a16:creationId xmlns:a16="http://schemas.microsoft.com/office/drawing/2014/main" id="{916789A9-D183-4FB1-B9B4-537DD4913B6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366A11A-4919-4F43-9413-3BF182263622}"/>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9476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425E-8634-4FC2-B4EE-0FB556341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B1D39955-6407-4656-AE5A-4454C0FE2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AEF93D11-1C63-4FF4-AE35-CFBDB96F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E69A4A-22A3-4FF3-BD1B-C16BFFCB0876}"/>
              </a:ext>
            </a:extLst>
          </p:cNvPr>
          <p:cNvSpPr>
            <a:spLocks noGrp="1"/>
          </p:cNvSpPr>
          <p:nvPr>
            <p:ph type="dt" sz="half" idx="10"/>
          </p:nvPr>
        </p:nvSpPr>
        <p:spPr/>
        <p:txBody>
          <a:bodyPr/>
          <a:lstStyle/>
          <a:p>
            <a:fld id="{13A66121-F041-4223-A583-A3AD9E052C2F}" type="datetimeFigureOut">
              <a:rPr lang="fr-FR" smtClean="0"/>
              <a:t>03/05/2018</a:t>
            </a:fld>
            <a:endParaRPr lang="fr-FR"/>
          </a:p>
        </p:txBody>
      </p:sp>
      <p:sp>
        <p:nvSpPr>
          <p:cNvPr id="6" name="Footer Placeholder 5">
            <a:extLst>
              <a:ext uri="{FF2B5EF4-FFF2-40B4-BE49-F238E27FC236}">
                <a16:creationId xmlns:a16="http://schemas.microsoft.com/office/drawing/2014/main" id="{B0977C86-9EE4-4389-BF77-BBA1C7C935D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05BAAAA-94E9-425C-A3CD-88BE08AF7355}"/>
              </a:ext>
            </a:extLst>
          </p:cNvPr>
          <p:cNvSpPr>
            <a:spLocks noGrp="1"/>
          </p:cNvSpPr>
          <p:nvPr>
            <p:ph type="sldNum" sz="quarter" idx="12"/>
          </p:nvPr>
        </p:nvSpPr>
        <p:spPr/>
        <p:txBody>
          <a:bodyPr/>
          <a:lstStyle/>
          <a:p>
            <a:fld id="{621EF2CE-7073-40BD-A55D-03F3389E4139}" type="slidenum">
              <a:rPr lang="fr-FR" smtClean="0"/>
              <a:t>‹#›</a:t>
            </a:fld>
            <a:endParaRPr lang="fr-FR"/>
          </a:p>
        </p:txBody>
      </p:sp>
    </p:spTree>
    <p:extLst>
      <p:ext uri="{BB962C8B-B14F-4D97-AF65-F5344CB8AC3E}">
        <p14:creationId xmlns:p14="http://schemas.microsoft.com/office/powerpoint/2010/main" val="159581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7439A-A40D-4F43-B60D-4E34B2461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0F5CF3E-2A93-414B-ABAE-182FBFB22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CB404C0-0D90-411B-BAD8-412B0089CD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66121-F041-4223-A583-A3AD9E052C2F}" type="datetimeFigureOut">
              <a:rPr lang="fr-FR" smtClean="0"/>
              <a:t>03/05/2018</a:t>
            </a:fld>
            <a:endParaRPr lang="fr-FR"/>
          </a:p>
        </p:txBody>
      </p:sp>
      <p:sp>
        <p:nvSpPr>
          <p:cNvPr id="5" name="Footer Placeholder 4">
            <a:extLst>
              <a:ext uri="{FF2B5EF4-FFF2-40B4-BE49-F238E27FC236}">
                <a16:creationId xmlns:a16="http://schemas.microsoft.com/office/drawing/2014/main" id="{4BF88020-40CA-4B1B-A4A6-052A3E945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0E8E1E46-8790-4260-B430-3F38179F8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EF2CE-7073-40BD-A55D-03F3389E4139}" type="slidenum">
              <a:rPr lang="fr-FR" smtClean="0"/>
              <a:t>‹#›</a:t>
            </a:fld>
            <a:endParaRPr lang="fr-FR"/>
          </a:p>
        </p:txBody>
      </p:sp>
    </p:spTree>
    <p:extLst>
      <p:ext uri="{BB962C8B-B14F-4D97-AF65-F5344CB8AC3E}">
        <p14:creationId xmlns:p14="http://schemas.microsoft.com/office/powerpoint/2010/main" val="121402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zaginteractive.com/about/blog/blog-post/the-z-drive/2013/06/07/8-reasons-why-to-invest-in-responsive-web-desig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162D">
                <a:alpha val="86000"/>
              </a:srgbClr>
            </a:gs>
            <a:gs pos="64000">
              <a:srgbClr val="D61027"/>
            </a:gs>
            <a:gs pos="29000">
              <a:srgbClr val="D61027"/>
            </a:gs>
            <a:gs pos="100000">
              <a:srgbClr val="EF2941"/>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15D1-C94C-4FFB-8F69-9AE02F59ED65}"/>
              </a:ext>
            </a:extLst>
          </p:cNvPr>
          <p:cNvSpPr>
            <a:spLocks noGrp="1"/>
          </p:cNvSpPr>
          <p:nvPr>
            <p:ph type="ctrTitle"/>
          </p:nvPr>
        </p:nvSpPr>
        <p:spPr>
          <a:xfrm>
            <a:off x="1524000" y="2235200"/>
            <a:ext cx="9144000" cy="2387600"/>
          </a:xfrm>
        </p:spPr>
        <p:txBody>
          <a:bodyPr>
            <a:normAutofit/>
          </a:bodyPr>
          <a:lstStyle/>
          <a:p>
            <a:r>
              <a:rPr lang="fr-FR" sz="7200" b="1" dirty="0">
                <a:solidFill>
                  <a:schemeClr val="bg1"/>
                </a:solidFill>
                <a:latin typeface="League Spartan" panose="00000800000000000000" pitchFamily="2" charset="0"/>
              </a:rPr>
              <a:t>KILLER LANDING PAGE</a:t>
            </a:r>
          </a:p>
        </p:txBody>
      </p:sp>
      <p:sp>
        <p:nvSpPr>
          <p:cNvPr id="3" name="Subtitle 2">
            <a:extLst>
              <a:ext uri="{FF2B5EF4-FFF2-40B4-BE49-F238E27FC236}">
                <a16:creationId xmlns:a16="http://schemas.microsoft.com/office/drawing/2014/main" id="{18CFEB50-64EE-4D2B-A60E-D499D26033C2}"/>
              </a:ext>
            </a:extLst>
          </p:cNvPr>
          <p:cNvSpPr>
            <a:spLocks noGrp="1"/>
          </p:cNvSpPr>
          <p:nvPr>
            <p:ph type="subTitle" idx="1"/>
          </p:nvPr>
        </p:nvSpPr>
        <p:spPr>
          <a:xfrm>
            <a:off x="1524000" y="5172420"/>
            <a:ext cx="9144000" cy="532640"/>
          </a:xfrm>
        </p:spPr>
        <p:txBody>
          <a:bodyPr/>
          <a:lstStyle/>
          <a:p>
            <a:r>
              <a:rPr lang="fr-FR" dirty="0">
                <a:solidFill>
                  <a:schemeClr val="bg1"/>
                </a:solidFill>
                <a:latin typeface="League Spartan" panose="00000800000000000000" pitchFamily="2" charset="0"/>
              </a:rPr>
              <a:t>@DigitalFactorySGMA</a:t>
            </a:r>
          </a:p>
        </p:txBody>
      </p:sp>
    </p:spTree>
    <p:extLst>
      <p:ext uri="{BB962C8B-B14F-4D97-AF65-F5344CB8AC3E}">
        <p14:creationId xmlns:p14="http://schemas.microsoft.com/office/powerpoint/2010/main" val="223400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14A5-D8EB-425C-AF4E-22D9662AD08F}"/>
              </a:ext>
            </a:extLst>
          </p:cNvPr>
          <p:cNvSpPr>
            <a:spLocks noGrp="1"/>
          </p:cNvSpPr>
          <p:nvPr>
            <p:ph type="title"/>
          </p:nvPr>
        </p:nvSpPr>
        <p:spPr>
          <a:xfrm>
            <a:off x="838200" y="1528004"/>
            <a:ext cx="10515600" cy="757915"/>
          </a:xfrm>
        </p:spPr>
        <p:txBody>
          <a:bodyPr>
            <a:noAutofit/>
          </a:bodyPr>
          <a:lstStyle/>
          <a:p>
            <a:pPr fontAlgn="base"/>
            <a:r>
              <a:rPr lang="fr-FR" sz="6600" b="1" dirty="0">
                <a:solidFill>
                  <a:srgbClr val="D61027"/>
                </a:solidFill>
                <a:latin typeface="League Spartan" panose="00000800000000000000" pitchFamily="2" charset="0"/>
              </a:rPr>
              <a:t>Design to impress</a:t>
            </a:r>
          </a:p>
        </p:txBody>
      </p:sp>
      <p:sp>
        <p:nvSpPr>
          <p:cNvPr id="3" name="Content Placeholder 2">
            <a:extLst>
              <a:ext uri="{FF2B5EF4-FFF2-40B4-BE49-F238E27FC236}">
                <a16:creationId xmlns:a16="http://schemas.microsoft.com/office/drawing/2014/main" id="{4519B26B-263D-4684-911B-1DFD39D5BE76}"/>
              </a:ext>
            </a:extLst>
          </p:cNvPr>
          <p:cNvSpPr>
            <a:spLocks noGrp="1"/>
          </p:cNvSpPr>
          <p:nvPr>
            <p:ph idx="1"/>
          </p:nvPr>
        </p:nvSpPr>
        <p:spPr>
          <a:xfrm>
            <a:off x="838200" y="2988504"/>
            <a:ext cx="10515600" cy="2487958"/>
          </a:xfrm>
        </p:spPr>
        <p:txBody>
          <a:bodyPr>
            <a:normAutofit/>
          </a:bodyPr>
          <a:lstStyle/>
          <a:p>
            <a:pPr marL="0" indent="0" fontAlgn="base">
              <a:buNone/>
            </a:pPr>
            <a:r>
              <a:rPr lang="en-US" dirty="0"/>
              <a:t>Visitors will form an immediate opinion about your institution, its trustworthiness and its ability to provide exceptional banking solutions based solely on the design of your landing page. A good landing page design will create brand equity, visually focus on the call-to-action, decrease the chances of an exit and provide opportunities to dazzle your audience with additional marketing material.</a:t>
            </a:r>
          </a:p>
        </p:txBody>
      </p:sp>
    </p:spTree>
    <p:extLst>
      <p:ext uri="{BB962C8B-B14F-4D97-AF65-F5344CB8AC3E}">
        <p14:creationId xmlns:p14="http://schemas.microsoft.com/office/powerpoint/2010/main" val="303813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14A5-D8EB-425C-AF4E-22D9662AD08F}"/>
              </a:ext>
            </a:extLst>
          </p:cNvPr>
          <p:cNvSpPr>
            <a:spLocks noGrp="1"/>
          </p:cNvSpPr>
          <p:nvPr>
            <p:ph type="title"/>
          </p:nvPr>
        </p:nvSpPr>
        <p:spPr>
          <a:xfrm>
            <a:off x="838200" y="1259647"/>
            <a:ext cx="10515600" cy="1325563"/>
          </a:xfrm>
        </p:spPr>
        <p:txBody>
          <a:bodyPr>
            <a:normAutofit/>
          </a:bodyPr>
          <a:lstStyle/>
          <a:p>
            <a:pPr fontAlgn="base"/>
            <a:r>
              <a:rPr lang="fr-FR" sz="6600" b="1" dirty="0" err="1">
                <a:solidFill>
                  <a:srgbClr val="D61027"/>
                </a:solidFill>
                <a:latin typeface="League Spartan" panose="00000800000000000000" pitchFamily="2" charset="0"/>
              </a:rPr>
              <a:t>Keep</a:t>
            </a:r>
            <a:r>
              <a:rPr lang="fr-FR" sz="6600" b="1" dirty="0">
                <a:solidFill>
                  <a:srgbClr val="D61027"/>
                </a:solidFill>
                <a:latin typeface="League Spartan" panose="00000800000000000000" pitchFamily="2" charset="0"/>
              </a:rPr>
              <a:t> </a:t>
            </a:r>
            <a:r>
              <a:rPr lang="fr-FR" sz="6600" b="1" dirty="0" err="1">
                <a:solidFill>
                  <a:srgbClr val="D61027"/>
                </a:solidFill>
                <a:latin typeface="League Spartan" panose="00000800000000000000" pitchFamily="2" charset="0"/>
              </a:rPr>
              <a:t>it</a:t>
            </a:r>
            <a:r>
              <a:rPr lang="fr-FR" sz="6600" b="1" dirty="0">
                <a:solidFill>
                  <a:srgbClr val="D61027"/>
                </a:solidFill>
                <a:latin typeface="League Spartan" panose="00000800000000000000" pitchFamily="2" charset="0"/>
              </a:rPr>
              <a:t> simple</a:t>
            </a:r>
          </a:p>
        </p:txBody>
      </p:sp>
      <p:sp>
        <p:nvSpPr>
          <p:cNvPr id="3" name="Content Placeholder 2">
            <a:extLst>
              <a:ext uri="{FF2B5EF4-FFF2-40B4-BE49-F238E27FC236}">
                <a16:creationId xmlns:a16="http://schemas.microsoft.com/office/drawing/2014/main" id="{4519B26B-263D-4684-911B-1DFD39D5BE76}"/>
              </a:ext>
            </a:extLst>
          </p:cNvPr>
          <p:cNvSpPr>
            <a:spLocks noGrp="1"/>
          </p:cNvSpPr>
          <p:nvPr>
            <p:ph idx="1"/>
          </p:nvPr>
        </p:nvSpPr>
        <p:spPr>
          <a:xfrm>
            <a:off x="838200" y="2813810"/>
            <a:ext cx="10515600" cy="2974975"/>
          </a:xfrm>
        </p:spPr>
        <p:txBody>
          <a:bodyPr>
            <a:normAutofit/>
          </a:bodyPr>
          <a:lstStyle/>
          <a:p>
            <a:pPr marL="0" indent="0" fontAlgn="base">
              <a:buNone/>
            </a:pPr>
            <a:r>
              <a:rPr lang="en-US" dirty="0"/>
              <a:t>Too much information on a landing page can distract and overwhelm your visitors, which could result in the loss of a solid opportunity. Keep your landing page informative with clear and concise messaging. Use a bold heading that clearly communicates the topic of the page. Use bullets to illustrate your points. Eliminate the main site navigation menu and its clutter. These are effective techniques to simplify and enhance a visitor’s experience.</a:t>
            </a:r>
          </a:p>
        </p:txBody>
      </p:sp>
    </p:spTree>
    <p:extLst>
      <p:ext uri="{BB962C8B-B14F-4D97-AF65-F5344CB8AC3E}">
        <p14:creationId xmlns:p14="http://schemas.microsoft.com/office/powerpoint/2010/main" val="425363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14A5-D8EB-425C-AF4E-22D9662AD08F}"/>
              </a:ext>
            </a:extLst>
          </p:cNvPr>
          <p:cNvSpPr>
            <a:spLocks noGrp="1"/>
          </p:cNvSpPr>
          <p:nvPr>
            <p:ph type="title"/>
          </p:nvPr>
        </p:nvSpPr>
        <p:spPr>
          <a:xfrm>
            <a:off x="838200" y="1895751"/>
            <a:ext cx="10515600" cy="1325563"/>
          </a:xfrm>
        </p:spPr>
        <p:txBody>
          <a:bodyPr>
            <a:normAutofit/>
          </a:bodyPr>
          <a:lstStyle/>
          <a:p>
            <a:pPr fontAlgn="base"/>
            <a:r>
              <a:rPr lang="fr-FR" sz="6600" b="1" dirty="0" err="1">
                <a:solidFill>
                  <a:srgbClr val="D61027"/>
                </a:solidFill>
                <a:latin typeface="League Spartan" panose="00000800000000000000" pitchFamily="2" charset="0"/>
              </a:rPr>
              <a:t>Maintain</a:t>
            </a:r>
            <a:r>
              <a:rPr lang="fr-FR" sz="6600" b="1" dirty="0">
                <a:solidFill>
                  <a:srgbClr val="D61027"/>
                </a:solidFill>
                <a:latin typeface="League Spartan" panose="00000800000000000000" pitchFamily="2" charset="0"/>
              </a:rPr>
              <a:t> laser focus</a:t>
            </a:r>
          </a:p>
        </p:txBody>
      </p:sp>
      <p:sp>
        <p:nvSpPr>
          <p:cNvPr id="3" name="Content Placeholder 2">
            <a:extLst>
              <a:ext uri="{FF2B5EF4-FFF2-40B4-BE49-F238E27FC236}">
                <a16:creationId xmlns:a16="http://schemas.microsoft.com/office/drawing/2014/main" id="{4519B26B-263D-4684-911B-1DFD39D5BE76}"/>
              </a:ext>
            </a:extLst>
          </p:cNvPr>
          <p:cNvSpPr>
            <a:spLocks noGrp="1"/>
          </p:cNvSpPr>
          <p:nvPr>
            <p:ph idx="1"/>
          </p:nvPr>
        </p:nvSpPr>
        <p:spPr>
          <a:xfrm>
            <a:off x="838200" y="3356251"/>
            <a:ext cx="10515600" cy="2080453"/>
          </a:xfrm>
        </p:spPr>
        <p:txBody>
          <a:bodyPr>
            <a:normAutofit/>
          </a:bodyPr>
          <a:lstStyle/>
          <a:p>
            <a:pPr marL="0" indent="0" fontAlgn="base">
              <a:buNone/>
            </a:pPr>
            <a:r>
              <a:rPr lang="en-US" dirty="0"/>
              <a:t>Focus on a single product or service. It’s just like that expression: If you try to get everything, you will end up with nothing. If the page is about home loans, stick to that topic. Don’t try to cross-sell them on credit cards or other lending solutions; leave that for your main website.</a:t>
            </a:r>
          </a:p>
        </p:txBody>
      </p:sp>
    </p:spTree>
    <p:extLst>
      <p:ext uri="{BB962C8B-B14F-4D97-AF65-F5344CB8AC3E}">
        <p14:creationId xmlns:p14="http://schemas.microsoft.com/office/powerpoint/2010/main" val="345376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14A5-D8EB-425C-AF4E-22D9662AD08F}"/>
              </a:ext>
            </a:extLst>
          </p:cNvPr>
          <p:cNvSpPr>
            <a:spLocks noGrp="1"/>
          </p:cNvSpPr>
          <p:nvPr>
            <p:ph type="title"/>
          </p:nvPr>
        </p:nvSpPr>
        <p:spPr>
          <a:xfrm>
            <a:off x="838200" y="1408734"/>
            <a:ext cx="10515600" cy="1325563"/>
          </a:xfrm>
        </p:spPr>
        <p:txBody>
          <a:bodyPr>
            <a:normAutofit/>
          </a:bodyPr>
          <a:lstStyle/>
          <a:p>
            <a:r>
              <a:rPr lang="en-US" sz="6600" b="1" dirty="0">
                <a:solidFill>
                  <a:srgbClr val="D61027"/>
                </a:solidFill>
                <a:latin typeface="League Spartan" panose="00000800000000000000" pitchFamily="2" charset="0"/>
              </a:rPr>
              <a:t>Entice with killer copy</a:t>
            </a:r>
            <a:endParaRPr lang="fr-FR" sz="6600" dirty="0">
              <a:solidFill>
                <a:srgbClr val="D61027"/>
              </a:solidFill>
              <a:latin typeface="League Spartan" panose="00000800000000000000" pitchFamily="2" charset="0"/>
            </a:endParaRPr>
          </a:p>
        </p:txBody>
      </p:sp>
      <p:sp>
        <p:nvSpPr>
          <p:cNvPr id="3" name="Content Placeholder 2">
            <a:extLst>
              <a:ext uri="{FF2B5EF4-FFF2-40B4-BE49-F238E27FC236}">
                <a16:creationId xmlns:a16="http://schemas.microsoft.com/office/drawing/2014/main" id="{4519B26B-263D-4684-911B-1DFD39D5BE76}"/>
              </a:ext>
            </a:extLst>
          </p:cNvPr>
          <p:cNvSpPr>
            <a:spLocks noGrp="1"/>
          </p:cNvSpPr>
          <p:nvPr>
            <p:ph idx="1"/>
          </p:nvPr>
        </p:nvSpPr>
        <p:spPr>
          <a:xfrm>
            <a:off x="838200" y="2869234"/>
            <a:ext cx="10515600" cy="4351338"/>
          </a:xfrm>
        </p:spPr>
        <p:txBody>
          <a:bodyPr>
            <a:normAutofit/>
          </a:bodyPr>
          <a:lstStyle/>
          <a:p>
            <a:pPr marL="0" indent="0" fontAlgn="base">
              <a:buNone/>
            </a:pPr>
            <a:r>
              <a:rPr lang="en-US" dirty="0"/>
              <a:t>It’s not enough to simply explain the details of a product or service. You have to persuade and connect with your audience through engaging copy. Your audience wants to know how your product or service will help them or provide a better banking experience. Outline the benefits clearly. Support your claims with evidence, such as testimonials. Your audience will be more confident in your institution and what you’re offering if you do this.</a:t>
            </a:r>
          </a:p>
        </p:txBody>
      </p:sp>
    </p:spTree>
    <p:extLst>
      <p:ext uri="{BB962C8B-B14F-4D97-AF65-F5344CB8AC3E}">
        <p14:creationId xmlns:p14="http://schemas.microsoft.com/office/powerpoint/2010/main" val="310113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14A5-D8EB-425C-AF4E-22D9662AD08F}"/>
              </a:ext>
            </a:extLst>
          </p:cNvPr>
          <p:cNvSpPr>
            <a:spLocks noGrp="1"/>
          </p:cNvSpPr>
          <p:nvPr>
            <p:ph type="title"/>
          </p:nvPr>
        </p:nvSpPr>
        <p:spPr>
          <a:xfrm>
            <a:off x="838200" y="1567760"/>
            <a:ext cx="10515600" cy="1325563"/>
          </a:xfrm>
        </p:spPr>
        <p:txBody>
          <a:bodyPr>
            <a:normAutofit fontScale="90000"/>
          </a:bodyPr>
          <a:lstStyle/>
          <a:p>
            <a:pPr fontAlgn="base"/>
            <a:r>
              <a:rPr lang="en-US" sz="6600" b="1" dirty="0">
                <a:solidFill>
                  <a:srgbClr val="D61027"/>
                </a:solidFill>
                <a:latin typeface="League Spartan" panose="00000800000000000000" pitchFamily="2" charset="0"/>
              </a:rPr>
              <a:t>Have a clear call-to-action</a:t>
            </a:r>
          </a:p>
        </p:txBody>
      </p:sp>
      <p:sp>
        <p:nvSpPr>
          <p:cNvPr id="3" name="Content Placeholder 2">
            <a:extLst>
              <a:ext uri="{FF2B5EF4-FFF2-40B4-BE49-F238E27FC236}">
                <a16:creationId xmlns:a16="http://schemas.microsoft.com/office/drawing/2014/main" id="{4519B26B-263D-4684-911B-1DFD39D5BE76}"/>
              </a:ext>
            </a:extLst>
          </p:cNvPr>
          <p:cNvSpPr>
            <a:spLocks noGrp="1"/>
          </p:cNvSpPr>
          <p:nvPr>
            <p:ph idx="1"/>
          </p:nvPr>
        </p:nvSpPr>
        <p:spPr>
          <a:xfrm>
            <a:off x="838200" y="3028260"/>
            <a:ext cx="10515600" cy="4351338"/>
          </a:xfrm>
        </p:spPr>
        <p:txBody>
          <a:bodyPr>
            <a:normAutofit/>
          </a:bodyPr>
          <a:lstStyle/>
          <a:p>
            <a:pPr marL="0" indent="0" fontAlgn="base">
              <a:buNone/>
            </a:pPr>
            <a:r>
              <a:rPr lang="en-US" dirty="0"/>
              <a:t>Ultimately, you want your landing page visitors to take action, whether it’s to apply for a loan, sign up for online banking or contact the nearest branch for more information. Provide clear and simple instructions on what they should do and how they can do it. Additionally, include multiple links in several different areas so they can proceed easily to the next step in the process.</a:t>
            </a:r>
          </a:p>
        </p:txBody>
      </p:sp>
    </p:spTree>
    <p:extLst>
      <p:ext uri="{BB962C8B-B14F-4D97-AF65-F5344CB8AC3E}">
        <p14:creationId xmlns:p14="http://schemas.microsoft.com/office/powerpoint/2010/main" val="330073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14A5-D8EB-425C-AF4E-22D9662AD08F}"/>
              </a:ext>
            </a:extLst>
          </p:cNvPr>
          <p:cNvSpPr>
            <a:spLocks noGrp="1"/>
          </p:cNvSpPr>
          <p:nvPr>
            <p:ph type="title"/>
          </p:nvPr>
        </p:nvSpPr>
        <p:spPr>
          <a:xfrm>
            <a:off x="838200" y="1209951"/>
            <a:ext cx="10515600" cy="1325563"/>
          </a:xfrm>
        </p:spPr>
        <p:txBody>
          <a:bodyPr>
            <a:normAutofit/>
          </a:bodyPr>
          <a:lstStyle/>
          <a:p>
            <a:pPr fontAlgn="base"/>
            <a:r>
              <a:rPr lang="en-US" sz="6600" b="1" dirty="0">
                <a:solidFill>
                  <a:srgbClr val="D61027"/>
                </a:solidFill>
                <a:latin typeface="League Spartan" panose="00000800000000000000" pitchFamily="2" charset="0"/>
              </a:rPr>
              <a:t>Appeal to all devices</a:t>
            </a:r>
          </a:p>
        </p:txBody>
      </p:sp>
      <p:sp>
        <p:nvSpPr>
          <p:cNvPr id="3" name="Content Placeholder 2">
            <a:extLst>
              <a:ext uri="{FF2B5EF4-FFF2-40B4-BE49-F238E27FC236}">
                <a16:creationId xmlns:a16="http://schemas.microsoft.com/office/drawing/2014/main" id="{4519B26B-263D-4684-911B-1DFD39D5BE76}"/>
              </a:ext>
            </a:extLst>
          </p:cNvPr>
          <p:cNvSpPr>
            <a:spLocks noGrp="1"/>
          </p:cNvSpPr>
          <p:nvPr>
            <p:ph idx="1"/>
          </p:nvPr>
        </p:nvSpPr>
        <p:spPr>
          <a:xfrm>
            <a:off x="838200" y="2769843"/>
            <a:ext cx="10515600" cy="3213514"/>
          </a:xfrm>
        </p:spPr>
        <p:txBody>
          <a:bodyPr>
            <a:normAutofit/>
          </a:bodyPr>
          <a:lstStyle/>
          <a:p>
            <a:pPr marL="0" indent="0" fontAlgn="base">
              <a:buNone/>
            </a:pPr>
            <a:r>
              <a:rPr lang="en-US" dirty="0"/>
              <a:t>It’s no secret that the number of individuals using mobile phones and tablets is continuing to increase. This is particularly true for financial institutions, as they draw visitors to their site with various online and mobile banking solutions. But did you know that 61% of individuals are likely to leave a site if it isn’t mobile-friendly? It’s essential to develop a landing page that appeals equally to users of all devices. Investing in </a:t>
            </a:r>
            <a:r>
              <a:rPr lang="en-US" u="sng" dirty="0">
                <a:hlinkClick r:id="rId2" tooltip="Open article in a new window/tab"/>
              </a:rPr>
              <a:t>responsive design</a:t>
            </a:r>
            <a:r>
              <a:rPr lang="en-US" dirty="0"/>
              <a:t> is a fool-proof way to ensure such scalability and increase conversions.</a:t>
            </a:r>
          </a:p>
        </p:txBody>
      </p:sp>
    </p:spTree>
    <p:extLst>
      <p:ext uri="{BB962C8B-B14F-4D97-AF65-F5344CB8AC3E}">
        <p14:creationId xmlns:p14="http://schemas.microsoft.com/office/powerpoint/2010/main" val="286789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14A5-D8EB-425C-AF4E-22D9662AD08F}"/>
              </a:ext>
            </a:extLst>
          </p:cNvPr>
          <p:cNvSpPr>
            <a:spLocks noGrp="1"/>
          </p:cNvSpPr>
          <p:nvPr>
            <p:ph type="title"/>
          </p:nvPr>
        </p:nvSpPr>
        <p:spPr>
          <a:xfrm>
            <a:off x="838200" y="1388856"/>
            <a:ext cx="10515600" cy="869944"/>
          </a:xfrm>
        </p:spPr>
        <p:txBody>
          <a:bodyPr>
            <a:noAutofit/>
          </a:bodyPr>
          <a:lstStyle/>
          <a:p>
            <a:pPr fontAlgn="base"/>
            <a:r>
              <a:rPr lang="en-US" sz="6600" b="1" dirty="0">
                <a:solidFill>
                  <a:srgbClr val="D61027"/>
                </a:solidFill>
                <a:latin typeface="League Spartan" panose="00000800000000000000" pitchFamily="2" charset="0"/>
              </a:rPr>
              <a:t>A/B Test</a:t>
            </a:r>
          </a:p>
        </p:txBody>
      </p:sp>
      <p:sp>
        <p:nvSpPr>
          <p:cNvPr id="3" name="Content Placeholder 2">
            <a:extLst>
              <a:ext uri="{FF2B5EF4-FFF2-40B4-BE49-F238E27FC236}">
                <a16:creationId xmlns:a16="http://schemas.microsoft.com/office/drawing/2014/main" id="{4519B26B-263D-4684-911B-1DFD39D5BE76}"/>
              </a:ext>
            </a:extLst>
          </p:cNvPr>
          <p:cNvSpPr>
            <a:spLocks noGrp="1"/>
          </p:cNvSpPr>
          <p:nvPr>
            <p:ph idx="1"/>
          </p:nvPr>
        </p:nvSpPr>
        <p:spPr>
          <a:xfrm>
            <a:off x="838200" y="2849355"/>
            <a:ext cx="10515600" cy="2855706"/>
          </a:xfrm>
        </p:spPr>
        <p:txBody>
          <a:bodyPr>
            <a:normAutofit/>
          </a:bodyPr>
          <a:lstStyle/>
          <a:p>
            <a:pPr marL="0" indent="0" fontAlgn="base">
              <a:buNone/>
            </a:pPr>
            <a:r>
              <a:rPr lang="en-US" b="1" dirty="0"/>
              <a:t>I</a:t>
            </a:r>
            <a:r>
              <a:rPr lang="en-US" dirty="0"/>
              <a:t>f your institution has the time and budget, consider developing multiple versions of your landing page with slight variations. If it’s a page for auto loans, consider trying different colored “Apply Now” buttons or slightly different copy. A/B testing allows you to see which page performs better and focus your efforts and budget on the winning page. Be sure to review your analytics thoroughly and understand that different audiences will yield different results.</a:t>
            </a:r>
          </a:p>
        </p:txBody>
      </p:sp>
    </p:spTree>
    <p:extLst>
      <p:ext uri="{BB962C8B-B14F-4D97-AF65-F5344CB8AC3E}">
        <p14:creationId xmlns:p14="http://schemas.microsoft.com/office/powerpoint/2010/main" val="44414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548</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League Spartan</vt:lpstr>
      <vt:lpstr>Office Theme</vt:lpstr>
      <vt:lpstr>KILLER LANDING PAGE</vt:lpstr>
      <vt:lpstr>Design to impress</vt:lpstr>
      <vt:lpstr>Keep it simple</vt:lpstr>
      <vt:lpstr>Maintain laser focus</vt:lpstr>
      <vt:lpstr>Entice with killer copy</vt:lpstr>
      <vt:lpstr>Have a clear call-to-action</vt:lpstr>
      <vt:lpstr>Appeal to all devices</vt:lpstr>
      <vt:lpstr>A/B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KILLER LANDING PAGE</dc:title>
  <dc:creator>Jaouad Tamim</dc:creator>
  <cp:lastModifiedBy>Jaouad Tamim</cp:lastModifiedBy>
  <cp:revision>5</cp:revision>
  <dcterms:created xsi:type="dcterms:W3CDTF">2018-05-03T08:12:05Z</dcterms:created>
  <dcterms:modified xsi:type="dcterms:W3CDTF">2018-05-03T09:20:37Z</dcterms:modified>
</cp:coreProperties>
</file>