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9" r:id="rId3"/>
    <p:sldId id="274" r:id="rId4"/>
    <p:sldId id="257" r:id="rId5"/>
    <p:sldId id="273" r:id="rId6"/>
    <p:sldId id="261" r:id="rId7"/>
    <p:sldId id="272" r:id="rId8"/>
    <p:sldId id="268" r:id="rId9"/>
    <p:sldId id="265" r:id="rId10"/>
    <p:sldId id="266" r:id="rId11"/>
    <p:sldId id="271" r:id="rId12"/>
    <p:sldId id="267" r:id="rId13"/>
    <p:sldId id="275" r:id="rId14"/>
    <p:sldId id="276" r:id="rId1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0031"/>
    <a:srgbClr val="DD5F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E0C1E-9FCB-4951-92C8-691B61535B12}" type="datetimeFigureOut">
              <a:rPr lang="fr-FR" smtClean="0"/>
              <a:t>10/04/2018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8227B-1116-4B5B-B38A-E07AB8EE5B3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77407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E0C1E-9FCB-4951-92C8-691B61535B12}" type="datetimeFigureOut">
              <a:rPr lang="fr-FR" smtClean="0"/>
              <a:t>10/04/2018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8227B-1116-4B5B-B38A-E07AB8EE5B3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69034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E0C1E-9FCB-4951-92C8-691B61535B12}" type="datetimeFigureOut">
              <a:rPr lang="fr-FR" smtClean="0"/>
              <a:t>10/04/2018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8227B-1116-4B5B-B38A-E07AB8EE5B3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29215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E0C1E-9FCB-4951-92C8-691B61535B12}" type="datetimeFigureOut">
              <a:rPr lang="fr-FR" smtClean="0"/>
              <a:t>10/04/2018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8227B-1116-4B5B-B38A-E07AB8EE5B3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36797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E0C1E-9FCB-4951-92C8-691B61535B12}" type="datetimeFigureOut">
              <a:rPr lang="fr-FR" smtClean="0"/>
              <a:t>10/04/2018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8227B-1116-4B5B-B38A-E07AB8EE5B3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79073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E0C1E-9FCB-4951-92C8-691B61535B12}" type="datetimeFigureOut">
              <a:rPr lang="fr-FR" smtClean="0"/>
              <a:t>10/04/2018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8227B-1116-4B5B-B38A-E07AB8EE5B3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84319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E0C1E-9FCB-4951-92C8-691B61535B12}" type="datetimeFigureOut">
              <a:rPr lang="fr-FR" smtClean="0"/>
              <a:t>10/04/2018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8227B-1116-4B5B-B38A-E07AB8EE5B3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374448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E0C1E-9FCB-4951-92C8-691B61535B12}" type="datetimeFigureOut">
              <a:rPr lang="fr-FR" smtClean="0"/>
              <a:t>10/04/2018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8227B-1116-4B5B-B38A-E07AB8EE5B3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32384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E0C1E-9FCB-4951-92C8-691B61535B12}" type="datetimeFigureOut">
              <a:rPr lang="fr-FR" smtClean="0"/>
              <a:t>10/04/2018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8227B-1116-4B5B-B38A-E07AB8EE5B3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237600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E0C1E-9FCB-4951-92C8-691B61535B12}" type="datetimeFigureOut">
              <a:rPr lang="fr-FR" smtClean="0"/>
              <a:t>10/04/2018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8227B-1116-4B5B-B38A-E07AB8EE5B3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882305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E0C1E-9FCB-4951-92C8-691B61535B12}" type="datetimeFigureOut">
              <a:rPr lang="fr-FR" smtClean="0"/>
              <a:t>10/04/2018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8227B-1116-4B5B-B38A-E07AB8EE5B3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789531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2E0C1E-9FCB-4951-92C8-691B61535B12}" type="datetimeFigureOut">
              <a:rPr lang="fr-FR" smtClean="0"/>
              <a:t>10/04/2018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E8227B-1116-4B5B-B38A-E07AB8EE5B3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84916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11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FR" sz="6600" b="1" dirty="0" smtClean="0">
                <a:solidFill>
                  <a:srgbClr val="EE0031"/>
                </a:solidFill>
              </a:rPr>
              <a:t>M-BANKING CLIPRO</a:t>
            </a:r>
            <a:endParaRPr lang="fr-FR" sz="6600" b="1" dirty="0">
              <a:solidFill>
                <a:srgbClr val="EE0031"/>
              </a:solidFill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sz="3600" dirty="0" smtClean="0">
                <a:solidFill>
                  <a:srgbClr val="EE0031"/>
                </a:solidFill>
              </a:rPr>
              <a:t>UX DESIGN</a:t>
            </a:r>
            <a:br>
              <a:rPr lang="fr-FR" sz="3600" dirty="0" smtClean="0">
                <a:solidFill>
                  <a:srgbClr val="EE0031"/>
                </a:solidFill>
              </a:rPr>
            </a:br>
            <a:r>
              <a:rPr lang="fr-FR" dirty="0" smtClean="0">
                <a:solidFill>
                  <a:srgbClr val="EE0031"/>
                </a:solidFill>
              </a:rPr>
              <a:t> RECOMMANDATIONS FONCTIONNELLES ET ERGONOMIQUES</a:t>
            </a:r>
            <a:endParaRPr lang="fr-FR" dirty="0">
              <a:solidFill>
                <a:srgbClr val="EE0031"/>
              </a:solidFill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9486" y="4952999"/>
            <a:ext cx="1433027" cy="1433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3404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>
                <a:solidFill>
                  <a:srgbClr val="EE0031"/>
                </a:solidFill>
              </a:rPr>
              <a:t>HTTP STATUS 500</a:t>
            </a:r>
            <a:endParaRPr lang="fr-FR" b="1" dirty="0">
              <a:solidFill>
                <a:srgbClr val="EE0031"/>
              </a:solidFill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9943" y="152383"/>
            <a:ext cx="875523" cy="875523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3"/>
          <a:srcRect t="5990" r="1997" b="5911"/>
          <a:stretch/>
        </p:blipFill>
        <p:spPr>
          <a:xfrm>
            <a:off x="1408922" y="1690688"/>
            <a:ext cx="8854751" cy="4477449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8438949" y="4167576"/>
            <a:ext cx="28479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rgbClr val="C00000"/>
                </a:solidFill>
              </a:rPr>
              <a:t>Sur une dizaine de connexions, cette erreur est apparue 5 fois</a:t>
            </a:r>
            <a:endParaRPr lang="fr-FR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6367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>
                <a:solidFill>
                  <a:srgbClr val="EE0031"/>
                </a:solidFill>
              </a:rPr>
              <a:t>ERREUR NON SPÉCIFIÉE</a:t>
            </a:r>
            <a:endParaRPr lang="fr-FR" b="1" dirty="0">
              <a:solidFill>
                <a:srgbClr val="EE0031"/>
              </a:solidFill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9943" y="152383"/>
            <a:ext cx="875523" cy="875523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 rotWithShape="1">
          <a:blip r:embed="rId3"/>
          <a:srcRect t="5426" r="36611" b="37696"/>
          <a:stretch/>
        </p:blipFill>
        <p:spPr>
          <a:xfrm>
            <a:off x="838200" y="1690688"/>
            <a:ext cx="9132490" cy="4609323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6647471" y="4083601"/>
            <a:ext cx="28479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>
                <a:solidFill>
                  <a:schemeClr val="bg1"/>
                </a:solidFill>
              </a:rPr>
              <a:t>Sur une dizaine de connexions, cette erreur est apparue 1 fois</a:t>
            </a:r>
            <a:endParaRPr lang="fr-FR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8805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>
                <a:solidFill>
                  <a:srgbClr val="EE0031"/>
                </a:solidFill>
              </a:rPr>
              <a:t>BUGS </a:t>
            </a:r>
            <a:r>
              <a:rPr lang="fr-FR" b="1" dirty="0" smtClean="0">
                <a:solidFill>
                  <a:srgbClr val="EE0031"/>
                </a:solidFill>
              </a:rPr>
              <a:t>ERGONOMIQUES</a:t>
            </a:r>
            <a:endParaRPr lang="fr-FR" b="1" dirty="0">
              <a:solidFill>
                <a:srgbClr val="EE0031"/>
              </a:solidFill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9943" y="152383"/>
            <a:ext cx="875523" cy="875523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 rotWithShape="1">
          <a:blip r:embed="rId3"/>
          <a:srcRect l="53309" t="5026" b="44854"/>
          <a:stretch/>
        </p:blipFill>
        <p:spPr>
          <a:xfrm>
            <a:off x="6718041" y="3563971"/>
            <a:ext cx="5084638" cy="3070095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8274555" y="1482349"/>
            <a:ext cx="368013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rgbClr val="EE0031"/>
                </a:solidFill>
              </a:rPr>
              <a:t>A plusieurs reprises durant les tests, l’écran se fige et la barre de navigation disparait et l’expérience s’arrête prématurément. L’utilisateur est donc contraint de retourner à l’écran de connexion.</a:t>
            </a:r>
            <a:endParaRPr lang="fr-FR" sz="1400" dirty="0">
              <a:solidFill>
                <a:srgbClr val="EE0031"/>
              </a:solidFill>
            </a:endParaRPr>
          </a:p>
        </p:txBody>
      </p:sp>
      <p:sp>
        <p:nvSpPr>
          <p:cNvPr id="7" name="Ellipse 6"/>
          <p:cNvSpPr/>
          <p:nvPr/>
        </p:nvSpPr>
        <p:spPr>
          <a:xfrm>
            <a:off x="11094274" y="3535388"/>
            <a:ext cx="289249" cy="289249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" name="Connecteur droit 7"/>
          <p:cNvCxnSpPr>
            <a:endCxn id="6" idx="2"/>
          </p:cNvCxnSpPr>
          <p:nvPr/>
        </p:nvCxnSpPr>
        <p:spPr>
          <a:xfrm flipH="1" flipV="1">
            <a:off x="10114625" y="2651900"/>
            <a:ext cx="979649" cy="1049293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Image 12"/>
          <p:cNvPicPr>
            <a:picLocks noChangeAspect="1"/>
          </p:cNvPicPr>
          <p:nvPr/>
        </p:nvPicPr>
        <p:blipFill rotWithShape="1">
          <a:blip r:embed="rId4"/>
          <a:srcRect l="93265" t="5006" b="89983"/>
          <a:stretch/>
        </p:blipFill>
        <p:spPr>
          <a:xfrm>
            <a:off x="11015959" y="2640662"/>
            <a:ext cx="675682" cy="282753"/>
          </a:xfrm>
          <a:prstGeom prst="rect">
            <a:avLst/>
          </a:prstGeom>
        </p:spPr>
      </p:pic>
      <p:pic>
        <p:nvPicPr>
          <p:cNvPr id="14" name="Image 13"/>
          <p:cNvPicPr>
            <a:picLocks noChangeAspect="1"/>
          </p:cNvPicPr>
          <p:nvPr/>
        </p:nvPicPr>
        <p:blipFill rotWithShape="1">
          <a:blip r:embed="rId4"/>
          <a:srcRect l="12161" t="5006" r="67656" b="89818"/>
          <a:stretch/>
        </p:blipFill>
        <p:spPr>
          <a:xfrm>
            <a:off x="8274555" y="2651900"/>
            <a:ext cx="2024743" cy="292084"/>
          </a:xfrm>
          <a:prstGeom prst="rect">
            <a:avLst/>
          </a:prstGeom>
        </p:spPr>
      </p:pic>
      <p:pic>
        <p:nvPicPr>
          <p:cNvPr id="20" name="Image 19"/>
          <p:cNvPicPr>
            <a:picLocks noChangeAspect="1"/>
          </p:cNvPicPr>
          <p:nvPr/>
        </p:nvPicPr>
        <p:blipFill rotWithShape="1">
          <a:blip r:embed="rId5"/>
          <a:srcRect t="10862" r="64223" b="41534"/>
          <a:stretch/>
        </p:blipFill>
        <p:spPr>
          <a:xfrm>
            <a:off x="521779" y="1874976"/>
            <a:ext cx="4513336" cy="3377989"/>
          </a:xfrm>
          <a:prstGeom prst="rect">
            <a:avLst/>
          </a:prstGeom>
        </p:spPr>
      </p:pic>
      <p:sp>
        <p:nvSpPr>
          <p:cNvPr id="21" name="ZoneTexte 20"/>
          <p:cNvSpPr txBox="1"/>
          <p:nvPr/>
        </p:nvSpPr>
        <p:spPr>
          <a:xfrm>
            <a:off x="1179555" y="5818068"/>
            <a:ext cx="36801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>
                <a:solidFill>
                  <a:srgbClr val="EE0031"/>
                </a:solidFill>
              </a:rPr>
              <a:t>Le menu « transactions » se superpose au contenu du </a:t>
            </a:r>
            <a:r>
              <a:rPr lang="fr-FR" sz="1400" b="1" dirty="0" err="1" smtClean="0">
                <a:solidFill>
                  <a:srgbClr val="EE0031"/>
                </a:solidFill>
              </a:rPr>
              <a:t>dashboard</a:t>
            </a:r>
            <a:r>
              <a:rPr lang="fr-FR" sz="1400" b="1" dirty="0" smtClean="0">
                <a:solidFill>
                  <a:srgbClr val="EE0031"/>
                </a:solidFill>
              </a:rPr>
              <a:t> sans le couvrir.</a:t>
            </a:r>
            <a:endParaRPr lang="fr-FR" sz="1400" b="1" dirty="0">
              <a:solidFill>
                <a:srgbClr val="EE0031"/>
              </a:solidFill>
            </a:endParaRPr>
          </a:p>
        </p:txBody>
      </p:sp>
      <p:cxnSp>
        <p:nvCxnSpPr>
          <p:cNvPr id="22" name="Connecteur droit 21"/>
          <p:cNvCxnSpPr>
            <a:endCxn id="21" idx="0"/>
          </p:cNvCxnSpPr>
          <p:nvPr/>
        </p:nvCxnSpPr>
        <p:spPr>
          <a:xfrm>
            <a:off x="2677885" y="5066523"/>
            <a:ext cx="341740" cy="751545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à coins arrondis 22"/>
          <p:cNvSpPr/>
          <p:nvPr/>
        </p:nvSpPr>
        <p:spPr>
          <a:xfrm>
            <a:off x="1530220" y="2332653"/>
            <a:ext cx="2295331" cy="2733870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Rectangle 28"/>
          <p:cNvSpPr/>
          <p:nvPr/>
        </p:nvSpPr>
        <p:spPr>
          <a:xfrm>
            <a:off x="8218231" y="2699344"/>
            <a:ext cx="3407711" cy="224071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4570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1"/>
          <p:cNvSpPr>
            <a:spLocks noGrp="1"/>
          </p:cNvSpPr>
          <p:nvPr>
            <p:ph type="title"/>
          </p:nvPr>
        </p:nvSpPr>
        <p:spPr>
          <a:xfrm>
            <a:off x="3200398" y="4425161"/>
            <a:ext cx="5848739" cy="1325563"/>
          </a:xfrm>
        </p:spPr>
        <p:txBody>
          <a:bodyPr>
            <a:normAutofit/>
          </a:bodyPr>
          <a:lstStyle/>
          <a:p>
            <a:pPr algn="ctr"/>
            <a:r>
              <a:rPr lang="fr-FR" sz="5400" b="1" dirty="0" smtClean="0">
                <a:solidFill>
                  <a:srgbClr val="EE0031"/>
                </a:solidFill>
              </a:rPr>
              <a:t>VERSION MOBILE</a:t>
            </a:r>
            <a:endParaRPr lang="fr-FR" sz="5400" b="1" dirty="0">
              <a:solidFill>
                <a:srgbClr val="EE0031"/>
              </a:solidFill>
            </a:endParaRP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1087" b="77854" l="702" r="42982">
                        <a14:foregroundMark x1="10789" y1="55433" x2="10789" y2="55433"/>
                        <a14:foregroundMark x1="9474" y1="48693" x2="9474" y2="48693"/>
                        <a14:foregroundMark x1="7456" y1="58322" x2="7456" y2="58322"/>
                        <a14:foregroundMark x1="7193" y1="58872" x2="7193" y2="58872"/>
                        <a14:foregroundMark x1="11053" y1="69739" x2="11053" y2="69739"/>
                        <a14:foregroundMark x1="15175" y1="50206" x2="15175" y2="50206"/>
                        <a14:foregroundMark x1="14825" y1="51582" x2="14825" y2="51582"/>
                        <a14:foregroundMark x1="18596" y1="60523" x2="18596" y2="6052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30340" r="56883" b="21224"/>
          <a:stretch/>
        </p:blipFill>
        <p:spPr>
          <a:xfrm>
            <a:off x="3200398" y="662474"/>
            <a:ext cx="5444268" cy="3900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652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>
                <a:solidFill>
                  <a:srgbClr val="EE0031"/>
                </a:solidFill>
              </a:rPr>
              <a:t>BUGS </a:t>
            </a:r>
            <a:r>
              <a:rPr lang="fr-FR" b="1" dirty="0" smtClean="0">
                <a:solidFill>
                  <a:srgbClr val="EE0031"/>
                </a:solidFill>
              </a:rPr>
              <a:t>ERGONOMIQUES</a:t>
            </a:r>
            <a:endParaRPr lang="fr-FR" b="1" dirty="0">
              <a:solidFill>
                <a:srgbClr val="EE0031"/>
              </a:solidFill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9943" y="152383"/>
            <a:ext cx="875523" cy="875523"/>
          </a:xfrm>
          <a:prstGeom prst="rect">
            <a:avLst/>
          </a:prstGeom>
        </p:spPr>
      </p:pic>
      <p:pic>
        <p:nvPicPr>
          <p:cNvPr id="15" name="Image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513" y="1903430"/>
            <a:ext cx="2346065" cy="4170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9466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912845" y="2796009"/>
            <a:ext cx="10515600" cy="2979641"/>
          </a:xfrm>
        </p:spPr>
        <p:txBody>
          <a:bodyPr/>
          <a:lstStyle/>
          <a:p>
            <a:pPr marL="0" indent="0">
              <a:buNone/>
            </a:pPr>
            <a:r>
              <a:rPr lang="fr-FR" dirty="0" smtClean="0"/>
              <a:t>Le feedback de la solution CLIPRO par l’équipe UX Design de la Digital </a:t>
            </a:r>
            <a:r>
              <a:rPr lang="fr-FR" dirty="0" err="1" smtClean="0"/>
              <a:t>Factory</a:t>
            </a:r>
            <a:r>
              <a:rPr lang="fr-FR" dirty="0" smtClean="0"/>
              <a:t> SGMA est présenté ci-après.</a:t>
            </a:r>
          </a:p>
          <a:p>
            <a:pPr marL="0" indent="0">
              <a:buNone/>
            </a:pPr>
            <a:r>
              <a:rPr lang="fr-FR" dirty="0" smtClean="0"/>
              <a:t>Les éléments et écrans ne nécessitant pas d’observation particulière ne sont pas présentés. Seuls ceux faisant l’objet de remarques ou conseils ergonomiques et fonctionnels sont traités.</a:t>
            </a:r>
          </a:p>
          <a:p>
            <a:pPr marL="0" indent="0">
              <a:buNone/>
            </a:pPr>
            <a:endParaRPr lang="fr-FR" dirty="0" smtClean="0"/>
          </a:p>
        </p:txBody>
      </p:sp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912845" y="1195549"/>
            <a:ext cx="10515600" cy="1325563"/>
          </a:xfrm>
        </p:spPr>
        <p:txBody>
          <a:bodyPr/>
          <a:lstStyle/>
          <a:p>
            <a:pPr algn="ctr"/>
            <a:r>
              <a:rPr lang="fr-FR" dirty="0" smtClean="0">
                <a:solidFill>
                  <a:srgbClr val="EE0031"/>
                </a:solidFill>
              </a:rPr>
              <a:t>PR</a:t>
            </a:r>
            <a:r>
              <a:rPr lang="fr-FR" dirty="0">
                <a:solidFill>
                  <a:srgbClr val="EE0031"/>
                </a:solidFill>
              </a:rPr>
              <a:t>ÉA</a:t>
            </a:r>
            <a:r>
              <a:rPr lang="fr-FR" dirty="0" smtClean="0">
                <a:solidFill>
                  <a:srgbClr val="EE0031"/>
                </a:solidFill>
              </a:rPr>
              <a:t>MBULE</a:t>
            </a:r>
            <a:endParaRPr lang="fr-FR" dirty="0">
              <a:solidFill>
                <a:srgbClr val="EE0031"/>
              </a:solidFill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9943" y="152383"/>
            <a:ext cx="875523" cy="875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0865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3384" b="77442" l="39825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3172" t="24691" b="23704"/>
          <a:stretch/>
        </p:blipFill>
        <p:spPr>
          <a:xfrm>
            <a:off x="3948150" y="1450217"/>
            <a:ext cx="5088799" cy="2946952"/>
          </a:xfrm>
          <a:prstGeom prst="rect">
            <a:avLst/>
          </a:prstGeom>
          <a:noFill/>
        </p:spPr>
      </p:pic>
      <p:sp>
        <p:nvSpPr>
          <p:cNvPr id="7" name="Titre 1"/>
          <p:cNvSpPr>
            <a:spLocks noGrp="1"/>
          </p:cNvSpPr>
          <p:nvPr>
            <p:ph type="title"/>
          </p:nvPr>
        </p:nvSpPr>
        <p:spPr>
          <a:xfrm>
            <a:off x="3188210" y="4527798"/>
            <a:ext cx="5848739" cy="1325563"/>
          </a:xfrm>
        </p:spPr>
        <p:txBody>
          <a:bodyPr>
            <a:normAutofit/>
          </a:bodyPr>
          <a:lstStyle/>
          <a:p>
            <a:pPr algn="ctr"/>
            <a:r>
              <a:rPr lang="fr-FR" sz="5400" b="1" dirty="0" smtClean="0">
                <a:solidFill>
                  <a:srgbClr val="EE0031"/>
                </a:solidFill>
              </a:rPr>
              <a:t>VERSION DESKTOP</a:t>
            </a:r>
            <a:endParaRPr lang="fr-FR" sz="5400" b="1" dirty="0">
              <a:solidFill>
                <a:srgbClr val="EE003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52734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>
            <a:picLocks noChangeAspect="1"/>
          </p:cNvPicPr>
          <p:nvPr/>
        </p:nvPicPr>
        <p:blipFill rotWithShape="1">
          <a:blip r:embed="rId2"/>
          <a:srcRect l="11231" t="24656" r="12238" b="18117"/>
          <a:stretch/>
        </p:blipFill>
        <p:spPr>
          <a:xfrm>
            <a:off x="2012503" y="1519405"/>
            <a:ext cx="7985692" cy="3358834"/>
          </a:xfrm>
          <a:prstGeom prst="rect">
            <a:avLst/>
          </a:prstGeom>
          <a:ln w="28575">
            <a:solidFill>
              <a:srgbClr val="C00000"/>
            </a:solidFill>
          </a:ln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>
                <a:solidFill>
                  <a:srgbClr val="EE0031"/>
                </a:solidFill>
              </a:rPr>
              <a:t>CONNEXION</a:t>
            </a:r>
            <a:endParaRPr lang="fr-FR" b="1" dirty="0">
              <a:solidFill>
                <a:srgbClr val="EE0031"/>
              </a:solidFill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9943" y="152383"/>
            <a:ext cx="875523" cy="875523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7912729" y="2908071"/>
            <a:ext cx="1095469" cy="1102613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Rectangle 41"/>
          <p:cNvSpPr/>
          <p:nvPr/>
        </p:nvSpPr>
        <p:spPr>
          <a:xfrm>
            <a:off x="7401376" y="5004262"/>
            <a:ext cx="4489615" cy="1711382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1" name="Image 4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5835" y="4903178"/>
            <a:ext cx="569424" cy="569424"/>
          </a:xfrm>
          <a:prstGeom prst="rect">
            <a:avLst/>
          </a:prstGeom>
        </p:spPr>
      </p:pic>
      <p:sp>
        <p:nvSpPr>
          <p:cNvPr id="43" name="ZoneTexte 42"/>
          <p:cNvSpPr txBox="1"/>
          <p:nvPr/>
        </p:nvSpPr>
        <p:spPr>
          <a:xfrm>
            <a:off x="7416918" y="5452586"/>
            <a:ext cx="4246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Privilégier un mot de passe alphanumérique avec la possibilité pour l’utilisateur de personnaliser ce dernier.</a:t>
            </a:r>
            <a:endParaRPr lang="fr-FR" sz="1200" dirty="0" smtClean="0"/>
          </a:p>
        </p:txBody>
      </p:sp>
      <p:sp>
        <p:nvSpPr>
          <p:cNvPr id="44" name="ZoneTexte 43"/>
          <p:cNvSpPr txBox="1"/>
          <p:nvPr/>
        </p:nvSpPr>
        <p:spPr>
          <a:xfrm>
            <a:off x="8806979" y="5004262"/>
            <a:ext cx="1678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rgbClr val="00B050"/>
                </a:solidFill>
              </a:rPr>
              <a:t>NOTRE CONSEIL</a:t>
            </a:r>
            <a:endParaRPr lang="fr-FR" dirty="0">
              <a:solidFill>
                <a:srgbClr val="00B050"/>
              </a:solidFill>
            </a:endParaRPr>
          </a:p>
        </p:txBody>
      </p:sp>
      <p:sp>
        <p:nvSpPr>
          <p:cNvPr id="45" name="ZoneTexte 44"/>
          <p:cNvSpPr txBox="1"/>
          <p:nvPr/>
        </p:nvSpPr>
        <p:spPr>
          <a:xfrm>
            <a:off x="7416918" y="5894235"/>
            <a:ext cx="4489614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Le pavé numérique est plutôt contraignant au niveau de l’</a:t>
            </a:r>
            <a:r>
              <a:rPr lang="fr-FR" sz="1200" dirty="0" err="1" smtClean="0"/>
              <a:t>usabilité</a:t>
            </a:r>
            <a:r>
              <a:rPr lang="fr-FR" sz="1200" dirty="0" smtClean="0"/>
              <a:t> (impossibl</a:t>
            </a:r>
            <a:r>
              <a:rPr lang="fr-FR" sz="1200" dirty="0" smtClean="0"/>
              <a:t>e de copier-coller son mot de passe depuis un </a:t>
            </a:r>
            <a:r>
              <a:rPr lang="fr-FR" sz="1200" dirty="0" err="1" smtClean="0"/>
              <a:t>bloc-note</a:t>
            </a:r>
            <a:r>
              <a:rPr lang="fr-FR" sz="1200" dirty="0" smtClean="0"/>
              <a:t> ou un </a:t>
            </a:r>
            <a:r>
              <a:rPr lang="fr-FR" sz="1200" dirty="0" err="1" smtClean="0"/>
              <a:t>clipboard</a:t>
            </a:r>
            <a:r>
              <a:rPr lang="fr-FR" sz="1200" dirty="0" smtClean="0"/>
              <a:t>) </a:t>
            </a:r>
            <a:r>
              <a:rPr lang="fr-FR" sz="1200" dirty="0" smtClean="0">
                <a:sym typeface="Wingdings" panose="05000000000000000000" pitchFamily="2" charset="2"/>
              </a:rPr>
              <a:t> cette pratique n’est plus idoine à une expérience positive.</a:t>
            </a:r>
            <a:r>
              <a:rPr lang="fr-FR" sz="1200" dirty="0" smtClean="0"/>
              <a:t/>
            </a:r>
            <a:br>
              <a:rPr lang="fr-FR" sz="1200" dirty="0" smtClean="0"/>
            </a:br>
            <a:endParaRPr lang="fr-FR" sz="1400" dirty="0" smtClean="0"/>
          </a:p>
        </p:txBody>
      </p:sp>
      <p:cxnSp>
        <p:nvCxnSpPr>
          <p:cNvPr id="23" name="Connecteur droit 22"/>
          <p:cNvCxnSpPr>
            <a:stCxn id="17" idx="2"/>
            <a:endCxn id="44" idx="1"/>
          </p:cNvCxnSpPr>
          <p:nvPr/>
        </p:nvCxnSpPr>
        <p:spPr>
          <a:xfrm>
            <a:off x="8460464" y="4010684"/>
            <a:ext cx="346515" cy="1178244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634805" y="5207906"/>
            <a:ext cx="3687813" cy="1008241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3" name="Image 3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158" y="5023588"/>
            <a:ext cx="569424" cy="569424"/>
          </a:xfrm>
          <a:prstGeom prst="rect">
            <a:avLst/>
          </a:prstGeom>
        </p:spPr>
      </p:pic>
      <p:sp>
        <p:nvSpPr>
          <p:cNvPr id="34" name="ZoneTexte 33"/>
          <p:cNvSpPr txBox="1"/>
          <p:nvPr/>
        </p:nvSpPr>
        <p:spPr>
          <a:xfrm>
            <a:off x="1203002" y="5483544"/>
            <a:ext cx="31379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Privilégier une landing page dédiée à la solution et personnaliser l’écran de login selon les chartes de la marque.</a:t>
            </a:r>
            <a:endParaRPr lang="fr-FR" sz="1200" dirty="0" smtClean="0"/>
          </a:p>
        </p:txBody>
      </p:sp>
      <p:sp>
        <p:nvSpPr>
          <p:cNvPr id="35" name="ZoneTexte 34"/>
          <p:cNvSpPr txBox="1"/>
          <p:nvPr/>
        </p:nvSpPr>
        <p:spPr>
          <a:xfrm>
            <a:off x="1639507" y="5178600"/>
            <a:ext cx="1678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rgbClr val="00B050"/>
                </a:solidFill>
              </a:rPr>
              <a:t>NOTRE CONSEIL</a:t>
            </a:r>
            <a:endParaRPr lang="fr-FR" dirty="0">
              <a:solidFill>
                <a:srgbClr val="00B050"/>
              </a:solidFill>
            </a:endParaRPr>
          </a:p>
        </p:txBody>
      </p:sp>
      <p:cxnSp>
        <p:nvCxnSpPr>
          <p:cNvPr id="46" name="Connecteur droit 45"/>
          <p:cNvCxnSpPr>
            <a:endCxn id="3" idx="1"/>
          </p:cNvCxnSpPr>
          <p:nvPr/>
        </p:nvCxnSpPr>
        <p:spPr>
          <a:xfrm>
            <a:off x="1612889" y="3198822"/>
            <a:ext cx="399614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30"/>
          <p:cNvCxnSpPr>
            <a:endCxn id="35" idx="1"/>
          </p:cNvCxnSpPr>
          <p:nvPr/>
        </p:nvCxnSpPr>
        <p:spPr>
          <a:xfrm>
            <a:off x="1612889" y="3198822"/>
            <a:ext cx="26618" cy="2164444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2328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Image 25"/>
          <p:cNvPicPr>
            <a:picLocks noChangeAspect="1"/>
          </p:cNvPicPr>
          <p:nvPr/>
        </p:nvPicPr>
        <p:blipFill rotWithShape="1">
          <a:blip r:embed="rId2"/>
          <a:srcRect t="10821" r="79069" b="44791"/>
          <a:stretch/>
        </p:blipFill>
        <p:spPr>
          <a:xfrm>
            <a:off x="674153" y="1767999"/>
            <a:ext cx="2188634" cy="2610724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>
                <a:solidFill>
                  <a:srgbClr val="EE0031"/>
                </a:solidFill>
              </a:rPr>
              <a:t>ECRAN D’ACCUEIL</a:t>
            </a:r>
            <a:endParaRPr lang="fr-FR" b="1" dirty="0">
              <a:solidFill>
                <a:srgbClr val="EE0031"/>
              </a:solidFill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3"/>
          <a:srcRect t="5006" r="46543" b="44181"/>
          <a:stretch/>
        </p:blipFill>
        <p:spPr>
          <a:xfrm>
            <a:off x="6512199" y="3801097"/>
            <a:ext cx="5362737" cy="2867334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9943" y="152383"/>
            <a:ext cx="875523" cy="875523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9206380" y="1291117"/>
            <a:ext cx="2668556" cy="224676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rgbClr val="C00000"/>
                </a:solidFill>
              </a:rPr>
              <a:t>Choix de l’icône non idoine. Dans les conventions web classiques, cette icône a pour signification « dupliquer » ou « copier ». </a:t>
            </a:r>
            <a:br>
              <a:rPr lang="fr-FR" sz="1400" dirty="0" smtClean="0">
                <a:solidFill>
                  <a:srgbClr val="C00000"/>
                </a:solidFill>
              </a:rPr>
            </a:br>
            <a:r>
              <a:rPr lang="fr-FR" sz="1400" dirty="0" smtClean="0">
                <a:solidFill>
                  <a:srgbClr val="C00000"/>
                </a:solidFill>
              </a:rPr>
              <a:t/>
            </a:r>
            <a:br>
              <a:rPr lang="fr-FR" sz="1400" dirty="0" smtClean="0">
                <a:solidFill>
                  <a:srgbClr val="C00000"/>
                </a:solidFill>
              </a:rPr>
            </a:br>
            <a:r>
              <a:rPr lang="fr-FR" sz="1400" dirty="0" smtClean="0">
                <a:solidFill>
                  <a:srgbClr val="C00000"/>
                </a:solidFill>
              </a:rPr>
              <a:t>Sur la version desktop, le texte au </a:t>
            </a:r>
            <a:r>
              <a:rPr lang="fr-FR" sz="1400" dirty="0" err="1" smtClean="0">
                <a:solidFill>
                  <a:srgbClr val="C00000"/>
                </a:solidFill>
              </a:rPr>
              <a:t>hover</a:t>
            </a:r>
            <a:r>
              <a:rPr lang="fr-FR" sz="1400" dirty="0" smtClean="0">
                <a:solidFill>
                  <a:srgbClr val="C00000"/>
                </a:solidFill>
              </a:rPr>
              <a:t> indique l’édition du RIB. En revanche, sur mobile ou tablette, cela pourrait surprendre ou dérouter sans ce texte au </a:t>
            </a:r>
            <a:r>
              <a:rPr lang="fr-FR" sz="1400" dirty="0" err="1" smtClean="0">
                <a:solidFill>
                  <a:srgbClr val="C00000"/>
                </a:solidFill>
              </a:rPr>
              <a:t>hover</a:t>
            </a:r>
            <a:r>
              <a:rPr lang="fr-FR" sz="1400" dirty="0" smtClean="0">
                <a:solidFill>
                  <a:srgbClr val="C00000"/>
                </a:solidFill>
              </a:rPr>
              <a:t>.</a:t>
            </a:r>
            <a:endParaRPr lang="fr-FR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7" name="Connecteur droit 6"/>
          <p:cNvCxnSpPr>
            <a:stCxn id="9" idx="7"/>
            <a:endCxn id="6" idx="2"/>
          </p:cNvCxnSpPr>
          <p:nvPr/>
        </p:nvCxnSpPr>
        <p:spPr>
          <a:xfrm flipH="1" flipV="1">
            <a:off x="10540658" y="3537886"/>
            <a:ext cx="937354" cy="186352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Ellipse 8"/>
          <p:cNvSpPr/>
          <p:nvPr/>
        </p:nvSpPr>
        <p:spPr>
          <a:xfrm>
            <a:off x="11231123" y="5359046"/>
            <a:ext cx="289249" cy="289249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2" name="Image 11"/>
          <p:cNvPicPr>
            <a:picLocks noChangeAspect="1"/>
          </p:cNvPicPr>
          <p:nvPr/>
        </p:nvPicPr>
        <p:blipFill rotWithShape="1">
          <a:blip r:embed="rId5"/>
          <a:srcRect l="8257" t="11420" r="46295" b="48402"/>
          <a:stretch/>
        </p:blipFill>
        <p:spPr>
          <a:xfrm>
            <a:off x="6122830" y="4637314"/>
            <a:ext cx="4084527" cy="2031117"/>
          </a:xfrm>
          <a:prstGeom prst="rect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</p:pic>
      <p:cxnSp>
        <p:nvCxnSpPr>
          <p:cNvPr id="14" name="Connecteur droit 13"/>
          <p:cNvCxnSpPr>
            <a:stCxn id="17" idx="0"/>
            <a:endCxn id="6" idx="2"/>
          </p:cNvCxnSpPr>
          <p:nvPr/>
        </p:nvCxnSpPr>
        <p:spPr>
          <a:xfrm flipV="1">
            <a:off x="9669080" y="3537886"/>
            <a:ext cx="871578" cy="1850339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9180901" y="5388225"/>
            <a:ext cx="976358" cy="144829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ZoneTexte 24"/>
          <p:cNvSpPr txBox="1"/>
          <p:nvPr/>
        </p:nvSpPr>
        <p:spPr>
          <a:xfrm>
            <a:off x="3041118" y="1690688"/>
            <a:ext cx="47145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En arrivant dans son espace, le client n’a de visibilité que sur la partie compte. Le contenu correspond à celui de: </a:t>
            </a:r>
            <a:br>
              <a:rPr lang="fr-FR" dirty="0" smtClean="0"/>
            </a:br>
            <a:r>
              <a:rPr lang="fr-FR" b="1" dirty="0" smtClean="0"/>
              <a:t>Comptes &gt; Situation des comptes</a:t>
            </a:r>
            <a:endParaRPr lang="fr-FR" dirty="0" smtClean="0"/>
          </a:p>
        </p:txBody>
      </p:sp>
      <p:sp>
        <p:nvSpPr>
          <p:cNvPr id="42" name="Rectangle 41"/>
          <p:cNvSpPr/>
          <p:nvPr/>
        </p:nvSpPr>
        <p:spPr>
          <a:xfrm>
            <a:off x="1052769" y="4891063"/>
            <a:ext cx="4489615" cy="1612374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1" name="Image 4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769" y="4720299"/>
            <a:ext cx="530342" cy="530342"/>
          </a:xfrm>
          <a:prstGeom prst="rect">
            <a:avLst/>
          </a:prstGeom>
        </p:spPr>
      </p:pic>
      <p:sp>
        <p:nvSpPr>
          <p:cNvPr id="43" name="ZoneTexte 42"/>
          <p:cNvSpPr txBox="1"/>
          <p:nvPr/>
        </p:nvSpPr>
        <p:spPr>
          <a:xfrm>
            <a:off x="1232885" y="5180102"/>
            <a:ext cx="4246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/>
              <a:t>Un écran d’accueil doit préférablement donner un aperçu de l’ensemble des fonctionnalités et des menus</a:t>
            </a:r>
          </a:p>
        </p:txBody>
      </p:sp>
      <p:sp>
        <p:nvSpPr>
          <p:cNvPr id="44" name="ZoneTexte 43"/>
          <p:cNvSpPr txBox="1"/>
          <p:nvPr/>
        </p:nvSpPr>
        <p:spPr>
          <a:xfrm>
            <a:off x="2458372" y="4891063"/>
            <a:ext cx="1678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rgbClr val="00B050"/>
                </a:solidFill>
              </a:rPr>
              <a:t>NOTRE CONSEIL</a:t>
            </a:r>
            <a:endParaRPr lang="fr-FR" dirty="0">
              <a:solidFill>
                <a:srgbClr val="00B050"/>
              </a:solidFill>
            </a:endParaRPr>
          </a:p>
        </p:txBody>
      </p:sp>
      <p:sp>
        <p:nvSpPr>
          <p:cNvPr id="45" name="ZoneTexte 44"/>
          <p:cNvSpPr txBox="1"/>
          <p:nvPr/>
        </p:nvSpPr>
        <p:spPr>
          <a:xfrm>
            <a:off x="992914" y="5638274"/>
            <a:ext cx="460932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/>
              <a:t>Chaque bloc de cet écran pourrait rediriger</a:t>
            </a:r>
            <a:br>
              <a:rPr lang="fr-FR" sz="1200" dirty="0" smtClean="0"/>
            </a:br>
            <a:r>
              <a:rPr lang="fr-FR" sz="1200" dirty="0" smtClean="0"/>
              <a:t> vers chaque élément du menu </a:t>
            </a:r>
            <a:br>
              <a:rPr lang="fr-FR" sz="1200" dirty="0" smtClean="0"/>
            </a:br>
            <a:r>
              <a:rPr lang="fr-FR" sz="1200" dirty="0" smtClean="0"/>
              <a:t>Par exemple:</a:t>
            </a:r>
          </a:p>
          <a:p>
            <a:pPr algn="ctr"/>
            <a:r>
              <a:rPr lang="fr-FR" sz="1400" dirty="0" smtClean="0"/>
              <a:t>Synthèse des comptes | Cartes | Crédits | Virements | Profil</a:t>
            </a:r>
          </a:p>
        </p:txBody>
      </p:sp>
    </p:spTree>
    <p:extLst>
      <p:ext uri="{BB962C8B-B14F-4D97-AF65-F5344CB8AC3E}">
        <p14:creationId xmlns:p14="http://schemas.microsoft.com/office/powerpoint/2010/main" val="3219831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Image 18"/>
          <p:cNvPicPr>
            <a:picLocks noChangeAspect="1"/>
          </p:cNvPicPr>
          <p:nvPr/>
        </p:nvPicPr>
        <p:blipFill rotWithShape="1">
          <a:blip r:embed="rId2"/>
          <a:srcRect t="10856" r="78865" b="45091"/>
          <a:stretch/>
        </p:blipFill>
        <p:spPr>
          <a:xfrm>
            <a:off x="9338008" y="2353677"/>
            <a:ext cx="2205994" cy="2586391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>
                <a:solidFill>
                  <a:srgbClr val="EE0031"/>
                </a:solidFill>
              </a:rPr>
              <a:t>MENUS</a:t>
            </a:r>
            <a:endParaRPr lang="fr-FR" b="1" dirty="0">
              <a:solidFill>
                <a:srgbClr val="EE0031"/>
              </a:solidFill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9943" y="152383"/>
            <a:ext cx="875523" cy="875523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9206380" y="1291117"/>
            <a:ext cx="2668556" cy="7386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La rubrique « Administration » n’a d’utilité que pour la modification de mot de passe.</a:t>
            </a:r>
          </a:p>
        </p:txBody>
      </p:sp>
      <p:cxnSp>
        <p:nvCxnSpPr>
          <p:cNvPr id="7" name="Connecteur droit 6"/>
          <p:cNvCxnSpPr>
            <a:stCxn id="8" idx="7"/>
            <a:endCxn id="6" idx="2"/>
          </p:cNvCxnSpPr>
          <p:nvPr/>
        </p:nvCxnSpPr>
        <p:spPr>
          <a:xfrm flipV="1">
            <a:off x="9707288" y="2029781"/>
            <a:ext cx="833370" cy="2501533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Ellipse 7"/>
          <p:cNvSpPr/>
          <p:nvPr/>
        </p:nvSpPr>
        <p:spPr>
          <a:xfrm>
            <a:off x="9394182" y="4474030"/>
            <a:ext cx="366827" cy="391159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9" name="Connecteur droit 8"/>
          <p:cNvCxnSpPr>
            <a:stCxn id="10" idx="0"/>
            <a:endCxn id="6" idx="2"/>
          </p:cNvCxnSpPr>
          <p:nvPr/>
        </p:nvCxnSpPr>
        <p:spPr>
          <a:xfrm flipH="1" flipV="1">
            <a:off x="10540658" y="2029781"/>
            <a:ext cx="205175" cy="763526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10140800" y="2793307"/>
            <a:ext cx="1210066" cy="162466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ZoneTexte 10"/>
          <p:cNvSpPr txBox="1"/>
          <p:nvPr/>
        </p:nvSpPr>
        <p:spPr>
          <a:xfrm>
            <a:off x="2948163" y="1275728"/>
            <a:ext cx="47145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Les rubriques ne sont pas cliquables. L’utilisateur est obligé de sélectionner une sous-rubrique</a:t>
            </a:r>
            <a:br>
              <a:rPr lang="fr-FR" dirty="0" smtClean="0"/>
            </a:br>
            <a:endParaRPr lang="fr-FR" dirty="0" smtClean="0"/>
          </a:p>
        </p:txBody>
      </p:sp>
      <p:sp>
        <p:nvSpPr>
          <p:cNvPr id="12" name="Rectangle 11"/>
          <p:cNvSpPr/>
          <p:nvPr/>
        </p:nvSpPr>
        <p:spPr>
          <a:xfrm>
            <a:off x="608395" y="4820788"/>
            <a:ext cx="4489615" cy="1612374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3" name="Image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395" y="4650024"/>
            <a:ext cx="530342" cy="530342"/>
          </a:xfrm>
          <a:prstGeom prst="rect">
            <a:avLst/>
          </a:prstGeom>
        </p:spPr>
      </p:pic>
      <p:sp>
        <p:nvSpPr>
          <p:cNvPr id="14" name="ZoneTexte 13"/>
          <p:cNvSpPr txBox="1"/>
          <p:nvPr/>
        </p:nvSpPr>
        <p:spPr>
          <a:xfrm>
            <a:off x="824971" y="5188260"/>
            <a:ext cx="42463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Toujours privilégier la simplicité et permettre à l’utilisateur d’arriver en 1 clic à l’écran souhaité. Chaque rubrique du menu devrait être cliquable sans être obligé d’utiliser les sous-rubrique</a:t>
            </a:r>
          </a:p>
          <a:p>
            <a:endParaRPr lang="fr-FR" sz="1200" dirty="0" smtClean="0"/>
          </a:p>
        </p:txBody>
      </p:sp>
      <p:sp>
        <p:nvSpPr>
          <p:cNvPr id="15" name="ZoneTexte 14"/>
          <p:cNvSpPr txBox="1"/>
          <p:nvPr/>
        </p:nvSpPr>
        <p:spPr>
          <a:xfrm>
            <a:off x="2013998" y="4820788"/>
            <a:ext cx="1678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rgbClr val="00B050"/>
                </a:solidFill>
              </a:rPr>
              <a:t>NOTRE CONSEIL</a:t>
            </a:r>
            <a:endParaRPr lang="fr-FR" dirty="0">
              <a:solidFill>
                <a:srgbClr val="00B050"/>
              </a:solidFill>
            </a:endParaRPr>
          </a:p>
        </p:txBody>
      </p:sp>
      <p:sp>
        <p:nvSpPr>
          <p:cNvPr id="16" name="ZoneTexte 15"/>
          <p:cNvSpPr txBox="1"/>
          <p:nvPr/>
        </p:nvSpPr>
        <p:spPr>
          <a:xfrm>
            <a:off x="887173" y="5725276"/>
            <a:ext cx="39320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/>
              <a:t>Par exemple:</a:t>
            </a:r>
          </a:p>
          <a:p>
            <a:pPr algn="ctr"/>
            <a:r>
              <a:rPr lang="fr-FR" sz="1400" dirty="0" smtClean="0"/>
              <a:t>En cliquant sur comptes, j’arrive sur </a:t>
            </a:r>
            <a:r>
              <a:rPr lang="fr-FR" sz="1400" b="1" dirty="0" smtClean="0"/>
              <a:t>Comptes &gt; Situation des comptes</a:t>
            </a:r>
            <a:endParaRPr lang="fr-FR" sz="1400" dirty="0" smtClean="0"/>
          </a:p>
        </p:txBody>
      </p:sp>
      <p:pic>
        <p:nvPicPr>
          <p:cNvPr id="18" name="Image 17"/>
          <p:cNvPicPr>
            <a:picLocks noChangeAspect="1"/>
          </p:cNvPicPr>
          <p:nvPr/>
        </p:nvPicPr>
        <p:blipFill rotWithShape="1">
          <a:blip r:embed="rId5"/>
          <a:srcRect t="10821" r="79069" b="44791"/>
          <a:stretch/>
        </p:blipFill>
        <p:spPr>
          <a:xfrm>
            <a:off x="608395" y="1818905"/>
            <a:ext cx="2188634" cy="2610724"/>
          </a:xfrm>
          <a:prstGeom prst="rect">
            <a:avLst/>
          </a:prstGeom>
        </p:spPr>
      </p:pic>
      <p:pic>
        <p:nvPicPr>
          <p:cNvPr id="24" name="Image 23"/>
          <p:cNvPicPr>
            <a:picLocks noChangeAspect="1"/>
          </p:cNvPicPr>
          <p:nvPr/>
        </p:nvPicPr>
        <p:blipFill rotWithShape="1">
          <a:blip r:embed="rId6"/>
          <a:srcRect l="93265" t="5006" b="89983"/>
          <a:stretch/>
        </p:blipFill>
        <p:spPr>
          <a:xfrm>
            <a:off x="10940516" y="1911363"/>
            <a:ext cx="675682" cy="282753"/>
          </a:xfrm>
          <a:prstGeom prst="rect">
            <a:avLst/>
          </a:prstGeom>
        </p:spPr>
      </p:pic>
      <p:sp>
        <p:nvSpPr>
          <p:cNvPr id="30" name="Rectangle 29"/>
          <p:cNvSpPr/>
          <p:nvPr/>
        </p:nvSpPr>
        <p:spPr>
          <a:xfrm>
            <a:off x="11293206" y="1962114"/>
            <a:ext cx="337841" cy="254718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1" name="Connecteur droit 30"/>
          <p:cNvCxnSpPr>
            <a:stCxn id="10" idx="0"/>
            <a:endCxn id="30" idx="2"/>
          </p:cNvCxnSpPr>
          <p:nvPr/>
        </p:nvCxnSpPr>
        <p:spPr>
          <a:xfrm flipV="1">
            <a:off x="10745833" y="2216832"/>
            <a:ext cx="716294" cy="576475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Image 33"/>
          <p:cNvPicPr>
            <a:picLocks noChangeAspect="1"/>
          </p:cNvPicPr>
          <p:nvPr/>
        </p:nvPicPr>
        <p:blipFill rotWithShape="1">
          <a:blip r:embed="rId7"/>
          <a:srcRect l="87239" t="5751" r="860" b="69999"/>
          <a:stretch/>
        </p:blipFill>
        <p:spPr>
          <a:xfrm>
            <a:off x="5664592" y="2316702"/>
            <a:ext cx="2176572" cy="2494567"/>
          </a:xfrm>
          <a:prstGeom prst="rect">
            <a:avLst/>
          </a:prstGeom>
        </p:spPr>
      </p:pic>
      <p:cxnSp>
        <p:nvCxnSpPr>
          <p:cNvPr id="35" name="Connecteur droit 34"/>
          <p:cNvCxnSpPr>
            <a:stCxn id="45" idx="3"/>
            <a:endCxn id="11" idx="1"/>
          </p:cNvCxnSpPr>
          <p:nvPr/>
        </p:nvCxnSpPr>
        <p:spPr>
          <a:xfrm flipV="1">
            <a:off x="2412346" y="1737393"/>
            <a:ext cx="535817" cy="832946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Ellipse 35"/>
          <p:cNvSpPr/>
          <p:nvPr/>
        </p:nvSpPr>
        <p:spPr>
          <a:xfrm>
            <a:off x="689078" y="1839409"/>
            <a:ext cx="396189" cy="396189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41" name="Connecteur droit 40"/>
          <p:cNvCxnSpPr>
            <a:endCxn id="45" idx="1"/>
          </p:cNvCxnSpPr>
          <p:nvPr/>
        </p:nvCxnSpPr>
        <p:spPr>
          <a:xfrm>
            <a:off x="865010" y="2225844"/>
            <a:ext cx="337270" cy="344495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1202280" y="2489106"/>
            <a:ext cx="1210066" cy="162466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8" name="Rectangle 47"/>
          <p:cNvSpPr/>
          <p:nvPr/>
        </p:nvSpPr>
        <p:spPr>
          <a:xfrm>
            <a:off x="646636" y="3409728"/>
            <a:ext cx="453859" cy="426919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9" name="Connecteur droit 48"/>
          <p:cNvCxnSpPr>
            <a:stCxn id="12" idx="0"/>
            <a:endCxn id="48" idx="2"/>
          </p:cNvCxnSpPr>
          <p:nvPr/>
        </p:nvCxnSpPr>
        <p:spPr>
          <a:xfrm flipH="1" flipV="1">
            <a:off x="873566" y="3836647"/>
            <a:ext cx="1979637" cy="984141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5883135" y="3744461"/>
            <a:ext cx="1210066" cy="280345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6" name="Connecteur droit 55"/>
          <p:cNvCxnSpPr>
            <a:stCxn id="55" idx="2"/>
            <a:endCxn id="59" idx="1"/>
          </p:cNvCxnSpPr>
          <p:nvPr/>
        </p:nvCxnSpPr>
        <p:spPr>
          <a:xfrm flipH="1">
            <a:off x="6125536" y="4024806"/>
            <a:ext cx="362632" cy="115556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ZoneTexte 58"/>
          <p:cNvSpPr txBox="1"/>
          <p:nvPr/>
        </p:nvSpPr>
        <p:spPr>
          <a:xfrm>
            <a:off x="6125536" y="4995700"/>
            <a:ext cx="2449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Ecran Profil inaccessible</a:t>
            </a:r>
          </a:p>
        </p:txBody>
      </p:sp>
      <p:sp>
        <p:nvSpPr>
          <p:cNvPr id="65" name="Rectangle 64"/>
          <p:cNvSpPr/>
          <p:nvPr/>
        </p:nvSpPr>
        <p:spPr>
          <a:xfrm>
            <a:off x="2680254" y="1268256"/>
            <a:ext cx="36740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800" b="1" dirty="0" smtClean="0">
                <a:solidFill>
                  <a:srgbClr val="C00000"/>
                </a:solidFill>
              </a:rPr>
              <a:t>1</a:t>
            </a:r>
            <a:endParaRPr lang="fr-FR" sz="2800" b="1" dirty="0">
              <a:solidFill>
                <a:srgbClr val="C00000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5771539" y="4881555"/>
            <a:ext cx="36740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800" b="1" dirty="0" smtClean="0">
                <a:solidFill>
                  <a:srgbClr val="C00000"/>
                </a:solidFill>
              </a:rPr>
              <a:t>2</a:t>
            </a:r>
            <a:endParaRPr lang="fr-FR" sz="2800" b="1" dirty="0">
              <a:solidFill>
                <a:srgbClr val="C00000"/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8957130" y="1167468"/>
            <a:ext cx="36740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800" b="1" dirty="0" smtClean="0">
                <a:solidFill>
                  <a:srgbClr val="C00000"/>
                </a:solidFill>
              </a:rPr>
              <a:t>3</a:t>
            </a:r>
            <a:endParaRPr lang="fr-FR" sz="2800" b="1" dirty="0">
              <a:solidFill>
                <a:srgbClr val="C00000"/>
              </a:solidFill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9338008" y="5686074"/>
            <a:ext cx="244655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200" dirty="0"/>
              <a:t>Il serait préférable de déplacer cet élément vers le menu « profil » dans la barre de navigation et conserver un menu latéral à 4 rubriques</a:t>
            </a:r>
          </a:p>
        </p:txBody>
      </p:sp>
      <p:sp>
        <p:nvSpPr>
          <p:cNvPr id="78" name="Rectangle 77"/>
          <p:cNvSpPr/>
          <p:nvPr/>
        </p:nvSpPr>
        <p:spPr>
          <a:xfrm>
            <a:off x="9266112" y="5075781"/>
            <a:ext cx="2608824" cy="1612374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79" name="Image 7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8882" y="4998793"/>
            <a:ext cx="530342" cy="530342"/>
          </a:xfrm>
          <a:prstGeom prst="rect">
            <a:avLst/>
          </a:prstGeom>
        </p:spPr>
      </p:pic>
      <p:sp>
        <p:nvSpPr>
          <p:cNvPr id="80" name="ZoneTexte 79"/>
          <p:cNvSpPr txBox="1"/>
          <p:nvPr/>
        </p:nvSpPr>
        <p:spPr>
          <a:xfrm>
            <a:off x="9809108" y="5126378"/>
            <a:ext cx="1678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rgbClr val="00B050"/>
                </a:solidFill>
              </a:rPr>
              <a:t>NOTRE CONSEIL</a:t>
            </a:r>
            <a:endParaRPr lang="fr-FR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5039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>
            <a:picLocks noChangeAspect="1"/>
          </p:cNvPicPr>
          <p:nvPr/>
        </p:nvPicPr>
        <p:blipFill rotWithShape="1">
          <a:blip r:embed="rId2"/>
          <a:srcRect t="10771" r="1283" b="21341"/>
          <a:stretch/>
        </p:blipFill>
        <p:spPr>
          <a:xfrm>
            <a:off x="5435766" y="1916186"/>
            <a:ext cx="6531428" cy="2526524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>
                <a:solidFill>
                  <a:srgbClr val="EE0031"/>
                </a:solidFill>
              </a:rPr>
              <a:t>COMPTES</a:t>
            </a:r>
            <a:endParaRPr lang="fr-FR" b="1" dirty="0">
              <a:solidFill>
                <a:srgbClr val="EE0031"/>
              </a:solidFill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9943" y="152383"/>
            <a:ext cx="875523" cy="875523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7477579" y="5659796"/>
            <a:ext cx="4489615" cy="89669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3" name="Image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1980" y="5453213"/>
            <a:ext cx="530342" cy="530342"/>
          </a:xfrm>
          <a:prstGeom prst="rect">
            <a:avLst/>
          </a:prstGeom>
        </p:spPr>
      </p:pic>
      <p:sp>
        <p:nvSpPr>
          <p:cNvPr id="14" name="ZoneTexte 13"/>
          <p:cNvSpPr txBox="1"/>
          <p:nvPr/>
        </p:nvSpPr>
        <p:spPr>
          <a:xfrm>
            <a:off x="7599194" y="5983555"/>
            <a:ext cx="4246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La fonctionnalité de recherche est très utile et mériterait d’avoir sa place directement dans l’écran de consultation du compte</a:t>
            </a:r>
          </a:p>
        </p:txBody>
      </p:sp>
      <p:sp>
        <p:nvSpPr>
          <p:cNvPr id="15" name="ZoneTexte 14"/>
          <p:cNvSpPr txBox="1"/>
          <p:nvPr/>
        </p:nvSpPr>
        <p:spPr>
          <a:xfrm>
            <a:off x="8883182" y="5670918"/>
            <a:ext cx="1678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rgbClr val="00B050"/>
                </a:solidFill>
              </a:rPr>
              <a:t>NOTRE CONSEIL</a:t>
            </a:r>
            <a:endParaRPr lang="fr-FR" dirty="0">
              <a:solidFill>
                <a:srgbClr val="00B050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5897710" y="1928544"/>
            <a:ext cx="1352939" cy="232071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6" name="Connecteur droit 55"/>
          <p:cNvCxnSpPr>
            <a:stCxn id="55" idx="2"/>
            <a:endCxn id="67" idx="0"/>
          </p:cNvCxnSpPr>
          <p:nvPr/>
        </p:nvCxnSpPr>
        <p:spPr>
          <a:xfrm>
            <a:off x="6574180" y="2160615"/>
            <a:ext cx="1407960" cy="2245983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ZoneTexte 58"/>
          <p:cNvSpPr txBox="1"/>
          <p:nvPr/>
        </p:nvSpPr>
        <p:spPr>
          <a:xfrm>
            <a:off x="8052322" y="4457025"/>
            <a:ext cx="391487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/>
              <a:t>La fonctionnalité recherche est un écran à part entière et uniquement atteignable via le menu et risque de perturber l’expérience utilisateur (rupture)</a:t>
            </a:r>
          </a:p>
        </p:txBody>
      </p:sp>
      <p:sp>
        <p:nvSpPr>
          <p:cNvPr id="67" name="Rectangle 66"/>
          <p:cNvSpPr/>
          <p:nvPr/>
        </p:nvSpPr>
        <p:spPr>
          <a:xfrm>
            <a:off x="7809721" y="4406598"/>
            <a:ext cx="34483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800" b="1" dirty="0" smtClean="0">
                <a:solidFill>
                  <a:srgbClr val="C00000"/>
                </a:solidFill>
              </a:rPr>
              <a:t>2</a:t>
            </a:r>
            <a:endParaRPr lang="fr-FR" sz="2800" b="1" dirty="0">
              <a:solidFill>
                <a:srgbClr val="C00000"/>
              </a:solidFill>
            </a:endParaRPr>
          </a:p>
        </p:txBody>
      </p:sp>
      <p:pic>
        <p:nvPicPr>
          <p:cNvPr id="23" name="Image 22"/>
          <p:cNvPicPr>
            <a:picLocks noChangeAspect="1"/>
          </p:cNvPicPr>
          <p:nvPr/>
        </p:nvPicPr>
        <p:blipFill rotWithShape="1">
          <a:blip r:embed="rId5"/>
          <a:srcRect t="10487" b="42815"/>
          <a:stretch/>
        </p:blipFill>
        <p:spPr>
          <a:xfrm>
            <a:off x="322778" y="4747187"/>
            <a:ext cx="7033185" cy="1847461"/>
          </a:xfrm>
          <a:prstGeom prst="rect">
            <a:avLst/>
          </a:prstGeom>
        </p:spPr>
      </p:pic>
      <p:pic>
        <p:nvPicPr>
          <p:cNvPr id="46" name="Image 45"/>
          <p:cNvPicPr>
            <a:picLocks noChangeAspect="1"/>
          </p:cNvPicPr>
          <p:nvPr/>
        </p:nvPicPr>
        <p:blipFill rotWithShape="1"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</a:blip>
          <a:srcRect l="88461" t="53562" r="2621" b="40566"/>
          <a:stretch/>
        </p:blipFill>
        <p:spPr>
          <a:xfrm>
            <a:off x="6267940" y="5587654"/>
            <a:ext cx="755780" cy="279918"/>
          </a:xfrm>
          <a:prstGeom prst="rect">
            <a:avLst/>
          </a:prstGeom>
        </p:spPr>
      </p:pic>
      <p:cxnSp>
        <p:nvCxnSpPr>
          <p:cNvPr id="49" name="Connecteur droit 48"/>
          <p:cNvCxnSpPr>
            <a:stCxn id="14" idx="1"/>
            <a:endCxn id="46" idx="3"/>
          </p:cNvCxnSpPr>
          <p:nvPr/>
        </p:nvCxnSpPr>
        <p:spPr>
          <a:xfrm flipH="1" flipV="1">
            <a:off x="7023720" y="5727613"/>
            <a:ext cx="575474" cy="486775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4" name="Image 63"/>
          <p:cNvPicPr>
            <a:picLocks noChangeAspect="1"/>
          </p:cNvPicPr>
          <p:nvPr/>
        </p:nvPicPr>
        <p:blipFill rotWithShape="1">
          <a:blip r:embed="rId6"/>
          <a:srcRect t="10821" r="79069" b="44791"/>
          <a:stretch/>
        </p:blipFill>
        <p:spPr>
          <a:xfrm>
            <a:off x="674153" y="1767999"/>
            <a:ext cx="2188634" cy="2610724"/>
          </a:xfrm>
          <a:prstGeom prst="rect">
            <a:avLst/>
          </a:prstGeom>
        </p:spPr>
      </p:pic>
      <p:sp>
        <p:nvSpPr>
          <p:cNvPr id="66" name="Rectangle 65"/>
          <p:cNvSpPr/>
          <p:nvPr/>
        </p:nvSpPr>
        <p:spPr>
          <a:xfrm>
            <a:off x="1236187" y="2441654"/>
            <a:ext cx="1352939" cy="15219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9" name="Connecteur droit 68"/>
          <p:cNvCxnSpPr>
            <a:stCxn id="66" idx="3"/>
            <a:endCxn id="71" idx="0"/>
          </p:cNvCxnSpPr>
          <p:nvPr/>
        </p:nvCxnSpPr>
        <p:spPr>
          <a:xfrm>
            <a:off x="2589126" y="2517749"/>
            <a:ext cx="777713" cy="293414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ZoneTexte 69"/>
          <p:cNvSpPr txBox="1"/>
          <p:nvPr/>
        </p:nvSpPr>
        <p:spPr>
          <a:xfrm>
            <a:off x="3036542" y="3271838"/>
            <a:ext cx="207663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/>
              <a:t>Ces deux écrans sont des doublons ? Peu de différences visibles dans leur usabilité</a:t>
            </a:r>
          </a:p>
        </p:txBody>
      </p:sp>
      <p:sp>
        <p:nvSpPr>
          <p:cNvPr id="71" name="Rectangle 70"/>
          <p:cNvSpPr/>
          <p:nvPr/>
        </p:nvSpPr>
        <p:spPr>
          <a:xfrm>
            <a:off x="3194420" y="2811163"/>
            <a:ext cx="34483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800" b="1" dirty="0" smtClean="0">
                <a:solidFill>
                  <a:srgbClr val="C00000"/>
                </a:solidFill>
              </a:rPr>
              <a:t>1</a:t>
            </a:r>
            <a:endParaRPr lang="fr-FR" sz="2800" b="1" dirty="0">
              <a:solidFill>
                <a:srgbClr val="C00000"/>
              </a:solidFill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1236187" y="2185358"/>
            <a:ext cx="1352939" cy="16039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4" name="Connecteur droit 73"/>
          <p:cNvCxnSpPr>
            <a:stCxn id="72" idx="3"/>
            <a:endCxn id="71" idx="0"/>
          </p:cNvCxnSpPr>
          <p:nvPr/>
        </p:nvCxnSpPr>
        <p:spPr>
          <a:xfrm>
            <a:off x="2589126" y="2265553"/>
            <a:ext cx="777713" cy="54561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1560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3463213" cy="1325563"/>
          </a:xfrm>
        </p:spPr>
        <p:txBody>
          <a:bodyPr/>
          <a:lstStyle/>
          <a:p>
            <a:r>
              <a:rPr lang="fr-FR" b="1" dirty="0" smtClean="0">
                <a:solidFill>
                  <a:srgbClr val="EE0031"/>
                </a:solidFill>
              </a:rPr>
              <a:t>MES CARTES</a:t>
            </a:r>
            <a:endParaRPr lang="fr-FR" b="1" dirty="0">
              <a:solidFill>
                <a:srgbClr val="EE0031"/>
              </a:solidFill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9943" y="152383"/>
            <a:ext cx="875523" cy="875523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3"/>
          <a:srcRect l="8244" t="10738" b="4165"/>
          <a:stretch/>
        </p:blipFill>
        <p:spPr>
          <a:xfrm>
            <a:off x="381000" y="2217465"/>
            <a:ext cx="8164285" cy="4272366"/>
          </a:xfrm>
          <a:prstGeom prst="rect">
            <a:avLst/>
          </a:prstGeom>
        </p:spPr>
      </p:pic>
      <p:sp>
        <p:nvSpPr>
          <p:cNvPr id="9" name="Ellipse 8"/>
          <p:cNvSpPr/>
          <p:nvPr/>
        </p:nvSpPr>
        <p:spPr>
          <a:xfrm>
            <a:off x="4012164" y="2749324"/>
            <a:ext cx="289249" cy="289249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Ellipse 9"/>
          <p:cNvSpPr/>
          <p:nvPr/>
        </p:nvSpPr>
        <p:spPr>
          <a:xfrm>
            <a:off x="7980782" y="2749323"/>
            <a:ext cx="289249" cy="289249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2" name="Connecteur droit 11"/>
          <p:cNvCxnSpPr>
            <a:stCxn id="9" idx="7"/>
            <a:endCxn id="20" idx="1"/>
          </p:cNvCxnSpPr>
          <p:nvPr/>
        </p:nvCxnSpPr>
        <p:spPr>
          <a:xfrm>
            <a:off x="4259053" y="2791684"/>
            <a:ext cx="3475256" cy="2897235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/>
          <p:cNvCxnSpPr>
            <a:stCxn id="10" idx="6"/>
            <a:endCxn id="20" idx="1"/>
          </p:cNvCxnSpPr>
          <p:nvPr/>
        </p:nvCxnSpPr>
        <p:spPr>
          <a:xfrm flipH="1">
            <a:off x="7734309" y="2893948"/>
            <a:ext cx="535722" cy="2794971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ZoneTexte 19"/>
          <p:cNvSpPr txBox="1"/>
          <p:nvPr/>
        </p:nvSpPr>
        <p:spPr>
          <a:xfrm>
            <a:off x="7734309" y="5211865"/>
            <a:ext cx="284797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L’icône « </a:t>
            </a:r>
            <a:r>
              <a:rPr lang="fr-F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arrow</a:t>
            </a:r>
            <a:r>
              <a:rPr lang="fr-FR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-down » doit être utilisée sur un élément « fermé » et l’icône « </a:t>
            </a:r>
            <a:r>
              <a:rPr lang="fr-F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arrow</a:t>
            </a:r>
            <a:r>
              <a:rPr lang="fr-FR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-up » sur un élément ouvert (</a:t>
            </a:r>
            <a:r>
              <a:rPr lang="fr-F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cf</a:t>
            </a:r>
            <a:r>
              <a:rPr lang="fr-FR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carte el </a:t>
            </a:r>
            <a:r>
              <a:rPr lang="fr-F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kenz</a:t>
            </a:r>
            <a:r>
              <a:rPr lang="fr-FR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endParaRPr lang="fr-FR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" name="Ellipse 20"/>
          <p:cNvSpPr/>
          <p:nvPr/>
        </p:nvSpPr>
        <p:spPr>
          <a:xfrm>
            <a:off x="4012163" y="4372688"/>
            <a:ext cx="289249" cy="289249"/>
          </a:xfrm>
          <a:prstGeom prst="ellipse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Rectangle 23"/>
          <p:cNvSpPr/>
          <p:nvPr/>
        </p:nvSpPr>
        <p:spPr>
          <a:xfrm>
            <a:off x="7459055" y="5066019"/>
            <a:ext cx="36740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800" b="1" dirty="0" smtClean="0">
                <a:solidFill>
                  <a:srgbClr val="C00000"/>
                </a:solidFill>
              </a:rPr>
              <a:t>1</a:t>
            </a:r>
            <a:endParaRPr lang="fr-FR" sz="28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4163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b="1" dirty="0" smtClean="0">
                <a:solidFill>
                  <a:srgbClr val="EE0031"/>
                </a:solidFill>
              </a:rPr>
              <a:t>ERREURS ET BUGS</a:t>
            </a:r>
            <a:endParaRPr lang="fr-FR" b="1" dirty="0">
              <a:solidFill>
                <a:srgbClr val="EE0031"/>
              </a:solidFill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bg1"/>
                </a:solidFill>
              </a:rPr>
              <a:t>UX DESIGN</a:t>
            </a:r>
            <a:endParaRPr lang="fr-FR" dirty="0">
              <a:solidFill>
                <a:schemeClr val="bg1"/>
              </a:solidFill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9943" y="152383"/>
            <a:ext cx="875523" cy="875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0761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3170</TotalTime>
  <Words>425</Words>
  <Application>Microsoft Office PowerPoint</Application>
  <PresentationFormat>Grand écran</PresentationFormat>
  <Paragraphs>53</Paragraphs>
  <Slides>14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Wingdings</vt:lpstr>
      <vt:lpstr>Thème Office</vt:lpstr>
      <vt:lpstr>M-BANKING CLIPRO</vt:lpstr>
      <vt:lpstr>PRÉAMBULE</vt:lpstr>
      <vt:lpstr>VERSION DESKTOP</vt:lpstr>
      <vt:lpstr>CONNEXION</vt:lpstr>
      <vt:lpstr>ECRAN D’ACCUEIL</vt:lpstr>
      <vt:lpstr>MENUS</vt:lpstr>
      <vt:lpstr>COMPTES</vt:lpstr>
      <vt:lpstr>MES CARTES</vt:lpstr>
      <vt:lpstr>ERREURS ET BUGS</vt:lpstr>
      <vt:lpstr>HTTP STATUS 500</vt:lpstr>
      <vt:lpstr>ERREUR NON SPÉCIFIÉE</vt:lpstr>
      <vt:lpstr>BUGS ERGONOMIQUES</vt:lpstr>
      <vt:lpstr>VERSION MOBILE</vt:lpstr>
      <vt:lpstr>BUGS ERGONOMIQUES</vt:lpstr>
    </vt:vector>
  </TitlesOfParts>
  <Company>SOCIETE GENERALE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CLIPRO</dc:title>
  <dc:creator>Tamim Jaouad</dc:creator>
  <cp:lastModifiedBy>Tamim Jaouad</cp:lastModifiedBy>
  <cp:revision>34</cp:revision>
  <dcterms:created xsi:type="dcterms:W3CDTF">2018-03-27T15:31:36Z</dcterms:created>
  <dcterms:modified xsi:type="dcterms:W3CDTF">2018-04-11T17:07:29Z</dcterms:modified>
</cp:coreProperties>
</file>