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4" r:id="rId4"/>
    <p:sldId id="257" r:id="rId5"/>
    <p:sldId id="273" r:id="rId6"/>
    <p:sldId id="261" r:id="rId7"/>
    <p:sldId id="272" r:id="rId8"/>
    <p:sldId id="268" r:id="rId9"/>
    <p:sldId id="278" r:id="rId10"/>
    <p:sldId id="277" r:id="rId11"/>
    <p:sldId id="265" r:id="rId12"/>
    <p:sldId id="266" r:id="rId13"/>
    <p:sldId id="271" r:id="rId14"/>
    <p:sldId id="267" r:id="rId15"/>
    <p:sldId id="279" r:id="rId16"/>
    <p:sldId id="282" r:id="rId17"/>
    <p:sldId id="275" r:id="rId18"/>
    <p:sldId id="276" r:id="rId19"/>
    <p:sldId id="280" r:id="rId20"/>
    <p:sldId id="281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0031"/>
    <a:srgbClr val="DD5F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0C1E-9FCB-4951-92C8-691B61535B12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227B-1116-4B5B-B38A-E07AB8EE5B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7740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0C1E-9FCB-4951-92C8-691B61535B12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227B-1116-4B5B-B38A-E07AB8EE5B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903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0C1E-9FCB-4951-92C8-691B61535B12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227B-1116-4B5B-B38A-E07AB8EE5B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2921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0C1E-9FCB-4951-92C8-691B61535B12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227B-1116-4B5B-B38A-E07AB8EE5B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367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0C1E-9FCB-4951-92C8-691B61535B12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227B-1116-4B5B-B38A-E07AB8EE5B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9073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0C1E-9FCB-4951-92C8-691B61535B12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227B-1116-4B5B-B38A-E07AB8EE5B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431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0C1E-9FCB-4951-92C8-691B61535B12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227B-1116-4B5B-B38A-E07AB8EE5B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7444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0C1E-9FCB-4951-92C8-691B61535B12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227B-1116-4B5B-B38A-E07AB8EE5B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2384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0C1E-9FCB-4951-92C8-691B61535B12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227B-1116-4B5B-B38A-E07AB8EE5B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76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0C1E-9FCB-4951-92C8-691B61535B12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227B-1116-4B5B-B38A-E07AB8EE5B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8230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0C1E-9FCB-4951-92C8-691B61535B12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227B-1116-4B5B-B38A-E07AB8EE5B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8953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E0C1E-9FCB-4951-92C8-691B61535B12}" type="datetimeFigureOut">
              <a:rPr lang="fr-FR" smtClean="0"/>
              <a:t>12/04/2018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8227B-1116-4B5B-B38A-E07AB8EE5B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4916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2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6600" b="1" dirty="0">
                <a:solidFill>
                  <a:srgbClr val="EE0031"/>
                </a:solidFill>
              </a:rPr>
              <a:t>M-BANKING CLIPRO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z="3600" dirty="0">
                <a:solidFill>
                  <a:srgbClr val="EE0031"/>
                </a:solidFill>
              </a:rPr>
              <a:t>UX DESIGN</a:t>
            </a:r>
            <a:br>
              <a:rPr lang="fr-FR" sz="3600" dirty="0">
                <a:solidFill>
                  <a:srgbClr val="EE0031"/>
                </a:solidFill>
              </a:rPr>
            </a:br>
            <a:r>
              <a:rPr lang="fr-FR" dirty="0">
                <a:solidFill>
                  <a:srgbClr val="EE0031"/>
                </a:solidFill>
              </a:rPr>
              <a:t> RECOMMANDATIONS FONCTIONNELLES ET ERGONOMIQUES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612" y="5657850"/>
            <a:ext cx="956776" cy="9567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613F5E-2238-46CC-B437-F862A35605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751" y="623443"/>
            <a:ext cx="2412496" cy="37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404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DA6DC86-B938-4AD4-90BF-38881D7FB2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40" b="53627"/>
          <a:stretch/>
        </p:blipFill>
        <p:spPr>
          <a:xfrm>
            <a:off x="816562" y="1665448"/>
            <a:ext cx="10558875" cy="2312376"/>
          </a:xfrm>
          <a:prstGeom prst="rect">
            <a:avLst/>
          </a:prstGeom>
        </p:spPr>
      </p:pic>
      <p:sp>
        <p:nvSpPr>
          <p:cNvPr id="5" name="Ellipse 9">
            <a:extLst>
              <a:ext uri="{FF2B5EF4-FFF2-40B4-BE49-F238E27FC236}">
                <a16:creationId xmlns:a16="http://schemas.microsoft.com/office/drawing/2014/main" id="{B9DB541C-4C74-4B88-9F99-23DE7675EBDC}"/>
              </a:ext>
            </a:extLst>
          </p:cNvPr>
          <p:cNvSpPr/>
          <p:nvPr/>
        </p:nvSpPr>
        <p:spPr>
          <a:xfrm>
            <a:off x="10723982" y="3558215"/>
            <a:ext cx="289249" cy="28924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13">
            <a:extLst>
              <a:ext uri="{FF2B5EF4-FFF2-40B4-BE49-F238E27FC236}">
                <a16:creationId xmlns:a16="http://schemas.microsoft.com/office/drawing/2014/main" id="{A40148F8-2132-4085-9BF8-617C5971AB6C}"/>
              </a:ext>
            </a:extLst>
          </p:cNvPr>
          <p:cNvCxnSpPr>
            <a:cxnSpLocks/>
            <a:stCxn id="5" idx="6"/>
            <a:endCxn id="7" idx="0"/>
          </p:cNvCxnSpPr>
          <p:nvPr/>
        </p:nvCxnSpPr>
        <p:spPr>
          <a:xfrm flipH="1">
            <a:off x="9158298" y="3702840"/>
            <a:ext cx="1854933" cy="150902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19">
            <a:extLst>
              <a:ext uri="{FF2B5EF4-FFF2-40B4-BE49-F238E27FC236}">
                <a16:creationId xmlns:a16="http://schemas.microsoft.com/office/drawing/2014/main" id="{53E24BB6-ADCF-4060-AD32-6225D34D4A3C}"/>
              </a:ext>
            </a:extLst>
          </p:cNvPr>
          <p:cNvSpPr txBox="1"/>
          <p:nvPr/>
        </p:nvSpPr>
        <p:spPr>
          <a:xfrm>
            <a:off x="7734309" y="5211865"/>
            <a:ext cx="28479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Scroll horizontal non justifié et tableau trop petit en comparaison à la taille de l’écran.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B07BB6-93F7-448E-9312-FB13C98EEB77}"/>
              </a:ext>
            </a:extLst>
          </p:cNvPr>
          <p:cNvSpPr/>
          <p:nvPr/>
        </p:nvSpPr>
        <p:spPr>
          <a:xfrm>
            <a:off x="7459055" y="5066019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>
                <a:solidFill>
                  <a:srgbClr val="C00000"/>
                </a:solidFill>
              </a:rPr>
              <a:t>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9F1FA2-FDE8-4951-B5AB-9E72FBB54F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590" y="385151"/>
            <a:ext cx="1841977" cy="28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288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EE0031"/>
                </a:solidFill>
              </a:rPr>
              <a:t>ERREURS ET BUGS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UX DESIGN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943" y="152383"/>
            <a:ext cx="875523" cy="87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761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EE0031"/>
                </a:solidFill>
              </a:rPr>
              <a:t>HTTP STATUS 500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943" y="152383"/>
            <a:ext cx="875523" cy="875523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/>
          <a:srcRect t="5990" r="1997" b="5911"/>
          <a:stretch/>
        </p:blipFill>
        <p:spPr>
          <a:xfrm>
            <a:off x="1408922" y="1690688"/>
            <a:ext cx="8854751" cy="4477449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438949" y="4167576"/>
            <a:ext cx="2847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C00000"/>
                </a:solidFill>
              </a:rPr>
              <a:t>Sur une dizaine de connexions, cette erreur est apparue 5 fois</a:t>
            </a:r>
            <a:endParaRPr lang="fr-F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50490F-C931-4649-BE39-FF8B58A2E1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590" y="385151"/>
            <a:ext cx="1841977" cy="28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367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EE0031"/>
                </a:solidFill>
              </a:rPr>
              <a:t>ERREUR NON SPÉCIFIÉE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943" y="152383"/>
            <a:ext cx="875523" cy="87552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/>
          <a:srcRect t="5426" r="36611" b="37696"/>
          <a:stretch/>
        </p:blipFill>
        <p:spPr>
          <a:xfrm>
            <a:off x="838200" y="1690688"/>
            <a:ext cx="9132490" cy="460932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647471" y="4083601"/>
            <a:ext cx="2847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Sur une dizaine de connexions, cette erreur est apparue 1 fois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F29C3C-5944-4B8F-81FC-E778E715B4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590" y="385151"/>
            <a:ext cx="1841977" cy="28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805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EE0031"/>
                </a:solidFill>
              </a:rPr>
              <a:t>BUGS ERGONOMIQUES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943" y="152383"/>
            <a:ext cx="875523" cy="87552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l="53309" t="5026" b="44854"/>
          <a:stretch/>
        </p:blipFill>
        <p:spPr>
          <a:xfrm>
            <a:off x="6718041" y="3563971"/>
            <a:ext cx="5084638" cy="307009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8274555" y="1482349"/>
            <a:ext cx="36801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EE0031"/>
                </a:solidFill>
              </a:rPr>
              <a:t>A plusieurs reprises durant les tests, l’écran se fige et la barre de navigation disparait et l’expérience s’arrête prématurément. L’utilisateur est donc contraint de retourner à l’écran de connexion.</a:t>
            </a:r>
          </a:p>
        </p:txBody>
      </p:sp>
      <p:sp>
        <p:nvSpPr>
          <p:cNvPr id="7" name="Ellipse 6"/>
          <p:cNvSpPr/>
          <p:nvPr/>
        </p:nvSpPr>
        <p:spPr>
          <a:xfrm>
            <a:off x="11094274" y="3535388"/>
            <a:ext cx="289249" cy="28924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>
            <a:cxnSpLocks/>
            <a:endCxn id="29" idx="2"/>
          </p:cNvCxnSpPr>
          <p:nvPr/>
        </p:nvCxnSpPr>
        <p:spPr>
          <a:xfrm flipH="1" flipV="1">
            <a:off x="9922087" y="2923415"/>
            <a:ext cx="1172188" cy="77778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4"/>
          <a:srcRect l="93265" t="5006" b="89983"/>
          <a:stretch/>
        </p:blipFill>
        <p:spPr>
          <a:xfrm>
            <a:off x="11015959" y="2640662"/>
            <a:ext cx="675682" cy="28275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4"/>
          <a:srcRect l="12161" t="5006" r="67656" b="89818"/>
          <a:stretch/>
        </p:blipFill>
        <p:spPr>
          <a:xfrm>
            <a:off x="8274555" y="2651900"/>
            <a:ext cx="2024743" cy="292084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5"/>
          <a:srcRect t="10862" r="64223" b="41534"/>
          <a:stretch/>
        </p:blipFill>
        <p:spPr>
          <a:xfrm>
            <a:off x="521779" y="1874976"/>
            <a:ext cx="4513336" cy="3377989"/>
          </a:xfrm>
          <a:prstGeom prst="rect">
            <a:avLst/>
          </a:prstGeom>
        </p:spPr>
      </p:pic>
      <p:sp>
        <p:nvSpPr>
          <p:cNvPr id="21" name="ZoneTexte 20"/>
          <p:cNvSpPr txBox="1"/>
          <p:nvPr/>
        </p:nvSpPr>
        <p:spPr>
          <a:xfrm>
            <a:off x="1179555" y="5818068"/>
            <a:ext cx="3680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EE0031"/>
                </a:solidFill>
              </a:rPr>
              <a:t>Le menu « transactions » se superpose au contenu du </a:t>
            </a:r>
            <a:r>
              <a:rPr lang="fr-FR" sz="1400" b="1" dirty="0" err="1">
                <a:solidFill>
                  <a:srgbClr val="EE0031"/>
                </a:solidFill>
              </a:rPr>
              <a:t>dashboard</a:t>
            </a:r>
            <a:r>
              <a:rPr lang="fr-FR" sz="1400" b="1" dirty="0">
                <a:solidFill>
                  <a:srgbClr val="EE0031"/>
                </a:solidFill>
              </a:rPr>
              <a:t> sans le couvrir.</a:t>
            </a:r>
          </a:p>
        </p:txBody>
      </p:sp>
      <p:cxnSp>
        <p:nvCxnSpPr>
          <p:cNvPr id="22" name="Connecteur droit 21"/>
          <p:cNvCxnSpPr>
            <a:endCxn id="21" idx="0"/>
          </p:cNvCxnSpPr>
          <p:nvPr/>
        </p:nvCxnSpPr>
        <p:spPr>
          <a:xfrm>
            <a:off x="2677885" y="5066523"/>
            <a:ext cx="341740" cy="75154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à coins arrondis 22"/>
          <p:cNvSpPr/>
          <p:nvPr/>
        </p:nvSpPr>
        <p:spPr>
          <a:xfrm>
            <a:off x="1530220" y="2332653"/>
            <a:ext cx="2295331" cy="273387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8218231" y="2699344"/>
            <a:ext cx="3407711" cy="22407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A3D52AB-F0E0-4D0A-A4C6-E56AF7961B0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590" y="385151"/>
            <a:ext cx="1841977" cy="282755"/>
          </a:xfrm>
          <a:prstGeom prst="rect">
            <a:avLst/>
          </a:prstGeom>
        </p:spPr>
      </p:pic>
      <p:pic>
        <p:nvPicPr>
          <p:cNvPr id="16" name="Image 3">
            <a:extLst>
              <a:ext uri="{FF2B5EF4-FFF2-40B4-BE49-F238E27FC236}">
                <a16:creationId xmlns:a16="http://schemas.microsoft.com/office/drawing/2014/main" id="{EDF2EA04-98CC-4A28-ADEE-B998DAA1F47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3808" t="7289" b="34320"/>
          <a:stretch/>
        </p:blipFill>
        <p:spPr>
          <a:xfrm>
            <a:off x="5848299" y="3397891"/>
            <a:ext cx="3170767" cy="2254584"/>
          </a:xfrm>
          <a:prstGeom prst="rect">
            <a:avLst/>
          </a:prstGeom>
          <a:ln w="28575">
            <a:noFill/>
          </a:ln>
        </p:spPr>
      </p:pic>
      <p:cxnSp>
        <p:nvCxnSpPr>
          <p:cNvPr id="18" name="Connecteur droit 7">
            <a:extLst>
              <a:ext uri="{FF2B5EF4-FFF2-40B4-BE49-F238E27FC236}">
                <a16:creationId xmlns:a16="http://schemas.microsoft.com/office/drawing/2014/main" id="{9AE45535-0629-497D-A980-A8A1536D31F1}"/>
              </a:ext>
            </a:extLst>
          </p:cNvPr>
          <p:cNvCxnSpPr>
            <a:cxnSpLocks/>
            <a:stCxn id="29" idx="2"/>
            <a:endCxn id="24" idx="7"/>
          </p:cNvCxnSpPr>
          <p:nvPr/>
        </p:nvCxnSpPr>
        <p:spPr>
          <a:xfrm flipH="1">
            <a:off x="8728728" y="2923415"/>
            <a:ext cx="1193359" cy="50773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6">
            <a:extLst>
              <a:ext uri="{FF2B5EF4-FFF2-40B4-BE49-F238E27FC236}">
                <a16:creationId xmlns:a16="http://schemas.microsoft.com/office/drawing/2014/main" id="{377B2455-835C-4C67-BD00-0030464805DD}"/>
              </a:ext>
            </a:extLst>
          </p:cNvPr>
          <p:cNvSpPr/>
          <p:nvPr/>
        </p:nvSpPr>
        <p:spPr>
          <a:xfrm>
            <a:off x="8460650" y="3388789"/>
            <a:ext cx="314073" cy="289249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4570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43A60712-D042-49D9-A0CF-BD689BE34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EE0031"/>
                </a:solidFill>
              </a:rPr>
              <a:t>RECOMMANDATIONS GLOBALES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CB250F-CCFB-4DFE-8FDD-BDC44D3C5A48}"/>
              </a:ext>
            </a:extLst>
          </p:cNvPr>
          <p:cNvSpPr txBox="1"/>
          <p:nvPr/>
        </p:nvSpPr>
        <p:spPr>
          <a:xfrm>
            <a:off x="1378927" y="2215662"/>
            <a:ext cx="94341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D’une manière générale, la version desktop de l’interface est satisfaisante pour une version de test. </a:t>
            </a:r>
          </a:p>
          <a:p>
            <a:pPr algn="ctr"/>
            <a:r>
              <a:rPr lang="fr-FR" sz="2800" dirty="0"/>
              <a:t>Néanmoins, l’expérience utilisateur est encore perturbée par les éléments mentionnés précédemment.</a:t>
            </a:r>
          </a:p>
          <a:p>
            <a:pPr algn="ctr"/>
            <a:endParaRPr lang="fr-FR" sz="2800" dirty="0"/>
          </a:p>
          <a:p>
            <a:pPr algn="ctr"/>
            <a:r>
              <a:rPr lang="fr-FR" sz="2800" dirty="0"/>
              <a:t>L’architecture de l’information et l’arborescence des écrans est cohérente et bien menée, la navigation claire malgré certaines actions contre-intuitives.</a:t>
            </a:r>
          </a:p>
          <a:p>
            <a:pPr algn="ctr"/>
            <a:endParaRPr lang="fr-FR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4F3657-4B26-4E0C-8E0A-032FBF6344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010" y="6428199"/>
            <a:ext cx="1841977" cy="282755"/>
          </a:xfrm>
          <a:prstGeom prst="rect">
            <a:avLst/>
          </a:prstGeom>
        </p:spPr>
      </p:pic>
      <p:pic>
        <p:nvPicPr>
          <p:cNvPr id="7" name="Image 2">
            <a:extLst>
              <a:ext uri="{FF2B5EF4-FFF2-40B4-BE49-F238E27FC236}">
                <a16:creationId xmlns:a16="http://schemas.microsoft.com/office/drawing/2014/main" id="{FC2F7885-280B-4A0F-BE4B-B0C3FCB537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943" y="152383"/>
            <a:ext cx="875523" cy="87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18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43A60712-D042-49D9-A0CF-BD689BE34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EE0031"/>
                </a:solidFill>
              </a:rPr>
              <a:t>RECOMMANDATIONS GLOBALES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CB250F-CCFB-4DFE-8FDD-BDC44D3C5A48}"/>
              </a:ext>
            </a:extLst>
          </p:cNvPr>
          <p:cNvSpPr txBox="1"/>
          <p:nvPr/>
        </p:nvSpPr>
        <p:spPr>
          <a:xfrm>
            <a:off x="1378927" y="2215662"/>
            <a:ext cx="943414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L’expérience utilisateur pourrait être améliorée en:</a:t>
            </a:r>
          </a:p>
          <a:p>
            <a:pPr marL="285750" indent="-285750">
              <a:buFontTx/>
              <a:buChar char="-"/>
            </a:pPr>
            <a:r>
              <a:rPr lang="fr-FR" sz="2400" dirty="0"/>
              <a:t>Ajoutant la possibilité d’obtenir de l’aide </a:t>
            </a:r>
          </a:p>
          <a:p>
            <a:pPr marL="285750" indent="-285750">
              <a:buFontTx/>
              <a:buChar char="-"/>
            </a:pPr>
            <a:r>
              <a:rPr lang="fr-FR" sz="2400" dirty="0"/>
              <a:t>Offrant une vision globale de la situation et des différentes actions dès le premier écran</a:t>
            </a:r>
          </a:p>
          <a:p>
            <a:pPr marL="285750" indent="-285750">
              <a:buFontTx/>
              <a:buChar char="-"/>
            </a:pPr>
            <a:r>
              <a:rPr lang="fr-FR" sz="2400" dirty="0"/>
              <a:t>Réduisant les interactions redondantes voire perturbantes ainsi que les bugs et tableaux peu lisibles</a:t>
            </a:r>
          </a:p>
          <a:p>
            <a:pPr marL="285750" indent="-285750">
              <a:buFontTx/>
              <a:buChar char="-"/>
            </a:pPr>
            <a:r>
              <a:rPr lang="fr-FR" sz="2400" dirty="0"/>
              <a:t>Revoyant certains choix de couleur (le rouge est signe d’erreur)</a:t>
            </a:r>
          </a:p>
          <a:p>
            <a:pPr marL="285750" indent="-285750">
              <a:buFontTx/>
              <a:buChar char="-"/>
            </a:pPr>
            <a:r>
              <a:rPr lang="fr-FR" sz="2400" dirty="0"/>
              <a:t>Privilégier les accordéons et/ou pop-ups pour les demandes et actions afin d’éviter les ruptures d’expérience.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7FC7CC-423D-4AC9-861B-2D79418677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010" y="6351497"/>
            <a:ext cx="1841977" cy="282755"/>
          </a:xfrm>
          <a:prstGeom prst="rect">
            <a:avLst/>
          </a:prstGeom>
        </p:spPr>
      </p:pic>
      <p:pic>
        <p:nvPicPr>
          <p:cNvPr id="7" name="Image 2">
            <a:extLst>
              <a:ext uri="{FF2B5EF4-FFF2-40B4-BE49-F238E27FC236}">
                <a16:creationId xmlns:a16="http://schemas.microsoft.com/office/drawing/2014/main" id="{01A53B62-3732-44C5-A410-2D59A3101C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943" y="152383"/>
            <a:ext cx="875523" cy="87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785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3200398" y="4425161"/>
            <a:ext cx="5848739" cy="1325563"/>
          </a:xfrm>
        </p:spPr>
        <p:txBody>
          <a:bodyPr>
            <a:normAutofit/>
          </a:bodyPr>
          <a:lstStyle/>
          <a:p>
            <a:pPr algn="ctr"/>
            <a:r>
              <a:rPr lang="fr-FR" sz="5400" b="1" dirty="0">
                <a:solidFill>
                  <a:srgbClr val="EE0031"/>
                </a:solidFill>
              </a:rPr>
              <a:t>VERSION MOBILE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087" b="77854" l="702" r="42982">
                        <a14:foregroundMark x1="10789" y1="55433" x2="10789" y2="55433"/>
                        <a14:foregroundMark x1="9474" y1="48693" x2="9474" y2="48693"/>
                        <a14:foregroundMark x1="7456" y1="58322" x2="7456" y2="58322"/>
                        <a14:foregroundMark x1="7193" y1="58872" x2="7193" y2="58872"/>
                        <a14:foregroundMark x1="11053" y1="69739" x2="11053" y2="69739"/>
                        <a14:foregroundMark x1="15175" y1="50206" x2="15175" y2="50206"/>
                        <a14:foregroundMark x1="14825" y1="51582" x2="14825" y2="51582"/>
                        <a14:foregroundMark x1="18596" y1="60523" x2="18596" y2="605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340" r="56883" b="21224"/>
          <a:stretch/>
        </p:blipFill>
        <p:spPr>
          <a:xfrm>
            <a:off x="3200398" y="662474"/>
            <a:ext cx="5444268" cy="390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65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EE0031"/>
                </a:solidFill>
              </a:rPr>
              <a:t>VIREMENTS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943" y="152383"/>
            <a:ext cx="875523" cy="87552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F175503-7DA4-4AA9-90D5-B59C498A23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166" y="227143"/>
            <a:ext cx="3602089" cy="6403714"/>
          </a:xfrm>
          <a:prstGeom prst="rect">
            <a:avLst/>
          </a:prstGeom>
        </p:spPr>
      </p:pic>
      <p:sp>
        <p:nvSpPr>
          <p:cNvPr id="7" name="ZoneTexte 20">
            <a:extLst>
              <a:ext uri="{FF2B5EF4-FFF2-40B4-BE49-F238E27FC236}">
                <a16:creationId xmlns:a16="http://schemas.microsoft.com/office/drawing/2014/main" id="{10EE42E3-C749-4ADB-8168-815049ADA0B5}"/>
              </a:ext>
            </a:extLst>
          </p:cNvPr>
          <p:cNvSpPr txBox="1"/>
          <p:nvPr/>
        </p:nvSpPr>
        <p:spPr>
          <a:xfrm>
            <a:off x="2103114" y="3429000"/>
            <a:ext cx="3680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EE0031"/>
                </a:solidFill>
              </a:rPr>
              <a:t>Pas d’information sur la date de la transaction</a:t>
            </a:r>
          </a:p>
        </p:txBody>
      </p:sp>
      <p:cxnSp>
        <p:nvCxnSpPr>
          <p:cNvPr id="8" name="Connecteur droit 21">
            <a:extLst>
              <a:ext uri="{FF2B5EF4-FFF2-40B4-BE49-F238E27FC236}">
                <a16:creationId xmlns:a16="http://schemas.microsoft.com/office/drawing/2014/main" id="{D30D462E-5D0D-4D51-8D44-96FDBD9AF33F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5754260" y="3371850"/>
            <a:ext cx="1411471" cy="23759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D0283A4-A437-4739-8F67-31F2C9D88B95}"/>
              </a:ext>
            </a:extLst>
          </p:cNvPr>
          <p:cNvSpPr/>
          <p:nvPr/>
        </p:nvSpPr>
        <p:spPr>
          <a:xfrm>
            <a:off x="7165731" y="2382715"/>
            <a:ext cx="3305907" cy="1978270"/>
          </a:xfrm>
          <a:prstGeom prst="rect">
            <a:avLst/>
          </a:prstGeom>
          <a:noFill/>
          <a:ln w="57150">
            <a:solidFill>
              <a:srgbClr val="EE00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20">
            <a:extLst>
              <a:ext uri="{FF2B5EF4-FFF2-40B4-BE49-F238E27FC236}">
                <a16:creationId xmlns:a16="http://schemas.microsoft.com/office/drawing/2014/main" id="{5486A2D0-4C66-4FB0-B971-AD0BC3B14E4D}"/>
              </a:ext>
            </a:extLst>
          </p:cNvPr>
          <p:cNvSpPr txBox="1"/>
          <p:nvPr/>
        </p:nvSpPr>
        <p:spPr>
          <a:xfrm>
            <a:off x="2074121" y="2252066"/>
            <a:ext cx="3680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EE0031"/>
                </a:solidFill>
              </a:rPr>
              <a:t>Pas de possibilité d’effectuer une recherche ou de trier les résultats</a:t>
            </a:r>
          </a:p>
        </p:txBody>
      </p:sp>
      <p:cxnSp>
        <p:nvCxnSpPr>
          <p:cNvPr id="13" name="Connecteur droit 21">
            <a:extLst>
              <a:ext uri="{FF2B5EF4-FFF2-40B4-BE49-F238E27FC236}">
                <a16:creationId xmlns:a16="http://schemas.microsoft.com/office/drawing/2014/main" id="{008C2E80-503E-4BF2-9D07-AA2D42EDDE9E}"/>
              </a:ext>
            </a:extLst>
          </p:cNvPr>
          <p:cNvCxnSpPr>
            <a:cxnSpLocks/>
          </p:cNvCxnSpPr>
          <p:nvPr/>
        </p:nvCxnSpPr>
        <p:spPr>
          <a:xfrm flipV="1">
            <a:off x="5664811" y="2014476"/>
            <a:ext cx="1411471" cy="23759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4AB1A281-C49E-4060-BFE7-CF253717CD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37" y="6210120"/>
            <a:ext cx="1841977" cy="28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66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EE0031"/>
                </a:solidFill>
              </a:rPr>
              <a:t>BUGS ERGONOMIQUES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943" y="152383"/>
            <a:ext cx="875523" cy="875523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13" y="1903430"/>
            <a:ext cx="2346065" cy="41707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1EB78C-2CE9-40AE-8191-947949AE856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590" y="385151"/>
            <a:ext cx="1841977" cy="28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239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2845" y="2796009"/>
            <a:ext cx="10515600" cy="2979641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Le feedback de la solution CLIPRO par l’équipe UX Design de la Digital </a:t>
            </a:r>
            <a:r>
              <a:rPr lang="fr-FR" dirty="0" err="1"/>
              <a:t>Factory</a:t>
            </a:r>
            <a:r>
              <a:rPr lang="fr-FR" dirty="0"/>
              <a:t> SGMA est présenté ci-après.</a:t>
            </a:r>
          </a:p>
          <a:p>
            <a:pPr marL="0" indent="0">
              <a:buNone/>
            </a:pPr>
            <a:r>
              <a:rPr lang="fr-FR" dirty="0"/>
              <a:t>Les éléments et écrans ne nécessitant pas d’observation particulière ne sont pas présentés. Seuls ceux faisant l’objet de remarques ou conseils ergonomiques et fonctionnels sont traités.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912845" y="1195549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solidFill>
                  <a:srgbClr val="EE0031"/>
                </a:solidFill>
              </a:rPr>
              <a:t>PRÉAMBULE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943" y="152383"/>
            <a:ext cx="875523" cy="8755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4CC6BE-3A82-4741-8877-167D1240D1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590" y="385151"/>
            <a:ext cx="1841977" cy="28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865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43A60712-D042-49D9-A0CF-BD689BE34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2710"/>
            <a:ext cx="10515600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EE0031"/>
                </a:solidFill>
              </a:rPr>
              <a:t>RECOMMANDATIONS GLOBALES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CB250F-CCFB-4DFE-8FDD-BDC44D3C5A48}"/>
              </a:ext>
            </a:extLst>
          </p:cNvPr>
          <p:cNvSpPr txBox="1"/>
          <p:nvPr/>
        </p:nvSpPr>
        <p:spPr>
          <a:xfrm>
            <a:off x="1251438" y="1708273"/>
            <a:ext cx="954844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rgbClr val="EE0031"/>
                </a:solidFill>
              </a:rPr>
              <a:t>NB: les tests et l’analyse ont été réalisés sur la base de captures d’écran. L’usabilité et l’expérience d’utilisation n’est donc pas testée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La version mobile de l’interface dispose de toutes les qualités pour une expérience utilisateur positive. L’architecture et l’arborescence des écrans est claire et intuitive. 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Peu de défauts pouvant nuire sérieusement à l’usabilité de l’outil avec une navigation simple, des CTA d’une taille suffisante.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Le rendu général est élégant et très peu de bugs ergonomiques.</a:t>
            </a:r>
          </a:p>
          <a:p>
            <a:pPr algn="ctr"/>
            <a:endParaRPr lang="fr-FR" sz="2400" dirty="0"/>
          </a:p>
          <a:p>
            <a:pPr algn="ctr"/>
            <a:endParaRPr lang="fr-FR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9C5988-401E-44D7-BB3E-EBDB6E9A3E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011" y="6333912"/>
            <a:ext cx="1841977" cy="282755"/>
          </a:xfrm>
          <a:prstGeom prst="rect">
            <a:avLst/>
          </a:prstGeom>
        </p:spPr>
      </p:pic>
      <p:pic>
        <p:nvPicPr>
          <p:cNvPr id="7" name="Image 2">
            <a:extLst>
              <a:ext uri="{FF2B5EF4-FFF2-40B4-BE49-F238E27FC236}">
                <a16:creationId xmlns:a16="http://schemas.microsoft.com/office/drawing/2014/main" id="{3DD8D6FD-2D21-4918-A2B3-CED216F1A8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943" y="152383"/>
            <a:ext cx="875523" cy="87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111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384" b="77442" l="39825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172" t="24691" b="23704"/>
          <a:stretch/>
        </p:blipFill>
        <p:spPr>
          <a:xfrm>
            <a:off x="3948150" y="1450217"/>
            <a:ext cx="5088799" cy="2946952"/>
          </a:xfrm>
          <a:prstGeom prst="rect">
            <a:avLst/>
          </a:prstGeom>
          <a:noFill/>
        </p:spPr>
      </p:pic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3188210" y="4527798"/>
            <a:ext cx="5848739" cy="1325563"/>
          </a:xfrm>
        </p:spPr>
        <p:txBody>
          <a:bodyPr>
            <a:normAutofit/>
          </a:bodyPr>
          <a:lstStyle/>
          <a:p>
            <a:pPr algn="ctr"/>
            <a:r>
              <a:rPr lang="fr-FR" sz="5400" b="1" dirty="0">
                <a:solidFill>
                  <a:srgbClr val="EE0031"/>
                </a:solidFill>
              </a:rPr>
              <a:t>VERSION DESKTOP</a:t>
            </a:r>
          </a:p>
        </p:txBody>
      </p:sp>
    </p:spTree>
    <p:extLst>
      <p:ext uri="{BB962C8B-B14F-4D97-AF65-F5344CB8AC3E}">
        <p14:creationId xmlns:p14="http://schemas.microsoft.com/office/powerpoint/2010/main" val="3665273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l="11231" t="24656" r="12238" b="18117"/>
          <a:stretch/>
        </p:blipFill>
        <p:spPr>
          <a:xfrm>
            <a:off x="2012503" y="1519405"/>
            <a:ext cx="7985692" cy="3358834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EE0031"/>
                </a:solidFill>
              </a:rPr>
              <a:t>CONNEXION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943" y="152383"/>
            <a:ext cx="875523" cy="87552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7912729" y="2908071"/>
            <a:ext cx="1095469" cy="110261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/>
          <p:cNvSpPr/>
          <p:nvPr/>
        </p:nvSpPr>
        <p:spPr>
          <a:xfrm>
            <a:off x="7401376" y="5004262"/>
            <a:ext cx="4489615" cy="17113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835" y="4903178"/>
            <a:ext cx="569424" cy="569424"/>
          </a:xfrm>
          <a:prstGeom prst="rect">
            <a:avLst/>
          </a:prstGeom>
        </p:spPr>
      </p:pic>
      <p:sp>
        <p:nvSpPr>
          <p:cNvPr id="43" name="ZoneTexte 42"/>
          <p:cNvSpPr txBox="1"/>
          <p:nvPr/>
        </p:nvSpPr>
        <p:spPr>
          <a:xfrm>
            <a:off x="7416918" y="5452586"/>
            <a:ext cx="424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Privilégier un mot de passe alphanumérique avec la possibilité pour l’utilisateur de personnaliser ce dernier.</a:t>
            </a:r>
          </a:p>
        </p:txBody>
      </p:sp>
      <p:sp>
        <p:nvSpPr>
          <p:cNvPr id="44" name="ZoneTexte 43"/>
          <p:cNvSpPr txBox="1"/>
          <p:nvPr/>
        </p:nvSpPr>
        <p:spPr>
          <a:xfrm>
            <a:off x="8806979" y="5004262"/>
            <a:ext cx="167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NOTRE CONSEIL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7416918" y="5894235"/>
            <a:ext cx="448961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Le pavé numérique est plutôt contraignant au niveau de l’</a:t>
            </a:r>
            <a:r>
              <a:rPr lang="fr-FR" sz="1200" dirty="0" err="1"/>
              <a:t>usabilité</a:t>
            </a:r>
            <a:r>
              <a:rPr lang="fr-FR" sz="1200" dirty="0"/>
              <a:t> (impossible de copier-coller son mot de passe depuis un </a:t>
            </a:r>
            <a:r>
              <a:rPr lang="fr-FR" sz="1200" dirty="0" err="1"/>
              <a:t>bloc-note</a:t>
            </a:r>
            <a:r>
              <a:rPr lang="fr-FR" sz="1200" dirty="0"/>
              <a:t> ou un </a:t>
            </a:r>
            <a:r>
              <a:rPr lang="fr-FR" sz="1200" dirty="0" err="1"/>
              <a:t>clipboard</a:t>
            </a:r>
            <a:r>
              <a:rPr lang="fr-FR" sz="1200" dirty="0"/>
              <a:t>) </a:t>
            </a:r>
            <a:r>
              <a:rPr lang="fr-FR" sz="1200" dirty="0">
                <a:sym typeface="Wingdings" panose="05000000000000000000" pitchFamily="2" charset="2"/>
              </a:rPr>
              <a:t> cette pratique n’est plus idoine à une expérience positive.</a:t>
            </a:r>
            <a:br>
              <a:rPr lang="fr-FR" sz="1200" dirty="0"/>
            </a:br>
            <a:endParaRPr lang="fr-FR" sz="1400" dirty="0"/>
          </a:p>
        </p:txBody>
      </p:sp>
      <p:cxnSp>
        <p:nvCxnSpPr>
          <p:cNvPr id="23" name="Connecteur droit 22"/>
          <p:cNvCxnSpPr>
            <a:stCxn id="17" idx="2"/>
            <a:endCxn id="44" idx="1"/>
          </p:cNvCxnSpPr>
          <p:nvPr/>
        </p:nvCxnSpPr>
        <p:spPr>
          <a:xfrm>
            <a:off x="8460464" y="4010684"/>
            <a:ext cx="346515" cy="117824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34805" y="5207906"/>
            <a:ext cx="3687813" cy="100824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3" name="Imag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58" y="5023588"/>
            <a:ext cx="569424" cy="569424"/>
          </a:xfrm>
          <a:prstGeom prst="rect">
            <a:avLst/>
          </a:prstGeom>
        </p:spPr>
      </p:pic>
      <p:sp>
        <p:nvSpPr>
          <p:cNvPr id="34" name="ZoneTexte 33"/>
          <p:cNvSpPr txBox="1"/>
          <p:nvPr/>
        </p:nvSpPr>
        <p:spPr>
          <a:xfrm>
            <a:off x="1203002" y="5483544"/>
            <a:ext cx="3137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Privilégier une landing page dédiée à la solution et personnaliser l’écran de login selon les chartes de la marque.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1639507" y="5178600"/>
            <a:ext cx="167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NOTRE CONSEIL</a:t>
            </a:r>
          </a:p>
        </p:txBody>
      </p:sp>
      <p:cxnSp>
        <p:nvCxnSpPr>
          <p:cNvPr id="46" name="Connecteur droit 45"/>
          <p:cNvCxnSpPr>
            <a:endCxn id="3" idx="1"/>
          </p:cNvCxnSpPr>
          <p:nvPr/>
        </p:nvCxnSpPr>
        <p:spPr>
          <a:xfrm>
            <a:off x="1612889" y="3198822"/>
            <a:ext cx="39961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>
            <a:endCxn id="35" idx="1"/>
          </p:cNvCxnSpPr>
          <p:nvPr/>
        </p:nvCxnSpPr>
        <p:spPr>
          <a:xfrm>
            <a:off x="1612889" y="3198822"/>
            <a:ext cx="26618" cy="216444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AD2BAFFD-2DD8-4A72-BDBB-B5705D9E450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590" y="385151"/>
            <a:ext cx="1841977" cy="28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328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3">
            <a:extLst>
              <a:ext uri="{FF2B5EF4-FFF2-40B4-BE49-F238E27FC236}">
                <a16:creationId xmlns:a16="http://schemas.microsoft.com/office/drawing/2014/main" id="{6815EDEA-BEC5-43BC-B807-CA3F9D90E4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843"/>
          <a:stretch/>
        </p:blipFill>
        <p:spPr>
          <a:xfrm>
            <a:off x="930981" y="1276669"/>
            <a:ext cx="6830867" cy="234986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EE0031"/>
                </a:solidFill>
              </a:rPr>
              <a:t>ECRAN D’ACCUEIL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/>
          <a:srcRect t="5006" r="46543" b="44181"/>
          <a:stretch/>
        </p:blipFill>
        <p:spPr>
          <a:xfrm>
            <a:off x="7180414" y="4032661"/>
            <a:ext cx="4585665" cy="245185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943" y="152383"/>
            <a:ext cx="875523" cy="875523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9206380" y="1291117"/>
            <a:ext cx="2668556" cy="22467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C00000"/>
                </a:solidFill>
              </a:rPr>
              <a:t>Choix de l’icône non idoine. Dans les conventions web classiques, cette icône a pour signification « dupliquer » ou « copier ». </a:t>
            </a:r>
            <a:br>
              <a:rPr lang="fr-FR" sz="1400" dirty="0">
                <a:solidFill>
                  <a:srgbClr val="C00000"/>
                </a:solidFill>
              </a:rPr>
            </a:br>
            <a:br>
              <a:rPr lang="fr-FR" sz="1400" dirty="0">
                <a:solidFill>
                  <a:srgbClr val="C00000"/>
                </a:solidFill>
              </a:rPr>
            </a:br>
            <a:r>
              <a:rPr lang="fr-FR" sz="1400" dirty="0">
                <a:solidFill>
                  <a:srgbClr val="C00000"/>
                </a:solidFill>
              </a:rPr>
              <a:t>Sur la version desktop, le texte au </a:t>
            </a:r>
            <a:r>
              <a:rPr lang="fr-FR" sz="1400" dirty="0" err="1">
                <a:solidFill>
                  <a:srgbClr val="C00000"/>
                </a:solidFill>
              </a:rPr>
              <a:t>hover</a:t>
            </a:r>
            <a:r>
              <a:rPr lang="fr-FR" sz="1400" dirty="0">
                <a:solidFill>
                  <a:srgbClr val="C00000"/>
                </a:solidFill>
              </a:rPr>
              <a:t> indique l’édition du RIB. En revanche, sur mobile ou tablette, cela pourrait surprendre ou dérouter sans ce texte au </a:t>
            </a:r>
            <a:r>
              <a:rPr lang="fr-FR" sz="1400" dirty="0" err="1">
                <a:solidFill>
                  <a:srgbClr val="C00000"/>
                </a:solidFill>
              </a:rPr>
              <a:t>hover</a:t>
            </a:r>
            <a:r>
              <a:rPr lang="fr-FR" sz="1400" dirty="0">
                <a:solidFill>
                  <a:srgbClr val="C00000"/>
                </a:solidFill>
              </a:rPr>
              <a:t>.</a:t>
            </a:r>
            <a:endParaRPr lang="fr-F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Connecteur droit 6"/>
          <p:cNvCxnSpPr>
            <a:stCxn id="9" idx="7"/>
            <a:endCxn id="6" idx="2"/>
          </p:cNvCxnSpPr>
          <p:nvPr/>
        </p:nvCxnSpPr>
        <p:spPr>
          <a:xfrm flipH="1" flipV="1">
            <a:off x="10540658" y="3537886"/>
            <a:ext cx="937354" cy="186352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11231123" y="5359046"/>
            <a:ext cx="289249" cy="28924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5"/>
          <a:srcRect l="8257" t="11420" r="46295" b="48402"/>
          <a:stretch/>
        </p:blipFill>
        <p:spPr>
          <a:xfrm>
            <a:off x="6122830" y="4637314"/>
            <a:ext cx="4084527" cy="2031117"/>
          </a:xfrm>
          <a:prstGeom prst="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14" name="Connecteur droit 13"/>
          <p:cNvCxnSpPr>
            <a:stCxn id="17" idx="0"/>
            <a:endCxn id="6" idx="2"/>
          </p:cNvCxnSpPr>
          <p:nvPr/>
        </p:nvCxnSpPr>
        <p:spPr>
          <a:xfrm flipV="1">
            <a:off x="9669080" y="3537886"/>
            <a:ext cx="871578" cy="185033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180901" y="5388225"/>
            <a:ext cx="976358" cy="14482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1916412" y="3643964"/>
            <a:ext cx="4714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arrivant dans son espace, le client n’a de visibilité que sur la partie compte. Le contenu correspond à celui de: </a:t>
            </a:r>
            <a:br>
              <a:rPr lang="fr-FR" dirty="0"/>
            </a:br>
            <a:r>
              <a:rPr lang="fr-FR" b="1" dirty="0"/>
              <a:t>Comptes &gt; Situation des comptes</a:t>
            </a:r>
            <a:endParaRPr lang="fr-FR" dirty="0"/>
          </a:p>
        </p:txBody>
      </p:sp>
      <p:sp>
        <p:nvSpPr>
          <p:cNvPr id="42" name="Rectangle 41"/>
          <p:cNvSpPr/>
          <p:nvPr/>
        </p:nvSpPr>
        <p:spPr>
          <a:xfrm>
            <a:off x="1052769" y="4891063"/>
            <a:ext cx="4489615" cy="161237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69" y="4720299"/>
            <a:ext cx="530342" cy="530342"/>
          </a:xfrm>
          <a:prstGeom prst="rect">
            <a:avLst/>
          </a:prstGeom>
        </p:spPr>
      </p:pic>
      <p:sp>
        <p:nvSpPr>
          <p:cNvPr id="43" name="ZoneTexte 42"/>
          <p:cNvSpPr txBox="1"/>
          <p:nvPr/>
        </p:nvSpPr>
        <p:spPr>
          <a:xfrm>
            <a:off x="1232885" y="5180102"/>
            <a:ext cx="424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Un écran d’accueil doit préférablement donner un aperçu de l’ensemble des fonctionnalités et des menus</a:t>
            </a:r>
          </a:p>
        </p:txBody>
      </p:sp>
      <p:sp>
        <p:nvSpPr>
          <p:cNvPr id="44" name="ZoneTexte 43"/>
          <p:cNvSpPr txBox="1"/>
          <p:nvPr/>
        </p:nvSpPr>
        <p:spPr>
          <a:xfrm>
            <a:off x="2458372" y="4891063"/>
            <a:ext cx="167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NOTRE CONSEIL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992914" y="5638274"/>
            <a:ext cx="46093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Chaque bloc de cet écran pourrait rediriger</a:t>
            </a:r>
            <a:br>
              <a:rPr lang="fr-FR" sz="1200" dirty="0"/>
            </a:br>
            <a:r>
              <a:rPr lang="fr-FR" sz="1200" dirty="0"/>
              <a:t> vers chaque élément du menu </a:t>
            </a:r>
            <a:br>
              <a:rPr lang="fr-FR" sz="1200" dirty="0"/>
            </a:br>
            <a:r>
              <a:rPr lang="fr-FR" sz="1200" dirty="0"/>
              <a:t>Par exemple:</a:t>
            </a:r>
          </a:p>
          <a:p>
            <a:pPr algn="ctr"/>
            <a:r>
              <a:rPr lang="fr-FR" sz="1400" dirty="0"/>
              <a:t>Synthèse des comptes | Cartes | Crédits | Virements | Profil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B5AE51C-3354-4F48-9B9F-BEEFE025AA8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590" y="385151"/>
            <a:ext cx="1841977" cy="28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831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/>
          <p:cNvPicPr>
            <a:picLocks noChangeAspect="1"/>
          </p:cNvPicPr>
          <p:nvPr/>
        </p:nvPicPr>
        <p:blipFill rotWithShape="1">
          <a:blip r:embed="rId2"/>
          <a:srcRect t="10856" r="78865" b="45091"/>
          <a:stretch/>
        </p:blipFill>
        <p:spPr>
          <a:xfrm>
            <a:off x="9338008" y="2353677"/>
            <a:ext cx="2205994" cy="258639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EE0031"/>
                </a:solidFill>
              </a:rPr>
              <a:t>MENUS ET BARRE DE NAVIGATION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943" y="152383"/>
            <a:ext cx="875523" cy="875523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9206380" y="1291117"/>
            <a:ext cx="2668556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La rubrique « Administration » n’a d’utilité que pour la modification de mot de passe.</a:t>
            </a:r>
          </a:p>
        </p:txBody>
      </p:sp>
      <p:cxnSp>
        <p:nvCxnSpPr>
          <p:cNvPr id="7" name="Connecteur droit 6"/>
          <p:cNvCxnSpPr>
            <a:stCxn id="8" idx="7"/>
            <a:endCxn id="6" idx="2"/>
          </p:cNvCxnSpPr>
          <p:nvPr/>
        </p:nvCxnSpPr>
        <p:spPr>
          <a:xfrm flipV="1">
            <a:off x="9707288" y="2029781"/>
            <a:ext cx="833370" cy="250153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/>
        </p:nvSpPr>
        <p:spPr>
          <a:xfrm>
            <a:off x="9394182" y="4474030"/>
            <a:ext cx="366827" cy="39115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>
            <a:stCxn id="10" idx="0"/>
            <a:endCxn id="6" idx="2"/>
          </p:cNvCxnSpPr>
          <p:nvPr/>
        </p:nvCxnSpPr>
        <p:spPr>
          <a:xfrm flipH="1" flipV="1">
            <a:off x="10540658" y="2029781"/>
            <a:ext cx="205175" cy="7635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0140800" y="2793307"/>
            <a:ext cx="1210066" cy="16246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2948163" y="1275728"/>
            <a:ext cx="4714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rubriques ne sont pas cliquables. L’utilisateur est obligé de sélectionner une sous-rubrique</a:t>
            </a:r>
            <a:br>
              <a:rPr lang="fr-FR" dirty="0"/>
            </a:b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608395" y="4820788"/>
            <a:ext cx="4489615" cy="161237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95" y="4650024"/>
            <a:ext cx="530342" cy="530342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824971" y="5188260"/>
            <a:ext cx="424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Toujours privilégier la simplicité et permettre à l’utilisateur d’arriver en 1 clic à l’écran souhaité. Chaque rubrique du menu devrait être cliquable sans être obligé d’utiliser les sous-rubrique</a:t>
            </a:r>
          </a:p>
          <a:p>
            <a:endParaRPr lang="fr-FR" sz="1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2013998" y="4820788"/>
            <a:ext cx="167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NOTRE CONSEIL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887173" y="5725276"/>
            <a:ext cx="39320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Par exemple:</a:t>
            </a:r>
          </a:p>
          <a:p>
            <a:pPr algn="ctr"/>
            <a:r>
              <a:rPr lang="fr-FR" sz="1400" dirty="0"/>
              <a:t>En cliquant sur comptes, j’arrive sur </a:t>
            </a:r>
            <a:r>
              <a:rPr lang="fr-FR" sz="1400" b="1" dirty="0"/>
              <a:t>Comptes &gt; Situation des comptes</a:t>
            </a:r>
            <a:endParaRPr lang="fr-FR" sz="1400" dirty="0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 rotWithShape="1">
          <a:blip r:embed="rId5"/>
          <a:srcRect t="10821" r="79069" b="44791"/>
          <a:stretch/>
        </p:blipFill>
        <p:spPr>
          <a:xfrm>
            <a:off x="608395" y="1818905"/>
            <a:ext cx="2188634" cy="2610724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 rotWithShape="1">
          <a:blip r:embed="rId6"/>
          <a:srcRect l="93265" t="5006" b="89983"/>
          <a:stretch/>
        </p:blipFill>
        <p:spPr>
          <a:xfrm>
            <a:off x="10940516" y="1911363"/>
            <a:ext cx="675682" cy="282753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11293206" y="1962114"/>
            <a:ext cx="337841" cy="25471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30"/>
          <p:cNvCxnSpPr>
            <a:stCxn id="10" idx="0"/>
            <a:endCxn id="30" idx="2"/>
          </p:cNvCxnSpPr>
          <p:nvPr/>
        </p:nvCxnSpPr>
        <p:spPr>
          <a:xfrm flipV="1">
            <a:off x="10745833" y="2216832"/>
            <a:ext cx="716294" cy="57647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 33"/>
          <p:cNvPicPr>
            <a:picLocks noChangeAspect="1"/>
          </p:cNvPicPr>
          <p:nvPr/>
        </p:nvPicPr>
        <p:blipFill rotWithShape="1">
          <a:blip r:embed="rId7"/>
          <a:srcRect l="87239" t="5751" r="860" b="69999"/>
          <a:stretch/>
        </p:blipFill>
        <p:spPr>
          <a:xfrm>
            <a:off x="5664592" y="2316702"/>
            <a:ext cx="2176572" cy="2494567"/>
          </a:xfrm>
          <a:prstGeom prst="rect">
            <a:avLst/>
          </a:prstGeom>
        </p:spPr>
      </p:pic>
      <p:cxnSp>
        <p:nvCxnSpPr>
          <p:cNvPr id="35" name="Connecteur droit 34"/>
          <p:cNvCxnSpPr>
            <a:stCxn id="45" idx="3"/>
            <a:endCxn id="11" idx="1"/>
          </p:cNvCxnSpPr>
          <p:nvPr/>
        </p:nvCxnSpPr>
        <p:spPr>
          <a:xfrm flipV="1">
            <a:off x="2412346" y="1737393"/>
            <a:ext cx="535817" cy="83294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/>
          <p:cNvSpPr/>
          <p:nvPr/>
        </p:nvSpPr>
        <p:spPr>
          <a:xfrm>
            <a:off x="689078" y="1839409"/>
            <a:ext cx="396189" cy="39618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1" name="Connecteur droit 40"/>
          <p:cNvCxnSpPr>
            <a:endCxn id="45" idx="1"/>
          </p:cNvCxnSpPr>
          <p:nvPr/>
        </p:nvCxnSpPr>
        <p:spPr>
          <a:xfrm>
            <a:off x="865010" y="2225844"/>
            <a:ext cx="337270" cy="34449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202280" y="2489106"/>
            <a:ext cx="1210066" cy="16246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/>
          <p:cNvSpPr/>
          <p:nvPr/>
        </p:nvSpPr>
        <p:spPr>
          <a:xfrm>
            <a:off x="646636" y="3409728"/>
            <a:ext cx="453859" cy="42691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 droit 48"/>
          <p:cNvCxnSpPr>
            <a:stCxn id="12" idx="0"/>
            <a:endCxn id="48" idx="2"/>
          </p:cNvCxnSpPr>
          <p:nvPr/>
        </p:nvCxnSpPr>
        <p:spPr>
          <a:xfrm flipH="1" flipV="1">
            <a:off x="873566" y="3836647"/>
            <a:ext cx="1979637" cy="98414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cxnSpLocks/>
            <a:stCxn id="37" idx="2"/>
            <a:endCxn id="59" idx="0"/>
          </p:cNvCxnSpPr>
          <p:nvPr/>
        </p:nvCxnSpPr>
        <p:spPr>
          <a:xfrm>
            <a:off x="6772910" y="3209192"/>
            <a:ext cx="577199" cy="178650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ZoneTexte 58"/>
          <p:cNvSpPr txBox="1"/>
          <p:nvPr/>
        </p:nvSpPr>
        <p:spPr>
          <a:xfrm>
            <a:off x="6125536" y="4995700"/>
            <a:ext cx="2449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Eléments difficilement lisibles et aucune action au clic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680254" y="1268256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771539" y="4881555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8" name="Rectangle 67"/>
          <p:cNvSpPr/>
          <p:nvPr/>
        </p:nvSpPr>
        <p:spPr>
          <a:xfrm>
            <a:off x="8957130" y="1167468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77" name="Rectangle 76"/>
          <p:cNvSpPr/>
          <p:nvPr/>
        </p:nvSpPr>
        <p:spPr>
          <a:xfrm>
            <a:off x="9338008" y="5686074"/>
            <a:ext cx="24465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Il serait préférable de déplacer cet élément vers le menu « profil » dans la barre de navigation et conserver un menu latéral à 4 rubriques</a:t>
            </a:r>
          </a:p>
        </p:txBody>
      </p:sp>
      <p:sp>
        <p:nvSpPr>
          <p:cNvPr id="78" name="Rectangle 77"/>
          <p:cNvSpPr/>
          <p:nvPr/>
        </p:nvSpPr>
        <p:spPr>
          <a:xfrm>
            <a:off x="9266112" y="5075781"/>
            <a:ext cx="2608824" cy="161237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9" name="Image 7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882" y="4998793"/>
            <a:ext cx="530342" cy="530342"/>
          </a:xfrm>
          <a:prstGeom prst="rect">
            <a:avLst/>
          </a:prstGeom>
        </p:spPr>
      </p:pic>
      <p:sp>
        <p:nvSpPr>
          <p:cNvPr id="80" name="ZoneTexte 79"/>
          <p:cNvSpPr txBox="1"/>
          <p:nvPr/>
        </p:nvSpPr>
        <p:spPr>
          <a:xfrm>
            <a:off x="9809108" y="5126378"/>
            <a:ext cx="167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NOTRE CONSEIL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3ECE8D8-6167-4CFC-BBAB-A55F40EA22A8}"/>
              </a:ext>
            </a:extLst>
          </p:cNvPr>
          <p:cNvSpPr/>
          <p:nvPr/>
        </p:nvSpPr>
        <p:spPr>
          <a:xfrm>
            <a:off x="5883135" y="2808532"/>
            <a:ext cx="1779550" cy="40066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0" name="Connecteur droit 48">
            <a:extLst>
              <a:ext uri="{FF2B5EF4-FFF2-40B4-BE49-F238E27FC236}">
                <a16:creationId xmlns:a16="http://schemas.microsoft.com/office/drawing/2014/main" id="{1F4C5942-3786-49E1-9A07-23240D6E5EC5}"/>
              </a:ext>
            </a:extLst>
          </p:cNvPr>
          <p:cNvCxnSpPr>
            <a:cxnSpLocks/>
            <a:stCxn id="34" idx="1"/>
            <a:endCxn id="15" idx="0"/>
          </p:cNvCxnSpPr>
          <p:nvPr/>
        </p:nvCxnSpPr>
        <p:spPr>
          <a:xfrm flipH="1">
            <a:off x="2853202" y="3563986"/>
            <a:ext cx="2811390" cy="125680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FDE56708-F03C-4BA7-A0A9-5507955D5E3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590" y="385151"/>
            <a:ext cx="1841977" cy="28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039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t="10771" r="1283" b="21341"/>
          <a:stretch/>
        </p:blipFill>
        <p:spPr>
          <a:xfrm>
            <a:off x="5435766" y="1916186"/>
            <a:ext cx="6531428" cy="252652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EE0031"/>
                </a:solidFill>
              </a:rPr>
              <a:t>COMPTES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943" y="152383"/>
            <a:ext cx="875523" cy="87552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477579" y="5659796"/>
            <a:ext cx="4489615" cy="89669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980" y="5453213"/>
            <a:ext cx="530342" cy="530342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7599194" y="5983555"/>
            <a:ext cx="424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La fonctionnalité de recherche est très utile et mériterait d’avoir sa place directement dans l’écran de consultation du compte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8883182" y="5670918"/>
            <a:ext cx="167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NOTRE CONSEIL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897710" y="1928544"/>
            <a:ext cx="1352939" cy="23207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6" name="Connecteur droit 55"/>
          <p:cNvCxnSpPr>
            <a:stCxn id="55" idx="2"/>
            <a:endCxn id="67" idx="0"/>
          </p:cNvCxnSpPr>
          <p:nvPr/>
        </p:nvCxnSpPr>
        <p:spPr>
          <a:xfrm>
            <a:off x="6574180" y="2160615"/>
            <a:ext cx="1407960" cy="224598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ZoneTexte 58"/>
          <p:cNvSpPr txBox="1"/>
          <p:nvPr/>
        </p:nvSpPr>
        <p:spPr>
          <a:xfrm>
            <a:off x="8052322" y="4457025"/>
            <a:ext cx="39148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La fonctionnalité recherche est un écran à part entière et uniquement atteignable via le menu et risque de perturber l’expérience utilisateur (rupture)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809721" y="4406598"/>
            <a:ext cx="344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C00000"/>
                </a:solidFill>
              </a:rPr>
              <a:t>2</a:t>
            </a:r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 rotWithShape="1">
          <a:blip r:embed="rId5"/>
          <a:srcRect t="10487" b="42815"/>
          <a:stretch/>
        </p:blipFill>
        <p:spPr>
          <a:xfrm>
            <a:off x="322778" y="4747187"/>
            <a:ext cx="7033185" cy="1847461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88461" t="53562" r="2621" b="40566"/>
          <a:stretch/>
        </p:blipFill>
        <p:spPr>
          <a:xfrm>
            <a:off x="6267940" y="5587654"/>
            <a:ext cx="755780" cy="279918"/>
          </a:xfrm>
          <a:prstGeom prst="rect">
            <a:avLst/>
          </a:prstGeom>
        </p:spPr>
      </p:pic>
      <p:cxnSp>
        <p:nvCxnSpPr>
          <p:cNvPr id="49" name="Connecteur droit 48"/>
          <p:cNvCxnSpPr>
            <a:stCxn id="14" idx="1"/>
            <a:endCxn id="46" idx="3"/>
          </p:cNvCxnSpPr>
          <p:nvPr/>
        </p:nvCxnSpPr>
        <p:spPr>
          <a:xfrm flipH="1" flipV="1">
            <a:off x="7023720" y="5727613"/>
            <a:ext cx="575474" cy="48677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Image 63"/>
          <p:cNvPicPr>
            <a:picLocks noChangeAspect="1"/>
          </p:cNvPicPr>
          <p:nvPr/>
        </p:nvPicPr>
        <p:blipFill rotWithShape="1">
          <a:blip r:embed="rId6"/>
          <a:srcRect t="10821" r="79069" b="44791"/>
          <a:stretch/>
        </p:blipFill>
        <p:spPr>
          <a:xfrm>
            <a:off x="674153" y="1767999"/>
            <a:ext cx="2188634" cy="2610724"/>
          </a:xfrm>
          <a:prstGeom prst="rect">
            <a:avLst/>
          </a:prstGeom>
        </p:spPr>
      </p:pic>
      <p:sp>
        <p:nvSpPr>
          <p:cNvPr id="66" name="Rectangle 65"/>
          <p:cNvSpPr/>
          <p:nvPr/>
        </p:nvSpPr>
        <p:spPr>
          <a:xfrm>
            <a:off x="1236187" y="2441654"/>
            <a:ext cx="1352939" cy="15219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9" name="Connecteur droit 68"/>
          <p:cNvCxnSpPr>
            <a:stCxn id="66" idx="3"/>
            <a:endCxn id="71" idx="0"/>
          </p:cNvCxnSpPr>
          <p:nvPr/>
        </p:nvCxnSpPr>
        <p:spPr>
          <a:xfrm>
            <a:off x="2589126" y="2517749"/>
            <a:ext cx="777713" cy="29341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/>
          <p:cNvSpPr txBox="1"/>
          <p:nvPr/>
        </p:nvSpPr>
        <p:spPr>
          <a:xfrm>
            <a:off x="3036542" y="3271838"/>
            <a:ext cx="20766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Ces deux écrans sont des doublons ? Peu de différences visibles dans leur usabilité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194420" y="2811163"/>
            <a:ext cx="344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236187" y="2185358"/>
            <a:ext cx="1352939" cy="16039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4" name="Connecteur droit 73"/>
          <p:cNvCxnSpPr>
            <a:stCxn id="72" idx="3"/>
            <a:endCxn id="71" idx="0"/>
          </p:cNvCxnSpPr>
          <p:nvPr/>
        </p:nvCxnSpPr>
        <p:spPr>
          <a:xfrm>
            <a:off x="2589126" y="2265553"/>
            <a:ext cx="777713" cy="54561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51142D18-F89C-4C41-9CF3-8051EBB821C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590" y="385151"/>
            <a:ext cx="1841977" cy="28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560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463213" cy="1325563"/>
          </a:xfrm>
        </p:spPr>
        <p:txBody>
          <a:bodyPr/>
          <a:lstStyle/>
          <a:p>
            <a:r>
              <a:rPr lang="fr-FR" b="1" dirty="0">
                <a:solidFill>
                  <a:srgbClr val="EE0031"/>
                </a:solidFill>
              </a:rPr>
              <a:t>MES CARTES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943" y="152383"/>
            <a:ext cx="875523" cy="875523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/>
          <a:srcRect l="8244" t="10738" b="4165"/>
          <a:stretch/>
        </p:blipFill>
        <p:spPr>
          <a:xfrm>
            <a:off x="381000" y="2217465"/>
            <a:ext cx="8164285" cy="4272366"/>
          </a:xfrm>
          <a:prstGeom prst="rect">
            <a:avLst/>
          </a:prstGeom>
        </p:spPr>
      </p:pic>
      <p:sp>
        <p:nvSpPr>
          <p:cNvPr id="9" name="Ellipse 8"/>
          <p:cNvSpPr/>
          <p:nvPr/>
        </p:nvSpPr>
        <p:spPr>
          <a:xfrm>
            <a:off x="4012164" y="2749324"/>
            <a:ext cx="289249" cy="28924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7980782" y="2749323"/>
            <a:ext cx="289249" cy="28924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/>
          <p:cNvCxnSpPr>
            <a:stCxn id="9" idx="7"/>
            <a:endCxn id="20" idx="1"/>
          </p:cNvCxnSpPr>
          <p:nvPr/>
        </p:nvCxnSpPr>
        <p:spPr>
          <a:xfrm>
            <a:off x="4259053" y="2791684"/>
            <a:ext cx="3475256" cy="289723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10" idx="6"/>
            <a:endCxn id="20" idx="1"/>
          </p:cNvCxnSpPr>
          <p:nvPr/>
        </p:nvCxnSpPr>
        <p:spPr>
          <a:xfrm flipH="1">
            <a:off x="7734309" y="2893948"/>
            <a:ext cx="535722" cy="279497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7734309" y="5211865"/>
            <a:ext cx="28479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L’icône « 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arrow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-down » doit être utilisée sur un élément « fermé » et l’icône « 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arrow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-up » sur un élément ouvert (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cf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carte el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kenz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21" name="Ellipse 20"/>
          <p:cNvSpPr/>
          <p:nvPr/>
        </p:nvSpPr>
        <p:spPr>
          <a:xfrm>
            <a:off x="4012163" y="4372688"/>
            <a:ext cx="289249" cy="289249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7459055" y="5066019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>
                <a:solidFill>
                  <a:srgbClr val="C00000"/>
                </a:solidFill>
              </a:rPr>
              <a:t>1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5DB7E7F-1A9C-4DC9-9B06-CF85B187EA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590" y="385151"/>
            <a:ext cx="1841977" cy="28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163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177F94D-1511-45ED-B449-1671D87023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31" t="14455" r="2020" b="3982"/>
          <a:stretch/>
        </p:blipFill>
        <p:spPr>
          <a:xfrm>
            <a:off x="358201" y="1982465"/>
            <a:ext cx="8071723" cy="4126157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10F93A8F-3F6A-47AF-90AD-50C1E1CCC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b="1" dirty="0">
                <a:solidFill>
                  <a:srgbClr val="EE0031"/>
                </a:solidFill>
              </a:rPr>
              <a:t>MON PROFIL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7DB045-892A-4767-AB45-AC211B7B9478}"/>
              </a:ext>
            </a:extLst>
          </p:cNvPr>
          <p:cNvSpPr/>
          <p:nvPr/>
        </p:nvSpPr>
        <p:spPr>
          <a:xfrm>
            <a:off x="535469" y="2476098"/>
            <a:ext cx="2518129" cy="118909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73">
            <a:extLst>
              <a:ext uri="{FF2B5EF4-FFF2-40B4-BE49-F238E27FC236}">
                <a16:creationId xmlns:a16="http://schemas.microsoft.com/office/drawing/2014/main" id="{75CEDE59-FEB9-4C3F-B6AD-77540CA1D567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 flipV="1">
            <a:off x="3053598" y="2717227"/>
            <a:ext cx="6084805" cy="35341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73">
            <a:extLst>
              <a:ext uri="{FF2B5EF4-FFF2-40B4-BE49-F238E27FC236}">
                <a16:creationId xmlns:a16="http://schemas.microsoft.com/office/drawing/2014/main" id="{F5F5C97E-FE61-4BB8-99CA-DB416836F751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4581793" y="4066412"/>
            <a:ext cx="4360308" cy="168096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69">
            <a:extLst>
              <a:ext uri="{FF2B5EF4-FFF2-40B4-BE49-F238E27FC236}">
                <a16:creationId xmlns:a16="http://schemas.microsoft.com/office/drawing/2014/main" id="{AC627C7D-7B7C-4FF3-8E44-38386932676D}"/>
              </a:ext>
            </a:extLst>
          </p:cNvPr>
          <p:cNvSpPr txBox="1"/>
          <p:nvPr/>
        </p:nvSpPr>
        <p:spPr>
          <a:xfrm>
            <a:off x="9138403" y="2055507"/>
            <a:ext cx="28484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L’utilisateur n’a pas la main sur ses infirmations personnelles et devrait pouvoir modifier ses moyens de le contacter (mail, téléphone) depuis la plateforme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99F245-2811-4AAF-98C7-84993D1F37B5}"/>
              </a:ext>
            </a:extLst>
          </p:cNvPr>
          <p:cNvSpPr/>
          <p:nvPr/>
        </p:nvSpPr>
        <p:spPr>
          <a:xfrm>
            <a:off x="9296281" y="1594832"/>
            <a:ext cx="344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" name="ZoneTexte 69">
            <a:extLst>
              <a:ext uri="{FF2B5EF4-FFF2-40B4-BE49-F238E27FC236}">
                <a16:creationId xmlns:a16="http://schemas.microsoft.com/office/drawing/2014/main" id="{3D8E38FA-C553-4DBE-9758-45BAB76CFC1F}"/>
              </a:ext>
            </a:extLst>
          </p:cNvPr>
          <p:cNvSpPr txBox="1"/>
          <p:nvPr/>
        </p:nvSpPr>
        <p:spPr>
          <a:xfrm>
            <a:off x="8985373" y="4184068"/>
            <a:ext cx="28484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La partie timeline occupe une grande partie de l’écran sans réelle valeur ajoutée. Impossible d’obtenir les détails sur un élément. En affichage liste, un des éléments est </a:t>
            </a:r>
            <a:r>
              <a:rPr lang="fr-FR" sz="1600" dirty="0" err="1"/>
              <a:t>décallé</a:t>
            </a:r>
            <a:r>
              <a:rPr lang="fr-FR" sz="1600" dirty="0"/>
              <a:t>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E1FB2C0-F947-4B0F-A22C-D736A523E25A}"/>
              </a:ext>
            </a:extLst>
          </p:cNvPr>
          <p:cNvSpPr/>
          <p:nvPr/>
        </p:nvSpPr>
        <p:spPr>
          <a:xfrm flipH="1">
            <a:off x="8942101" y="3804802"/>
            <a:ext cx="3926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C00000"/>
                </a:solidFill>
              </a:rPr>
              <a:t>2</a:t>
            </a:r>
          </a:p>
        </p:txBody>
      </p:sp>
      <p:pic>
        <p:nvPicPr>
          <p:cNvPr id="18" name="Image 3">
            <a:extLst>
              <a:ext uri="{FF2B5EF4-FFF2-40B4-BE49-F238E27FC236}">
                <a16:creationId xmlns:a16="http://schemas.microsoft.com/office/drawing/2014/main" id="{190E40F5-AB56-4ECE-BBA3-1DADADC880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45" t="51244" r="52652" b="16066"/>
          <a:stretch/>
        </p:blipFill>
        <p:spPr>
          <a:xfrm>
            <a:off x="6096000" y="5302391"/>
            <a:ext cx="2688163" cy="13041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E09775C-7988-4B5A-93B1-252017369C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590" y="385151"/>
            <a:ext cx="1841977" cy="28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5297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3860</TotalTime>
  <Words>745</Words>
  <Application>Microsoft Office PowerPoint</Application>
  <PresentationFormat>Widescreen</PresentationFormat>
  <Paragraphs>83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Thème Office</vt:lpstr>
      <vt:lpstr>M-BANKING CLIPRO</vt:lpstr>
      <vt:lpstr>PRÉAMBULE</vt:lpstr>
      <vt:lpstr>VERSION DESKTOP</vt:lpstr>
      <vt:lpstr>CONNEXION</vt:lpstr>
      <vt:lpstr>ECRAN D’ACCUEIL</vt:lpstr>
      <vt:lpstr>MENUS ET BARRE DE NAVIGATION</vt:lpstr>
      <vt:lpstr>COMPTES</vt:lpstr>
      <vt:lpstr>MES CARTES</vt:lpstr>
      <vt:lpstr>MON PROFIL</vt:lpstr>
      <vt:lpstr>PowerPoint Presentation</vt:lpstr>
      <vt:lpstr>ERREURS ET BUGS</vt:lpstr>
      <vt:lpstr>HTTP STATUS 500</vt:lpstr>
      <vt:lpstr>ERREUR NON SPÉCIFIÉE</vt:lpstr>
      <vt:lpstr>BUGS ERGONOMIQUES</vt:lpstr>
      <vt:lpstr>RECOMMANDATIONS GLOBALES</vt:lpstr>
      <vt:lpstr>RECOMMANDATIONS GLOBALES</vt:lpstr>
      <vt:lpstr>VERSION MOBILE</vt:lpstr>
      <vt:lpstr>VIREMENTS</vt:lpstr>
      <vt:lpstr>BUGS ERGONOMIQUES</vt:lpstr>
      <vt:lpstr>RECOMMANDATIONS GLOBALES</vt:lpstr>
    </vt:vector>
  </TitlesOfParts>
  <Company>SOCIETE GENERALE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CLIPRO</dc:title>
  <dc:creator>Tamim Jaouad</dc:creator>
  <cp:lastModifiedBy>Jaouad Tamim</cp:lastModifiedBy>
  <cp:revision>42</cp:revision>
  <dcterms:created xsi:type="dcterms:W3CDTF">2018-03-27T15:31:36Z</dcterms:created>
  <dcterms:modified xsi:type="dcterms:W3CDTF">2018-04-13T08:04:39Z</dcterms:modified>
</cp:coreProperties>
</file>