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61" r:id="rId5"/>
    <p:sldId id="272" r:id="rId6"/>
    <p:sldId id="268" r:id="rId7"/>
    <p:sldId id="265" r:id="rId8"/>
    <p:sldId id="266" r:id="rId9"/>
    <p:sldId id="271" r:id="rId10"/>
    <p:sldId id="26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74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0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6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0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3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7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23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95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0C1E-9FCB-4951-92C8-691B61535B12}" type="datetimeFigureOut">
              <a:rPr lang="fr-FR" smtClean="0"/>
              <a:t>27/03/2018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227B-1116-4B5B-B38A-E07AB8EE5B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91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CLIPRO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600" dirty="0" smtClean="0">
                <a:solidFill>
                  <a:schemeClr val="bg1"/>
                </a:solidFill>
              </a:rPr>
              <a:t>UX DESIGN</a:t>
            </a:r>
            <a:br>
              <a:rPr lang="fr-FR" sz="3600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 RECOMMANDATIONS FONCTIONNELLES ET ERGONOMIQUES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86" y="4952999"/>
            <a:ext cx="1433027" cy="14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0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BUGS ERGONOMIQUE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53309" t="5026" b="44854"/>
          <a:stretch/>
        </p:blipFill>
        <p:spPr>
          <a:xfrm>
            <a:off x="6718041" y="3563971"/>
            <a:ext cx="5084638" cy="307009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274555" y="1482349"/>
            <a:ext cx="36801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A plusieurs reprises durant les tests, l’écran se fige et la barre de navigation disparait et l’expérience s’arrête prématurément. L’utilisateur est donc contraint de retourner à l’écran de connexion.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1094274" y="3535388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endCxn id="6" idx="2"/>
          </p:cNvCxnSpPr>
          <p:nvPr/>
        </p:nvCxnSpPr>
        <p:spPr>
          <a:xfrm flipH="1" flipV="1">
            <a:off x="10114625" y="2651900"/>
            <a:ext cx="979649" cy="10492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/>
          <a:srcRect l="93265" t="5006" b="89983"/>
          <a:stretch/>
        </p:blipFill>
        <p:spPr>
          <a:xfrm>
            <a:off x="11015959" y="2640662"/>
            <a:ext cx="675682" cy="28275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4"/>
          <a:srcRect l="12161" t="5006" r="67656" b="89818"/>
          <a:stretch/>
        </p:blipFill>
        <p:spPr>
          <a:xfrm>
            <a:off x="8274555" y="2651900"/>
            <a:ext cx="2024743" cy="292084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5"/>
          <a:srcRect t="10862" r="64223" b="41534"/>
          <a:stretch/>
        </p:blipFill>
        <p:spPr>
          <a:xfrm>
            <a:off x="521779" y="1874976"/>
            <a:ext cx="4513336" cy="3377989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79555" y="5818068"/>
            <a:ext cx="368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Le menu « transactions » se superpose au contenu du </a:t>
            </a:r>
            <a:r>
              <a:rPr lang="fr-FR" sz="1400" dirty="0" err="1" smtClean="0">
                <a:solidFill>
                  <a:srgbClr val="C00000"/>
                </a:solidFill>
              </a:rPr>
              <a:t>dashboard</a:t>
            </a:r>
            <a:r>
              <a:rPr lang="fr-FR" sz="1400" dirty="0" smtClean="0">
                <a:solidFill>
                  <a:srgbClr val="C00000"/>
                </a:solidFill>
              </a:rPr>
              <a:t> sans le couvrir.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Connecteur droit 21"/>
          <p:cNvCxnSpPr>
            <a:endCxn id="21" idx="0"/>
          </p:cNvCxnSpPr>
          <p:nvPr/>
        </p:nvCxnSpPr>
        <p:spPr>
          <a:xfrm>
            <a:off x="2677885" y="5066523"/>
            <a:ext cx="341740" cy="75154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1530220" y="2332653"/>
            <a:ext cx="2295331" cy="273387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8218231" y="2699344"/>
            <a:ext cx="3407711" cy="224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2845" y="2796009"/>
            <a:ext cx="10515600" cy="297964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feedback de la solution CLIPRO par l’équipe UX Design de la Digital </a:t>
            </a:r>
            <a:r>
              <a:rPr lang="fr-FR" dirty="0" err="1" smtClean="0"/>
              <a:t>Factory</a:t>
            </a:r>
            <a:r>
              <a:rPr lang="fr-FR" dirty="0" smtClean="0"/>
              <a:t> SGMA est présenté ci-après.</a:t>
            </a:r>
          </a:p>
          <a:p>
            <a:pPr marL="0" indent="0">
              <a:buNone/>
            </a:pPr>
            <a:r>
              <a:rPr lang="fr-FR" dirty="0" smtClean="0"/>
              <a:t>Les éléments et écrans ne nécessitant pas d’observation particulière ne sont pas présentés. Seuls ceux faisant l’objet de remarques ou conseils ergonomiques et fonctionnels sont traités.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2845" y="1195549"/>
            <a:ext cx="10515600" cy="132556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PR</a:t>
            </a:r>
            <a:r>
              <a:rPr lang="fr-FR" dirty="0">
                <a:solidFill>
                  <a:srgbClr val="C00000"/>
                </a:solidFill>
              </a:rPr>
              <a:t>ÉA</a:t>
            </a:r>
            <a:r>
              <a:rPr lang="fr-FR" dirty="0" smtClean="0">
                <a:solidFill>
                  <a:srgbClr val="C00000"/>
                </a:solidFill>
              </a:rPr>
              <a:t>MBULE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6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/>
          <a:srcRect t="10821" r="79069" b="44791"/>
          <a:stretch/>
        </p:blipFill>
        <p:spPr>
          <a:xfrm>
            <a:off x="674153" y="1767999"/>
            <a:ext cx="2188634" cy="26107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ECRAN D’ACCUEIL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5006" r="46543" b="44181"/>
          <a:stretch/>
        </p:blipFill>
        <p:spPr>
          <a:xfrm>
            <a:off x="6512199" y="3801097"/>
            <a:ext cx="5362737" cy="28673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06380" y="1291117"/>
            <a:ext cx="2668556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Choix de l’icône non idoine. Dans les conventions web classiques, cette icône a pour signification « dupliquer » ou « copier ». </a:t>
            </a:r>
            <a:br>
              <a:rPr lang="fr-FR" sz="1400" dirty="0" smtClean="0">
                <a:solidFill>
                  <a:srgbClr val="C00000"/>
                </a:solidFill>
              </a:rPr>
            </a:br>
            <a:r>
              <a:rPr lang="fr-FR" sz="1400" dirty="0" smtClean="0">
                <a:solidFill>
                  <a:srgbClr val="C00000"/>
                </a:solidFill>
              </a:rPr>
              <a:t/>
            </a:r>
            <a:br>
              <a:rPr lang="fr-FR" sz="1400" dirty="0" smtClean="0">
                <a:solidFill>
                  <a:srgbClr val="C00000"/>
                </a:solidFill>
              </a:rPr>
            </a:br>
            <a:r>
              <a:rPr lang="fr-FR" sz="1400" dirty="0" smtClean="0">
                <a:solidFill>
                  <a:srgbClr val="C00000"/>
                </a:solidFill>
              </a:rPr>
              <a:t>Sur la version desktop, le texte au </a:t>
            </a:r>
            <a:r>
              <a:rPr lang="fr-FR" sz="1400" dirty="0" err="1" smtClean="0">
                <a:solidFill>
                  <a:srgbClr val="C00000"/>
                </a:solidFill>
              </a:rPr>
              <a:t>hover</a:t>
            </a:r>
            <a:r>
              <a:rPr lang="fr-FR" sz="1400" dirty="0" smtClean="0">
                <a:solidFill>
                  <a:srgbClr val="C00000"/>
                </a:solidFill>
              </a:rPr>
              <a:t> indique l’édition du RIB. En revanche, sur mobile ou tablette, cela pourrait surprendre ou dérouter sans ce texte au </a:t>
            </a:r>
            <a:r>
              <a:rPr lang="fr-FR" sz="1400" dirty="0" err="1" smtClean="0">
                <a:solidFill>
                  <a:srgbClr val="C00000"/>
                </a:solidFill>
              </a:rPr>
              <a:t>hover</a:t>
            </a:r>
            <a:r>
              <a:rPr lang="fr-FR" sz="1400" dirty="0" smtClean="0">
                <a:solidFill>
                  <a:srgbClr val="C00000"/>
                </a:solidFill>
              </a:rPr>
              <a:t>.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Connecteur droit 6"/>
          <p:cNvCxnSpPr>
            <a:stCxn id="9" idx="7"/>
            <a:endCxn id="6" idx="2"/>
          </p:cNvCxnSpPr>
          <p:nvPr/>
        </p:nvCxnSpPr>
        <p:spPr>
          <a:xfrm flipH="1" flipV="1">
            <a:off x="10540658" y="3537886"/>
            <a:ext cx="937354" cy="186352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1231123" y="5359046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l="8257" t="11420" r="46295" b="48402"/>
          <a:stretch/>
        </p:blipFill>
        <p:spPr>
          <a:xfrm>
            <a:off x="6122830" y="4637314"/>
            <a:ext cx="4084527" cy="2031117"/>
          </a:xfrm>
          <a:prstGeom prst="rect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4" name="Connecteur droit 13"/>
          <p:cNvCxnSpPr>
            <a:stCxn id="17" idx="0"/>
            <a:endCxn id="6" idx="2"/>
          </p:cNvCxnSpPr>
          <p:nvPr/>
        </p:nvCxnSpPr>
        <p:spPr>
          <a:xfrm flipV="1">
            <a:off x="9669080" y="3537886"/>
            <a:ext cx="871578" cy="185033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180901" y="5388225"/>
            <a:ext cx="976358" cy="1448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3041118" y="1690688"/>
            <a:ext cx="4714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arrivant dans son espace, le client n’a de visibilité que sur la partie compte. Le contenu correspond à celui de: </a:t>
            </a:r>
            <a:br>
              <a:rPr lang="fr-FR" dirty="0" smtClean="0"/>
            </a:br>
            <a:r>
              <a:rPr lang="fr-FR" b="1" dirty="0" smtClean="0"/>
              <a:t>Comptes &gt; Situation des comptes</a:t>
            </a:r>
            <a:endParaRPr lang="fr-FR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1052769" y="4891063"/>
            <a:ext cx="4489615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69" y="4720299"/>
            <a:ext cx="530342" cy="530342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1232885" y="5180102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Un écran d’accueil doit préférablement donner un aperçu de l’ensemble des fonctionnalités et des menus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2458372" y="4891063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992914" y="5638274"/>
            <a:ext cx="4609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Chaque bloc de cet écran pourrait rediriger</a:t>
            </a:r>
            <a:br>
              <a:rPr lang="fr-FR" sz="1200" dirty="0" smtClean="0"/>
            </a:br>
            <a:r>
              <a:rPr lang="fr-FR" sz="1200" dirty="0" smtClean="0"/>
              <a:t> vers chaque élément du menu </a:t>
            </a:r>
            <a:br>
              <a:rPr lang="fr-FR" sz="1200" dirty="0" smtClean="0"/>
            </a:br>
            <a:r>
              <a:rPr lang="fr-FR" sz="1200" dirty="0" smtClean="0"/>
              <a:t>Par exemple:</a:t>
            </a:r>
          </a:p>
          <a:p>
            <a:pPr algn="ctr"/>
            <a:r>
              <a:rPr lang="fr-FR" sz="1400" dirty="0" smtClean="0"/>
              <a:t>Synthèse des comptes | Cartes | Crédits | Virements | Profil</a:t>
            </a:r>
          </a:p>
        </p:txBody>
      </p:sp>
    </p:spTree>
    <p:extLst>
      <p:ext uri="{BB962C8B-B14F-4D97-AF65-F5344CB8AC3E}">
        <p14:creationId xmlns:p14="http://schemas.microsoft.com/office/powerpoint/2010/main" val="27123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/>
          <a:srcRect t="10856" r="78865" b="45091"/>
          <a:stretch/>
        </p:blipFill>
        <p:spPr>
          <a:xfrm>
            <a:off x="9338008" y="2353677"/>
            <a:ext cx="2205994" cy="25863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MENUS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206380" y="1291117"/>
            <a:ext cx="266855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rubrique « Administration » n’a d’utilité que pour la modification de mot de passe.</a:t>
            </a:r>
          </a:p>
        </p:txBody>
      </p:sp>
      <p:cxnSp>
        <p:nvCxnSpPr>
          <p:cNvPr id="7" name="Connecteur droit 6"/>
          <p:cNvCxnSpPr>
            <a:stCxn id="8" idx="7"/>
            <a:endCxn id="6" idx="2"/>
          </p:cNvCxnSpPr>
          <p:nvPr/>
        </p:nvCxnSpPr>
        <p:spPr>
          <a:xfrm flipV="1">
            <a:off x="9707288" y="2029781"/>
            <a:ext cx="833370" cy="250153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9394182" y="4474030"/>
            <a:ext cx="366827" cy="39115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stCxn id="10" idx="0"/>
            <a:endCxn id="6" idx="2"/>
          </p:cNvCxnSpPr>
          <p:nvPr/>
        </p:nvCxnSpPr>
        <p:spPr>
          <a:xfrm flipH="1" flipV="1">
            <a:off x="10540658" y="2029781"/>
            <a:ext cx="205175" cy="763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140800" y="2793307"/>
            <a:ext cx="1210066" cy="162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2948163" y="1275728"/>
            <a:ext cx="471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rubriques ne sont pas cliquables. L’utilisateur est obligé de sélectionner une sous-rubrique</a:t>
            </a:r>
            <a:br>
              <a:rPr lang="fr-FR" dirty="0" smtClean="0"/>
            </a:b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08395" y="4820788"/>
            <a:ext cx="4489615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5" y="4650024"/>
            <a:ext cx="530342" cy="53034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24971" y="5188260"/>
            <a:ext cx="424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Toujours privilégier la simplicité et permettre à l’utilisateur d’arriver en 1 clic à l’écran souhaité. </a:t>
            </a:r>
            <a:r>
              <a:rPr lang="fr-FR" sz="1200" dirty="0" smtClean="0"/>
              <a:t>Chaque rubrique du menu devrait être cliquable sans être obligé d’utiliser les sous-rubrique</a:t>
            </a:r>
          </a:p>
          <a:p>
            <a:endParaRPr lang="fr-FR" sz="12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2013998" y="482078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87173" y="5725276"/>
            <a:ext cx="3932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Par exemple:</a:t>
            </a:r>
          </a:p>
          <a:p>
            <a:pPr algn="ctr"/>
            <a:r>
              <a:rPr lang="fr-FR" sz="1400" dirty="0" smtClean="0"/>
              <a:t>En cliquant sur comptes, j’arrive sur </a:t>
            </a:r>
            <a:r>
              <a:rPr lang="fr-FR" sz="1400" b="1" dirty="0" smtClean="0"/>
              <a:t>Comptes &gt; Situation des comptes</a:t>
            </a:r>
            <a:endParaRPr lang="fr-FR" sz="1400" dirty="0" smtClean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/>
          <a:srcRect t="10821" r="79069" b="44791"/>
          <a:stretch/>
        </p:blipFill>
        <p:spPr>
          <a:xfrm>
            <a:off x="608395" y="1818905"/>
            <a:ext cx="2188634" cy="261072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6"/>
          <a:srcRect l="93265" t="5006" b="89983"/>
          <a:stretch/>
        </p:blipFill>
        <p:spPr>
          <a:xfrm>
            <a:off x="10940516" y="1911363"/>
            <a:ext cx="675682" cy="282753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1293206" y="1962114"/>
            <a:ext cx="337841" cy="2547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>
            <a:stCxn id="10" idx="0"/>
            <a:endCxn id="30" idx="2"/>
          </p:cNvCxnSpPr>
          <p:nvPr/>
        </p:nvCxnSpPr>
        <p:spPr>
          <a:xfrm flipV="1">
            <a:off x="10745833" y="2216832"/>
            <a:ext cx="716294" cy="5764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7"/>
          <a:srcRect l="87239" t="5751" r="860" b="69999"/>
          <a:stretch/>
        </p:blipFill>
        <p:spPr>
          <a:xfrm>
            <a:off x="5664592" y="2316702"/>
            <a:ext cx="2176572" cy="2494567"/>
          </a:xfrm>
          <a:prstGeom prst="rect">
            <a:avLst/>
          </a:prstGeom>
        </p:spPr>
      </p:pic>
      <p:cxnSp>
        <p:nvCxnSpPr>
          <p:cNvPr id="35" name="Connecteur droit 34"/>
          <p:cNvCxnSpPr>
            <a:stCxn id="45" idx="3"/>
            <a:endCxn id="11" idx="1"/>
          </p:cNvCxnSpPr>
          <p:nvPr/>
        </p:nvCxnSpPr>
        <p:spPr>
          <a:xfrm flipV="1">
            <a:off x="2412346" y="1737393"/>
            <a:ext cx="535817" cy="8329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689078" y="1839409"/>
            <a:ext cx="396189" cy="39618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1" name="Connecteur droit 40"/>
          <p:cNvCxnSpPr>
            <a:endCxn id="45" idx="1"/>
          </p:cNvCxnSpPr>
          <p:nvPr/>
        </p:nvCxnSpPr>
        <p:spPr>
          <a:xfrm>
            <a:off x="865010" y="2225844"/>
            <a:ext cx="337270" cy="3444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02280" y="2489106"/>
            <a:ext cx="1210066" cy="1624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646636" y="3409728"/>
            <a:ext cx="453859" cy="4269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>
            <a:stCxn id="12" idx="0"/>
            <a:endCxn id="48" idx="2"/>
          </p:cNvCxnSpPr>
          <p:nvPr/>
        </p:nvCxnSpPr>
        <p:spPr>
          <a:xfrm flipH="1" flipV="1">
            <a:off x="873566" y="3836647"/>
            <a:ext cx="1979637" cy="984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883135" y="3744461"/>
            <a:ext cx="1210066" cy="2803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stCxn id="55" idx="2"/>
            <a:endCxn id="59" idx="1"/>
          </p:cNvCxnSpPr>
          <p:nvPr/>
        </p:nvCxnSpPr>
        <p:spPr>
          <a:xfrm flipH="1">
            <a:off x="6125536" y="4024806"/>
            <a:ext cx="362632" cy="11555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6125536" y="4995700"/>
            <a:ext cx="244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Ecran Profil inaccessible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80254" y="126825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71539" y="488155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2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957130" y="11674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3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338008" y="5686074"/>
            <a:ext cx="2446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Il serait préférable de déplacer cet élément vers le menu « profil » dans la barre de navigation et conserver un menu latéral à 4 rubriques</a:t>
            </a:r>
            <a:endParaRPr lang="fr-FR" sz="1200" dirty="0"/>
          </a:p>
        </p:txBody>
      </p:sp>
      <p:sp>
        <p:nvSpPr>
          <p:cNvPr id="78" name="Rectangle 77"/>
          <p:cNvSpPr/>
          <p:nvPr/>
        </p:nvSpPr>
        <p:spPr>
          <a:xfrm>
            <a:off x="9266112" y="5075781"/>
            <a:ext cx="2608824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9" name="Imag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882" y="4998793"/>
            <a:ext cx="530342" cy="530342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9809108" y="512637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10771" r="1283" b="21341"/>
          <a:stretch/>
        </p:blipFill>
        <p:spPr>
          <a:xfrm>
            <a:off x="5435766" y="1916186"/>
            <a:ext cx="6531428" cy="25265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COMPTES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77579" y="5659796"/>
            <a:ext cx="4489615" cy="8966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80" y="5453213"/>
            <a:ext cx="530342" cy="530342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7599194" y="5983555"/>
            <a:ext cx="424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La fonctionnalité de recherche est très utile et mériterait d’avoir sa place directement dans l’écran de consultation du compte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8883182" y="5670918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897710" y="1928544"/>
            <a:ext cx="1352939" cy="2320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/>
          <p:cNvCxnSpPr>
            <a:stCxn id="55" idx="2"/>
            <a:endCxn id="67" idx="0"/>
          </p:cNvCxnSpPr>
          <p:nvPr/>
        </p:nvCxnSpPr>
        <p:spPr>
          <a:xfrm>
            <a:off x="6574180" y="2160615"/>
            <a:ext cx="1407960" cy="224598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/>
          <p:cNvSpPr txBox="1"/>
          <p:nvPr/>
        </p:nvSpPr>
        <p:spPr>
          <a:xfrm>
            <a:off x="8052322" y="4457025"/>
            <a:ext cx="391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La fonctionnalité recherche est un écran à part entière et uniquement atteignable via le menu et risque de perturber l’expérience utilisateur (rupture)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809721" y="4406598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2</a:t>
            </a:r>
            <a:endParaRPr lang="fr-FR" sz="2800" b="1" dirty="0">
              <a:solidFill>
                <a:srgbClr val="C00000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5"/>
          <a:srcRect t="10487" b="42815"/>
          <a:stretch/>
        </p:blipFill>
        <p:spPr>
          <a:xfrm>
            <a:off x="322778" y="4747187"/>
            <a:ext cx="7033185" cy="18474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8461" t="53562" r="2621" b="40566"/>
          <a:stretch/>
        </p:blipFill>
        <p:spPr>
          <a:xfrm>
            <a:off x="6267940" y="5587654"/>
            <a:ext cx="755780" cy="279918"/>
          </a:xfrm>
          <a:prstGeom prst="rect">
            <a:avLst/>
          </a:prstGeom>
        </p:spPr>
      </p:pic>
      <p:cxnSp>
        <p:nvCxnSpPr>
          <p:cNvPr id="49" name="Connecteur droit 48"/>
          <p:cNvCxnSpPr>
            <a:stCxn id="14" idx="1"/>
            <a:endCxn id="46" idx="3"/>
          </p:cNvCxnSpPr>
          <p:nvPr/>
        </p:nvCxnSpPr>
        <p:spPr>
          <a:xfrm flipH="1" flipV="1">
            <a:off x="7023720" y="5727613"/>
            <a:ext cx="575474" cy="4867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 63"/>
          <p:cNvPicPr>
            <a:picLocks noChangeAspect="1"/>
          </p:cNvPicPr>
          <p:nvPr/>
        </p:nvPicPr>
        <p:blipFill rotWithShape="1">
          <a:blip r:embed="rId6"/>
          <a:srcRect t="10821" r="79069" b="44791"/>
          <a:stretch/>
        </p:blipFill>
        <p:spPr>
          <a:xfrm>
            <a:off x="674153" y="1767999"/>
            <a:ext cx="2188634" cy="261072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236187" y="2441654"/>
            <a:ext cx="1352939" cy="1521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Connecteur droit 68"/>
          <p:cNvCxnSpPr>
            <a:stCxn id="66" idx="3"/>
            <a:endCxn id="71" idx="0"/>
          </p:cNvCxnSpPr>
          <p:nvPr/>
        </p:nvCxnSpPr>
        <p:spPr>
          <a:xfrm>
            <a:off x="2589126" y="2517749"/>
            <a:ext cx="777713" cy="2934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3036542" y="3271838"/>
            <a:ext cx="2076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Ces deux écrans sont des doublons ? Peu de différences visibles dans leur usabilité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194420" y="2811163"/>
            <a:ext cx="34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236187" y="2185358"/>
            <a:ext cx="1352939" cy="16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>
            <a:stCxn id="72" idx="3"/>
            <a:endCxn id="71" idx="0"/>
          </p:cNvCxnSpPr>
          <p:nvPr/>
        </p:nvCxnSpPr>
        <p:spPr>
          <a:xfrm>
            <a:off x="2589126" y="2265553"/>
            <a:ext cx="777713" cy="545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63213" cy="1325563"/>
          </a:xfrm>
        </p:spPr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MES CARTES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8244" t="10738" b="4165"/>
          <a:stretch/>
        </p:blipFill>
        <p:spPr>
          <a:xfrm>
            <a:off x="381000" y="2217465"/>
            <a:ext cx="8164285" cy="4272366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4012164" y="2749324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7980782" y="2749323"/>
            <a:ext cx="289249" cy="28924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9" idx="7"/>
            <a:endCxn id="20" idx="1"/>
          </p:cNvCxnSpPr>
          <p:nvPr/>
        </p:nvCxnSpPr>
        <p:spPr>
          <a:xfrm>
            <a:off x="4259053" y="2791684"/>
            <a:ext cx="4842370" cy="4346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10" idx="6"/>
            <a:endCxn id="20" idx="1"/>
          </p:cNvCxnSpPr>
          <p:nvPr/>
        </p:nvCxnSpPr>
        <p:spPr>
          <a:xfrm>
            <a:off x="8270031" y="2893948"/>
            <a:ext cx="831392" cy="3324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9101423" y="2749323"/>
            <a:ext cx="2847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L’icône « 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-down » doit être utilisée sur un élément « fermé » et l’icône « 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arrow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-up » sur un élément ouvert (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cf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carte el </a:t>
            </a:r>
            <a:r>
              <a:rPr lang="fr-F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kenz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4012163" y="4372688"/>
            <a:ext cx="289249" cy="289249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 rotWithShape="1">
          <a:blip r:embed="rId4"/>
          <a:srcRect l="55055" t="51448" r="2479" b="23546"/>
          <a:stretch/>
        </p:blipFill>
        <p:spPr>
          <a:xfrm>
            <a:off x="3911079" y="4946906"/>
            <a:ext cx="5094514" cy="1687503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142" y="4700016"/>
            <a:ext cx="1278672" cy="117026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790890" y="267391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518547" y="4700016"/>
            <a:ext cx="2101561" cy="16123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93" y="4529252"/>
            <a:ext cx="530342" cy="530342"/>
          </a:xfrm>
          <a:prstGeom prst="rect">
            <a:avLst/>
          </a:prstGeom>
        </p:spPr>
      </p:pic>
      <p:sp>
        <p:nvSpPr>
          <p:cNvPr id="30" name="ZoneTexte 29"/>
          <p:cNvSpPr txBox="1"/>
          <p:nvPr/>
        </p:nvSpPr>
        <p:spPr>
          <a:xfrm>
            <a:off x="9730123" y="4687649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NOTRE CONSEIL</a:t>
            </a: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ERREURS ET BUGS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UX DESIGN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HTTP STATUS 500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t="5990" r="1997" b="5911"/>
          <a:stretch/>
        </p:blipFill>
        <p:spPr>
          <a:xfrm>
            <a:off x="1408922" y="1690688"/>
            <a:ext cx="8854751" cy="44774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38949" y="4167576"/>
            <a:ext cx="2847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Sur une dizaine de connexions, cette erreur est apparue 5 fois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C00000"/>
                </a:solidFill>
              </a:rPr>
              <a:t>ERREUR NON SP</a:t>
            </a:r>
            <a:r>
              <a:rPr lang="fr-FR" dirty="0" smtClean="0">
                <a:solidFill>
                  <a:srgbClr val="C00000"/>
                </a:solidFill>
              </a:rPr>
              <a:t>É</a:t>
            </a:r>
            <a:r>
              <a:rPr lang="fr-FR" dirty="0" smtClean="0">
                <a:solidFill>
                  <a:srgbClr val="C00000"/>
                </a:solidFill>
              </a:rPr>
              <a:t>CIFI</a:t>
            </a:r>
            <a:r>
              <a:rPr lang="fr-FR" dirty="0" smtClean="0">
                <a:solidFill>
                  <a:srgbClr val="C00000"/>
                </a:solidFill>
              </a:rPr>
              <a:t>É</a:t>
            </a:r>
            <a:r>
              <a:rPr lang="fr-FR" dirty="0" smtClean="0">
                <a:solidFill>
                  <a:srgbClr val="C00000"/>
                </a:solidFill>
              </a:rPr>
              <a:t>E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43" y="152383"/>
            <a:ext cx="875523" cy="87552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5426" r="36611" b="37696"/>
          <a:stretch/>
        </p:blipFill>
        <p:spPr>
          <a:xfrm>
            <a:off x="838200" y="1690688"/>
            <a:ext cx="9132490" cy="46093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47471" y="4083601"/>
            <a:ext cx="2847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</a:rPr>
              <a:t>Sur une dizaine de connexions, cette erreur est apparue 1 fois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343</Words>
  <Application>Microsoft Office PowerPoint</Application>
  <PresentationFormat>Grand écran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CLIPRO</vt:lpstr>
      <vt:lpstr>PRÉAMBULE</vt:lpstr>
      <vt:lpstr>ECRAN D’ACCUEIL</vt:lpstr>
      <vt:lpstr>MENUS</vt:lpstr>
      <vt:lpstr>COMPTES</vt:lpstr>
      <vt:lpstr>MES CARTES</vt:lpstr>
      <vt:lpstr>ERREURS ET BUGS</vt:lpstr>
      <vt:lpstr>HTTP STATUS 500</vt:lpstr>
      <vt:lpstr>ERREUR NON SPÉCIFIÉE</vt:lpstr>
      <vt:lpstr>BUGS ERGONOMIQUE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CLIPRO</dc:title>
  <dc:creator>Tamim Jaouad</dc:creator>
  <cp:lastModifiedBy>Tamim Jaouad</cp:lastModifiedBy>
  <cp:revision>24</cp:revision>
  <dcterms:created xsi:type="dcterms:W3CDTF">2018-03-27T15:31:36Z</dcterms:created>
  <dcterms:modified xsi:type="dcterms:W3CDTF">2018-03-28T17:44:55Z</dcterms:modified>
</cp:coreProperties>
</file>