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DD50-A3CA-DC9C-FFD0-34599707B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BBDF3-5796-9D1F-6B99-C9A6D6A8B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E56F7-F939-6027-A5FD-FC24EB1C8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1D6E-A3CF-4AAE-8885-D59DC8772FE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8986E-AEA3-4A16-1E58-B0D388AE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A1674-C6A7-F246-ABAF-4B39091D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0242-7471-47DF-A374-43A3471C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9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1F60-DF94-ABC6-E71D-4EF773B2B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1C238-E8EA-3DBC-7F8A-D0C55D3DB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C5A3C-5F3C-6376-EB87-76F07AF1D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1D6E-A3CF-4AAE-8885-D59DC8772FE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E0205-F9C9-C574-5274-1BEA789E0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BE758-E9DD-32EA-5E29-10E499B6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0242-7471-47DF-A374-43A3471C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82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99440-CEA2-ED29-0909-3293BE06D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700B8-DA64-885A-C8C4-BD94D2C4A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76E27-8F03-0507-BB94-C53D19F1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1D6E-A3CF-4AAE-8885-D59DC8772FE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0F2EA-6168-2F56-E453-61EA7653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F6E2E-9D4C-8B6E-A313-D3C989A7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0242-7471-47DF-A374-43A3471C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796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7CC6-B8B1-72E2-144D-BCA2E5EB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C766-A83C-A1FB-ED8F-A91F9E6BD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8B614-797E-7F86-09F1-8E8ADB02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1D6E-A3CF-4AAE-8885-D59DC8772FE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07B8D-9A8F-40DC-621A-D2C5F48ED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38F61-FC7F-04BF-46F4-F9F4911CD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0242-7471-47DF-A374-43A3471C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41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578CF-4683-D47A-1007-DB019A6F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E9565-154D-1D98-2699-82F4ECB19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F25A2-BBCE-A3E8-BE89-8757C23E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1D6E-A3CF-4AAE-8885-D59DC8772FE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5AE30-E0B3-CB66-F463-659C3D64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B1FA7-A5D3-21F1-E3A8-37703866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0242-7471-47DF-A374-43A3471C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03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2D86C-DA23-8D0D-A58E-193CB19F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0A06-E713-01F9-66F0-ECC4A7467A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4740C-E2CD-5EB4-F032-B99A22822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E9B4A-B446-53C3-6411-286BB215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1D6E-A3CF-4AAE-8885-D59DC8772FE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4A4CE-91F8-285D-C2CF-53D98665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74F5F-F2BE-74E7-7EF3-C7CBD9C4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0242-7471-47DF-A374-43A3471C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2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F992-BBBD-FD01-45F0-95BEFAB1E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23D0E-6B1A-A61A-3DFD-57CD1A384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F6082-E5BC-5372-6191-93291B741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7CE55-BA34-71DC-BD0E-EA8139328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A0368-891A-856B-9A70-473438836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FF40B-B938-111E-15C9-E3341B9D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1D6E-A3CF-4AAE-8885-D59DC8772FE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4D8D3-BEF5-DC66-2AAA-3B23D6BE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CE3AE-659A-4E44-6446-C45EBEEB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0242-7471-47DF-A374-43A3471C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45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C445-7261-5957-0131-BE4972C5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87FE0-5EEB-D337-B786-E52507C2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1D6E-A3CF-4AAE-8885-D59DC8772FE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68E23-C210-5D2F-3D67-75C854D31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4457E-2E3B-0300-E397-254A5DBD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0242-7471-47DF-A374-43A3471C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57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7E93D-87DC-3B61-B290-738D5AB75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1D6E-A3CF-4AAE-8885-D59DC8772FE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002EF-D6E6-30B8-1A90-40ADA6B47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D2BED-1FAE-DC4C-1B50-23B534647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0242-7471-47DF-A374-43A3471C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6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0E905-5AB5-80D6-DAE7-942B69FF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B745C-CED0-DB10-7CDD-D742EA662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5D084-9296-50BA-CB3A-19D09FFF2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519B0-2CE5-0AF0-3C10-C900C1C7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1D6E-A3CF-4AAE-8885-D59DC8772FE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21023-52C9-1F75-44DB-6624C42B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D782E-0BA7-05A4-AA49-A8037339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0242-7471-47DF-A374-43A3471C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42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7B1B-9785-5A75-B2F7-229039EC9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5386CC-FC94-ECDC-F55F-A42051875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78F18C-C364-2415-A2EE-1E52644701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30E05B-BFCC-5F68-ED87-739BF699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C1D6E-A3CF-4AAE-8885-D59DC8772FE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0D0C1-042C-9261-41B5-FBFCFC8EF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6783F-29CF-10FF-15A1-5B40A124A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30242-7471-47DF-A374-43A3471C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557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0582A2-2C7A-17DB-EEB0-31B6BFFAD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1324F-A210-B058-20FC-FA8F9A2D1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D4214-B7BD-5223-05AE-C21C85F10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6C1D6E-A3CF-4AAE-8885-D59DC8772FE8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C2BDB-D6E9-4C8F-4DEB-7E49F3BC4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EC4D6-0F71-AB83-778B-587795805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A30242-7471-47DF-A374-43A3471CE6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69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6202B-0EEA-3DAA-45E5-4332909E3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2800">
                <a:solidFill>
                  <a:schemeClr val="tx2"/>
                </a:solidFill>
              </a:rPr>
              <a:t>Predicting Customer Bookings with Random Forest</a:t>
            </a:r>
            <a:endParaRPr lang="en-IN" sz="28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CED12-4F2F-B8B1-D7FD-F5BE2BA36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500">
                <a:solidFill>
                  <a:schemeClr val="tx2"/>
                </a:solidFill>
              </a:rPr>
              <a:t>BY </a:t>
            </a:r>
          </a:p>
          <a:p>
            <a:pPr algn="l"/>
            <a:r>
              <a:rPr lang="en-US" sz="500">
                <a:solidFill>
                  <a:schemeClr val="tx2"/>
                </a:solidFill>
              </a:rPr>
              <a:t>AKASSH MANIKANDAN</a:t>
            </a:r>
          </a:p>
          <a:p>
            <a:pPr algn="l"/>
            <a:r>
              <a:rPr lang="en-US" sz="500">
                <a:solidFill>
                  <a:schemeClr val="tx2"/>
                </a:solidFill>
              </a:rPr>
              <a:t>MS In Advanced Computer Science</a:t>
            </a:r>
          </a:p>
          <a:p>
            <a:pPr algn="l"/>
            <a:r>
              <a:rPr lang="en-US" sz="500">
                <a:solidFill>
                  <a:schemeClr val="tx2"/>
                </a:solidFill>
              </a:rPr>
              <a:t>University of Leicester</a:t>
            </a:r>
            <a:endParaRPr lang="en-IN" sz="500">
              <a:solidFill>
                <a:schemeClr val="tx2"/>
              </a:solidFill>
            </a:endParaRPr>
          </a:p>
        </p:txBody>
      </p:sp>
      <p:pic>
        <p:nvPicPr>
          <p:cNvPr id="21" name="Graphic 20" descr="Upward trend">
            <a:extLst>
              <a:ext uri="{FF2B5EF4-FFF2-40B4-BE49-F238E27FC236}">
                <a16:creationId xmlns:a16="http://schemas.microsoft.com/office/drawing/2014/main" id="{4AD133D1-D9A3-6A87-227A-2A8872606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781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3727-00E4-336A-5C38-2DD876FF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25" y="131587"/>
            <a:ext cx="6948948" cy="509485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SUMMARY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26CF-5319-E0EB-0A27-9A9F1FF06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461" y="918288"/>
            <a:ext cx="3350342" cy="1828800"/>
          </a:xfrm>
        </p:spPr>
        <p:txBody>
          <a:bodyPr/>
          <a:lstStyle/>
          <a:p>
            <a:pPr>
              <a:buNone/>
            </a:pPr>
            <a:r>
              <a:rPr lang="en-US" sz="2000" b="1" dirty="0"/>
              <a:t>Objective</a:t>
            </a:r>
          </a:p>
          <a:p>
            <a:r>
              <a:rPr lang="en-US" sz="2000" dirty="0"/>
              <a:t>Use customer session and preference data to predict whether a user will make a booking.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AEF042-DE99-BDDE-FE29-6C4051C60EFF}"/>
              </a:ext>
            </a:extLst>
          </p:cNvPr>
          <p:cNvSpPr txBox="1"/>
          <p:nvPr/>
        </p:nvSpPr>
        <p:spPr>
          <a:xfrm>
            <a:off x="3948883" y="992762"/>
            <a:ext cx="4729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Model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Forest Classifier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Chosen for feature importance interpretability and non-linear pattern handling.</a:t>
            </a: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A7DEAB-1303-C71C-9823-516810F97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74212"/>
              </p:ext>
            </p:extLst>
          </p:nvPr>
        </p:nvGraphicFramePr>
        <p:xfrm>
          <a:off x="8233907" y="182936"/>
          <a:ext cx="3723968" cy="2103120"/>
        </p:xfrm>
        <a:graphic>
          <a:graphicData uri="http://schemas.openxmlformats.org/drawingml/2006/table">
            <a:tbl>
              <a:tblPr/>
              <a:tblGrid>
                <a:gridCol w="1861984">
                  <a:extLst>
                    <a:ext uri="{9D8B030D-6E8A-4147-A177-3AD203B41FA5}">
                      <a16:colId xmlns:a16="http://schemas.microsoft.com/office/drawing/2014/main" val="1752803883"/>
                    </a:ext>
                  </a:extLst>
                </a:gridCol>
                <a:gridCol w="1861984">
                  <a:extLst>
                    <a:ext uri="{9D8B030D-6E8A-4147-A177-3AD203B41FA5}">
                      <a16:colId xmlns:a16="http://schemas.microsoft.com/office/drawing/2014/main" val="2637657357"/>
                    </a:ext>
                  </a:extLst>
                </a:gridCol>
              </a:tblGrid>
              <a:tr h="339100">
                <a:tc>
                  <a:txBody>
                    <a:bodyPr/>
                    <a:lstStyle/>
                    <a:p>
                      <a:r>
                        <a:rPr lang="en-IN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917798"/>
                  </a:ext>
                </a:extLst>
              </a:tr>
              <a:tr h="339100"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85.3%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651228"/>
                  </a:ext>
                </a:extLst>
              </a:tr>
              <a:tr h="339100">
                <a:tc>
                  <a:txBody>
                    <a:bodyPr/>
                    <a:lstStyle/>
                    <a:p>
                      <a:r>
                        <a:rPr lang="en-IN"/>
                        <a:t>Cross-Validation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70.6%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8124162"/>
                  </a:ext>
                </a:extLst>
              </a:tr>
              <a:tr h="593425">
                <a:tc>
                  <a:txBody>
                    <a:bodyPr/>
                    <a:lstStyle/>
                    <a:p>
                      <a:r>
                        <a:rPr lang="en-IN" dirty="0"/>
                        <a:t>Precision (booking)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52%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087518"/>
                  </a:ext>
                </a:extLst>
              </a:tr>
              <a:tr h="339100">
                <a:tc>
                  <a:txBody>
                    <a:bodyPr/>
                    <a:lstStyle/>
                    <a:p>
                      <a:r>
                        <a:rPr lang="en-IN"/>
                        <a:t>Recall (booking)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14%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06669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03235561-2732-C6C7-998B-DC61BFFF2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3907" y="2382875"/>
            <a:ext cx="327169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predicts non-booking better due to class imbalance.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23E0C-088F-3F1A-014F-C1001861CDE0}"/>
              </a:ext>
            </a:extLst>
          </p:cNvPr>
          <p:cNvSpPr txBox="1"/>
          <p:nvPr/>
        </p:nvSpPr>
        <p:spPr>
          <a:xfrm>
            <a:off x="234125" y="4157077"/>
            <a:ext cx="3608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Top Predictive Features</a:t>
            </a:r>
          </a:p>
          <a:p>
            <a:pPr>
              <a:buFont typeface="+mj-lt"/>
              <a:buAutoNum type="arabicPeriod"/>
            </a:pPr>
            <a:r>
              <a:rPr lang="en-US" dirty="0"/>
              <a:t>Purchase Lead Time</a:t>
            </a:r>
          </a:p>
          <a:p>
            <a:pPr>
              <a:buFont typeface="+mj-lt"/>
              <a:buAutoNum type="arabicPeriod"/>
            </a:pPr>
            <a:r>
              <a:rPr lang="en-US" dirty="0"/>
              <a:t>Flight Hour</a:t>
            </a:r>
          </a:p>
          <a:p>
            <a:pPr>
              <a:buFont typeface="+mj-lt"/>
              <a:buAutoNum type="arabicPeriod"/>
            </a:pPr>
            <a:r>
              <a:rPr lang="en-US" dirty="0"/>
              <a:t>Length of Stay</a:t>
            </a:r>
          </a:p>
          <a:p>
            <a:pPr>
              <a:buFont typeface="+mj-lt"/>
              <a:buAutoNum type="arabicPeriod"/>
            </a:pPr>
            <a:r>
              <a:rPr lang="en-US" dirty="0"/>
              <a:t>Flight Day</a:t>
            </a:r>
          </a:p>
          <a:p>
            <a:pPr>
              <a:buFont typeface="+mj-lt"/>
              <a:buAutoNum type="arabicPeriod"/>
            </a:pPr>
            <a:r>
              <a:rPr lang="en-US" dirty="0"/>
              <a:t>Number of Passengers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CBA686-AF43-914D-4D4A-C5A49401E02E}"/>
              </a:ext>
            </a:extLst>
          </p:cNvPr>
          <p:cNvSpPr txBox="1"/>
          <p:nvPr/>
        </p:nvSpPr>
        <p:spPr>
          <a:xfrm>
            <a:off x="8036033" y="2836842"/>
            <a:ext cx="411971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Business Insight:</a:t>
            </a:r>
          </a:p>
          <a:p>
            <a:r>
              <a:rPr lang="en-US" dirty="0"/>
              <a:t>Users who book earlier, fly mid-day, or stay longer are more likely to complete bookings. Seat preference and meal selection had low impact. Target users with short lead times and mobile sessions with reminders or urgency banners.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08F5A-A679-1411-E6E2-0218AF36C63B}"/>
              </a:ext>
            </a:extLst>
          </p:cNvPr>
          <p:cNvSpPr txBox="1"/>
          <p:nvPr/>
        </p:nvSpPr>
        <p:spPr>
          <a:xfrm>
            <a:off x="8036033" y="5172740"/>
            <a:ext cx="37239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Persona Simulation</a:t>
            </a:r>
          </a:p>
          <a:p>
            <a:r>
              <a:rPr lang="en-US" sz="1200" b="1" dirty="0"/>
              <a:t>Example User:</a:t>
            </a:r>
          </a:p>
          <a:p>
            <a:r>
              <a:rPr lang="en-US" sz="1200" dirty="0"/>
              <a:t>Booked 20 days early, 2 passengers, flying at 3 PM</a:t>
            </a:r>
          </a:p>
          <a:p>
            <a:r>
              <a:rPr lang="en-US" sz="1200" i="1" dirty="0"/>
              <a:t>→ Model: Booking Likely</a:t>
            </a:r>
          </a:p>
          <a:p>
            <a:r>
              <a:rPr lang="en-US" sz="1200" b="1" dirty="0"/>
              <a:t>Another User:</a:t>
            </a:r>
          </a:p>
          <a:p>
            <a:r>
              <a:rPr lang="en-US" sz="1200" dirty="0"/>
              <a:t>Last-minute search, flying at night, 1 passenger</a:t>
            </a:r>
          </a:p>
          <a:p>
            <a:r>
              <a:rPr lang="en-US" sz="1200" i="1" dirty="0"/>
              <a:t>→ Model: No Booking Likely</a:t>
            </a:r>
            <a:endParaRPr lang="en-IN" sz="1200" i="1" dirty="0"/>
          </a:p>
        </p:txBody>
      </p:sp>
      <p:pic>
        <p:nvPicPr>
          <p:cNvPr id="16" name="Picture 15" descr="A graph with blue and white text&#10;&#10;AI-generated content may be incorrect.">
            <a:extLst>
              <a:ext uri="{FF2B5EF4-FFF2-40B4-BE49-F238E27FC236}">
                <a16:creationId xmlns:a16="http://schemas.microsoft.com/office/drawing/2014/main" id="{050049A1-F9F2-327D-FD29-23CD69F07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635" y="3446156"/>
            <a:ext cx="3836438" cy="286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7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180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Predicting Customer Bookings with Random Forest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Manikandan, Akassh</dc:creator>
  <cp:lastModifiedBy>Manikandan, Akassh</cp:lastModifiedBy>
  <cp:revision>2</cp:revision>
  <dcterms:created xsi:type="dcterms:W3CDTF">2025-05-19T12:35:59Z</dcterms:created>
  <dcterms:modified xsi:type="dcterms:W3CDTF">2025-05-19T12:54:23Z</dcterms:modified>
</cp:coreProperties>
</file>