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6" r:id="rId5"/>
    <p:sldId id="257" r:id="rId6"/>
    <p:sldId id="258" r:id="rId7"/>
    <p:sldId id="259" r:id="rId8"/>
    <p:sldId id="260" r:id="rId9"/>
    <p:sldId id="261"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69"/>
  </p:normalViewPr>
  <p:slideViewPr>
    <p:cSldViewPr snapToGrid="0" snapToObjects="1">
      <p:cViewPr varScale="1">
        <p:scale>
          <a:sx n="73" d="100"/>
          <a:sy n="7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8/25/2019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8/25/2019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8/25/2019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5125305" y="1488985"/>
            <a:ext cx="6264350" cy="1696853"/>
          </a:xfrm>
        </p:spPr>
        <p:txBody>
          <a:bodyPr/>
          <a:lstStyle/>
          <a:p>
            <a:pPr lvl="0"/>
            <a:r>
              <a:rPr lang="it-IT"/>
              <a:t>Modifica gli stili del testo dello schema
Secondo livello
Terzo livello
Quarto livello
Quinto livello</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6" name="Content Placeholder 5"/>
          <p:cNvSpPr>
            <a:spLocks noGrp="1"/>
          </p:cNvSpPr>
          <p:nvPr>
            <p:ph sz="quarter" idx="4"/>
          </p:nvPr>
        </p:nvSpPr>
        <p:spPr>
          <a:xfrm>
            <a:off x="5118447" y="4351687"/>
            <a:ext cx="6265588" cy="1704060"/>
          </a:xfrm>
        </p:spPr>
        <p:txBody>
          <a:bodyPr/>
          <a:lstStyle/>
          <a:p>
            <a:pPr lvl="0"/>
            <a:r>
              <a:rPr lang="it-IT"/>
              <a:t>Modifica gli stili del testo dello schema
Secondo livello
Terzo livello
Quarto livello
Quinto livello</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8/25/2019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8/25/2019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it-IT"/>
              <a:t>Modifica gli stili del testo dello schema
Secondo livello
Terzo livello
Quarto livello
Quinto livello</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8/25/2019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8/25/2019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urban.com.au/news/census-2016-the-20-most-densely-populated-areas-of-melbour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E7732-179B-F24E-901F-3EA2A1BEF949}"/>
              </a:ext>
            </a:extLst>
          </p:cNvPr>
          <p:cNvSpPr>
            <a:spLocks noGrp="1"/>
          </p:cNvSpPr>
          <p:nvPr>
            <p:ph type="ctrTitle"/>
          </p:nvPr>
        </p:nvSpPr>
        <p:spPr>
          <a:xfrm>
            <a:off x="1756042" y="1201784"/>
            <a:ext cx="8679915" cy="3918856"/>
          </a:xfrm>
        </p:spPr>
        <p:txBody>
          <a:bodyPr>
            <a:normAutofit fontScale="90000"/>
          </a:bodyPr>
          <a:lstStyle/>
          <a:p>
            <a:pPr>
              <a:lnSpc>
                <a:spcPct val="150000"/>
              </a:lnSpc>
            </a:pPr>
            <a:r>
              <a:rPr lang="it-IT" b="1" dirty="0">
                <a:solidFill>
                  <a:schemeClr val="tx1"/>
                </a:solidFill>
              </a:rPr>
              <a:t/>
            </a:r>
            <a:br>
              <a:rPr lang="it-IT" b="1" dirty="0">
                <a:solidFill>
                  <a:schemeClr val="tx1"/>
                </a:solidFill>
              </a:rPr>
            </a:br>
            <a:r>
              <a:rPr lang="it-IT" sz="4000" b="1" dirty="0">
                <a:solidFill>
                  <a:schemeClr val="tx1"/>
                </a:solidFill>
              </a:rPr>
              <a:t/>
            </a:r>
            <a:br>
              <a:rPr lang="it-IT" sz="4000" b="1" dirty="0">
                <a:solidFill>
                  <a:schemeClr val="tx1"/>
                </a:solidFill>
              </a:rPr>
            </a:br>
            <a:r>
              <a:rPr lang="it-IT" sz="4000" b="1" dirty="0">
                <a:solidFill>
                  <a:schemeClr val="bg1"/>
                </a:solidFill>
              </a:rPr>
              <a:t>IBM CAPSTONE PROJECT – </a:t>
            </a:r>
            <a:r>
              <a:rPr lang="en" sz="4000" b="1" dirty="0">
                <a:solidFill>
                  <a:schemeClr val="bg1"/>
                </a:solidFill>
              </a:rPr>
              <a:t>The Battle of Neighborhoods: </a:t>
            </a:r>
            <a:r>
              <a:rPr lang="en" b="1" dirty="0">
                <a:solidFill>
                  <a:schemeClr val="bg1"/>
                </a:solidFill>
              </a:rPr>
              <a:t/>
            </a:r>
            <a:br>
              <a:rPr lang="en" b="1" dirty="0">
                <a:solidFill>
                  <a:schemeClr val="bg1"/>
                </a:solidFill>
              </a:rPr>
            </a:br>
            <a:r>
              <a:rPr lang="en" sz="3600" b="1" dirty="0">
                <a:solidFill>
                  <a:schemeClr val="bg1"/>
                </a:solidFill>
              </a:rPr>
              <a:t>Cluster Analysis of </a:t>
            </a:r>
            <a:r>
              <a:rPr lang="en" sz="3600" b="1" dirty="0" smtClean="0">
                <a:solidFill>
                  <a:schemeClr val="bg1"/>
                </a:solidFill>
              </a:rPr>
              <a:t>The City Of Melbourne To Determine The Best Suburb for a Start-up Restaurant </a:t>
            </a:r>
            <a:br>
              <a:rPr lang="en" sz="3600" b="1" dirty="0" smtClean="0">
                <a:solidFill>
                  <a:schemeClr val="bg1"/>
                </a:solidFill>
              </a:rPr>
            </a:br>
            <a:r>
              <a:rPr lang="en" sz="3600" b="1" dirty="0" smtClean="0">
                <a:solidFill>
                  <a:schemeClr val="bg1"/>
                </a:solidFill>
              </a:rPr>
              <a:t>August 2019</a:t>
            </a:r>
            <a:endParaRPr lang="it-IT" b="1" dirty="0">
              <a:solidFill>
                <a:schemeClr val="bg1"/>
              </a:solidFill>
            </a:endParaRPr>
          </a:p>
        </p:txBody>
      </p:sp>
    </p:spTree>
    <p:extLst>
      <p:ext uri="{BB962C8B-B14F-4D97-AF65-F5344CB8AC3E}">
        <p14:creationId xmlns:p14="http://schemas.microsoft.com/office/powerpoint/2010/main" val="2980478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DB2ADF-189A-A045-A671-647AD7773500}"/>
              </a:ext>
            </a:extLst>
          </p:cNvPr>
          <p:cNvSpPr>
            <a:spLocks noGrp="1"/>
          </p:cNvSpPr>
          <p:nvPr>
            <p:ph type="title"/>
          </p:nvPr>
        </p:nvSpPr>
        <p:spPr/>
        <p:txBody>
          <a:bodyPr/>
          <a:lstStyle/>
          <a:p>
            <a:r>
              <a:rPr lang="it-IT" b="1" dirty="0" smtClean="0">
                <a:solidFill>
                  <a:schemeClr val="bg1"/>
                </a:solidFill>
              </a:rPr>
              <a:t>Outcome/Reccommendation:</a:t>
            </a:r>
            <a:endParaRPr lang="it-IT" b="1" dirty="0">
              <a:solidFill>
                <a:schemeClr val="bg1"/>
              </a:solidFill>
            </a:endParaRPr>
          </a:p>
        </p:txBody>
      </p:sp>
      <p:sp>
        <p:nvSpPr>
          <p:cNvPr id="3" name="Segnaposto contenuto 2">
            <a:extLst>
              <a:ext uri="{FF2B5EF4-FFF2-40B4-BE49-F238E27FC236}">
                <a16:creationId xmlns:a16="http://schemas.microsoft.com/office/drawing/2014/main" id="{6169EA5C-3AE1-0642-9165-0582D8E9D8ED}"/>
              </a:ext>
            </a:extLst>
          </p:cNvPr>
          <p:cNvSpPr>
            <a:spLocks noGrp="1"/>
          </p:cNvSpPr>
          <p:nvPr>
            <p:ph idx="1"/>
          </p:nvPr>
        </p:nvSpPr>
        <p:spPr>
          <a:xfrm>
            <a:off x="4585855" y="360218"/>
            <a:ext cx="7467600" cy="5691590"/>
          </a:xfrm>
        </p:spPr>
        <p:txBody>
          <a:bodyPr>
            <a:normAutofit/>
          </a:bodyPr>
          <a:lstStyle/>
          <a:p>
            <a:r>
              <a:rPr lang="en" dirty="0" smtClean="0"/>
              <a:t>A critical evaluation of the availability and spread of  Top 10 most commonly visit Venues In Suburbs of the City of Melbourne, Victoria, Australia.</a:t>
            </a:r>
            <a:endParaRPr lang="en" dirty="0"/>
          </a:p>
          <a:p>
            <a:pPr marL="342900" indent="-342900">
              <a:buFont typeface="+mj-lt"/>
              <a:buAutoNum type="arabicPeriod"/>
            </a:pPr>
            <a:r>
              <a:rPr lang="en-US" dirty="0"/>
              <a:t>Melbourne </a:t>
            </a:r>
            <a:r>
              <a:rPr lang="en-US" dirty="0" smtClean="0"/>
              <a:t>CBD </a:t>
            </a:r>
            <a:r>
              <a:rPr lang="en" dirty="0" smtClean="0"/>
              <a:t> </a:t>
            </a:r>
            <a:r>
              <a:rPr lang="en" dirty="0"/>
              <a:t>might be considered highly profitable venues to </a:t>
            </a:r>
            <a:r>
              <a:rPr lang="en" dirty="0" smtClean="0"/>
              <a:t>any busniess bacuse of the population and centrality;However ,high cost of rent and housing would constitute as big problems for start-ups</a:t>
            </a:r>
            <a:endParaRPr lang="en" dirty="0"/>
          </a:p>
          <a:p>
            <a:pPr marL="342900" indent="-342900">
              <a:buFont typeface="+mj-lt"/>
              <a:buAutoNum type="arabicPeriod"/>
            </a:pPr>
            <a:r>
              <a:rPr lang="en" dirty="0" smtClean="0"/>
              <a:t>North </a:t>
            </a:r>
            <a:r>
              <a:rPr lang="en-US" dirty="0"/>
              <a:t>Melbourne </a:t>
            </a:r>
            <a:r>
              <a:rPr lang="en-US" dirty="0" smtClean="0"/>
              <a:t>,Port </a:t>
            </a:r>
            <a:r>
              <a:rPr lang="en-US" dirty="0"/>
              <a:t>Melbourne </a:t>
            </a:r>
            <a:r>
              <a:rPr lang="en-US" dirty="0" smtClean="0"/>
              <a:t>,West </a:t>
            </a:r>
            <a:r>
              <a:rPr lang="en-US" dirty="0"/>
              <a:t>Melbourne </a:t>
            </a:r>
            <a:r>
              <a:rPr lang="en-US" dirty="0" smtClean="0"/>
              <a:t> and South </a:t>
            </a:r>
            <a:r>
              <a:rPr lang="en-US" dirty="0" err="1" smtClean="0"/>
              <a:t>Yara</a:t>
            </a:r>
            <a:r>
              <a:rPr lang="en-US" dirty="0" smtClean="0"/>
              <a:t> might not be suitable for Start-ups because of availability of Industrial leaders in restaurant business in these Suburbs.</a:t>
            </a:r>
            <a:r>
              <a:rPr lang="en" dirty="0"/>
              <a:t> </a:t>
            </a:r>
          </a:p>
          <a:p>
            <a:pPr marL="0" indent="0">
              <a:buNone/>
            </a:pPr>
            <a:r>
              <a:rPr lang="en" dirty="0" smtClean="0"/>
              <a:t>3. </a:t>
            </a:r>
            <a:r>
              <a:rPr lang="en" dirty="0" smtClean="0"/>
              <a:t>Parkvile is the most suitable Suburb to set up a restaurant business owing to scrace nature of such venues in the Suburb as shown in cluster analysis of Cluster 1</a:t>
            </a:r>
            <a:endParaRPr lang="it-IT" dirty="0"/>
          </a:p>
        </p:txBody>
      </p:sp>
    </p:spTree>
    <p:extLst>
      <p:ext uri="{BB962C8B-B14F-4D97-AF65-F5344CB8AC3E}">
        <p14:creationId xmlns:p14="http://schemas.microsoft.com/office/powerpoint/2010/main" val="4028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a:t>
            </a:r>
            <a:endParaRPr lang="en-US" dirty="0"/>
          </a:p>
        </p:txBody>
      </p:sp>
      <p:sp>
        <p:nvSpPr>
          <p:cNvPr id="3" name="Content Placeholder 2"/>
          <p:cNvSpPr>
            <a:spLocks noGrp="1"/>
          </p:cNvSpPr>
          <p:nvPr>
            <p:ph idx="1"/>
          </p:nvPr>
        </p:nvSpPr>
        <p:spPr/>
        <p:txBody>
          <a:bodyPr>
            <a:normAutofit/>
          </a:bodyPr>
          <a:lstStyle/>
          <a:p>
            <a:r>
              <a:rPr lang="en-US" sz="2800" dirty="0" smtClean="0">
                <a:latin typeface="Forte" panose="03060902040502070203" pitchFamily="66" charset="0"/>
              </a:rPr>
              <a:t>                     Thank you for listening</a:t>
            </a:r>
            <a:endParaRPr lang="en-US" sz="2800" dirty="0">
              <a:latin typeface="Forte" panose="03060902040502070203" pitchFamily="66" charset="0"/>
            </a:endParaRPr>
          </a:p>
        </p:txBody>
      </p:sp>
    </p:spTree>
    <p:extLst>
      <p:ext uri="{BB962C8B-B14F-4D97-AF65-F5344CB8AC3E}">
        <p14:creationId xmlns:p14="http://schemas.microsoft.com/office/powerpoint/2010/main" val="1650138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1.0</a:t>
            </a:r>
            <a:br>
              <a:rPr lang="en-US" b="1" dirty="0" smtClean="0"/>
            </a:br>
            <a:r>
              <a:rPr lang="en-US" b="1" dirty="0" smtClean="0"/>
              <a:t/>
            </a:r>
            <a:br>
              <a:rPr lang="en-US" b="1" dirty="0" smtClean="0"/>
            </a:br>
            <a:r>
              <a:rPr lang="en-US" b="1" dirty="0" smtClean="0"/>
              <a:t>BACKGROUND</a:t>
            </a:r>
            <a:endParaRPr lang="en-US" dirty="0"/>
          </a:p>
        </p:txBody>
      </p:sp>
      <p:sp>
        <p:nvSpPr>
          <p:cNvPr id="3" name="Content Placeholder 2"/>
          <p:cNvSpPr>
            <a:spLocks noGrp="1"/>
          </p:cNvSpPr>
          <p:nvPr>
            <p:ph idx="1"/>
          </p:nvPr>
        </p:nvSpPr>
        <p:spPr/>
        <p:txBody>
          <a:bodyPr/>
          <a:lstStyle/>
          <a:p>
            <a:r>
              <a:rPr lang="en-US" dirty="0"/>
              <a:t>Akatamba Limited is a Nigeria-based IT consulting firm focusing on providing specialized and customized services to assist investor who intends to set-up business </a:t>
            </a:r>
            <a:r>
              <a:rPr lang="en-US" dirty="0" smtClean="0"/>
              <a:t>outfit </a:t>
            </a:r>
            <a:r>
              <a:rPr lang="en-US" dirty="0"/>
              <a:t>in major cities of the World. Due to market competition, Akatamba decided to adopt data science techniques to offer a brand-new recommendation system for its clients.</a:t>
            </a:r>
            <a:endParaRPr lang="en-US" dirty="0"/>
          </a:p>
        </p:txBody>
      </p:sp>
    </p:spTree>
    <p:extLst>
      <p:ext uri="{BB962C8B-B14F-4D97-AF65-F5344CB8AC3E}">
        <p14:creationId xmlns:p14="http://schemas.microsoft.com/office/powerpoint/2010/main" val="3881892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1.1</a:t>
            </a:r>
            <a:br>
              <a:rPr lang="en-US" b="1" dirty="0" smtClean="0"/>
            </a:br>
            <a:r>
              <a:rPr lang="en-US" b="1" dirty="0" smtClean="0"/>
              <a:t>INTRODUCTION</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 Melbourne, the world's most livable city according to The Economist Intelligence Unit is the coastal capital and most populous city of the southeastern Australian state of Victoria and the second most populous city in Australia and Oceania. It has a population of about 5 million (19% of the population of Australia), and its inhabitants are referred to as "Melburnians". At the city's center is the modern Federation Square development, with plazas, bars, and restaurants by the </a:t>
            </a:r>
            <a:r>
              <a:rPr lang="en-US" dirty="0" err="1"/>
              <a:t>Yarra</a:t>
            </a:r>
            <a:r>
              <a:rPr lang="en-US" dirty="0"/>
              <a:t> River.</a:t>
            </a:r>
          </a:p>
          <a:p>
            <a:r>
              <a:rPr lang="en-US" dirty="0"/>
              <a:t> The city was founded on 30 August 1835, in the then-British colony of New South Wales by free settlers from the colony of Van Diemen’s Land (modern-day Tasmania).  </a:t>
            </a:r>
          </a:p>
          <a:p>
            <a:r>
              <a:rPr lang="en-US" dirty="0"/>
              <a:t>Melbourne is an international cultural center and the city serves as Australia's cultural capital, with prominent offerings in the form of major events and festivals, drama, musicals, comedy, music, art, architecture, literature, film and television. The climate, waterfront location and nightlife make it one of the most vibrant destinations in Australia. For seven years in a row (from 2011 to 2017) it held the top position in a survey conducted by The Economist Intelligence Unit as the world   most livable city.</a:t>
            </a:r>
          </a:p>
          <a:p>
            <a:endParaRPr lang="en-US" dirty="0"/>
          </a:p>
        </p:txBody>
      </p:sp>
    </p:spTree>
    <p:extLst>
      <p:ext uri="{BB962C8B-B14F-4D97-AF65-F5344CB8AC3E}">
        <p14:creationId xmlns:p14="http://schemas.microsoft.com/office/powerpoint/2010/main" val="1692360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r>
              <a:rPr lang="en-US" dirty="0" smtClean="0"/>
              <a:t>Continues…….</a:t>
            </a:r>
            <a:endParaRPr lang="en-US" dirty="0"/>
          </a:p>
        </p:txBody>
      </p:sp>
      <p:sp>
        <p:nvSpPr>
          <p:cNvPr id="3" name="Content Placeholder 2"/>
          <p:cNvSpPr>
            <a:spLocks noGrp="1"/>
          </p:cNvSpPr>
          <p:nvPr>
            <p:ph idx="1"/>
          </p:nvPr>
        </p:nvSpPr>
        <p:spPr>
          <a:xfrm>
            <a:off x="5118448" y="496389"/>
            <a:ext cx="6050296" cy="5555419"/>
          </a:xfrm>
        </p:spPr>
        <p:txBody>
          <a:bodyPr>
            <a:normAutofit fontScale="92500" lnSpcReduction="10000"/>
          </a:bodyPr>
          <a:lstStyle/>
          <a:p>
            <a:r>
              <a:rPr lang="en-US" dirty="0"/>
              <a:t> Melbourne has long been regarded as Australia's sporting capital due to the role it has played in the development of Australian sport, the range and quality of its sporting events and venues, and its high rates of spectatorship and participation. Melbourne’s sporting reputation was recognized in 2016 when, after being ranked as the world's top sports city three times biennially, the Ultimate Sports City Awards in Switzerland named it 'Sports City of the Decade.</a:t>
            </a:r>
          </a:p>
          <a:p>
            <a:r>
              <a:rPr lang="en-US" dirty="0"/>
              <a:t>Melbourne has the 10th largest immigrant population among world metropolitan areas and with its diverse culture, comes diverse food items. There are   many restaurants in Melbourne, each belonging to different categories like Chinese, Indian, French etc. Therefore, in this project we will list and visualize all major parts of Melbourne that has great restaurants.</a:t>
            </a:r>
          </a:p>
          <a:p>
            <a:r>
              <a:rPr lang="en-US" dirty="0" smtClean="0"/>
              <a:t>.</a:t>
            </a:r>
            <a:endParaRPr lang="en-US" dirty="0"/>
          </a:p>
          <a:p>
            <a:endParaRPr lang="en-US" dirty="0"/>
          </a:p>
        </p:txBody>
      </p:sp>
    </p:spTree>
    <p:extLst>
      <p:ext uri="{BB962C8B-B14F-4D97-AF65-F5344CB8AC3E}">
        <p14:creationId xmlns:p14="http://schemas.microsoft.com/office/powerpoint/2010/main" val="212741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35C39A-9140-3B49-AF9A-EB7A1E023223}"/>
              </a:ext>
            </a:extLst>
          </p:cNvPr>
          <p:cNvSpPr>
            <a:spLocks noGrp="1"/>
          </p:cNvSpPr>
          <p:nvPr>
            <p:ph type="title"/>
          </p:nvPr>
        </p:nvSpPr>
        <p:spPr/>
        <p:txBody>
          <a:bodyPr/>
          <a:lstStyle/>
          <a:p>
            <a:r>
              <a:rPr lang="it-IT" b="1" dirty="0">
                <a:solidFill>
                  <a:schemeClr val="tx1"/>
                </a:solidFill>
              </a:rPr>
              <a:t>Business </a:t>
            </a:r>
            <a:r>
              <a:rPr lang="it-IT" b="1" dirty="0" smtClean="0">
                <a:solidFill>
                  <a:schemeClr val="tx1"/>
                </a:solidFill>
              </a:rPr>
              <a:t>Problem section</a:t>
            </a:r>
            <a:br>
              <a:rPr lang="it-IT" b="1" dirty="0" smtClean="0">
                <a:solidFill>
                  <a:schemeClr val="tx1"/>
                </a:solidFill>
              </a:rPr>
            </a:br>
            <a:endParaRPr lang="it-IT" b="1" dirty="0">
              <a:solidFill>
                <a:schemeClr val="tx1"/>
              </a:solidFill>
            </a:endParaRPr>
          </a:p>
        </p:txBody>
      </p:sp>
      <p:sp>
        <p:nvSpPr>
          <p:cNvPr id="3" name="Segnaposto contenuto 2">
            <a:extLst>
              <a:ext uri="{FF2B5EF4-FFF2-40B4-BE49-F238E27FC236}">
                <a16:creationId xmlns:a16="http://schemas.microsoft.com/office/drawing/2014/main" id="{DCE58E34-076D-4544-8D84-448AACE6206B}"/>
              </a:ext>
            </a:extLst>
          </p:cNvPr>
          <p:cNvSpPr>
            <a:spLocks noGrp="1"/>
          </p:cNvSpPr>
          <p:nvPr>
            <p:ph idx="1"/>
          </p:nvPr>
        </p:nvSpPr>
        <p:spPr/>
        <p:txBody>
          <a:bodyPr>
            <a:normAutofit fontScale="92500" lnSpcReduction="10000"/>
          </a:bodyPr>
          <a:lstStyle/>
          <a:p>
            <a:r>
              <a:rPr lang="en-US" b="1" dirty="0"/>
              <a:t>Problem Statement: </a:t>
            </a:r>
            <a:r>
              <a:rPr lang="en-US" b="1" dirty="0" smtClean="0"/>
              <a:t>To Identify using Data Science Tools , the Prospects </a:t>
            </a:r>
            <a:r>
              <a:rPr lang="en-US" b="1" dirty="0"/>
              <a:t>of Start-Up Restaurant in </a:t>
            </a:r>
            <a:r>
              <a:rPr lang="en-US" b="1" dirty="0" smtClean="0"/>
              <a:t>Suburbs </a:t>
            </a:r>
            <a:r>
              <a:rPr lang="en-US" b="1" dirty="0"/>
              <a:t>of Melbourne, Victoria, </a:t>
            </a:r>
            <a:r>
              <a:rPr lang="en-US" b="1" dirty="0" smtClean="0"/>
              <a:t>Australia.</a:t>
            </a:r>
          </a:p>
          <a:p>
            <a:pPr fontAlgn="base"/>
            <a:r>
              <a:rPr lang="en-US" dirty="0"/>
              <a:t>An investor is planning to build a </a:t>
            </a:r>
            <a:r>
              <a:rPr lang="en-US" b="1" dirty="0"/>
              <a:t>Start-Up Restaurant</a:t>
            </a:r>
            <a:r>
              <a:rPr lang="en-US" dirty="0"/>
              <a:t> in Melbourne that will always play an essential role in the business, social, intellectual and artistic life of a thriving and ever-bubbling Melbourne society. </a:t>
            </a:r>
          </a:p>
          <a:p>
            <a:pPr fontAlgn="base"/>
            <a:r>
              <a:rPr lang="en-US" dirty="0"/>
              <a:t>The investor is particularly interested in locations of Melbourne and we will therefore focus on the areas with less or no Restaurants. We are focusing on areas with no Restaurants or having less than 2 Restaurants within 1 km and close to city center as possible-The less competitive suburbs.  </a:t>
            </a:r>
          </a:p>
          <a:p>
            <a:pPr fontAlgn="base"/>
            <a:r>
              <a:rPr lang="en-US" dirty="0"/>
              <a:t>We will use data analysis and clustering algorithm to generate the most optimal neighborhoods based on these criteria and suggest 5 neighborhoods to the investor.</a:t>
            </a:r>
          </a:p>
          <a:p>
            <a:endParaRPr lang="en" dirty="0"/>
          </a:p>
        </p:txBody>
      </p:sp>
    </p:spTree>
    <p:extLst>
      <p:ext uri="{BB962C8B-B14F-4D97-AF65-F5344CB8AC3E}">
        <p14:creationId xmlns:p14="http://schemas.microsoft.com/office/powerpoint/2010/main" val="3598467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F0254B-123A-4D4A-B419-30F524BF3C38}"/>
              </a:ext>
            </a:extLst>
          </p:cNvPr>
          <p:cNvSpPr>
            <a:spLocks noGrp="1"/>
          </p:cNvSpPr>
          <p:nvPr>
            <p:ph type="title"/>
          </p:nvPr>
        </p:nvSpPr>
        <p:spPr/>
        <p:txBody>
          <a:bodyPr/>
          <a:lstStyle/>
          <a:p>
            <a:r>
              <a:rPr lang="en-US" b="1" dirty="0"/>
              <a:t>Data Preparation</a:t>
            </a:r>
            <a:endParaRPr lang="it-IT" b="1" dirty="0">
              <a:solidFill>
                <a:schemeClr val="tx1"/>
              </a:solidFill>
            </a:endParaRPr>
          </a:p>
        </p:txBody>
      </p:sp>
      <p:sp>
        <p:nvSpPr>
          <p:cNvPr id="3" name="Segnaposto contenuto 2">
            <a:extLst>
              <a:ext uri="{FF2B5EF4-FFF2-40B4-BE49-F238E27FC236}">
                <a16:creationId xmlns:a16="http://schemas.microsoft.com/office/drawing/2014/main" id="{A40B6F24-7850-9B4F-A920-82E8041FB4CD}"/>
              </a:ext>
            </a:extLst>
          </p:cNvPr>
          <p:cNvSpPr>
            <a:spLocks noGrp="1"/>
          </p:cNvSpPr>
          <p:nvPr>
            <p:ph idx="1"/>
          </p:nvPr>
        </p:nvSpPr>
        <p:spPr/>
        <p:txBody>
          <a:bodyPr/>
          <a:lstStyle/>
          <a:p>
            <a:pPr fontAlgn="base"/>
            <a:r>
              <a:rPr lang="en-US" dirty="0"/>
              <a:t>Scrapping Melbourne suburbs Table from Wikipedia</a:t>
            </a:r>
          </a:p>
          <a:p>
            <a:pPr fontAlgn="base"/>
            <a:r>
              <a:rPr lang="en-US" dirty="0" smtClean="0"/>
              <a:t> </a:t>
            </a:r>
            <a:r>
              <a:rPr lang="en-US" dirty="0"/>
              <a:t>Requests and Beautifulsoup was used to scrap and wrangle the List of Melbourne suburbs from  </a:t>
            </a:r>
          </a:p>
          <a:p>
            <a:pPr fontAlgn="base"/>
            <a:r>
              <a:rPr lang="en-US" dirty="0"/>
              <a:t> </a:t>
            </a:r>
            <a:r>
              <a:rPr lang="en-US" sz="1600" dirty="0" smtClean="0"/>
              <a:t>https</a:t>
            </a:r>
            <a:r>
              <a:rPr lang="en-US" sz="1600" dirty="0"/>
              <a:t>://en.wikipedia.org/wiki/List_of_Melbourne_suburbs </a:t>
            </a:r>
            <a:endParaRPr lang="en-US" sz="1600" dirty="0" smtClean="0"/>
          </a:p>
          <a:p>
            <a:pPr fontAlgn="base"/>
            <a:r>
              <a:rPr lang="en-US" sz="1600" u="sng" dirty="0">
                <a:hlinkClick r:id="rId2"/>
              </a:rPr>
              <a:t>https://www.urban.com.au/news/census-2016-the-20-most-densely-populated-areas-of-melbourne </a:t>
            </a:r>
            <a:r>
              <a:rPr lang="en" sz="1600" dirty="0"/>
              <a:t>and financial scenario</a:t>
            </a:r>
            <a:r>
              <a:rPr lang="en" sz="1600" dirty="0" smtClean="0"/>
              <a:t>?</a:t>
            </a:r>
          </a:p>
          <a:p>
            <a:pPr fontAlgn="base"/>
            <a:r>
              <a:rPr lang="en" sz="1600" dirty="0" smtClean="0"/>
              <a:t>CSV file containing the list of suburb coordinates</a:t>
            </a:r>
            <a:endParaRPr lang="en-US" sz="1600" dirty="0"/>
          </a:p>
          <a:p>
            <a:pPr fontAlgn="base"/>
            <a:endParaRPr lang="en-US" sz="1600" dirty="0" smtClean="0"/>
          </a:p>
          <a:p>
            <a:pPr fontAlgn="base"/>
            <a:r>
              <a:rPr lang="en-US" dirty="0" smtClean="0"/>
              <a:t>We </a:t>
            </a:r>
            <a:r>
              <a:rPr lang="en-US" dirty="0"/>
              <a:t>u</a:t>
            </a:r>
            <a:r>
              <a:rPr lang="en-US" dirty="0" smtClean="0"/>
              <a:t>sed </a:t>
            </a:r>
            <a:r>
              <a:rPr lang="en-US" dirty="0"/>
              <a:t>Foursquare information on venue categories, top tips, location data, ratings</a:t>
            </a:r>
            <a:r>
              <a:rPr lang="en-US" dirty="0" smtClean="0"/>
              <a:t>.</a:t>
            </a:r>
            <a:endParaRPr lang="en-US" dirty="0"/>
          </a:p>
        </p:txBody>
      </p:sp>
    </p:spTree>
    <p:extLst>
      <p:ext uri="{BB962C8B-B14F-4D97-AF65-F5344CB8AC3E}">
        <p14:creationId xmlns:p14="http://schemas.microsoft.com/office/powerpoint/2010/main" val="3358740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3825A2-8DD2-DB44-AFEC-0B05F6C4C714}"/>
              </a:ext>
            </a:extLst>
          </p:cNvPr>
          <p:cNvSpPr>
            <a:spLocks noGrp="1"/>
          </p:cNvSpPr>
          <p:nvPr>
            <p:ph type="title"/>
          </p:nvPr>
        </p:nvSpPr>
        <p:spPr/>
        <p:txBody>
          <a:bodyPr/>
          <a:lstStyle/>
          <a:p>
            <a:r>
              <a:rPr lang="it-IT" b="1" dirty="0">
                <a:solidFill>
                  <a:schemeClr val="tx1"/>
                </a:solidFill>
              </a:rPr>
              <a:t>Solution</a:t>
            </a:r>
          </a:p>
        </p:txBody>
      </p:sp>
      <p:sp>
        <p:nvSpPr>
          <p:cNvPr id="3" name="Segnaposto contenuto 2">
            <a:extLst>
              <a:ext uri="{FF2B5EF4-FFF2-40B4-BE49-F238E27FC236}">
                <a16:creationId xmlns:a16="http://schemas.microsoft.com/office/drawing/2014/main" id="{C5D71D72-2211-9F48-AD3F-B8684A738A0A}"/>
              </a:ext>
            </a:extLst>
          </p:cNvPr>
          <p:cNvSpPr>
            <a:spLocks noGrp="1"/>
          </p:cNvSpPr>
          <p:nvPr>
            <p:ph idx="1"/>
          </p:nvPr>
        </p:nvSpPr>
        <p:spPr/>
        <p:txBody>
          <a:bodyPr/>
          <a:lstStyle/>
          <a:p>
            <a:r>
              <a:rPr lang="en" dirty="0"/>
              <a:t>Clustering </a:t>
            </a:r>
            <a:r>
              <a:rPr lang="en" dirty="0" smtClean="0"/>
              <a:t>the city of Melbourne Suburbs </a:t>
            </a:r>
            <a:r>
              <a:rPr lang="en" dirty="0"/>
              <a:t>in order to recommend </a:t>
            </a:r>
            <a:r>
              <a:rPr lang="en" dirty="0" smtClean="0"/>
              <a:t>appropriate suburb to the investor.</a:t>
            </a:r>
            <a:r>
              <a:rPr lang="en" dirty="0"/>
              <a:t> </a:t>
            </a:r>
            <a:endParaRPr lang="it-IT" dirty="0"/>
          </a:p>
        </p:txBody>
      </p:sp>
    </p:spTree>
    <p:extLst>
      <p:ext uri="{BB962C8B-B14F-4D97-AF65-F5344CB8AC3E}">
        <p14:creationId xmlns:p14="http://schemas.microsoft.com/office/powerpoint/2010/main" val="3077709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2D65DE-0A4D-4D4E-B5ED-E2290A42D605}"/>
              </a:ext>
            </a:extLst>
          </p:cNvPr>
          <p:cNvSpPr>
            <a:spLocks noGrp="1"/>
          </p:cNvSpPr>
          <p:nvPr>
            <p:ph type="title"/>
          </p:nvPr>
        </p:nvSpPr>
        <p:spPr/>
        <p:txBody>
          <a:bodyPr/>
          <a:lstStyle/>
          <a:p>
            <a:r>
              <a:rPr lang="it-IT" b="1" dirty="0">
                <a:solidFill>
                  <a:schemeClr val="tx1"/>
                </a:solidFill>
              </a:rPr>
              <a:t>Data and </a:t>
            </a:r>
            <a:r>
              <a:rPr lang="it-IT" b="1" dirty="0" err="1">
                <a:solidFill>
                  <a:schemeClr val="tx1"/>
                </a:solidFill>
              </a:rPr>
              <a:t>Methodology</a:t>
            </a:r>
            <a:endParaRPr lang="it-IT" b="1" dirty="0">
              <a:solidFill>
                <a:schemeClr val="tx1"/>
              </a:solidFill>
            </a:endParaRPr>
          </a:p>
        </p:txBody>
      </p:sp>
      <p:sp>
        <p:nvSpPr>
          <p:cNvPr id="3" name="Segnaposto contenuto 2">
            <a:extLst>
              <a:ext uri="{FF2B5EF4-FFF2-40B4-BE49-F238E27FC236}">
                <a16:creationId xmlns:a16="http://schemas.microsoft.com/office/drawing/2014/main" id="{6BAF8A4A-2E16-2E4C-A988-95A259F89D51}"/>
              </a:ext>
            </a:extLst>
          </p:cNvPr>
          <p:cNvSpPr>
            <a:spLocks noGrp="1"/>
          </p:cNvSpPr>
          <p:nvPr>
            <p:ph idx="1"/>
          </p:nvPr>
        </p:nvSpPr>
        <p:spPr/>
        <p:txBody>
          <a:bodyPr/>
          <a:lstStyle/>
          <a:p>
            <a:r>
              <a:rPr lang="it-IT" dirty="0"/>
              <a:t>Data: </a:t>
            </a:r>
            <a:r>
              <a:rPr lang="en" dirty="0"/>
              <a:t>merging data </a:t>
            </a:r>
            <a:r>
              <a:rPr lang="en" dirty="0" smtClean="0"/>
              <a:t>of Melbourne and clustering </a:t>
            </a:r>
            <a:endParaRPr lang="en" dirty="0"/>
          </a:p>
          <a:p>
            <a:r>
              <a:rPr lang="en" dirty="0" err="1"/>
              <a:t>Mehodology</a:t>
            </a:r>
            <a:r>
              <a:rPr lang="en" dirty="0"/>
              <a:t>: </a:t>
            </a:r>
          </a:p>
          <a:p>
            <a:pPr marL="342900" indent="-342900">
              <a:buFont typeface="+mj-lt"/>
              <a:buAutoNum type="arabicPeriod"/>
            </a:pPr>
            <a:r>
              <a:rPr lang="en" dirty="0"/>
              <a:t>Collect Inspection Data;</a:t>
            </a:r>
          </a:p>
          <a:p>
            <a:pPr marL="342900" indent="-342900">
              <a:buFont typeface="+mj-lt"/>
              <a:buAutoNum type="arabicPeriod"/>
            </a:pPr>
            <a:r>
              <a:rPr lang="en" dirty="0"/>
              <a:t>Explore and Understand Data;</a:t>
            </a:r>
          </a:p>
          <a:p>
            <a:pPr marL="342900" indent="-342900">
              <a:buFont typeface="+mj-lt"/>
              <a:buAutoNum type="arabicPeriod"/>
            </a:pPr>
            <a:r>
              <a:rPr lang="en" dirty="0"/>
              <a:t>Data preparation and preprocessing;</a:t>
            </a:r>
          </a:p>
          <a:p>
            <a:pPr marL="342900" indent="-342900">
              <a:buFont typeface="+mj-lt"/>
              <a:buAutoNum type="arabicPeriod"/>
            </a:pPr>
            <a:r>
              <a:rPr lang="en" dirty="0"/>
              <a:t>Modeling</a:t>
            </a:r>
            <a:endParaRPr lang="it-IT" dirty="0"/>
          </a:p>
        </p:txBody>
      </p:sp>
    </p:spTree>
    <p:extLst>
      <p:ext uri="{BB962C8B-B14F-4D97-AF65-F5344CB8AC3E}">
        <p14:creationId xmlns:p14="http://schemas.microsoft.com/office/powerpoint/2010/main" val="999701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DAE3342-9DFC-49D4-B09C-25E3107693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 name="Freeform 5">
              <a:extLst>
                <a:ext uri="{FF2B5EF4-FFF2-40B4-BE49-F238E27FC236}">
                  <a16:creationId xmlns:a16="http://schemas.microsoft.com/office/drawing/2014/main" id="{E49E0D20-8423-4612-99A5-14AEF8F6BB6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6">
              <a:extLst>
                <a:ext uri="{FF2B5EF4-FFF2-40B4-BE49-F238E27FC236}">
                  <a16:creationId xmlns:a16="http://schemas.microsoft.com/office/drawing/2014/main" id="{57C2C108-5A30-48CA-9203-56747AEB7B5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7">
              <a:extLst>
                <a:ext uri="{FF2B5EF4-FFF2-40B4-BE49-F238E27FC236}">
                  <a16:creationId xmlns:a16="http://schemas.microsoft.com/office/drawing/2014/main" id="{1A343912-2EFC-408E-A862-5C9BF108DC2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8">
              <a:extLst>
                <a:ext uri="{FF2B5EF4-FFF2-40B4-BE49-F238E27FC236}">
                  <a16:creationId xmlns:a16="http://schemas.microsoft.com/office/drawing/2014/main" id="{AA50D1CF-9DAE-4CF6-B829-E66CEE9D57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9">
              <a:extLst>
                <a:ext uri="{FF2B5EF4-FFF2-40B4-BE49-F238E27FC236}">
                  <a16:creationId xmlns:a16="http://schemas.microsoft.com/office/drawing/2014/main" id="{FE5799A4-0568-433E-BF41-752CF516AC7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0">
              <a:extLst>
                <a:ext uri="{FF2B5EF4-FFF2-40B4-BE49-F238E27FC236}">
                  <a16:creationId xmlns:a16="http://schemas.microsoft.com/office/drawing/2014/main" id="{CDBB86ED-F16F-4C28-BDD5-72D771176F7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1">
              <a:extLst>
                <a:ext uri="{FF2B5EF4-FFF2-40B4-BE49-F238E27FC236}">
                  <a16:creationId xmlns:a16="http://schemas.microsoft.com/office/drawing/2014/main" id="{3347939E-8B76-4CFC-B2EC-63A7E227838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2">
              <a:extLst>
                <a:ext uri="{FF2B5EF4-FFF2-40B4-BE49-F238E27FC236}">
                  <a16:creationId xmlns:a16="http://schemas.microsoft.com/office/drawing/2014/main" id="{FA1DD132-02E4-4CD3-B496-BFF924558A6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3">
              <a:extLst>
                <a:ext uri="{FF2B5EF4-FFF2-40B4-BE49-F238E27FC236}">
                  <a16:creationId xmlns:a16="http://schemas.microsoft.com/office/drawing/2014/main" id="{710BDA52-A7D7-4E4E-9F36-EC8F983EAF1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4">
              <a:extLst>
                <a:ext uri="{FF2B5EF4-FFF2-40B4-BE49-F238E27FC236}">
                  <a16:creationId xmlns:a16="http://schemas.microsoft.com/office/drawing/2014/main" id="{B1BDF852-319F-42B8-9A50-7C9A9387CD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5">
              <a:extLst>
                <a:ext uri="{FF2B5EF4-FFF2-40B4-BE49-F238E27FC236}">
                  <a16:creationId xmlns:a16="http://schemas.microsoft.com/office/drawing/2014/main" id="{3AACE376-C01E-4F1F-91B7-39D0274BFE9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6">
              <a:extLst>
                <a:ext uri="{FF2B5EF4-FFF2-40B4-BE49-F238E27FC236}">
                  <a16:creationId xmlns:a16="http://schemas.microsoft.com/office/drawing/2014/main" id="{7F612F4C-050E-459D-9771-ED088374A56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17">
              <a:extLst>
                <a:ext uri="{FF2B5EF4-FFF2-40B4-BE49-F238E27FC236}">
                  <a16:creationId xmlns:a16="http://schemas.microsoft.com/office/drawing/2014/main" id="{94E4211B-3E41-4905-8F4E-76811B9E57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8">
              <a:extLst>
                <a:ext uri="{FF2B5EF4-FFF2-40B4-BE49-F238E27FC236}">
                  <a16:creationId xmlns:a16="http://schemas.microsoft.com/office/drawing/2014/main" id="{6AEC87EE-0CB8-43DE-8FEB-4586A92E809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9">
              <a:extLst>
                <a:ext uri="{FF2B5EF4-FFF2-40B4-BE49-F238E27FC236}">
                  <a16:creationId xmlns:a16="http://schemas.microsoft.com/office/drawing/2014/main" id="{277C1C5D-7BDC-47E4-8B81-C3C4AE949B4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0">
              <a:extLst>
                <a:ext uri="{FF2B5EF4-FFF2-40B4-BE49-F238E27FC236}">
                  <a16:creationId xmlns:a16="http://schemas.microsoft.com/office/drawing/2014/main" id="{7A2A6EF8-9768-4478-9CD3-DFA547CEFCC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1">
              <a:extLst>
                <a:ext uri="{FF2B5EF4-FFF2-40B4-BE49-F238E27FC236}">
                  <a16:creationId xmlns:a16="http://schemas.microsoft.com/office/drawing/2014/main" id="{1FD9091C-E8FA-4ADA-937F-A74426ED1B9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2">
              <a:extLst>
                <a:ext uri="{FF2B5EF4-FFF2-40B4-BE49-F238E27FC236}">
                  <a16:creationId xmlns:a16="http://schemas.microsoft.com/office/drawing/2014/main" id="{B69923E7-63C4-47CE-956E-09D384D4FE6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3" name="Freeform 23">
              <a:extLst>
                <a:ext uri="{FF2B5EF4-FFF2-40B4-BE49-F238E27FC236}">
                  <a16:creationId xmlns:a16="http://schemas.microsoft.com/office/drawing/2014/main" id="{A2576784-872E-494C-A041-0E346226B72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5" name="Group 34">
            <a:extLst>
              <a:ext uri="{FF2B5EF4-FFF2-40B4-BE49-F238E27FC236}">
                <a16:creationId xmlns:a16="http://schemas.microsoft.com/office/drawing/2014/main" id="{B54F73D8-62C2-4127-9D19-01219BBB994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6" name="Rectangle 35">
              <a:extLst>
                <a:ext uri="{FF2B5EF4-FFF2-40B4-BE49-F238E27FC236}">
                  <a16:creationId xmlns:a16="http://schemas.microsoft.com/office/drawing/2014/main" id="{CFD8CA02-9BE5-4B82-8129-6EF6184024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Isosceles Triangle 36">
              <a:extLst>
                <a:ext uri="{FF2B5EF4-FFF2-40B4-BE49-F238E27FC236}">
                  <a16:creationId xmlns:a16="http://schemas.microsoft.com/office/drawing/2014/main" id="{01515E68-030C-4313-B300-35253163D3F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1937725F-1DDF-4225-937E-106DBB047F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40" name="Rectangle 39">
            <a:extLst>
              <a:ext uri="{FF2B5EF4-FFF2-40B4-BE49-F238E27FC236}">
                <a16:creationId xmlns:a16="http://schemas.microsoft.com/office/drawing/2014/main" id="{DA04DBF5-8916-4A95-8F12-870B9CFB92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73762E0-2DD8-45BD-9EB6-CA5154A510B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3" name="Freeform 5">
              <a:extLst>
                <a:ext uri="{FF2B5EF4-FFF2-40B4-BE49-F238E27FC236}">
                  <a16:creationId xmlns:a16="http://schemas.microsoft.com/office/drawing/2014/main" id="{B9FD3837-AEE7-4B5B-82B3-3951DE1B680F}"/>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F778B3BD-7B76-4989-BB6C-F50B089C344A}"/>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DC77AAC1-76D2-46B0-AE46-91C8C3AC578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1BB54049-1401-43CD-A970-1E026BD5CB57}"/>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55EDB9E9-84DE-4BC8-9D3C-A02B90B962D1}"/>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2C96582F-8723-44BC-BDC1-62D8FBDE3DDA}"/>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DC381B08-A485-45D0-8C29-C2AB10B04B46}"/>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DBB2158D-DAF7-4689-A44E-3E5032B88622}"/>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5AC96EEC-F774-41C8-8679-C1217EC5E16F}"/>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ED08285C-CDBB-4DD6-A69D-4432B668AE46}"/>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87BB7B9B-327A-4D4D-AB93-11CB044ACA8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360F57D7-4501-41A6-BA54-99E121136F57}"/>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C37AD4AC-CE9F-4C58-A4E2-D48E2FA8218B}"/>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15EE3167-7FBB-48A3-8450-E72B525E8B3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C23095D8-5DD6-4F0A-BD74-ED5FB47F933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2A1F0E1B-819A-4255-B8AF-081106162B8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B167A410-29E3-4850-BEDC-B1362187FB55}"/>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C809901A-3E02-4D2E-93C9-3F527EE97586}"/>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6CD60056-ABC2-4076-B99B-A10B08D5F04A}"/>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D47EAB90-DF6D-419E-92FC-8F9B900DA35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4" name="Isosceles Triangle 39">
              <a:extLst>
                <a:ext uri="{FF2B5EF4-FFF2-40B4-BE49-F238E27FC236}">
                  <a16:creationId xmlns:a16="http://schemas.microsoft.com/office/drawing/2014/main" id="{631BC384-797E-4F79-A628-36053708BCE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91972066-EBE9-40A7-9650-AF6A838AC78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olo 1">
            <a:extLst>
              <a:ext uri="{FF2B5EF4-FFF2-40B4-BE49-F238E27FC236}">
                <a16:creationId xmlns:a16="http://schemas.microsoft.com/office/drawing/2014/main" id="{F661FC6B-425D-9849-9B81-F1836A50C0A7}"/>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a:t>K-Means clustering</a:t>
            </a:r>
          </a:p>
        </p:txBody>
      </p:sp>
      <p:pic>
        <p:nvPicPr>
          <p:cNvPr id="5" name="Content Placeholder 4"/>
          <p:cNvPicPr>
            <a:picLocks noGrp="1" noChangeAspect="1"/>
          </p:cNvPicPr>
          <p:nvPr>
            <p:ph idx="1"/>
          </p:nvPr>
        </p:nvPicPr>
        <p:blipFill>
          <a:blip r:embed="rId2"/>
          <a:stretch>
            <a:fillRect/>
          </a:stretch>
        </p:blipFill>
        <p:spPr>
          <a:xfrm>
            <a:off x="-1101954" y="3175"/>
            <a:ext cx="13288130" cy="4289425"/>
          </a:xfrm>
          <a:prstGeom prst="rect">
            <a:avLst/>
          </a:prstGeom>
        </p:spPr>
      </p:pic>
    </p:spTree>
    <p:extLst>
      <p:ext uri="{BB962C8B-B14F-4D97-AF65-F5344CB8AC3E}">
        <p14:creationId xmlns:p14="http://schemas.microsoft.com/office/powerpoint/2010/main" val="1885706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nte">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64</TotalTime>
  <Words>760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 Light</vt:lpstr>
      <vt:lpstr>Forte</vt:lpstr>
      <vt:lpstr>Rockwell</vt:lpstr>
      <vt:lpstr>Wingdings</vt:lpstr>
      <vt:lpstr>Atlante</vt:lpstr>
      <vt:lpstr>  IBM CAPSTONE PROJECT – The Battle of Neighborhoods:  Cluster Analysis of The City Of Melbourne To Determine The Best Suburb for a Start-up Restaurant  August 2019</vt:lpstr>
      <vt:lpstr>1.0  BACKGROUND</vt:lpstr>
      <vt:lpstr>1.1 INTRODUCTION </vt:lpstr>
      <vt:lpstr>INTRODUCTION Continues…….</vt:lpstr>
      <vt:lpstr>Business Problem section </vt:lpstr>
      <vt:lpstr>Data Preparation</vt:lpstr>
      <vt:lpstr>Solution</vt:lpstr>
      <vt:lpstr>Data and Methodology</vt:lpstr>
      <vt:lpstr>K-Means clustering</vt:lpstr>
      <vt:lpstr>Outcome/Reccommendation:</vt:lpstr>
      <vt:lpstr>CLOSING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 The Battle of Neighborhoods:  Clustering Analysis of London Real Estate Market</dc:title>
  <dc:creator>Utente di Microsoft Office</dc:creator>
  <cp:lastModifiedBy>akatamba2019@outlook.com</cp:lastModifiedBy>
  <cp:revision>17</cp:revision>
  <dcterms:created xsi:type="dcterms:W3CDTF">2018-12-16T14:33:35Z</dcterms:created>
  <dcterms:modified xsi:type="dcterms:W3CDTF">2019-08-25T05:05:39Z</dcterms:modified>
</cp:coreProperties>
</file>