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69" r:id="rId3"/>
    <p:sldId id="270" r:id="rId4"/>
    <p:sldId id="257" r:id="rId5"/>
    <p:sldId id="271" r:id="rId6"/>
    <p:sldId id="258" r:id="rId7"/>
    <p:sldId id="260" r:id="rId8"/>
    <p:sldId id="261" r:id="rId9"/>
    <p:sldId id="262" r:id="rId10"/>
    <p:sldId id="263" r:id="rId11"/>
    <p:sldId id="264" r:id="rId12"/>
    <p:sldId id="265" r:id="rId13"/>
    <p:sldId id="267" r:id="rId14"/>
    <p:sldId id="268"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04B914-5CDA-4975-AB10-6481A812CCC8}" type="datetimeFigureOut">
              <a:rPr lang="en-US" smtClean="0"/>
              <a:t>5/30/2020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38D6DE-C4BC-427B-AAAA-921873B9EA99}" type="slidenum">
              <a:rPr lang="en-US" smtClean="0"/>
              <a:t>‹#›</a:t>
            </a:fld>
            <a:endParaRPr lang="en-US"/>
          </a:p>
        </p:txBody>
      </p:sp>
    </p:spTree>
    <p:extLst>
      <p:ext uri="{BB962C8B-B14F-4D97-AF65-F5344CB8AC3E}">
        <p14:creationId xmlns:p14="http://schemas.microsoft.com/office/powerpoint/2010/main" val="7279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7" name="Group 6"/>
          <p:cNvGrpSpPr/>
          <p:nvPr userDrawn="1"/>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ED7DD95-67F4-4CEE-A3F1-0FC8F83387B2}" type="datetime1">
              <a:rPr lang="en-US" smtClean="0"/>
              <a:t>5/30/2020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267A02-C686-462C-98E2-26D17673376D}" type="datetime1">
              <a:rPr lang="en-US" smtClean="0"/>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6AAAFB5-2634-418E-9666-0E8B216CCE2E}" type="datetime1">
              <a:rPr lang="en-US" smtClean="0"/>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DA320F9-448B-46EA-A320-F97E867098B7}" type="datetime1">
              <a:rPr lang="en-US" smtClean="0"/>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7ED6CB-402B-4F40-9888-E1F955690712}" type="datetime1">
              <a:rPr lang="en-US" smtClean="0"/>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76A7D01-8611-477D-BAF5-4C634359E94D}" type="datetime1">
              <a:rPr lang="en-US" smtClean="0"/>
              <a:t>5/30/2020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FA041E2-6133-4012-AF88-C2B006BD2CEB}" type="datetime1">
              <a:rPr lang="en-US" smtClean="0"/>
              <a:t>5/30/2020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C322317-8A5E-4B6D-AFC0-6CF8C78C4913}" type="datetime1">
              <a:rPr lang="en-US" smtClean="0"/>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7B04C5D-9C90-43BC-AA45-E460F92E84C9}" type="datetime1">
              <a:rPr lang="en-US" smtClean="0"/>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31F751-ECA5-4562-88BE-C1F2EBA4D88D}" type="datetime1">
              <a:rPr lang="en-US" smtClean="0"/>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924A65-EB75-404C-A34F-B20DA1F625C1}" type="datetime1">
              <a:rPr lang="en-US" smtClean="0"/>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7D85AF-985B-42EF-95EA-C2763D523DC8}" type="datetime1">
              <a:rPr lang="en-US" smtClean="0"/>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A262C4-D4FB-4342-9D2A-34C2CDE553E9}" type="datetime1">
              <a:rPr lang="en-US" smtClean="0"/>
              <a:t>5/30/2020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4579DA-FA85-4E55-9087-9AAD81D74EC1}" type="datetime1">
              <a:rPr lang="en-US" smtClean="0"/>
              <a:t>5/30/2020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5FFF79-74BE-40BD-B834-9A0E07CEE2D3}" type="datetime1">
              <a:rPr lang="en-US" smtClean="0"/>
              <a:t>5/30/2020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4543BC-31B2-463F-A6AC-FC23EAF050AA}" type="datetime1">
              <a:rPr lang="en-US" smtClean="0"/>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D94012-BE1F-4C0F-83CF-F1A1BD54A65E}" type="datetime1">
              <a:rPr lang="en-US" smtClean="0"/>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DC89CB2-CFF4-4957-93F2-012C5F87374D}" type="datetime1">
              <a:rPr lang="en-US" smtClean="0"/>
              <a:t>5/30/2020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app.powerbi.com/groups/me/reports/4af97662-2d59-4030-8e2d-614e8ce64008/ReportSecti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F6E42-20EB-4F1D-A020-82C8ED26279B}"/>
              </a:ext>
            </a:extLst>
          </p:cNvPr>
          <p:cNvSpPr>
            <a:spLocks noGrp="1"/>
          </p:cNvSpPr>
          <p:nvPr>
            <p:ph type="ctrTitle"/>
          </p:nvPr>
        </p:nvSpPr>
        <p:spPr>
          <a:xfrm>
            <a:off x="1313895" y="1219200"/>
            <a:ext cx="8666718" cy="2473911"/>
          </a:xfrm>
        </p:spPr>
        <p:txBody>
          <a:bodyPr/>
          <a:lstStyle/>
          <a:p>
            <a:pPr algn="ctr"/>
            <a:r>
              <a:rPr lang="en-US" sz="7000" dirty="0"/>
              <a:t>Flu Shot Predictor</a:t>
            </a:r>
          </a:p>
        </p:txBody>
      </p:sp>
      <p:sp>
        <p:nvSpPr>
          <p:cNvPr id="3" name="Subtitle 2">
            <a:extLst>
              <a:ext uri="{FF2B5EF4-FFF2-40B4-BE49-F238E27FC236}">
                <a16:creationId xmlns:a16="http://schemas.microsoft.com/office/drawing/2014/main" id="{496254B9-017C-4832-9B51-DA08C0FA1A9A}"/>
              </a:ext>
            </a:extLst>
          </p:cNvPr>
          <p:cNvSpPr>
            <a:spLocks noGrp="1"/>
          </p:cNvSpPr>
          <p:nvPr>
            <p:ph type="subTitle" idx="4294967295"/>
          </p:nvPr>
        </p:nvSpPr>
        <p:spPr>
          <a:xfrm>
            <a:off x="1154955" y="4509856"/>
            <a:ext cx="8825658" cy="1128944"/>
          </a:xfrm>
        </p:spPr>
        <p:txBody>
          <a:bodyPr>
            <a:normAutofit lnSpcReduction="10000"/>
          </a:bodyPr>
          <a:lstStyle/>
          <a:p>
            <a:pPr marL="0" indent="0" algn="r">
              <a:buNone/>
            </a:pPr>
            <a:r>
              <a:rPr lang="en-US" dirty="0">
                <a:solidFill>
                  <a:schemeClr val="bg1">
                    <a:lumMod val="95000"/>
                  </a:schemeClr>
                </a:solidFill>
              </a:rPr>
              <a:t>Akash Memon – 14884</a:t>
            </a:r>
          </a:p>
          <a:p>
            <a:pPr marL="0" indent="0" algn="r">
              <a:buNone/>
            </a:pPr>
            <a:r>
              <a:rPr lang="en-US" dirty="0">
                <a:solidFill>
                  <a:schemeClr val="bg1">
                    <a:lumMod val="95000"/>
                  </a:schemeClr>
                </a:solidFill>
              </a:rPr>
              <a:t>Hammad Ahmed – 14963</a:t>
            </a:r>
          </a:p>
          <a:p>
            <a:pPr marL="0" indent="0" algn="r">
              <a:buNone/>
            </a:pPr>
            <a:r>
              <a:rPr lang="en-US" dirty="0">
                <a:solidFill>
                  <a:schemeClr val="bg1">
                    <a:lumMod val="95000"/>
                  </a:schemeClr>
                </a:solidFill>
              </a:rPr>
              <a:t>Junaid Jabbar - 14816</a:t>
            </a:r>
          </a:p>
        </p:txBody>
      </p:sp>
      <p:sp>
        <p:nvSpPr>
          <p:cNvPr id="4" name="Slide Number Placeholder 3">
            <a:extLst>
              <a:ext uri="{FF2B5EF4-FFF2-40B4-BE49-F238E27FC236}">
                <a16:creationId xmlns:a16="http://schemas.microsoft.com/office/drawing/2014/main" id="{F4732536-2169-4031-AFB2-8195EEE92207}"/>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152952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DF91-6011-4AAC-BF2C-CC3E8DFE4EED}"/>
              </a:ext>
            </a:extLst>
          </p:cNvPr>
          <p:cNvSpPr>
            <a:spLocks noGrp="1"/>
          </p:cNvSpPr>
          <p:nvPr>
            <p:ph type="title"/>
          </p:nvPr>
        </p:nvSpPr>
        <p:spPr/>
        <p:txBody>
          <a:bodyPr/>
          <a:lstStyle/>
          <a:p>
            <a:r>
              <a:rPr lang="en-US" dirty="0"/>
              <a:t>Replace </a:t>
            </a:r>
            <a:r>
              <a:rPr lang="en-US" dirty="0" err="1"/>
              <a:t>NaN</a:t>
            </a:r>
            <a:r>
              <a:rPr lang="en-US" dirty="0"/>
              <a:t> Values</a:t>
            </a:r>
          </a:p>
        </p:txBody>
      </p:sp>
      <p:sp>
        <p:nvSpPr>
          <p:cNvPr id="3" name="Content Placeholder 2">
            <a:extLst>
              <a:ext uri="{FF2B5EF4-FFF2-40B4-BE49-F238E27FC236}">
                <a16:creationId xmlns:a16="http://schemas.microsoft.com/office/drawing/2014/main" id="{8910C21B-B00A-4938-ADAA-C0ADDE6668E8}"/>
              </a:ext>
            </a:extLst>
          </p:cNvPr>
          <p:cNvSpPr>
            <a:spLocks noGrp="1"/>
          </p:cNvSpPr>
          <p:nvPr>
            <p:ph idx="1"/>
          </p:nvPr>
        </p:nvSpPr>
        <p:spPr/>
        <p:txBody>
          <a:bodyPr/>
          <a:lstStyle/>
          <a:p>
            <a:r>
              <a:rPr lang="en-US" dirty="0"/>
              <a:t>Every real world data will not be perfect, and the flu vaccine data set had close to 6000 Nan values that needed to be filled in for the model to work properly.</a:t>
            </a:r>
          </a:p>
          <a:p>
            <a:r>
              <a:rPr lang="en-US" dirty="0"/>
              <a:t>We used multiple techniques and tried different values like mean, median, 0 to get the desired accuracy and score.</a:t>
            </a:r>
          </a:p>
          <a:p>
            <a:r>
              <a:rPr lang="en-US" dirty="0"/>
              <a:t>The median value of each column provided the best overall accuracy and prediction score.</a:t>
            </a:r>
          </a:p>
          <a:p>
            <a:endParaRPr lang="en-US" dirty="0"/>
          </a:p>
          <a:p>
            <a:endParaRPr lang="en-US" dirty="0"/>
          </a:p>
        </p:txBody>
      </p:sp>
      <p:sp>
        <p:nvSpPr>
          <p:cNvPr id="4" name="Slide Number Placeholder 3">
            <a:extLst>
              <a:ext uri="{FF2B5EF4-FFF2-40B4-BE49-F238E27FC236}">
                <a16:creationId xmlns:a16="http://schemas.microsoft.com/office/drawing/2014/main" id="{092657A8-7BD6-433C-BF70-F2A62DC3D729}"/>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926364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F6695C9-D621-44D0-8618-A3C34741BA7B}"/>
              </a:ext>
            </a:extLst>
          </p:cNvPr>
          <p:cNvSpPr>
            <a:spLocks noGrp="1"/>
          </p:cNvSpPr>
          <p:nvPr>
            <p:ph type="ctrTitle"/>
          </p:nvPr>
        </p:nvSpPr>
        <p:spPr>
          <a:xfrm>
            <a:off x="1199343" y="1398397"/>
            <a:ext cx="8825658" cy="2836252"/>
          </a:xfrm>
        </p:spPr>
        <p:txBody>
          <a:bodyPr/>
          <a:lstStyle/>
          <a:p>
            <a:pPr algn="ctr"/>
            <a:r>
              <a:rPr lang="en-US" sz="6000" dirty="0"/>
              <a:t>				Random Forest 			Classifier</a:t>
            </a:r>
          </a:p>
        </p:txBody>
      </p:sp>
      <p:sp>
        <p:nvSpPr>
          <p:cNvPr id="4" name="Slide Number Placeholder 3">
            <a:extLst>
              <a:ext uri="{FF2B5EF4-FFF2-40B4-BE49-F238E27FC236}">
                <a16:creationId xmlns:a16="http://schemas.microsoft.com/office/drawing/2014/main" id="{C2A99B41-3AA1-4E93-84D6-0046F2EA8E48}"/>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878013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27DA9-97F2-437E-BC8B-D0A19699CDEE}"/>
              </a:ext>
            </a:extLst>
          </p:cNvPr>
          <p:cNvSpPr>
            <a:spLocks noGrp="1"/>
          </p:cNvSpPr>
          <p:nvPr>
            <p:ph type="title"/>
          </p:nvPr>
        </p:nvSpPr>
        <p:spPr/>
        <p:txBody>
          <a:bodyPr/>
          <a:lstStyle/>
          <a:p>
            <a:r>
              <a:rPr lang="en-US" dirty="0"/>
              <a:t>Model Training</a:t>
            </a:r>
          </a:p>
        </p:txBody>
      </p:sp>
      <p:sp>
        <p:nvSpPr>
          <p:cNvPr id="3" name="Content Placeholder 2">
            <a:extLst>
              <a:ext uri="{FF2B5EF4-FFF2-40B4-BE49-F238E27FC236}">
                <a16:creationId xmlns:a16="http://schemas.microsoft.com/office/drawing/2014/main" id="{0C6689EE-F30D-4801-AF59-239C9CB57501}"/>
              </a:ext>
            </a:extLst>
          </p:cNvPr>
          <p:cNvSpPr>
            <a:spLocks noGrp="1"/>
          </p:cNvSpPr>
          <p:nvPr>
            <p:ph idx="1"/>
          </p:nvPr>
        </p:nvSpPr>
        <p:spPr/>
        <p:txBody>
          <a:bodyPr>
            <a:normAutofit fontScale="92500" lnSpcReduction="20000"/>
          </a:bodyPr>
          <a:lstStyle/>
          <a:p>
            <a:r>
              <a:rPr lang="en-US" dirty="0"/>
              <a:t>After pre-processing and handling the missing values, it was time to train the model.</a:t>
            </a:r>
          </a:p>
          <a:p>
            <a:r>
              <a:rPr lang="en-US" dirty="0"/>
              <a:t>First the data needs to be split into training and testing data, we kept the ratio of training to testing at 0.33.</a:t>
            </a:r>
          </a:p>
          <a:p>
            <a:r>
              <a:rPr lang="en-US" dirty="0"/>
              <a:t>We trained the model separately for each h1n1 and seasonal class prediction columns.</a:t>
            </a:r>
          </a:p>
          <a:p>
            <a:r>
              <a:rPr lang="en-US" dirty="0"/>
              <a:t>We tried different classifier attributes such as </a:t>
            </a:r>
            <a:r>
              <a:rPr lang="en-US" dirty="0" err="1"/>
              <a:t>max_depth</a:t>
            </a:r>
            <a:r>
              <a:rPr lang="en-US" dirty="0"/>
              <a:t>, </a:t>
            </a:r>
            <a:r>
              <a:rPr lang="en-US" dirty="0" err="1"/>
              <a:t>random_state</a:t>
            </a:r>
            <a:r>
              <a:rPr lang="en-US" dirty="0"/>
              <a:t>, and </a:t>
            </a:r>
            <a:r>
              <a:rPr lang="en-US" dirty="0" err="1"/>
              <a:t>n_estimators</a:t>
            </a:r>
            <a:r>
              <a:rPr lang="en-US" dirty="0"/>
              <a:t> etc.</a:t>
            </a:r>
          </a:p>
          <a:p>
            <a:r>
              <a:rPr lang="en-US" dirty="0"/>
              <a:t>In the end we predicted the class labels using the test features data provided by the challenge.</a:t>
            </a:r>
          </a:p>
          <a:p>
            <a:r>
              <a:rPr lang="en-US" dirty="0"/>
              <a:t>The running time of the algorithm is O(v * </a:t>
            </a:r>
            <a:r>
              <a:rPr lang="en-US" dirty="0" err="1"/>
              <a:t>nlog</a:t>
            </a:r>
            <a:r>
              <a:rPr lang="en-US" dirty="0"/>
              <a:t>(n)), where n is the number of records and v is the number of attributes.</a:t>
            </a:r>
          </a:p>
        </p:txBody>
      </p:sp>
      <p:sp>
        <p:nvSpPr>
          <p:cNvPr id="4" name="Slide Number Placeholder 3">
            <a:extLst>
              <a:ext uri="{FF2B5EF4-FFF2-40B4-BE49-F238E27FC236}">
                <a16:creationId xmlns:a16="http://schemas.microsoft.com/office/drawing/2014/main" id="{7180261B-836A-4013-B412-A32A45D2E555}"/>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663555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C4FA9C-9073-455C-8557-B60743BDA598}"/>
              </a:ext>
            </a:extLst>
          </p:cNvPr>
          <p:cNvSpPr>
            <a:spLocks noGrp="1"/>
          </p:cNvSpPr>
          <p:nvPr>
            <p:ph type="ctrTitle"/>
          </p:nvPr>
        </p:nvSpPr>
        <p:spPr>
          <a:xfrm>
            <a:off x="1154955" y="2099734"/>
            <a:ext cx="8825658" cy="1486846"/>
          </a:xfrm>
        </p:spPr>
        <p:txBody>
          <a:bodyPr/>
          <a:lstStyle/>
          <a:p>
            <a:pPr algn="ctr"/>
            <a:r>
              <a:rPr lang="en-US" sz="6500" dirty="0"/>
              <a:t>Visualization</a:t>
            </a:r>
          </a:p>
        </p:txBody>
      </p:sp>
      <p:sp>
        <p:nvSpPr>
          <p:cNvPr id="4" name="Slide Number Placeholder 3">
            <a:extLst>
              <a:ext uri="{FF2B5EF4-FFF2-40B4-BE49-F238E27FC236}">
                <a16:creationId xmlns:a16="http://schemas.microsoft.com/office/drawing/2014/main" id="{5DCF578D-27CF-447C-81DE-74DD26D14A66}"/>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602536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AE453-FE13-49E8-A61F-B661E30D0ECA}"/>
              </a:ext>
            </a:extLst>
          </p:cNvPr>
          <p:cNvSpPr>
            <a:spLocks noGrp="1"/>
          </p:cNvSpPr>
          <p:nvPr>
            <p:ph type="title"/>
          </p:nvPr>
        </p:nvSpPr>
        <p:spPr/>
        <p:txBody>
          <a:bodyPr/>
          <a:lstStyle/>
          <a:p>
            <a:r>
              <a:rPr lang="en-US" dirty="0"/>
              <a:t>Power BI</a:t>
            </a:r>
          </a:p>
        </p:txBody>
      </p:sp>
      <p:sp>
        <p:nvSpPr>
          <p:cNvPr id="3" name="Content Placeholder 2">
            <a:extLst>
              <a:ext uri="{FF2B5EF4-FFF2-40B4-BE49-F238E27FC236}">
                <a16:creationId xmlns:a16="http://schemas.microsoft.com/office/drawing/2014/main" id="{95C28C85-F5CE-470A-8B4A-64E6958A727F}"/>
              </a:ext>
            </a:extLst>
          </p:cNvPr>
          <p:cNvSpPr>
            <a:spLocks noGrp="1"/>
          </p:cNvSpPr>
          <p:nvPr>
            <p:ph idx="1"/>
          </p:nvPr>
        </p:nvSpPr>
        <p:spPr>
          <a:xfrm>
            <a:off x="1154954" y="2603500"/>
            <a:ext cx="8825659" cy="3575358"/>
          </a:xfrm>
        </p:spPr>
        <p:txBody>
          <a:bodyPr/>
          <a:lstStyle/>
          <a:p>
            <a:r>
              <a:rPr lang="en-US" dirty="0"/>
              <a:t>After predicting the probabilities, we experimented on some visual tools like Tableau and Power BI and latter was more suitable for our task.</a:t>
            </a:r>
          </a:p>
          <a:p>
            <a:r>
              <a:rPr lang="en-US" dirty="0"/>
              <a:t>We used different visuals to observe and interpret the behavior of respondents based on their ethnicity, age, race and income etc..</a:t>
            </a:r>
          </a:p>
          <a:p>
            <a:r>
              <a:rPr lang="en-US" dirty="0"/>
              <a:t>Below is the link to the Power BI dashboard where the generated report is published.</a:t>
            </a:r>
          </a:p>
          <a:p>
            <a:r>
              <a:rPr lang="en-US" dirty="0">
                <a:hlinkClick r:id="rId2"/>
              </a:rPr>
              <a:t>https://app.powerbi.com/groups/me/reports/4af97662-2d59-4030-8e2d-614e8ce64008/ReportSection</a:t>
            </a:r>
            <a:endParaRPr lang="en-US" dirty="0"/>
          </a:p>
          <a:p>
            <a:endParaRPr lang="en-US" dirty="0"/>
          </a:p>
        </p:txBody>
      </p:sp>
      <p:sp>
        <p:nvSpPr>
          <p:cNvPr id="4" name="Slide Number Placeholder 3">
            <a:extLst>
              <a:ext uri="{FF2B5EF4-FFF2-40B4-BE49-F238E27FC236}">
                <a16:creationId xmlns:a16="http://schemas.microsoft.com/office/drawing/2014/main" id="{AFCBFB83-705D-476A-AE1D-E7A15F2675D6}"/>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298713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D240AB0-F6BE-4B4C-87F0-2A371299A11D}"/>
              </a:ext>
            </a:extLst>
          </p:cNvPr>
          <p:cNvSpPr>
            <a:spLocks noGrp="1"/>
          </p:cNvSpPr>
          <p:nvPr>
            <p:ph type="ctrTitle"/>
          </p:nvPr>
        </p:nvSpPr>
        <p:spPr>
          <a:xfrm>
            <a:off x="1154955" y="2099733"/>
            <a:ext cx="8825658" cy="2019506"/>
          </a:xfrm>
        </p:spPr>
        <p:txBody>
          <a:bodyPr/>
          <a:lstStyle/>
          <a:p>
            <a:pPr algn="ctr"/>
            <a:r>
              <a:rPr lang="en-US" sz="6500" dirty="0"/>
              <a:t>Thank You!</a:t>
            </a:r>
          </a:p>
        </p:txBody>
      </p:sp>
      <p:sp>
        <p:nvSpPr>
          <p:cNvPr id="4" name="Slide Number Placeholder 3">
            <a:extLst>
              <a:ext uri="{FF2B5EF4-FFF2-40B4-BE49-F238E27FC236}">
                <a16:creationId xmlns:a16="http://schemas.microsoft.com/office/drawing/2014/main" id="{4A1460E2-5C87-43B1-8E57-7FE930970454}"/>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134012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1A97-2975-4D64-A519-C9AEBF1A02C6}"/>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A60595DE-5045-4C98-B81D-B432966D0EB7}"/>
              </a:ext>
            </a:extLst>
          </p:cNvPr>
          <p:cNvSpPr>
            <a:spLocks noGrp="1"/>
          </p:cNvSpPr>
          <p:nvPr>
            <p:ph idx="1"/>
          </p:nvPr>
        </p:nvSpPr>
        <p:spPr/>
        <p:txBody>
          <a:bodyPr/>
          <a:lstStyle/>
          <a:p>
            <a:r>
              <a:rPr lang="en-US" dirty="0"/>
              <a:t>It is estimated that 250-500K people die of seasonal flu annually and 3-5M people are severely affected.</a:t>
            </a:r>
          </a:p>
          <a:p>
            <a:r>
              <a:rPr lang="en-US" dirty="0"/>
              <a:t>It is estimated that 280K deaths occurred during the 2009 </a:t>
            </a:r>
            <a:r>
              <a:rPr lang="en-US" b="1" dirty="0"/>
              <a:t>Swine flu</a:t>
            </a:r>
            <a:r>
              <a:rPr lang="en-US" dirty="0"/>
              <a:t> pandemic (caused by h1n1 influenza virus).</a:t>
            </a:r>
          </a:p>
          <a:p>
            <a:r>
              <a:rPr lang="en-US" dirty="0"/>
              <a:t>The deaths can be avoided if people get flu shots every year.</a:t>
            </a:r>
          </a:p>
          <a:p>
            <a:r>
              <a:rPr lang="en-US" dirty="0"/>
              <a:t>Our project aims at determining the likelihood of an individual of getting flu shots based on certain factors using </a:t>
            </a:r>
            <a:r>
              <a:rPr lang="en-US" b="1" dirty="0"/>
              <a:t>binary classification algorithm</a:t>
            </a:r>
            <a:r>
              <a:rPr lang="en-US" dirty="0"/>
              <a:t>.</a:t>
            </a:r>
          </a:p>
          <a:p>
            <a:r>
              <a:rPr lang="en-US" dirty="0"/>
              <a:t>This information could be useful for government or other health authorities to plan their campaign to encourage people to get flu shots.</a:t>
            </a:r>
          </a:p>
          <a:p>
            <a:endParaRPr lang="en-US" dirty="0"/>
          </a:p>
          <a:p>
            <a:endParaRPr lang="en-US" dirty="0"/>
          </a:p>
        </p:txBody>
      </p:sp>
      <p:sp>
        <p:nvSpPr>
          <p:cNvPr id="4" name="Slide Number Placeholder 3">
            <a:extLst>
              <a:ext uri="{FF2B5EF4-FFF2-40B4-BE49-F238E27FC236}">
                <a16:creationId xmlns:a16="http://schemas.microsoft.com/office/drawing/2014/main" id="{258E52D3-D48C-4155-9115-39473E20575C}"/>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466024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56D743-6730-454D-A16E-F80797217781}"/>
              </a:ext>
            </a:extLst>
          </p:cNvPr>
          <p:cNvSpPr>
            <a:spLocks noGrp="1"/>
          </p:cNvSpPr>
          <p:nvPr>
            <p:ph type="ctrTitle"/>
          </p:nvPr>
        </p:nvSpPr>
        <p:spPr>
          <a:xfrm>
            <a:off x="1154955" y="2099733"/>
            <a:ext cx="8825658" cy="1329267"/>
          </a:xfrm>
        </p:spPr>
        <p:txBody>
          <a:bodyPr/>
          <a:lstStyle/>
          <a:p>
            <a:pPr algn="ctr"/>
            <a:r>
              <a:rPr lang="en-US" sz="6500" dirty="0"/>
              <a:t>Approach</a:t>
            </a:r>
          </a:p>
        </p:txBody>
      </p:sp>
      <p:sp>
        <p:nvSpPr>
          <p:cNvPr id="4" name="Slide Number Placeholder 3">
            <a:extLst>
              <a:ext uri="{FF2B5EF4-FFF2-40B4-BE49-F238E27FC236}">
                <a16:creationId xmlns:a16="http://schemas.microsoft.com/office/drawing/2014/main" id="{F763DDF5-CB5D-48AD-B5D1-01A506C1ACC3}"/>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4119753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E95E2-E5A3-445A-BA5D-520A3E10484E}"/>
              </a:ext>
            </a:extLst>
          </p:cNvPr>
          <p:cNvSpPr>
            <a:spLocks noGrp="1"/>
          </p:cNvSpPr>
          <p:nvPr>
            <p:ph type="title"/>
          </p:nvPr>
        </p:nvSpPr>
        <p:spPr/>
        <p:txBody>
          <a:bodyPr/>
          <a:lstStyle/>
          <a:p>
            <a:r>
              <a:rPr lang="en-US" dirty="0"/>
              <a:t>Strategy</a:t>
            </a:r>
          </a:p>
        </p:txBody>
      </p:sp>
      <p:sp>
        <p:nvSpPr>
          <p:cNvPr id="3" name="Content Placeholder 2">
            <a:extLst>
              <a:ext uri="{FF2B5EF4-FFF2-40B4-BE49-F238E27FC236}">
                <a16:creationId xmlns:a16="http://schemas.microsoft.com/office/drawing/2014/main" id="{6DC4C138-A2EA-4345-8F91-01E4E6D64D62}"/>
              </a:ext>
            </a:extLst>
          </p:cNvPr>
          <p:cNvSpPr>
            <a:spLocks noGrp="1"/>
          </p:cNvSpPr>
          <p:nvPr>
            <p:ph idx="1"/>
          </p:nvPr>
        </p:nvSpPr>
        <p:spPr>
          <a:xfrm>
            <a:off x="1154954" y="2603500"/>
            <a:ext cx="8825659" cy="2882900"/>
          </a:xfrm>
        </p:spPr>
        <p:txBody>
          <a:bodyPr/>
          <a:lstStyle/>
          <a:p>
            <a:r>
              <a:rPr lang="en-US" dirty="0"/>
              <a:t>We used Python Machine Learning to predict the h1n1 and seasonal vaccine classes in the Flu Vaccine Dataset using </a:t>
            </a:r>
            <a:r>
              <a:rPr lang="en-US" b="1" dirty="0"/>
              <a:t>Random Forest Classifier.</a:t>
            </a:r>
          </a:p>
          <a:p>
            <a:r>
              <a:rPr lang="en-US" dirty="0"/>
              <a:t>We also applied some pre-processing techniques to make data more clean and friendly for the hardware to process and get more accuracy and information from the data.</a:t>
            </a:r>
          </a:p>
          <a:p>
            <a:r>
              <a:rPr lang="en-US" dirty="0"/>
              <a:t>We partitioned the provided data into training and testing dataset, trained our model and predicted the outcome.</a:t>
            </a:r>
          </a:p>
        </p:txBody>
      </p:sp>
      <p:sp>
        <p:nvSpPr>
          <p:cNvPr id="4" name="Slide Number Placeholder 3">
            <a:extLst>
              <a:ext uri="{FF2B5EF4-FFF2-40B4-BE49-F238E27FC236}">
                <a16:creationId xmlns:a16="http://schemas.microsoft.com/office/drawing/2014/main" id="{15FDA533-C490-4DD6-AEBD-8FE18902626E}"/>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701442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441330-90EA-4491-A77F-1F49DEE8A163}"/>
              </a:ext>
            </a:extLst>
          </p:cNvPr>
          <p:cNvSpPr>
            <a:spLocks noGrp="1"/>
          </p:cNvSpPr>
          <p:nvPr>
            <p:ph type="title"/>
          </p:nvPr>
        </p:nvSpPr>
        <p:spPr/>
        <p:txBody>
          <a:bodyPr/>
          <a:lstStyle/>
          <a:p>
            <a:r>
              <a:rPr lang="en-US" dirty="0"/>
              <a:t>Dataset</a:t>
            </a:r>
          </a:p>
        </p:txBody>
      </p:sp>
      <p:sp>
        <p:nvSpPr>
          <p:cNvPr id="7" name="Content Placeholder 6">
            <a:extLst>
              <a:ext uri="{FF2B5EF4-FFF2-40B4-BE49-F238E27FC236}">
                <a16:creationId xmlns:a16="http://schemas.microsoft.com/office/drawing/2014/main" id="{5BEC4971-1EA8-4067-B5F5-11F850BFEA14}"/>
              </a:ext>
            </a:extLst>
          </p:cNvPr>
          <p:cNvSpPr>
            <a:spLocks noGrp="1"/>
          </p:cNvSpPr>
          <p:nvPr>
            <p:ph idx="1"/>
          </p:nvPr>
        </p:nvSpPr>
        <p:spPr/>
        <p:txBody>
          <a:bodyPr/>
          <a:lstStyle/>
          <a:p>
            <a:r>
              <a:rPr lang="en-US" dirty="0"/>
              <a:t>The dataset was acquired from the 2009 National Flu survey. It is available on the internet for different analysts to observe.</a:t>
            </a:r>
          </a:p>
          <a:p>
            <a:pPr marL="0" indent="0">
              <a:buNone/>
            </a:pPr>
            <a:endParaRPr lang="en-US" dirty="0"/>
          </a:p>
          <a:p>
            <a:r>
              <a:rPr lang="en-US" dirty="0"/>
              <a:t>The dataset contains approximately 30K rows and 36 columns. The dataset size might vary if pre-processing techniques are applied such as creating dummy variables or by dropping some columns.</a:t>
            </a:r>
          </a:p>
          <a:p>
            <a:pPr marL="0" indent="0">
              <a:buNone/>
            </a:pPr>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16A1C008-E674-4E3B-BB26-D373EDAF63DE}"/>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790283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FD57E0-FF2E-4389-A7E7-C30E3CF8E654}"/>
              </a:ext>
            </a:extLst>
          </p:cNvPr>
          <p:cNvSpPr>
            <a:spLocks noGrp="1"/>
          </p:cNvSpPr>
          <p:nvPr>
            <p:ph type="ctrTitle"/>
          </p:nvPr>
        </p:nvSpPr>
        <p:spPr>
          <a:xfrm>
            <a:off x="1154955" y="1233997"/>
            <a:ext cx="8825658" cy="2334826"/>
          </a:xfrm>
        </p:spPr>
        <p:txBody>
          <a:bodyPr/>
          <a:lstStyle/>
          <a:p>
            <a:pPr algn="ctr"/>
            <a:br>
              <a:rPr lang="en-US" dirty="0"/>
            </a:br>
            <a:br>
              <a:rPr lang="en-US" dirty="0"/>
            </a:br>
            <a:br>
              <a:rPr lang="en-US" dirty="0"/>
            </a:br>
            <a:br>
              <a:rPr lang="en-US" dirty="0"/>
            </a:br>
            <a:br>
              <a:rPr lang="en-US" dirty="0"/>
            </a:br>
            <a:r>
              <a:rPr lang="en-US" sz="6000" dirty="0"/>
              <a:t>Pre-processing of Data</a:t>
            </a:r>
          </a:p>
        </p:txBody>
      </p:sp>
      <p:sp>
        <p:nvSpPr>
          <p:cNvPr id="6" name="Slide Number Placeholder 5">
            <a:extLst>
              <a:ext uri="{FF2B5EF4-FFF2-40B4-BE49-F238E27FC236}">
                <a16:creationId xmlns:a16="http://schemas.microsoft.com/office/drawing/2014/main" id="{56E47511-EF49-4A9C-B93A-E4830B9F4353}"/>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711104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1B824-C3B5-4F17-8FC8-648D5C0411E3}"/>
              </a:ext>
            </a:extLst>
          </p:cNvPr>
          <p:cNvSpPr>
            <a:spLocks noGrp="1"/>
          </p:cNvSpPr>
          <p:nvPr>
            <p:ph type="title"/>
          </p:nvPr>
        </p:nvSpPr>
        <p:spPr/>
        <p:txBody>
          <a:bodyPr/>
          <a:lstStyle/>
          <a:p>
            <a:r>
              <a:rPr lang="en-US" dirty="0"/>
              <a:t>Label Encoding</a:t>
            </a:r>
          </a:p>
        </p:txBody>
      </p:sp>
      <p:sp>
        <p:nvSpPr>
          <p:cNvPr id="3" name="Content Placeholder 2">
            <a:extLst>
              <a:ext uri="{FF2B5EF4-FFF2-40B4-BE49-F238E27FC236}">
                <a16:creationId xmlns:a16="http://schemas.microsoft.com/office/drawing/2014/main" id="{0718DF82-B831-4481-A81E-AE914EDE3088}"/>
              </a:ext>
            </a:extLst>
          </p:cNvPr>
          <p:cNvSpPr>
            <a:spLocks noGrp="1"/>
          </p:cNvSpPr>
          <p:nvPr>
            <p:ph idx="1"/>
          </p:nvPr>
        </p:nvSpPr>
        <p:spPr/>
        <p:txBody>
          <a:bodyPr/>
          <a:lstStyle/>
          <a:p>
            <a:r>
              <a:rPr lang="en-US" dirty="0"/>
              <a:t>The first step was to do processing on the categorical columns to convert them into their numerical representation(preferably binary).</a:t>
            </a:r>
          </a:p>
          <a:p>
            <a:r>
              <a:rPr lang="en-US" dirty="0"/>
              <a:t>There are many techniques in Python libraries that you can implement such as </a:t>
            </a:r>
            <a:r>
              <a:rPr lang="en-US" dirty="0" err="1"/>
              <a:t>OneHotEncoding</a:t>
            </a:r>
            <a:r>
              <a:rPr lang="en-US" dirty="0"/>
              <a:t> and Label Encoder.</a:t>
            </a:r>
          </a:p>
          <a:p>
            <a:r>
              <a:rPr lang="en-US" dirty="0"/>
              <a:t>We used the pandas </a:t>
            </a:r>
            <a:r>
              <a:rPr lang="en-US" dirty="0" err="1"/>
              <a:t>getdummies</a:t>
            </a:r>
            <a:r>
              <a:rPr lang="en-US" dirty="0"/>
              <a:t>() to create dummy columns for each unique categorical entry in the column, it is necessary to keep n-1 dummy columns in your data frame to avoid </a:t>
            </a:r>
            <a:r>
              <a:rPr lang="en-US" b="1" dirty="0"/>
              <a:t>Dummy Trap.</a:t>
            </a:r>
          </a:p>
          <a:p>
            <a:r>
              <a:rPr lang="en-US" b="1" dirty="0"/>
              <a:t>Example on next slide…</a:t>
            </a:r>
            <a:endParaRPr lang="en-US" dirty="0"/>
          </a:p>
        </p:txBody>
      </p:sp>
      <p:sp>
        <p:nvSpPr>
          <p:cNvPr id="4" name="Slide Number Placeholder 3">
            <a:extLst>
              <a:ext uri="{FF2B5EF4-FFF2-40B4-BE49-F238E27FC236}">
                <a16:creationId xmlns:a16="http://schemas.microsoft.com/office/drawing/2014/main" id="{353342D6-0D23-4D6C-AED3-5A8D1F4D3D63}"/>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783489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18C9A8D-6429-413F-8E71-2F486DDF9161}"/>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3" name="Picture 2" descr="A picture containing screenshot, keyboard&#10;&#10;Description automatically generated">
            <a:extLst>
              <a:ext uri="{FF2B5EF4-FFF2-40B4-BE49-F238E27FC236}">
                <a16:creationId xmlns:a16="http://schemas.microsoft.com/office/drawing/2014/main" id="{EA65A164-B84B-49B5-8267-391C9CFE483B}"/>
              </a:ext>
            </a:extLst>
          </p:cNvPr>
          <p:cNvPicPr>
            <a:picLocks noChangeAspect="1"/>
          </p:cNvPicPr>
          <p:nvPr/>
        </p:nvPicPr>
        <p:blipFill>
          <a:blip r:embed="rId2"/>
          <a:stretch>
            <a:fillRect/>
          </a:stretch>
        </p:blipFill>
        <p:spPr>
          <a:xfrm>
            <a:off x="2408971" y="1677880"/>
            <a:ext cx="6992326" cy="3506679"/>
          </a:xfrm>
          <a:prstGeom prst="rect">
            <a:avLst/>
          </a:prstGeom>
        </p:spPr>
      </p:pic>
    </p:spTree>
    <p:extLst>
      <p:ext uri="{BB962C8B-B14F-4D97-AF65-F5344CB8AC3E}">
        <p14:creationId xmlns:p14="http://schemas.microsoft.com/office/powerpoint/2010/main" val="2577465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A86007-8F2B-409A-9484-28CE0C71FDD9}"/>
              </a:ext>
            </a:extLst>
          </p:cNvPr>
          <p:cNvSpPr>
            <a:spLocks noGrp="1"/>
          </p:cNvSpPr>
          <p:nvPr>
            <p:ph type="ctrTitle"/>
          </p:nvPr>
        </p:nvSpPr>
        <p:spPr>
          <a:xfrm>
            <a:off x="1199342" y="1132067"/>
            <a:ext cx="9153197" cy="2401246"/>
          </a:xfrm>
        </p:spPr>
        <p:txBody>
          <a:bodyPr/>
          <a:lstStyle/>
          <a:p>
            <a:pPr algn="ctr"/>
            <a:r>
              <a:rPr lang="en-US" sz="6500" dirty="0"/>
              <a:t>Handle</a:t>
            </a:r>
            <a:r>
              <a:rPr lang="en-US" sz="6000" dirty="0"/>
              <a:t> Missing Values</a:t>
            </a:r>
          </a:p>
        </p:txBody>
      </p:sp>
      <p:sp>
        <p:nvSpPr>
          <p:cNvPr id="7" name="Slide Number Placeholder 6">
            <a:extLst>
              <a:ext uri="{FF2B5EF4-FFF2-40B4-BE49-F238E27FC236}">
                <a16:creationId xmlns:a16="http://schemas.microsoft.com/office/drawing/2014/main" id="{EA73D916-EC6D-4CA7-A912-E7231EA5F37C}"/>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4070691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348</TotalTime>
  <Words>629</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Ion Boardroom</vt:lpstr>
      <vt:lpstr>Flu Shot Predictor</vt:lpstr>
      <vt:lpstr>Problem Statement</vt:lpstr>
      <vt:lpstr>Approach</vt:lpstr>
      <vt:lpstr>Strategy</vt:lpstr>
      <vt:lpstr>Dataset</vt:lpstr>
      <vt:lpstr>     Pre-processing of Data</vt:lpstr>
      <vt:lpstr>Label Encoding</vt:lpstr>
      <vt:lpstr>PowerPoint Presentation</vt:lpstr>
      <vt:lpstr>Handle Missing Values</vt:lpstr>
      <vt:lpstr>Replace NaN Values</vt:lpstr>
      <vt:lpstr>    Random Forest    Classifier</vt:lpstr>
      <vt:lpstr>Model Training</vt:lpstr>
      <vt:lpstr>Visualization</vt:lpstr>
      <vt:lpstr>Power BI</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Knime Challenge</dc:title>
  <dc:creator>AKASH MEMON - 14884</dc:creator>
  <cp:lastModifiedBy>AKASH MEMON - 14884</cp:lastModifiedBy>
  <cp:revision>17</cp:revision>
  <dcterms:created xsi:type="dcterms:W3CDTF">2020-03-04T14:28:57Z</dcterms:created>
  <dcterms:modified xsi:type="dcterms:W3CDTF">2020-05-30T16:57:29Z</dcterms:modified>
</cp:coreProperties>
</file>