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48"/>
  </p:notesMasterIdLst>
  <p:sldIdLst>
    <p:sldId id="263" r:id="rId2"/>
    <p:sldId id="288" r:id="rId3"/>
    <p:sldId id="264" r:id="rId4"/>
    <p:sldId id="330" r:id="rId5"/>
    <p:sldId id="332" r:id="rId6"/>
    <p:sldId id="331" r:id="rId7"/>
    <p:sldId id="334" r:id="rId8"/>
    <p:sldId id="335" r:id="rId9"/>
    <p:sldId id="306" r:id="rId10"/>
    <p:sldId id="337" r:id="rId11"/>
    <p:sldId id="338" r:id="rId12"/>
    <p:sldId id="339" r:id="rId13"/>
    <p:sldId id="340" r:id="rId14"/>
    <p:sldId id="336" r:id="rId15"/>
    <p:sldId id="341" r:id="rId16"/>
    <p:sldId id="343" r:id="rId17"/>
    <p:sldId id="345" r:id="rId18"/>
    <p:sldId id="346" r:id="rId19"/>
    <p:sldId id="333" r:id="rId20"/>
    <p:sldId id="262" r:id="rId21"/>
    <p:sldId id="344" r:id="rId22"/>
    <p:sldId id="348" r:id="rId23"/>
    <p:sldId id="349" r:id="rId24"/>
    <p:sldId id="350" r:id="rId25"/>
    <p:sldId id="342" r:id="rId26"/>
    <p:sldId id="351" r:id="rId27"/>
    <p:sldId id="352" r:id="rId28"/>
    <p:sldId id="353" r:id="rId29"/>
    <p:sldId id="354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4" r:id="rId38"/>
    <p:sldId id="365" r:id="rId39"/>
    <p:sldId id="363" r:id="rId40"/>
    <p:sldId id="366" r:id="rId41"/>
    <p:sldId id="355" r:id="rId42"/>
    <p:sldId id="367" r:id="rId43"/>
    <p:sldId id="368" r:id="rId44"/>
    <p:sldId id="369" r:id="rId45"/>
    <p:sldId id="328" r:id="rId46"/>
    <p:sldId id="329" r:id="rId47"/>
  </p:sldIdLst>
  <p:sldSz cx="115204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51794-FE7D-4028-8036-1B80BE5CA903}" v="30" dt="2020-11-03T01:08:1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14" y="11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ote" userId="9fc346731770da84" providerId="LiveId" clId="{A5151794-FE7D-4028-8036-1B80BE5CA903}"/>
    <pc:docChg chg="undo custSel modSld">
      <pc:chgData name="Christian Cote" userId="9fc346731770da84" providerId="LiveId" clId="{A5151794-FE7D-4028-8036-1B80BE5CA903}" dt="2020-11-03T01:08:19.177" v="76" actId="14100"/>
      <pc:docMkLst>
        <pc:docMk/>
      </pc:docMkLst>
      <pc:sldChg chg="addSp delSp modSp mod">
        <pc:chgData name="Christian Cote" userId="9fc346731770da84" providerId="LiveId" clId="{A5151794-FE7D-4028-8036-1B80BE5CA903}" dt="2020-11-03T01:08:19.177" v="76" actId="14100"/>
        <pc:sldMkLst>
          <pc:docMk/>
          <pc:sldMk cId="3880213463" sldId="257"/>
        </pc:sldMkLst>
        <pc:spChg chg="add del mod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0" creationId="{E008D159-C3A5-4CA3-A326-5BF5F2D4F99D}"/>
          </ac:spMkLst>
        </pc:spChg>
        <pc:spChg chg="add del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8" creationId="{00000000-0000-0000-0000-000000000000}"/>
          </ac:spMkLst>
        </pc:spChg>
        <pc:spChg chg="mod">
          <ac:chgData name="Christian Cote" userId="9fc346731770da84" providerId="LiveId" clId="{A5151794-FE7D-4028-8036-1B80BE5CA903}" dt="2020-11-02T23:52:49.981" v="59" actId="1076"/>
          <ac:spMkLst>
            <pc:docMk/>
            <pc:sldMk cId="3880213463" sldId="257"/>
            <ac:spMk id="19" creationId="{00000000-0000-0000-0000-000000000000}"/>
          </ac:spMkLst>
        </pc:spChg>
        <pc:graphicFrameChg chg="mod modGraphic">
          <ac:chgData name="Christian Cote" userId="9fc346731770da84" providerId="LiveId" clId="{A5151794-FE7D-4028-8036-1B80BE5CA903}" dt="2020-11-02T23:50:42.217" v="37" actId="14100"/>
          <ac:graphicFrameMkLst>
            <pc:docMk/>
            <pc:sldMk cId="3880213463" sldId="257"/>
            <ac:graphicFrameMk id="2" creationId="{8ABFF388-2321-4CDF-85D2-CA78EC9CC6B7}"/>
          </ac:graphicFrameMkLst>
        </pc:graphicFrameChg>
        <pc:picChg chg="add mod">
          <ac:chgData name="Christian Cote" userId="9fc346731770da84" providerId="LiveId" clId="{A5151794-FE7D-4028-8036-1B80BE5CA903}" dt="2020-11-03T01:06:36.243" v="75" actId="14100"/>
          <ac:picMkLst>
            <pc:docMk/>
            <pc:sldMk cId="3880213463" sldId="257"/>
            <ac:picMk id="3" creationId="{303739D5-FFA4-46C3-8E83-D32C75832447}"/>
          </ac:picMkLst>
        </pc:picChg>
        <pc:picChg chg="del mod">
          <ac:chgData name="Christian Cote" userId="9fc346731770da84" providerId="LiveId" clId="{A5151794-FE7D-4028-8036-1B80BE5CA903}" dt="2020-11-02T23:51:14.297" v="50" actId="478"/>
          <ac:picMkLst>
            <pc:docMk/>
            <pc:sldMk cId="3880213463" sldId="257"/>
            <ac:picMk id="4" creationId="{23C8939E-154B-4693-B1AD-59AA945EB6D4}"/>
          </ac:picMkLst>
        </pc:picChg>
        <pc:picChg chg="del">
          <ac:chgData name="Christian Cote" userId="9fc346731770da84" providerId="LiveId" clId="{A5151794-FE7D-4028-8036-1B80BE5CA903}" dt="2020-11-02T23:49:03.143" v="8" actId="478"/>
          <ac:picMkLst>
            <pc:docMk/>
            <pc:sldMk cId="3880213463" sldId="257"/>
            <ac:picMk id="6" creationId="{1C488B5B-457B-4A96-A596-89F741F33C92}"/>
          </ac:picMkLst>
        </pc:picChg>
        <pc:picChg chg="del">
          <ac:chgData name="Christian Cote" userId="9fc346731770da84" providerId="LiveId" clId="{A5151794-FE7D-4028-8036-1B80BE5CA903}" dt="2020-11-02T23:49:56.938" v="29" actId="478"/>
          <ac:picMkLst>
            <pc:docMk/>
            <pc:sldMk cId="3880213463" sldId="257"/>
            <ac:picMk id="7" creationId="{7A902059-0A12-4C41-8900-A7836596CF43}"/>
          </ac:picMkLst>
        </pc:picChg>
        <pc:picChg chg="del">
          <ac:chgData name="Christian Cote" userId="9fc346731770da84" providerId="LiveId" clId="{A5151794-FE7D-4028-8036-1B80BE5CA903}" dt="2020-11-02T23:50:37.507" v="35" actId="478"/>
          <ac:picMkLst>
            <pc:docMk/>
            <pc:sldMk cId="3880213463" sldId="257"/>
            <ac:picMk id="8" creationId="{F18F7A46-87C1-4C87-9D28-0234186BA5A2}"/>
          </ac:picMkLst>
        </pc:picChg>
        <pc:picChg chg="mod modCrop">
          <ac:chgData name="Christian Cote" userId="9fc346731770da84" providerId="LiveId" clId="{A5151794-FE7D-4028-8036-1B80BE5CA903}" dt="2020-11-02T23:53:57.656" v="69" actId="1076"/>
          <ac:picMkLst>
            <pc:docMk/>
            <pc:sldMk cId="3880213463" sldId="257"/>
            <ac:picMk id="9" creationId="{C634D6CE-3A42-44B2-B905-F4374A9D32A7}"/>
          </ac:picMkLst>
        </pc:picChg>
        <pc:picChg chg="del">
          <ac:chgData name="Christian Cote" userId="9fc346731770da84" providerId="LiveId" clId="{A5151794-FE7D-4028-8036-1B80BE5CA903}" dt="2020-11-02T23:50:38.233" v="36" actId="478"/>
          <ac:picMkLst>
            <pc:docMk/>
            <pc:sldMk cId="3880213463" sldId="257"/>
            <ac:picMk id="12" creationId="{469E5C0A-5619-4586-90DA-F45817AA9CB9}"/>
          </ac:picMkLst>
        </pc:picChg>
        <pc:picChg chg="add mod">
          <ac:chgData name="Christian Cote" userId="9fc346731770da84" providerId="LiveId" clId="{A5151794-FE7D-4028-8036-1B80BE5CA903}" dt="2020-11-03T01:08:19.177" v="76" actId="14100"/>
          <ac:picMkLst>
            <pc:docMk/>
            <pc:sldMk cId="3880213463" sldId="257"/>
            <ac:picMk id="2050" creationId="{D20F88E4-1B48-4DC0-9E49-EEF6C120306D}"/>
          </ac:picMkLst>
        </pc:picChg>
        <pc:picChg chg="add mod">
          <ac:chgData name="Christian Cote" userId="9fc346731770da84" providerId="LiveId" clId="{A5151794-FE7D-4028-8036-1B80BE5CA903}" dt="2020-11-02T23:53:18.896" v="63" actId="1076"/>
          <ac:picMkLst>
            <pc:docMk/>
            <pc:sldMk cId="3880213463" sldId="257"/>
            <ac:picMk id="2052" creationId="{F05114AF-69D0-4FA9-829F-25FB2B8867F9}"/>
          </ac:picMkLst>
        </pc:picChg>
      </pc:sldChg>
      <pc:sldChg chg="addSp modSp">
        <pc:chgData name="Christian Cote" userId="9fc346731770da84" providerId="LiveId" clId="{A5151794-FE7D-4028-8036-1B80BE5CA903}" dt="2020-11-03T01:04:35.660" v="73" actId="1076"/>
        <pc:sldMkLst>
          <pc:docMk/>
          <pc:sldMk cId="3947886400" sldId="263"/>
        </pc:sldMkLst>
        <pc:picChg chg="add mod">
          <ac:chgData name="Christian Cote" userId="9fc346731770da84" providerId="LiveId" clId="{A5151794-FE7D-4028-8036-1B80BE5CA903}" dt="2020-11-03T01:04:35.660" v="73" actId="1076"/>
          <ac:picMkLst>
            <pc:docMk/>
            <pc:sldMk cId="3947886400" sldId="263"/>
            <ac:picMk id="3074" creationId="{8BF2DC4E-6825-442D-826C-D7EE0453F0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6050-B3B9-4A56-8FF7-BEF0B3EF2A31}" type="datetimeFigureOut">
              <a:rPr lang="en-CA" smtClean="0"/>
              <a:t>2022-08-03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BD992-ACC6-4654-ABFE-ECA7A805A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6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07EA-382F-4754-85A4-77B953157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6E8BE-968C-4BEB-BDFF-377CC816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4FB5-CA84-4C4E-8E3D-961E8D4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2B3B-B5A0-4154-8A97-DAFF3C6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68A7-15D3-40BE-AC5C-5033BD8B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F589-311E-4EC6-B4EA-7A7EC21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49ED-745A-4E2E-B3F2-76BF7E33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3952-6AF7-4570-839A-05A5ACB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41FD-7700-4B3F-ABCC-4D062E6E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D856-1C80-4933-8762-884D05AE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92D5B-78AF-46C2-9964-847A4170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D818-0494-4DDA-BC31-AD06A80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CAFC-76FD-4397-9BE1-89208BB1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CA98-2479-4E6B-93BF-6AE4289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4A59-729D-41E8-8B7D-58BA19AF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76356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6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34AC-B48B-4525-A7C4-0093A2C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B47B-DF45-421F-BC6D-F0D1F1AD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AD6A-3604-4401-96EE-2AF3DEB6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744E-AF53-4691-8F49-D0224ABD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1EDF-C172-4A08-BDDD-758644A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DE86-5959-45D5-83D2-DA56FD2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8284-0285-4F48-B56E-E795E97C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D184-F13F-428D-8DD0-338C924F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5015-B9AF-40EB-9C14-A0DFFDA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DAD0-85F7-49B7-899B-C6BF301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9C47-D586-435D-9B4A-1F7C968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D169-0F84-47BF-899F-6D19C3A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57ED-2350-4350-A2FD-171B1B5B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49252-CE57-4431-9390-585A83876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58566-28FC-4D87-AE5C-DC0F682A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D0DF2-1DB2-41EF-ABE5-720F39812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A15D6-2B65-42B0-B802-0AC99FC8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CDF22-A6AA-4C30-A209-462E215D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27A44-1839-405F-9054-9F34CFB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5D6-B012-44A1-AEBC-9D4EBFAF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0048E-C65C-470F-B79D-805BDF08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807D-572B-4EAA-9381-83E6CDBD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FB7C9-2E33-4E79-ADD6-5666B9C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A177-D582-47C9-94B3-61F2F2DC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02A-6F09-4C10-BE0D-B6F92567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65B2-F7F0-4C48-BBDC-E7123AC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E852-087C-4B86-896F-8BE0D31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3BB3-914F-468C-83C3-675E6227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F912-A1F6-4B3A-9F50-F88DB0B5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DD372-6FD3-47AE-A40E-CB989DD6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4370-6F23-47C8-B8A0-D5640AA4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23194-12F2-42D6-A13A-D2DBCF61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6CA3-E097-4773-8584-91602B56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88169-FDD5-41D4-86E5-0A664E04D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7294-FE1F-4370-BF76-CE264419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A449-06CD-4B58-B282-86A9660D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7F71-DC6C-4A88-B0AB-6621E6CB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745C-16CB-4AAB-807C-6B31310C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974-8C9C-4A13-AA91-2A382556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9B4A-9B94-447E-AAD5-0C17434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19CF-F6FD-42D8-95F6-9D6E3B5C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E02F-BDDF-4296-910B-D1E7C2463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AA82-DD79-4113-B3ED-ED09B8AAE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49079-EDB5-4E4F-AE74-66D98C405649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B2182D-3A9F-4816-A974-9CCEB581020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6" imgW="2279520" imgH="1310400" progId="Photoshop.Image.18">
                  <p:embed/>
                </p:oleObj>
              </mc:Choice>
              <mc:Fallback>
                <p:oleObj name="Image" r:id="rId16" imgW="2279520" imgH="1310400" progId="Photoshop.Image.1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2D97063-5A23-4A28-BA12-299D39E457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7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9" r:id="rId13"/>
    <p:sldLayoutId id="2147483656" r:id="rId14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datto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157" y="1440088"/>
            <a:ext cx="10800218" cy="2339975"/>
          </a:xfrm>
        </p:spPr>
        <p:txBody>
          <a:bodyPr/>
          <a:lstStyle/>
          <a:p>
            <a:r>
              <a:rPr lang="en-US" b="1" dirty="0"/>
              <a:t>Advanced OLAP Optimization with Columnstore Indexes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Edward Pollack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3AD0E-803B-4369-9C60-B48ABB5A5D73}"/>
              </a:ext>
            </a:extLst>
          </p:cNvPr>
          <p:cNvSpPr txBox="1"/>
          <p:nvPr/>
        </p:nvSpPr>
        <p:spPr>
          <a:xfrm>
            <a:off x="360135" y="5019151"/>
            <a:ext cx="103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Using Columnstore Architecture to Perfect OLAP Data Storage in SQL Server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Columnstore Index Architecture (Review)</a:t>
            </a:r>
            <a:endParaRPr lang="en-US" dirty="0"/>
          </a:p>
        </p:txBody>
      </p:sp>
      <p:sp>
        <p:nvSpPr>
          <p:cNvPr id="6" name="Text Placeholder 3" descr="Subtitle">
            <a:extLst>
              <a:ext uri="{FF2B5EF4-FFF2-40B4-BE49-F238E27FC236}">
                <a16:creationId xmlns:a16="http://schemas.microsoft.com/office/drawing/2014/main" id="{6918ED0B-800A-43A8-8278-179DFCC992D3}"/>
              </a:ext>
            </a:extLst>
          </p:cNvPr>
          <p:cNvSpPr txBox="1">
            <a:spLocks/>
          </p:cNvSpPr>
          <p:nvPr/>
        </p:nvSpPr>
        <p:spPr>
          <a:xfrm>
            <a:off x="312744" y="1215341"/>
            <a:ext cx="10400856" cy="4564569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48AEF398-2C32-2C66-C3EF-A023925EC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5" y="2541658"/>
            <a:ext cx="6518102" cy="3140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857A3C-A6D5-8141-75F1-0F6AAA2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852" y="3713495"/>
            <a:ext cx="2766039" cy="92996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40A3B07-B91A-14A4-4A36-D0CDEA5F009B}"/>
              </a:ext>
            </a:extLst>
          </p:cNvPr>
          <p:cNvSpPr/>
          <p:nvPr/>
        </p:nvSpPr>
        <p:spPr>
          <a:xfrm>
            <a:off x="6872156" y="39891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9CCE2-B75E-C194-154E-19801745D706}"/>
              </a:ext>
            </a:extLst>
          </p:cNvPr>
          <p:cNvSpPr txBox="1"/>
          <p:nvPr/>
        </p:nvSpPr>
        <p:spPr>
          <a:xfrm>
            <a:off x="945325" y="1597544"/>
            <a:ext cx="850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Rowgroup &amp; segment elimination control volume of data read from storage into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B33F0-6DA0-0BF8-3DA8-66EF673B2CBC}"/>
              </a:ext>
            </a:extLst>
          </p:cNvPr>
          <p:cNvSpPr txBox="1"/>
          <p:nvPr/>
        </p:nvSpPr>
        <p:spPr>
          <a:xfrm>
            <a:off x="7929852" y="3240087"/>
            <a:ext cx="20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Query less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78299-AE22-D198-B188-0106A2D65D48}"/>
              </a:ext>
            </a:extLst>
          </p:cNvPr>
          <p:cNvSpPr txBox="1"/>
          <p:nvPr/>
        </p:nvSpPr>
        <p:spPr>
          <a:xfrm>
            <a:off x="7929852" y="4747532"/>
            <a:ext cx="22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Filter on ordered data</a:t>
            </a:r>
          </a:p>
        </p:txBody>
      </p:sp>
    </p:spTree>
    <p:extLst>
      <p:ext uri="{BB962C8B-B14F-4D97-AF65-F5344CB8AC3E}">
        <p14:creationId xmlns:p14="http://schemas.microsoft.com/office/powerpoint/2010/main" val="5896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Columnstore Index Architecture (Review)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1E668-D3F7-1FA1-1518-1BFBA4C53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5" y="1456131"/>
            <a:ext cx="11015345" cy="356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9F445-97D3-1D7F-CD73-48C08EF52F69}"/>
              </a:ext>
            </a:extLst>
          </p:cNvPr>
          <p:cNvSpPr txBox="1"/>
          <p:nvPr/>
        </p:nvSpPr>
        <p:spPr>
          <a:xfrm>
            <a:off x="199856" y="5211834"/>
            <a:ext cx="8585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Compressing columnstore data is expensive.  The delta store accumulates smaller batches</a:t>
            </a:r>
          </a:p>
          <a:p>
            <a:r>
              <a:rPr lang="en-US" dirty="0"/>
              <a:t>of insert operations and processes them in bulk asynchronously. Queries</a:t>
            </a:r>
          </a:p>
          <a:p>
            <a:r>
              <a:rPr lang="en-US" dirty="0"/>
              <a:t>read both compressed segments and the delta store to retrieve result sets.</a:t>
            </a:r>
          </a:p>
        </p:txBody>
      </p:sp>
    </p:spTree>
    <p:extLst>
      <p:ext uri="{BB962C8B-B14F-4D97-AF65-F5344CB8AC3E}">
        <p14:creationId xmlns:p14="http://schemas.microsoft.com/office/powerpoint/2010/main" val="33183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Columnstore Index Architecture (Review)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0796F5E-4DCD-1725-C3BC-6BD94895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98" y="1491236"/>
            <a:ext cx="10702097" cy="2755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E72469-9421-219F-791D-9270DAAFCDD7}"/>
              </a:ext>
            </a:extLst>
          </p:cNvPr>
          <p:cNvSpPr txBox="1"/>
          <p:nvPr/>
        </p:nvSpPr>
        <p:spPr>
          <a:xfrm>
            <a:off x="437298" y="4510310"/>
            <a:ext cx="10795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is a delete not a delete?  Columnstore indexes soft-delete using the Delete Bitmap.</a:t>
            </a:r>
          </a:p>
          <a:p>
            <a:endParaRPr lang="en-US" dirty="0"/>
          </a:p>
          <a:p>
            <a:r>
              <a:rPr lang="en-US" dirty="0"/>
              <a:t>Delete bitmaps are only created when deleted rows exist and indicates which rows in each rowgroup are deleted.</a:t>
            </a:r>
          </a:p>
          <a:p>
            <a:endParaRPr lang="en-US" dirty="0"/>
          </a:p>
          <a:p>
            <a:r>
              <a:rPr lang="en-US" dirty="0"/>
              <a:t>Rows flagged as deleted are ignored when processes read them.</a:t>
            </a:r>
          </a:p>
        </p:txBody>
      </p:sp>
    </p:spTree>
    <p:extLst>
      <p:ext uri="{BB962C8B-B14F-4D97-AF65-F5344CB8AC3E}">
        <p14:creationId xmlns:p14="http://schemas.microsoft.com/office/powerpoint/2010/main" val="79536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CA" sz="2650" b="1" i="1" dirty="0"/>
          </a:p>
          <a:p>
            <a:pPr marL="0" indent="0" algn="ctr">
              <a:buNone/>
            </a:pPr>
            <a:endParaRPr lang="en-CA" sz="2650" b="1" i="1" dirty="0"/>
          </a:p>
          <a:p>
            <a:pPr marL="0" indent="0" algn="ctr">
              <a:buNone/>
            </a:pPr>
            <a:r>
              <a:rPr lang="en-CA" sz="5000" b="1" i="1" dirty="0"/>
              <a:t>(Deep breath!)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58898-3753-4774-C022-CE7BD767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Complete!</a:t>
            </a:r>
          </a:p>
        </p:txBody>
      </p:sp>
    </p:spTree>
    <p:extLst>
      <p:ext uri="{BB962C8B-B14F-4D97-AF65-F5344CB8AC3E}">
        <p14:creationId xmlns:p14="http://schemas.microsoft.com/office/powerpoint/2010/main" val="377691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 Compression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Segments are each compressed separately(!!!)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1 segment = 1 column = 1 data type.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Data of one data type compresses effectively.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Data in close proximity to other data (by a date/time dimension) compresses even more effectively.</a:t>
            </a:r>
          </a:p>
          <a:p>
            <a:pPr marL="0" indent="0">
              <a:buNone/>
            </a:pPr>
            <a:endParaRPr lang="en-CA" sz="2650" dirty="0"/>
          </a:p>
        </p:txBody>
      </p:sp>
    </p:spTree>
    <p:extLst>
      <p:ext uri="{BB962C8B-B14F-4D97-AF65-F5344CB8AC3E}">
        <p14:creationId xmlns:p14="http://schemas.microsoft.com/office/powerpoint/2010/main" val="375639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#1: Encoding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Transform how data is stored to use less storage per value.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Most common encoding methods:</a:t>
            </a:r>
          </a:p>
          <a:p>
            <a:pPr marL="1003508" lvl="1" indent="-571500"/>
            <a:r>
              <a:rPr lang="en-CA" dirty="0"/>
              <a:t>Dictionary encoding</a:t>
            </a:r>
          </a:p>
          <a:p>
            <a:pPr marL="1003508" lvl="1" indent="-571500"/>
            <a:r>
              <a:rPr lang="en-CA" dirty="0"/>
              <a:t>Value encoding</a:t>
            </a:r>
          </a:p>
          <a:p>
            <a:pPr marL="571500" indent="-571500"/>
            <a:r>
              <a:rPr lang="en-CA" dirty="0"/>
              <a:t>These are lossless algorithms that require minimal computing resources to reduce data footprint.</a:t>
            </a:r>
          </a:p>
          <a:p>
            <a:pPr marL="571500" indent="-571500"/>
            <a:r>
              <a:rPr lang="en-CA" dirty="0"/>
              <a:t>DMVs tell us how encoding algorithms are applied:</a:t>
            </a:r>
          </a:p>
          <a:p>
            <a:pPr marL="1003508" lvl="1" indent="-571500"/>
            <a:r>
              <a:rPr lang="en-CA" i="1" dirty="0" err="1"/>
              <a:t>sys.column_store_segments</a:t>
            </a:r>
            <a:r>
              <a:rPr lang="en-CA" i="1" dirty="0"/>
              <a:t> </a:t>
            </a:r>
            <a:r>
              <a:rPr lang="en-CA" dirty="0"/>
              <a:t>(links to dictionaries, value parameters)</a:t>
            </a:r>
          </a:p>
          <a:p>
            <a:pPr marL="1003508" lvl="1" indent="-571500"/>
            <a:r>
              <a:rPr lang="en-CA" i="1" dirty="0" err="1"/>
              <a:t>sys.column_store_dictionaries</a:t>
            </a:r>
            <a:r>
              <a:rPr lang="en-CA" i="1" dirty="0"/>
              <a:t> </a:t>
            </a:r>
            <a:r>
              <a:rPr lang="en-CA" dirty="0"/>
              <a:t>(dictionary detail)</a:t>
            </a:r>
          </a:p>
          <a:p>
            <a:pPr marL="1003508" lvl="1" indent="-571500"/>
            <a:endParaRPr lang="en-CA" dirty="0"/>
          </a:p>
          <a:p>
            <a:pPr marL="43200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76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3508" lvl="1" indent="-571500"/>
            <a:r>
              <a:rPr lang="en-CA" dirty="0"/>
              <a:t>A dictionary is a compressed hash table of reusable values.</a:t>
            </a:r>
          </a:p>
          <a:p>
            <a:pPr marL="1003508" lvl="1" indent="-571500"/>
            <a:r>
              <a:rPr lang="en-CA" dirty="0"/>
              <a:t>Limited to 16MB in size!  When 16MB is neared, a rowgroup will be split alongside its dictionary.  High cardinality and wide columns can lead to undersized rowgroups.  Normalizing can help!</a:t>
            </a:r>
          </a:p>
          <a:p>
            <a:pPr marL="1003508" lvl="1" indent="-571500"/>
            <a:r>
              <a:rPr lang="en-CA" dirty="0"/>
              <a:t>Numeric columns can use dictionary encoding, but prefer to be value encoded when they have high cardinality.</a:t>
            </a:r>
          </a:p>
          <a:p>
            <a:pPr marL="1003508" lvl="1" indent="-571500"/>
            <a:r>
              <a:rPr lang="en-CA" dirty="0"/>
              <a:t>Only used by compressed rowgroups, not delta rowgroups.</a:t>
            </a:r>
          </a:p>
          <a:p>
            <a:pPr marL="1003508" lvl="1" indent="-571500"/>
            <a:r>
              <a:rPr lang="en-CA" dirty="0"/>
              <a:t>Global dictionaries can be used across multiple rowgroups.  Local dictionaries are used for a single rowgroup*</a:t>
            </a:r>
          </a:p>
          <a:p>
            <a:pPr marL="432008" lvl="1" indent="0">
              <a:buNone/>
            </a:pPr>
            <a:endParaRPr lang="en-CA" dirty="0"/>
          </a:p>
          <a:p>
            <a:pPr marL="432008" lvl="1" indent="0">
              <a:buNone/>
            </a:pPr>
            <a:r>
              <a:rPr lang="en-CA" sz="1300" i="1" dirty="0"/>
              <a:t>* Occasionally, a local dictionary may be used for an additional rowgroup that is compressed via the same process as the first rowgroup.</a:t>
            </a:r>
          </a:p>
        </p:txBody>
      </p:sp>
    </p:spTree>
    <p:extLst>
      <p:ext uri="{BB962C8B-B14F-4D97-AF65-F5344CB8AC3E}">
        <p14:creationId xmlns:p14="http://schemas.microsoft.com/office/powerpoint/2010/main" val="130696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 Encoding Example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065CCB-9378-41D7-B494-CC077EC3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56169"/>
              </p:ext>
            </p:extLst>
          </p:nvPr>
        </p:nvGraphicFramePr>
        <p:xfrm>
          <a:off x="2549281" y="1551764"/>
          <a:ext cx="4704373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8631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525742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2833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Original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Values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(bytes)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Blueberry Scone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Strawberry Cake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(bytes):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203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85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 Encoding Example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77755F-E559-4042-9B69-7DECE3274BA5}"/>
              </a:ext>
            </a:extLst>
          </p:cNvPr>
          <p:cNvGraphicFramePr>
            <a:graphicFrameLocks noGrp="1"/>
          </p:cNvGraphicFramePr>
          <p:nvPr/>
        </p:nvGraphicFramePr>
        <p:xfrm>
          <a:off x="511476" y="1558680"/>
          <a:ext cx="4165027" cy="397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910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563117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2833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Original Data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Values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Blueberry Scone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Strawberry Cake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Baklava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</a:rPr>
                        <a:t>TOTAL DATA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1" u="none" strike="noStrike" dirty="0">
                          <a:effectLst/>
                        </a:rPr>
                        <a:t>203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B27BBB-A6D3-4361-BDEE-C85C51FFD474}"/>
              </a:ext>
            </a:extLst>
          </p:cNvPr>
          <p:cNvGraphicFramePr>
            <a:graphicFrameLocks noGrp="1"/>
          </p:cNvGraphicFramePr>
          <p:nvPr/>
        </p:nvGraphicFramePr>
        <p:xfrm>
          <a:off x="5827059" y="2429647"/>
          <a:ext cx="5280212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773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3129015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1188424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3696B8BD-25A2-4B24-BDB9-1F6D2E9B81A3}"/>
              </a:ext>
            </a:extLst>
          </p:cNvPr>
          <p:cNvSpPr/>
          <p:nvPr/>
        </p:nvSpPr>
        <p:spPr>
          <a:xfrm>
            <a:off x="4864249" y="3131938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 Encoding Example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78D534-455A-4DAD-BEDE-96E2DE50BC6E}"/>
              </a:ext>
            </a:extLst>
          </p:cNvPr>
          <p:cNvGraphicFramePr>
            <a:graphicFrameLocks noGrp="1"/>
          </p:cNvGraphicFramePr>
          <p:nvPr/>
        </p:nvGraphicFramePr>
        <p:xfrm>
          <a:off x="171843" y="1597544"/>
          <a:ext cx="2902284" cy="3966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2717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879567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2833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Original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Values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Blueberry Scone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Baklava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</a:rPr>
                        <a:t>203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B202DD3-D207-407F-BBAC-5A540E7B517D}"/>
              </a:ext>
            </a:extLst>
          </p:cNvPr>
          <p:cNvSpPr/>
          <p:nvPr/>
        </p:nvSpPr>
        <p:spPr>
          <a:xfrm>
            <a:off x="3200912" y="3167225"/>
            <a:ext cx="413145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B52314-682E-4469-B4D0-683DCCA96B8A}"/>
              </a:ext>
            </a:extLst>
          </p:cNvPr>
          <p:cNvGraphicFramePr>
            <a:graphicFrameLocks noGrp="1"/>
          </p:cNvGraphicFramePr>
          <p:nvPr/>
        </p:nvGraphicFramePr>
        <p:xfrm>
          <a:off x="3722950" y="2586402"/>
          <a:ext cx="4074587" cy="178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661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2447109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F10767-09CD-4951-95EB-C538FC363000}"/>
              </a:ext>
            </a:extLst>
          </p:cNvPr>
          <p:cNvSpPr/>
          <p:nvPr/>
        </p:nvSpPr>
        <p:spPr>
          <a:xfrm>
            <a:off x="7880304" y="3167225"/>
            <a:ext cx="413145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8D8AC-E970-4D00-86AD-C5C41345D488}"/>
              </a:ext>
            </a:extLst>
          </p:cNvPr>
          <p:cNvGraphicFramePr>
            <a:graphicFrameLocks noGrp="1"/>
          </p:cNvGraphicFramePr>
          <p:nvPr/>
        </p:nvGraphicFramePr>
        <p:xfrm>
          <a:off x="8446360" y="2022820"/>
          <a:ext cx="2902284" cy="312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622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943662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Dictionary Encoded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(bits)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(bits):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37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DA0-BE15-4865-A8DC-9B823699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92" y="0"/>
            <a:ext cx="9783346" cy="1188032"/>
          </a:xfrm>
        </p:spPr>
        <p:txBody>
          <a:bodyPr/>
          <a:lstStyle/>
          <a:p>
            <a:r>
              <a:rPr lang="en-US" b="1" dirty="0"/>
              <a:t>Ed Pollack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2CEA-862B-470C-BD7A-464C9724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6" y="900058"/>
            <a:ext cx="9845682" cy="4347530"/>
          </a:xfrm>
        </p:spPr>
        <p:txBody>
          <a:bodyPr>
            <a:normAutofit fontScale="92500" lnSpcReduction="10000"/>
          </a:bodyPr>
          <a:lstStyle/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Dynamic SQL: Applications, Performance, and Security.</a:t>
            </a:r>
          </a:p>
          <a:p>
            <a:pPr marL="324006" indent="-324006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Columnstore Indexes in SQL Server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 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Data Architect @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Datto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Organizer of SQL Saturday Albany &amp; New Jersey</a:t>
            </a:r>
          </a:p>
          <a:p>
            <a:pPr marL="324006" indent="-324006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Twitter: </a:t>
            </a:r>
            <a:r>
              <a:rPr lang="en-IN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66E9-26AE-4BA4-A365-B08FC7309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27" y="3048433"/>
            <a:ext cx="2484229" cy="331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6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Dictionary Encoding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650" dirty="0"/>
              <a:t>Mathematical manipulation to shrink storage footprint of numeric columns.</a:t>
            </a:r>
          </a:p>
          <a:p>
            <a:pPr lvl="1"/>
            <a:r>
              <a:rPr lang="en-CA" sz="2650" dirty="0"/>
              <a:t>Values are transformed using common rules across a segment.</a:t>
            </a:r>
          </a:p>
          <a:p>
            <a:pPr lvl="1"/>
            <a:r>
              <a:rPr lang="en-CA" sz="2650" dirty="0"/>
              <a:t>A segment may be subject to both dictionary and value encoding.</a:t>
            </a:r>
          </a:p>
          <a:p>
            <a:pPr lvl="1"/>
            <a:r>
              <a:rPr lang="en-CA" sz="2650" dirty="0"/>
              <a:t>Can be applied to dates as well.</a:t>
            </a:r>
          </a:p>
        </p:txBody>
      </p:sp>
    </p:spTree>
    <p:extLst>
      <p:ext uri="{BB962C8B-B14F-4D97-AF65-F5344CB8AC3E}">
        <p14:creationId xmlns:p14="http://schemas.microsoft.com/office/powerpoint/2010/main" val="175019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(Generic Numeric)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D6EB111-157B-33F0-6F24-39A947744749}"/>
              </a:ext>
            </a:extLst>
          </p:cNvPr>
          <p:cNvSpPr/>
          <p:nvPr/>
        </p:nvSpPr>
        <p:spPr>
          <a:xfrm>
            <a:off x="2885814" y="3205460"/>
            <a:ext cx="3842157" cy="1040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E7AB8-9FD4-F783-DC37-E7ADDBBF20CD}"/>
              </a:ext>
            </a:extLst>
          </p:cNvPr>
          <p:cNvSpPr txBox="1"/>
          <p:nvPr/>
        </p:nvSpPr>
        <p:spPr>
          <a:xfrm>
            <a:off x="2933531" y="2671126"/>
            <a:ext cx="3839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Pick a common divisor (magnitude)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B3BDC8-45C3-5773-D890-F8A6EE1C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9556"/>
              </p:ext>
            </p:extLst>
          </p:nvPr>
        </p:nvGraphicFramePr>
        <p:xfrm>
          <a:off x="209142" y="1724108"/>
          <a:ext cx="2567613" cy="4002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963">
                  <a:extLst>
                    <a:ext uri="{9D8B030D-6E8A-4147-A177-3AD203B41FA5}">
                      <a16:colId xmlns:a16="http://schemas.microsoft.com/office/drawing/2014/main" val="2688199014"/>
                    </a:ext>
                  </a:extLst>
                </a:gridCol>
                <a:gridCol w="1581650">
                  <a:extLst>
                    <a:ext uri="{9D8B030D-6E8A-4147-A177-3AD203B41FA5}">
                      <a16:colId xmlns:a16="http://schemas.microsoft.com/office/drawing/2014/main" val="423026852"/>
                    </a:ext>
                  </a:extLst>
                </a:gridCol>
              </a:tblGrid>
              <a:tr h="4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 Size in bits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960544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738124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437893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07710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719044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345052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297062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55298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79582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66467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600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763088-2DC9-596A-1AF3-B662421B8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22536"/>
              </p:ext>
            </p:extLst>
          </p:nvPr>
        </p:nvGraphicFramePr>
        <p:xfrm>
          <a:off x="6884746" y="1724107"/>
          <a:ext cx="3811217" cy="400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237">
                  <a:extLst>
                    <a:ext uri="{9D8B030D-6E8A-4147-A177-3AD203B41FA5}">
                      <a16:colId xmlns:a16="http://schemas.microsoft.com/office/drawing/2014/main" val="456618034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1478113492"/>
                    </a:ext>
                  </a:extLst>
                </a:gridCol>
                <a:gridCol w="1602297">
                  <a:extLst>
                    <a:ext uri="{9D8B030D-6E8A-4147-A177-3AD203B41FA5}">
                      <a16:colId xmlns:a16="http://schemas.microsoft.com/office/drawing/2014/main" val="1502953281"/>
                    </a:ext>
                  </a:extLst>
                </a:gridCol>
              </a:tblGrid>
              <a:tr h="42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 * 10</a:t>
                      </a:r>
                      <a:r>
                        <a:rPr lang="en-US" sz="2000" u="none" strike="noStrike" baseline="30000" dirty="0">
                          <a:effectLst/>
                        </a:rPr>
                        <a:t>-1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 Size in bits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0542427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385239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96932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063738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961703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285990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090438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794083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655013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53086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9014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B886792-FCB1-3713-871E-7665D61585B4}"/>
              </a:ext>
            </a:extLst>
          </p:cNvPr>
          <p:cNvSpPr txBox="1"/>
          <p:nvPr/>
        </p:nvSpPr>
        <p:spPr>
          <a:xfrm>
            <a:off x="2743896" y="4479097"/>
            <a:ext cx="394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Divide values by the common divisor</a:t>
            </a:r>
          </a:p>
        </p:txBody>
      </p:sp>
    </p:spTree>
    <p:extLst>
      <p:ext uri="{BB962C8B-B14F-4D97-AF65-F5344CB8AC3E}">
        <p14:creationId xmlns:p14="http://schemas.microsoft.com/office/powerpoint/2010/main" val="3947594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(Generic Numeric)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D6EB111-157B-33F0-6F24-39A947744749}"/>
              </a:ext>
            </a:extLst>
          </p:cNvPr>
          <p:cNvSpPr/>
          <p:nvPr/>
        </p:nvSpPr>
        <p:spPr>
          <a:xfrm>
            <a:off x="2885814" y="3205460"/>
            <a:ext cx="3842157" cy="1040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E7AB8-9FD4-F783-DC37-E7ADDBBF20CD}"/>
              </a:ext>
            </a:extLst>
          </p:cNvPr>
          <p:cNvSpPr txBox="1"/>
          <p:nvPr/>
        </p:nvSpPr>
        <p:spPr>
          <a:xfrm>
            <a:off x="3463333" y="2839977"/>
            <a:ext cx="2296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Pick a common base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B3BDC8-45C3-5773-D890-F8A6EE1CF47A}"/>
              </a:ext>
            </a:extLst>
          </p:cNvPr>
          <p:cNvGraphicFramePr>
            <a:graphicFrameLocks noGrp="1"/>
          </p:cNvGraphicFramePr>
          <p:nvPr/>
        </p:nvGraphicFramePr>
        <p:xfrm>
          <a:off x="209142" y="1724108"/>
          <a:ext cx="2567613" cy="4002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963">
                  <a:extLst>
                    <a:ext uri="{9D8B030D-6E8A-4147-A177-3AD203B41FA5}">
                      <a16:colId xmlns:a16="http://schemas.microsoft.com/office/drawing/2014/main" val="2688199014"/>
                    </a:ext>
                  </a:extLst>
                </a:gridCol>
                <a:gridCol w="1581650">
                  <a:extLst>
                    <a:ext uri="{9D8B030D-6E8A-4147-A177-3AD203B41FA5}">
                      <a16:colId xmlns:a16="http://schemas.microsoft.com/office/drawing/2014/main" val="423026852"/>
                    </a:ext>
                  </a:extLst>
                </a:gridCol>
              </a:tblGrid>
              <a:tr h="428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 Size in bits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960544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738124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437893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07710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719044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345052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297062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55298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79582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66467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6002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0ECD99-E0DF-82EE-3F52-EF50D7F6C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12819"/>
              </p:ext>
            </p:extLst>
          </p:nvPr>
        </p:nvGraphicFramePr>
        <p:xfrm>
          <a:off x="6877050" y="1724647"/>
          <a:ext cx="3617577" cy="4002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989">
                  <a:extLst>
                    <a:ext uri="{9D8B030D-6E8A-4147-A177-3AD203B41FA5}">
                      <a16:colId xmlns:a16="http://schemas.microsoft.com/office/drawing/2014/main" val="1532641741"/>
                    </a:ext>
                  </a:extLst>
                </a:gridCol>
                <a:gridCol w="1107346">
                  <a:extLst>
                    <a:ext uri="{9D8B030D-6E8A-4147-A177-3AD203B41FA5}">
                      <a16:colId xmlns:a16="http://schemas.microsoft.com/office/drawing/2014/main" val="3060259082"/>
                    </a:ext>
                  </a:extLst>
                </a:gridCol>
                <a:gridCol w="1644242">
                  <a:extLst>
                    <a:ext uri="{9D8B030D-6E8A-4147-A177-3AD203B41FA5}">
                      <a16:colId xmlns:a16="http://schemas.microsoft.com/office/drawing/2014/main" val="2144168216"/>
                    </a:ext>
                  </a:extLst>
                </a:gridCol>
              </a:tblGrid>
              <a:tr h="42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 - 30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 Size in bits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495929"/>
                  </a:ext>
                </a:extLst>
              </a:tr>
              <a:tr h="35735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64970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036486"/>
                  </a:ext>
                </a:extLst>
              </a:tr>
              <a:tr h="35735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522776"/>
                  </a:ext>
                </a:extLst>
              </a:tr>
              <a:tr h="35735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949970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380635"/>
                  </a:ext>
                </a:extLst>
              </a:tr>
              <a:tr h="35735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3256566"/>
                  </a:ext>
                </a:extLst>
              </a:tr>
              <a:tr h="35735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253950"/>
                  </a:ext>
                </a:extLst>
              </a:tr>
              <a:tr h="35735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757380"/>
                  </a:ext>
                </a:extLst>
              </a:tr>
              <a:tr h="35735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0975290"/>
                  </a:ext>
                </a:extLst>
              </a:tr>
              <a:tr h="35735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408548"/>
                  </a:ext>
                </a:extLst>
              </a:tr>
              <a:tr h="35735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997821"/>
                  </a:ext>
                </a:extLst>
              </a:tr>
              <a:tr h="357357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838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BB9D02-939A-57E3-3A76-251DA295B27F}"/>
              </a:ext>
            </a:extLst>
          </p:cNvPr>
          <p:cNvSpPr txBox="1"/>
          <p:nvPr/>
        </p:nvSpPr>
        <p:spPr>
          <a:xfrm>
            <a:off x="3145195" y="4372798"/>
            <a:ext cx="3525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Subtract the common base from</a:t>
            </a:r>
          </a:p>
          <a:p>
            <a:pPr algn="ctr"/>
            <a:r>
              <a:rPr lang="en-US" sz="2000" i="1" dirty="0"/>
              <a:t>each value</a:t>
            </a:r>
          </a:p>
        </p:txBody>
      </p:sp>
    </p:spTree>
    <p:extLst>
      <p:ext uri="{BB962C8B-B14F-4D97-AF65-F5344CB8AC3E}">
        <p14:creationId xmlns:p14="http://schemas.microsoft.com/office/powerpoint/2010/main" val="1640731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76837" y="345010"/>
            <a:ext cx="11114785" cy="1252534"/>
          </a:xfrm>
        </p:spPr>
        <p:txBody>
          <a:bodyPr/>
          <a:lstStyle/>
          <a:p>
            <a:r>
              <a:rPr lang="en-US" dirty="0"/>
              <a:t>Value Encoding Example (Chunky Identity Column)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D6EB111-157B-33F0-6F24-39A947744749}"/>
              </a:ext>
            </a:extLst>
          </p:cNvPr>
          <p:cNvSpPr/>
          <p:nvPr/>
        </p:nvSpPr>
        <p:spPr>
          <a:xfrm>
            <a:off x="2885814" y="3205460"/>
            <a:ext cx="3842157" cy="1040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E7AB8-9FD4-F783-DC37-E7ADDBBF20CD}"/>
              </a:ext>
            </a:extLst>
          </p:cNvPr>
          <p:cNvSpPr txBox="1"/>
          <p:nvPr/>
        </p:nvSpPr>
        <p:spPr>
          <a:xfrm>
            <a:off x="3463333" y="2839977"/>
            <a:ext cx="2296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Pick a common 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B9D02-939A-57E3-3A76-251DA295B27F}"/>
              </a:ext>
            </a:extLst>
          </p:cNvPr>
          <p:cNvSpPr txBox="1"/>
          <p:nvPr/>
        </p:nvSpPr>
        <p:spPr>
          <a:xfrm>
            <a:off x="2938600" y="4372798"/>
            <a:ext cx="3525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Subtract the common base from</a:t>
            </a:r>
          </a:p>
          <a:p>
            <a:pPr algn="ctr"/>
            <a:r>
              <a:rPr lang="en-US" sz="2000" i="1" dirty="0"/>
              <a:t>each value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435B9-B530-7711-597A-B6D74E320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70507"/>
              </p:ext>
            </p:extLst>
          </p:nvPr>
        </p:nvGraphicFramePr>
        <p:xfrm>
          <a:off x="6820250" y="1837408"/>
          <a:ext cx="4571373" cy="3648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781">
                  <a:extLst>
                    <a:ext uri="{9D8B030D-6E8A-4147-A177-3AD203B41FA5}">
                      <a16:colId xmlns:a16="http://schemas.microsoft.com/office/drawing/2014/main" val="1508436648"/>
                    </a:ext>
                  </a:extLst>
                </a:gridCol>
                <a:gridCol w="1888176">
                  <a:extLst>
                    <a:ext uri="{9D8B030D-6E8A-4147-A177-3AD203B41FA5}">
                      <a16:colId xmlns:a16="http://schemas.microsoft.com/office/drawing/2014/main" val="4073104281"/>
                    </a:ext>
                  </a:extLst>
                </a:gridCol>
                <a:gridCol w="1530416">
                  <a:extLst>
                    <a:ext uri="{9D8B030D-6E8A-4147-A177-3AD203B41FA5}">
                      <a16:colId xmlns:a16="http://schemas.microsoft.com/office/drawing/2014/main" val="3666694321"/>
                    </a:ext>
                  </a:extLst>
                </a:gridCol>
              </a:tblGrid>
              <a:tr h="317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Value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Value - 1500000000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Min Size in bits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521145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90101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41102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006706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06861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241932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039293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682068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670903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610027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924812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46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1665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7D5CB1-BC1A-8E2F-2ABA-F305BF731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92751"/>
              </p:ext>
            </p:extLst>
          </p:nvPr>
        </p:nvGraphicFramePr>
        <p:xfrm>
          <a:off x="111307" y="1837408"/>
          <a:ext cx="2682227" cy="3648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364">
                  <a:extLst>
                    <a:ext uri="{9D8B030D-6E8A-4147-A177-3AD203B41FA5}">
                      <a16:colId xmlns:a16="http://schemas.microsoft.com/office/drawing/2014/main" val="687437709"/>
                    </a:ext>
                  </a:extLst>
                </a:gridCol>
                <a:gridCol w="1529863">
                  <a:extLst>
                    <a:ext uri="{9D8B030D-6E8A-4147-A177-3AD203B41FA5}">
                      <a16:colId xmlns:a16="http://schemas.microsoft.com/office/drawing/2014/main" val="321054384"/>
                    </a:ext>
                  </a:extLst>
                </a:gridCol>
              </a:tblGrid>
              <a:tr h="317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Value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Min Size in bits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572508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1500000000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778479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33157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555749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284637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477324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37590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21000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487744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989496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11392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06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56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Value Encoding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#2: Optimization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3508" lvl="1" indent="-571500"/>
            <a:endParaRPr lang="en-CA" sz="2650" dirty="0"/>
          </a:p>
          <a:p>
            <a:pPr lvl="1"/>
            <a:r>
              <a:rPr lang="en-CA" sz="2650" dirty="0"/>
              <a:t>Row order within a rowgroup does not matter!</a:t>
            </a:r>
          </a:p>
          <a:p>
            <a:pPr lvl="1"/>
            <a:r>
              <a:rPr lang="en-CA" sz="2650" dirty="0"/>
              <a:t>Optimization reorders rows within a rowgroup.</a:t>
            </a:r>
          </a:p>
          <a:p>
            <a:pPr lvl="1"/>
            <a:r>
              <a:rPr lang="en-CA" sz="2650" dirty="0"/>
              <a:t>This is computationally expensive.</a:t>
            </a:r>
          </a:p>
          <a:p>
            <a:pPr lvl="1"/>
            <a:r>
              <a:rPr lang="en-CA" sz="2650" dirty="0"/>
              <a:t>Vertipaq Optimization is what SQL Server uses for this process.</a:t>
            </a:r>
          </a:p>
          <a:p>
            <a:pPr lvl="1"/>
            <a:r>
              <a:rPr lang="en-CA" sz="2650" dirty="0"/>
              <a:t>Can greatly improve compression ratio by grouping like values together.</a:t>
            </a:r>
          </a:p>
        </p:txBody>
      </p:sp>
    </p:spTree>
    <p:extLst>
      <p:ext uri="{BB962C8B-B14F-4D97-AF65-F5344CB8AC3E}">
        <p14:creationId xmlns:p14="http://schemas.microsoft.com/office/powerpoint/2010/main" val="1795542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8B7374-AA9D-780E-7384-59189ADEE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20950"/>
              </p:ext>
            </p:extLst>
          </p:nvPr>
        </p:nvGraphicFramePr>
        <p:xfrm>
          <a:off x="286429" y="1597544"/>
          <a:ext cx="4581663" cy="4430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1960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1489703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3164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Dictionary Encoded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BD3772-CDEC-6911-4BCB-598256A1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64018"/>
              </p:ext>
            </p:extLst>
          </p:nvPr>
        </p:nvGraphicFramePr>
        <p:xfrm>
          <a:off x="6342218" y="1591680"/>
          <a:ext cx="3629096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7610">
                  <a:extLst>
                    <a:ext uri="{9D8B030D-6E8A-4147-A177-3AD203B41FA5}">
                      <a16:colId xmlns:a16="http://schemas.microsoft.com/office/drawing/2014/main" val="296050169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94305216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Optimized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6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96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7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34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8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950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991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789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214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82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141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0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651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34543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44CB8DEA-8F34-CF4D-B13B-11CF575A9478}"/>
              </a:ext>
            </a:extLst>
          </p:cNvPr>
          <p:cNvSpPr/>
          <p:nvPr/>
        </p:nvSpPr>
        <p:spPr>
          <a:xfrm>
            <a:off x="5251780" y="3399002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0F6A3-1830-E642-033E-F8198A170F9F}"/>
              </a:ext>
            </a:extLst>
          </p:cNvPr>
          <p:cNvSpPr txBox="1"/>
          <p:nvPr/>
        </p:nvSpPr>
        <p:spPr>
          <a:xfrm>
            <a:off x="6434356" y="648111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Optimization does not save space, but sets up data</a:t>
            </a:r>
          </a:p>
          <a:p>
            <a:r>
              <a:rPr lang="en-US" i="1" dirty="0"/>
              <a:t>so that compression is far more effective later.</a:t>
            </a:r>
          </a:p>
        </p:txBody>
      </p:sp>
    </p:spTree>
    <p:extLst>
      <p:ext uri="{BB962C8B-B14F-4D97-AF65-F5344CB8AC3E}">
        <p14:creationId xmlns:p14="http://schemas.microsoft.com/office/powerpoint/2010/main" val="3054549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Vertipaq Optimization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07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Exceptions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3508" lvl="1" indent="-571500"/>
            <a:endParaRPr lang="en-CA" sz="2650" dirty="0"/>
          </a:p>
          <a:p>
            <a:pPr lvl="1"/>
            <a:r>
              <a:rPr lang="en-CA" sz="2650" dirty="0"/>
              <a:t>There are 2 scenarios where Vertipaq Optimization is not used:</a:t>
            </a:r>
          </a:p>
          <a:p>
            <a:pPr lvl="2"/>
            <a:r>
              <a:rPr lang="en-CA" sz="2272" dirty="0"/>
              <a:t>Data merged from a delta rowgroup into a clustered columnstore index that has at least one non-clustered rowstore index.</a:t>
            </a:r>
          </a:p>
          <a:p>
            <a:pPr lvl="2"/>
            <a:r>
              <a:rPr lang="en-CA" sz="2272" dirty="0"/>
              <a:t>Columnstore indexes on memory-optimized tables.</a:t>
            </a:r>
          </a:p>
          <a:p>
            <a:pPr lvl="1"/>
            <a:r>
              <a:rPr lang="en-CA" sz="2650" dirty="0"/>
              <a:t>Optimized rowgroups remain optimized when non-clustered rowstore indexes are added.</a:t>
            </a:r>
          </a:p>
          <a:p>
            <a:pPr lvl="1"/>
            <a:r>
              <a:rPr lang="en-CA" sz="2650" dirty="0"/>
              <a:t>Therefore, careful planning can ensure optimal compression, even with supporting rowstore indexes.</a:t>
            </a:r>
          </a:p>
          <a:p>
            <a:pPr lvl="1"/>
            <a:endParaRPr lang="en-CA" sz="2650" dirty="0"/>
          </a:p>
        </p:txBody>
      </p:sp>
    </p:spTree>
    <p:extLst>
      <p:ext uri="{BB962C8B-B14F-4D97-AF65-F5344CB8AC3E}">
        <p14:creationId xmlns:p14="http://schemas.microsoft.com/office/powerpoint/2010/main" val="23416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b="1" dirty="0"/>
              <a:t>Brisk</a:t>
            </a:r>
            <a:r>
              <a:rPr lang="en-CA" sz="2650" dirty="0"/>
              <a:t> review of columnstore indexes and storage.</a:t>
            </a:r>
          </a:p>
          <a:p>
            <a:pPr marL="571500" indent="-571500"/>
            <a:r>
              <a:rPr lang="en-CA" sz="2650" dirty="0"/>
              <a:t>Columnstore compression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Writing to columnstore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Reading from columnstore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How to make your OLAP workloads FAST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Take a deep breath!</a:t>
            </a:r>
          </a:p>
          <a:p>
            <a:pPr marL="0" indent="0" algn="ctr">
              <a:buNone/>
            </a:pPr>
            <a:br>
              <a:rPr lang="en-CA" sz="2200" dirty="0"/>
            </a:br>
            <a:r>
              <a:rPr lang="en-CA" sz="2200" i="1" dirty="0">
                <a:solidFill>
                  <a:schemeClr val="accent1">
                    <a:lumMod val="50000"/>
                  </a:schemeClr>
                </a:solidFill>
              </a:rPr>
              <a:t>Note: This presentation uses SQL Server 2019!</a:t>
            </a:r>
          </a:p>
        </p:txBody>
      </p:sp>
    </p:spTree>
    <p:extLst>
      <p:ext uri="{BB962C8B-B14F-4D97-AF65-F5344CB8AC3E}">
        <p14:creationId xmlns:p14="http://schemas.microsoft.com/office/powerpoint/2010/main" val="192125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#3: Compression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3508" lvl="1" indent="-571500"/>
            <a:r>
              <a:rPr lang="en-CA" sz="2650" dirty="0"/>
              <a:t>After encoding and optimization, data is compressed using traditional algorithms focused on repeating byte patterns.</a:t>
            </a:r>
          </a:p>
          <a:p>
            <a:pPr marL="1003508" lvl="1" indent="-571500"/>
            <a:r>
              <a:rPr lang="en-CA" sz="2650" dirty="0"/>
              <a:t>SQL Server uses the Microsoft </a:t>
            </a:r>
            <a:r>
              <a:rPr lang="en-CA" sz="2650" dirty="0" err="1"/>
              <a:t>xVelocity</a:t>
            </a:r>
            <a:r>
              <a:rPr lang="en-CA" sz="2650" dirty="0"/>
              <a:t> algorithm for Columnstore compression</a:t>
            </a:r>
          </a:p>
          <a:p>
            <a:pPr marL="1003508" lvl="1" indent="-571500"/>
            <a:r>
              <a:rPr lang="en-CA" sz="2650" dirty="0"/>
              <a:t>SQL Server uses the Microsoft Xpress algorithm for Columnstore archive compression.</a:t>
            </a:r>
          </a:p>
          <a:p>
            <a:pPr marL="1003508" lvl="1" indent="-571500"/>
            <a:r>
              <a:rPr lang="en-CA" sz="2650" dirty="0"/>
              <a:t>Both columnstore compression algorithms use at least bit-packing and run-length encoding.  Other algorithms are used situationally.</a:t>
            </a:r>
          </a:p>
        </p:txBody>
      </p:sp>
    </p:spTree>
    <p:extLst>
      <p:ext uri="{BB962C8B-B14F-4D97-AF65-F5344CB8AC3E}">
        <p14:creationId xmlns:p14="http://schemas.microsoft.com/office/powerpoint/2010/main" val="2252606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2" y="345010"/>
            <a:ext cx="9936421" cy="1252534"/>
          </a:xfrm>
        </p:spPr>
        <p:txBody>
          <a:bodyPr/>
          <a:lstStyle/>
          <a:p>
            <a:r>
              <a:rPr lang="en-US" dirty="0"/>
              <a:t>Bit-Packing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3" y="1713571"/>
            <a:ext cx="9936421" cy="4111612"/>
          </a:xfrm>
        </p:spPr>
        <p:txBody>
          <a:bodyPr>
            <a:normAutofit/>
          </a:bodyPr>
          <a:lstStyle/>
          <a:p>
            <a:pPr marL="1003508" lvl="1" indent="-571500"/>
            <a:r>
              <a:rPr lang="en-CA" sz="2650" dirty="0"/>
              <a:t>Unneeded bits are shaved off of larger data types.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94C941-EAB8-7FFE-C1F7-A228AA695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41032"/>
              </p:ext>
            </p:extLst>
          </p:nvPr>
        </p:nvGraphicFramePr>
        <p:xfrm>
          <a:off x="2295436" y="2270998"/>
          <a:ext cx="5195932" cy="3741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103">
                  <a:extLst>
                    <a:ext uri="{9D8B030D-6E8A-4147-A177-3AD203B41FA5}">
                      <a16:colId xmlns:a16="http://schemas.microsoft.com/office/drawing/2014/main" val="4046369581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1308029408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311813368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1384942759"/>
                    </a:ext>
                  </a:extLst>
                </a:gridCol>
              </a:tblGrid>
              <a:tr h="5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SQL Data 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Size (bits)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Bit-Packed Size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67655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00960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42609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17825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847397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205854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71313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0339517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14499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030071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3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53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Run-Length Encoding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3508" lvl="1" indent="-571500"/>
            <a:r>
              <a:rPr lang="en-CA" sz="2650" dirty="0"/>
              <a:t>Repeating data patterns are simplified.  Vertipaq optimization greatly improved the efficiency of run-length encoding.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74E7A4-3D4A-ACD1-008F-231471835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21086"/>
              </p:ext>
            </p:extLst>
          </p:nvPr>
        </p:nvGraphicFramePr>
        <p:xfrm>
          <a:off x="1881792" y="2611035"/>
          <a:ext cx="7429987" cy="3652920"/>
        </p:xfrm>
        <a:graphic>
          <a:graphicData uri="http://schemas.openxmlformats.org/drawingml/2006/table">
            <a:tbl>
              <a:tblPr/>
              <a:tblGrid>
                <a:gridCol w="2706985">
                  <a:extLst>
                    <a:ext uri="{9D8B030D-6E8A-4147-A177-3AD203B41FA5}">
                      <a16:colId xmlns:a16="http://schemas.microsoft.com/office/drawing/2014/main" val="4006502675"/>
                    </a:ext>
                  </a:extLst>
                </a:gridCol>
                <a:gridCol w="2390863">
                  <a:extLst>
                    <a:ext uri="{9D8B030D-6E8A-4147-A177-3AD203B41FA5}">
                      <a16:colId xmlns:a16="http://schemas.microsoft.com/office/drawing/2014/main" val="2713312617"/>
                    </a:ext>
                  </a:extLst>
                </a:gridCol>
                <a:gridCol w="2332139">
                  <a:extLst>
                    <a:ext uri="{9D8B030D-6E8A-4147-A177-3AD203B41FA5}">
                      <a16:colId xmlns:a16="http://schemas.microsoft.com/office/drawing/2014/main" val="4033312983"/>
                    </a:ext>
                  </a:extLst>
                </a:gridCol>
              </a:tblGrid>
              <a:tr h="509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Dictionary Encoded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Vertipaq Optimization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Run-Length Encoding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06524"/>
                  </a:ext>
                </a:extLst>
              </a:tr>
              <a:tr h="2847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69367"/>
                  </a:ext>
                </a:extLst>
              </a:tr>
              <a:tr h="2847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47425"/>
                  </a:ext>
                </a:extLst>
              </a:tr>
              <a:tr h="2847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(3)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88615"/>
                  </a:ext>
                </a:extLst>
              </a:tr>
              <a:tr h="2847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(3)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48529"/>
                  </a:ext>
                </a:extLst>
              </a:tr>
              <a:tr h="2847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75588"/>
                  </a:ext>
                </a:extLst>
              </a:tr>
              <a:tr h="2847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312950"/>
                  </a:ext>
                </a:extLst>
              </a:tr>
              <a:tr h="2847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950590"/>
                  </a:ext>
                </a:extLst>
              </a:tr>
              <a:tr h="2847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471525"/>
                  </a:ext>
                </a:extLst>
              </a:tr>
              <a:tr h="2847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82749"/>
                  </a:ext>
                </a:extLst>
              </a:tr>
              <a:tr h="28470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5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005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Bulk-Inserting Data Into a Columnstore Index</a:t>
            </a:r>
            <a:br>
              <a:rPr lang="en-US" dirty="0"/>
            </a:br>
            <a:r>
              <a:rPr lang="en-US" dirty="0"/>
              <a:t>(aka: Writing Data FAST)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3508" lvl="1" indent="-571500"/>
            <a:r>
              <a:rPr lang="en-CA" sz="2650" dirty="0"/>
              <a:t>Inserts of </a:t>
            </a:r>
            <a:r>
              <a:rPr lang="en-CA" sz="2650" b="1" dirty="0"/>
              <a:t>102,400</a:t>
            </a:r>
            <a:r>
              <a:rPr lang="en-CA" sz="2650" dirty="0"/>
              <a:t> rows or more into a columnstore index will use a minimally logged bulk-insert process.</a:t>
            </a:r>
          </a:p>
          <a:p>
            <a:pPr marL="1003508" lvl="1" indent="-571500"/>
            <a:r>
              <a:rPr lang="en-CA" sz="2650" dirty="0"/>
              <a:t>Unlike other minimally-logged processes, this is automatic.</a:t>
            </a:r>
          </a:p>
          <a:p>
            <a:pPr marL="1003508" lvl="1" indent="-571500"/>
            <a:r>
              <a:rPr lang="en-CA" sz="2650" dirty="0"/>
              <a:t>Less than </a:t>
            </a:r>
            <a:r>
              <a:rPr lang="en-CA" sz="2650" b="1" dirty="0"/>
              <a:t>102,400</a:t>
            </a:r>
            <a:r>
              <a:rPr lang="en-CA" sz="2650" dirty="0"/>
              <a:t> always uses the delta store.</a:t>
            </a:r>
          </a:p>
          <a:p>
            <a:pPr marL="1003508" lvl="1" indent="-571500"/>
            <a:r>
              <a:rPr lang="en-CA" sz="2650" b="1" dirty="0"/>
              <a:t>102,400</a:t>
            </a:r>
            <a:r>
              <a:rPr lang="en-CA" sz="2650" dirty="0"/>
              <a:t> rows or more in one INSERT will:</a:t>
            </a:r>
          </a:p>
          <a:p>
            <a:pPr marL="1435517" lvl="2" indent="-571500"/>
            <a:r>
              <a:rPr lang="en-CA" sz="2272" dirty="0"/>
              <a:t>Split rows into rowgroups (2</a:t>
            </a:r>
            <a:r>
              <a:rPr lang="en-CA" sz="2272" baseline="30000" dirty="0"/>
              <a:t>20</a:t>
            </a:r>
            <a:r>
              <a:rPr lang="en-CA" sz="2272" dirty="0"/>
              <a:t> rows each).</a:t>
            </a:r>
          </a:p>
          <a:p>
            <a:pPr marL="1435517" lvl="2" indent="-571500"/>
            <a:r>
              <a:rPr lang="en-CA" sz="2272" dirty="0"/>
              <a:t>Remainder is bulk-inserted (if 102,400 rows or more) or inserted into the delta store (if less than 102,400 rows)</a:t>
            </a:r>
          </a:p>
          <a:p>
            <a:pPr marL="1003508" lvl="1" indent="-571500"/>
            <a:r>
              <a:rPr lang="en-CA" sz="2650" dirty="0"/>
              <a:t>UPDATE does not bulk insert.</a:t>
            </a:r>
          </a:p>
        </p:txBody>
      </p:sp>
    </p:spTree>
    <p:extLst>
      <p:ext uri="{BB962C8B-B14F-4D97-AF65-F5344CB8AC3E}">
        <p14:creationId xmlns:p14="http://schemas.microsoft.com/office/powerpoint/2010/main" val="3459196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</a:t>
            </a:r>
            <a:r>
              <a:rPr lang="en-US" dirty="0"/>
              <a:t>Bulk-Inserting Data Into a Columnstore Index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22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 Guidance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3508" lvl="1" indent="-571500"/>
            <a:r>
              <a:rPr lang="en-CA" sz="2650" dirty="0"/>
              <a:t>Consolidate trickle inserts into staged inserts with larger batches.</a:t>
            </a:r>
          </a:p>
          <a:p>
            <a:pPr marL="1003508" lvl="1" indent="-571500"/>
            <a:r>
              <a:rPr lang="en-CA" sz="2650" dirty="0"/>
              <a:t>If read performance is acceptable, leave delta rowgroups alone.</a:t>
            </a:r>
          </a:p>
          <a:p>
            <a:pPr marL="1003508" lvl="1" indent="-571500"/>
            <a:r>
              <a:rPr lang="en-CA" sz="2650" dirty="0"/>
              <a:t>If read performance is slow, consider regular REORG operations to force delta rowgroups into compressed rowgroups.</a:t>
            </a:r>
          </a:p>
        </p:txBody>
      </p:sp>
    </p:spTree>
    <p:extLst>
      <p:ext uri="{BB962C8B-B14F-4D97-AF65-F5344CB8AC3E}">
        <p14:creationId xmlns:p14="http://schemas.microsoft.com/office/powerpoint/2010/main" val="376832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Delete/Update Guidance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3508" lvl="1" indent="-571500"/>
            <a:r>
              <a:rPr lang="en-CA" sz="2650" dirty="0"/>
              <a:t>Avoid UPDATE operations.  They do not bulk insert and are very slow.  Replace with DELETE/INSERT if needed.  But beware data order.  Columnstore is OLAP, but still adheres to ACID.</a:t>
            </a:r>
          </a:p>
          <a:p>
            <a:pPr marL="1003508" lvl="1" indent="-571500"/>
            <a:r>
              <a:rPr lang="en-CA" sz="2650" dirty="0"/>
              <a:t>Beware tables that migrate from rowstore </a:t>
            </a:r>
            <a:r>
              <a:rPr lang="en-CA" sz="2650"/>
              <a:t>to columnstore!</a:t>
            </a:r>
            <a:endParaRPr lang="en-CA" sz="2650" dirty="0"/>
          </a:p>
          <a:p>
            <a:pPr marL="1003508" lvl="1" indent="-571500"/>
            <a:r>
              <a:rPr lang="en-CA" sz="2650" dirty="0"/>
              <a:t>Deletes are soft-deletes.</a:t>
            </a:r>
          </a:p>
          <a:p>
            <a:pPr marL="1003508" lvl="1" indent="-571500"/>
            <a:r>
              <a:rPr lang="en-CA" sz="2650" dirty="0"/>
              <a:t>REORG can merge undersized rowgroups together.  Cannot do so with dictionary pressure.</a:t>
            </a:r>
          </a:p>
          <a:p>
            <a:pPr marL="1003508" lvl="1" indent="-571500"/>
            <a:r>
              <a:rPr lang="en-CA" sz="2650" dirty="0"/>
              <a:t>REORG can self-merge and remove deleted rows (when there are &gt; </a:t>
            </a:r>
            <a:r>
              <a:rPr lang="en-CA" sz="2650" b="1" dirty="0"/>
              <a:t>102,400</a:t>
            </a:r>
            <a:r>
              <a:rPr lang="en-CA" sz="2650" dirty="0"/>
              <a:t>).</a:t>
            </a:r>
          </a:p>
          <a:p>
            <a:pPr marL="1003508" lvl="1" indent="-571500"/>
            <a:r>
              <a:rPr lang="en-CA" sz="2650" dirty="0"/>
              <a:t>REORG operations greatly help write-heavy tables.</a:t>
            </a:r>
          </a:p>
        </p:txBody>
      </p:sp>
    </p:spTree>
    <p:extLst>
      <p:ext uri="{BB962C8B-B14F-4D97-AF65-F5344CB8AC3E}">
        <p14:creationId xmlns:p14="http://schemas.microsoft.com/office/powerpoint/2010/main" val="2276733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Merge &amp; Self-Merge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2AB5A84E-AF5A-3B63-1C35-4009C1D8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1591894"/>
            <a:ext cx="81724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98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 Elimination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650" dirty="0"/>
              <a:t>Columns not selected = segments skipped.</a:t>
            </a:r>
          </a:p>
          <a:p>
            <a:pPr lvl="1"/>
            <a:r>
              <a:rPr lang="en-CA" sz="2650" dirty="0"/>
              <a:t>Select only columns needed.</a:t>
            </a:r>
          </a:p>
          <a:p>
            <a:pPr lvl="1"/>
            <a:r>
              <a:rPr lang="en-CA" sz="2650" dirty="0"/>
              <a:t>Beware unneeded where, group by, order by, having, </a:t>
            </a:r>
            <a:r>
              <a:rPr lang="en-CA" sz="2650" dirty="0" err="1"/>
              <a:t>etc</a:t>
            </a:r>
            <a:r>
              <a:rPr lang="en-CA" sz="26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0294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Rowgroup Elimination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650" dirty="0"/>
              <a:t>Columnstore indexes are not ordered by default!</a:t>
            </a:r>
          </a:p>
          <a:p>
            <a:pPr lvl="1"/>
            <a:r>
              <a:rPr lang="en-CA" sz="2650" dirty="0"/>
              <a:t>Columnstore metadata is used to reduce segment reads.</a:t>
            </a:r>
          </a:p>
          <a:p>
            <a:pPr lvl="1"/>
            <a:r>
              <a:rPr lang="en-CA" sz="2650" dirty="0"/>
              <a:t>Min/max values for each column are tracked per segment.</a:t>
            </a:r>
          </a:p>
          <a:p>
            <a:pPr lvl="1"/>
            <a:r>
              <a:rPr lang="en-CA" sz="2650" dirty="0"/>
              <a:t>Ordered data allows for irrelevant segments to be skipped.</a:t>
            </a:r>
          </a:p>
          <a:p>
            <a:pPr lvl="1"/>
            <a:r>
              <a:rPr lang="en-CA" sz="2650" dirty="0"/>
              <a:t>Order by column(s) that are most often filtered on.</a:t>
            </a:r>
          </a:p>
          <a:p>
            <a:pPr lvl="2"/>
            <a:r>
              <a:rPr lang="en-CA" sz="2272" dirty="0"/>
              <a:t>A time dimension is often the ideal choice</a:t>
            </a:r>
          </a:p>
          <a:p>
            <a:pPr lvl="1"/>
            <a:r>
              <a:rPr lang="en-CA" sz="2650" dirty="0"/>
              <a:t>Bonus: Ordered data saves on storage!</a:t>
            </a:r>
          </a:p>
          <a:p>
            <a:pPr lvl="1"/>
            <a:endParaRPr lang="en-CA" sz="2650" dirty="0"/>
          </a:p>
          <a:p>
            <a:pPr marL="432008" lvl="1" indent="0">
              <a:buNone/>
            </a:pPr>
            <a:r>
              <a:rPr lang="en-CA" sz="2650" b="1" i="1" dirty="0"/>
              <a:t>This is the #1 key to performance in a large columnstore index!</a:t>
            </a:r>
          </a:p>
        </p:txBody>
      </p:sp>
    </p:spTree>
    <p:extLst>
      <p:ext uri="{BB962C8B-B14F-4D97-AF65-F5344CB8AC3E}">
        <p14:creationId xmlns:p14="http://schemas.microsoft.com/office/powerpoint/2010/main" val="404452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(Review)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Rowstore is built for transactional workloads.  Rows are stored sequentially on pages to minimize reads.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265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265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2650" dirty="0"/>
          </a:p>
        </p:txBody>
      </p:sp>
      <p:pic>
        <p:nvPicPr>
          <p:cNvPr id="4" name="image3.jpg">
            <a:extLst>
              <a:ext uri="{FF2B5EF4-FFF2-40B4-BE49-F238E27FC236}">
                <a16:creationId xmlns:a16="http://schemas.microsoft.com/office/drawing/2014/main" id="{CD63E4D8-1D8A-6F58-7412-896FBCC8DB7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2981" y="2757571"/>
            <a:ext cx="10197539" cy="18563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10558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</a:t>
            </a:r>
            <a:r>
              <a:rPr lang="en-US" dirty="0"/>
              <a:t>Rowgroup Elimination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99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Clustered Columnstore Index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3508" lvl="1" indent="-571500"/>
            <a:r>
              <a:rPr lang="en-CA" sz="2650" dirty="0"/>
              <a:t>SQL Server 2022+ only.</a:t>
            </a:r>
          </a:p>
          <a:p>
            <a:pPr marL="1003508" lvl="1" indent="-571500"/>
            <a:r>
              <a:rPr lang="en-CA" sz="2650" dirty="0"/>
              <a:t>Can define column order on a columnstore index.</a:t>
            </a:r>
          </a:p>
          <a:p>
            <a:pPr marL="1003508" lvl="1" indent="-571500"/>
            <a:r>
              <a:rPr lang="en-CA" sz="2650" dirty="0"/>
              <a:t>Does not apply to pre-existing rowgroups.</a:t>
            </a:r>
          </a:p>
          <a:p>
            <a:pPr marL="1003508" lvl="1" indent="-571500"/>
            <a:r>
              <a:rPr lang="en-CA" sz="2650" dirty="0"/>
              <a:t>Is an offline operation for affected partitions.</a:t>
            </a:r>
          </a:p>
          <a:p>
            <a:pPr marL="1003508" lvl="1" indent="-571500"/>
            <a:r>
              <a:rPr lang="en-CA" sz="2650" dirty="0"/>
              <a:t>Uses </a:t>
            </a:r>
            <a:r>
              <a:rPr lang="en-CA" sz="2650" dirty="0" err="1"/>
              <a:t>TempDB</a:t>
            </a:r>
            <a:r>
              <a:rPr lang="en-CA" sz="2650" dirty="0"/>
              <a:t> to sort data.  Ensure adequate </a:t>
            </a:r>
            <a:r>
              <a:rPr lang="en-CA" sz="2650" dirty="0" err="1"/>
              <a:t>TempDB</a:t>
            </a:r>
            <a:r>
              <a:rPr lang="en-CA" sz="2650" dirty="0"/>
              <a:t> space.</a:t>
            </a:r>
          </a:p>
          <a:p>
            <a:pPr marL="1003508" lvl="1" indent="-571500"/>
            <a:r>
              <a:rPr lang="en-CA" sz="2650" dirty="0"/>
              <a:t>Ordering data via data load processes is preferable.</a:t>
            </a:r>
          </a:p>
          <a:p>
            <a:pPr lvl="1"/>
            <a:endParaRPr lang="en-CA" sz="2650" dirty="0"/>
          </a:p>
        </p:txBody>
      </p:sp>
    </p:spTree>
    <p:extLst>
      <p:ext uri="{BB962C8B-B14F-4D97-AF65-F5344CB8AC3E}">
        <p14:creationId xmlns:p14="http://schemas.microsoft.com/office/powerpoint/2010/main" val="3833273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03508" lvl="1" indent="-571500"/>
            <a:r>
              <a:rPr lang="en-CA" sz="2650" dirty="0"/>
              <a:t>Each partition contains (essentially) its own isolated columnstore index structure.</a:t>
            </a:r>
          </a:p>
          <a:p>
            <a:pPr marL="1003508" lvl="1" indent="-571500"/>
            <a:r>
              <a:rPr lang="en-CA" sz="2650" dirty="0"/>
              <a:t>Partition column (usually) is the same as the ordering column.</a:t>
            </a:r>
          </a:p>
          <a:p>
            <a:pPr marL="1003508" lvl="1" indent="-571500"/>
            <a:r>
              <a:rPr lang="en-CA" sz="2650" dirty="0"/>
              <a:t>Partition elimination &amp; rowgroup elimination are good friends.</a:t>
            </a:r>
          </a:p>
          <a:p>
            <a:pPr marL="1003508" lvl="1" indent="-571500"/>
            <a:r>
              <a:rPr lang="en-CA" sz="2650" dirty="0"/>
              <a:t>Ensure each partition is large enough to support full rowgroups.</a:t>
            </a:r>
          </a:p>
          <a:p>
            <a:pPr marL="1003508" lvl="1" indent="-571500"/>
            <a:r>
              <a:rPr lang="en-CA" sz="2650" dirty="0"/>
              <a:t>Allows for easier maintenance:</a:t>
            </a:r>
          </a:p>
          <a:p>
            <a:pPr marL="1435517" lvl="2" indent="-571500"/>
            <a:r>
              <a:rPr lang="en-CA" sz="2272" dirty="0"/>
              <a:t>Partition swapping</a:t>
            </a:r>
          </a:p>
          <a:p>
            <a:pPr marL="1435517" lvl="2" indent="-571500"/>
            <a:r>
              <a:rPr lang="en-CA" sz="2272" dirty="0"/>
              <a:t>Partition truncation</a:t>
            </a:r>
          </a:p>
          <a:p>
            <a:pPr marL="1435517" lvl="2" indent="-571500"/>
            <a:r>
              <a:rPr lang="en-CA" sz="2272" dirty="0"/>
              <a:t>Index maintenance by partition</a:t>
            </a:r>
          </a:p>
          <a:p>
            <a:pPr marL="1435517" lvl="2" indent="-571500"/>
            <a:r>
              <a:rPr lang="en-CA" sz="2272" dirty="0"/>
              <a:t>Different columnstore compression per partition.</a:t>
            </a:r>
          </a:p>
          <a:p>
            <a:pPr marL="1435517" lvl="2" indent="-571500"/>
            <a:endParaRPr lang="en-CA" sz="2272" dirty="0"/>
          </a:p>
          <a:p>
            <a:pPr lvl="1"/>
            <a:endParaRPr lang="en-CA" sz="2650" dirty="0"/>
          </a:p>
        </p:txBody>
      </p:sp>
    </p:spTree>
    <p:extLst>
      <p:ext uri="{BB962C8B-B14F-4D97-AF65-F5344CB8AC3E}">
        <p14:creationId xmlns:p14="http://schemas.microsoft.com/office/powerpoint/2010/main" val="3384484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 Guidance: General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650" dirty="0"/>
              <a:t>Columnstore index: At least millions of rows.  The more the merrier.</a:t>
            </a:r>
          </a:p>
          <a:p>
            <a:pPr lvl="1"/>
            <a:r>
              <a:rPr lang="en-CA" sz="2650" dirty="0"/>
              <a:t>Partitioning: At least millions of rows per partition.</a:t>
            </a:r>
          </a:p>
          <a:p>
            <a:pPr lvl="1"/>
            <a:r>
              <a:rPr lang="en-CA" sz="2650" dirty="0"/>
              <a:t>Archive compression: Data that is (mostly) read-only and not often used.  Can be applied by partition.</a:t>
            </a:r>
          </a:p>
        </p:txBody>
      </p:sp>
    </p:spTree>
    <p:extLst>
      <p:ext uri="{BB962C8B-B14F-4D97-AF65-F5344CB8AC3E}">
        <p14:creationId xmlns:p14="http://schemas.microsoft.com/office/powerpoint/2010/main" val="2916421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 Guidance: Variations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650" dirty="0"/>
              <a:t>Non-clustered rowstore: Only when a secondary dimension is critical to analytics.  Consider a second columnstore index ordered by that dimension!  Test thoroughly.</a:t>
            </a:r>
          </a:p>
          <a:p>
            <a:pPr lvl="1"/>
            <a:r>
              <a:rPr lang="en-CA" sz="2650" dirty="0"/>
              <a:t>Non-clustered columnstore: Better with tables that are more read/less write – few updates.  Real-time operational analytics sound great, but are expensive to maintain.  Restrict column list as much as possible.  Test thoroughly.</a:t>
            </a:r>
          </a:p>
          <a:p>
            <a:pPr lvl="1"/>
            <a:r>
              <a:rPr lang="en-CA" sz="2650" dirty="0"/>
              <a:t>Memory-Optimized: Avoid unless unique/niche use-case arise.  Memory-optimized tables are built for OLTP scenarios.</a:t>
            </a:r>
          </a:p>
        </p:txBody>
      </p:sp>
    </p:spTree>
    <p:extLst>
      <p:ext uri="{BB962C8B-B14F-4D97-AF65-F5344CB8AC3E}">
        <p14:creationId xmlns:p14="http://schemas.microsoft.com/office/powerpoint/2010/main" val="1881680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1" dirty="0"/>
              <a:t>Conclusion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Columnstore indexes can be optimized to save significant space and return exceptional performance.</a:t>
            </a:r>
          </a:p>
          <a:p>
            <a:r>
              <a:rPr lang="en-US" dirty="0"/>
              <a:t>The internal details of columnstore indexes are key to this.</a:t>
            </a:r>
          </a:p>
          <a:p>
            <a:r>
              <a:rPr lang="en-US" dirty="0"/>
              <a:t>Well-maintained columnstore indexes are </a:t>
            </a:r>
            <a:r>
              <a:rPr lang="en-US" i="1" dirty="0"/>
              <a:t>almost</a:t>
            </a:r>
            <a:r>
              <a:rPr lang="en-US" dirty="0"/>
              <a:t> set-and-forget.  But exceptions eventually destroy that assumption.  Beware one-time-maintenance, updates, deletes, unordered inserts,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Each new version of SQL Server improves this feature!</a:t>
            </a:r>
          </a:p>
          <a:p>
            <a:r>
              <a:rPr lang="en-US" dirty="0"/>
              <a:t>When used correctly, columnstore indexes can scale indefinitely.</a:t>
            </a:r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427840" y="1008319"/>
            <a:ext cx="3197247" cy="1252534"/>
          </a:xfrm>
        </p:spPr>
        <p:txBody>
          <a:bodyPr>
            <a:normAutofit/>
          </a:bodyPr>
          <a:lstStyle/>
          <a:p>
            <a:r>
              <a:rPr lang="en-US" sz="4600" b="1" dirty="0"/>
              <a:t>Questions!?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712512" y="2731407"/>
            <a:ext cx="9936421" cy="4111612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Edward Pollack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742AB1-96B2-4272-A21C-73377C34BA5E}"/>
              </a:ext>
            </a:extLst>
          </p:cNvPr>
          <p:cNvSpPr txBox="1">
            <a:spLocks/>
          </p:cNvSpPr>
          <p:nvPr/>
        </p:nvSpPr>
        <p:spPr>
          <a:xfrm>
            <a:off x="2294623" y="3646627"/>
            <a:ext cx="5062899" cy="1346755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@EdwardPollack</a:t>
            </a:r>
          </a:p>
          <a:p>
            <a:pPr algn="ctr"/>
            <a:r>
              <a:rPr lang="en-US" dirty="0"/>
              <a:t>ed@edwardpollack.com</a:t>
            </a:r>
          </a:p>
        </p:txBody>
      </p:sp>
    </p:spTree>
    <p:extLst>
      <p:ext uri="{BB962C8B-B14F-4D97-AF65-F5344CB8AC3E}">
        <p14:creationId xmlns:p14="http://schemas.microsoft.com/office/powerpoint/2010/main" val="135762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(Review)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CA" sz="2650" dirty="0"/>
              <a:t>Reading a single sales order (row 3) is straightforward: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265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26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F72B2-1017-52A1-2550-598B903B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91" y="2758857"/>
            <a:ext cx="10240163" cy="1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(Review)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Summing a single column (col 2) over many rows is painful:</a:t>
            </a:r>
          </a:p>
        </p:txBody>
      </p:sp>
      <p:pic>
        <p:nvPicPr>
          <p:cNvPr id="7" name="image5.jpg">
            <a:extLst>
              <a:ext uri="{FF2B5EF4-FFF2-40B4-BE49-F238E27FC236}">
                <a16:creationId xmlns:a16="http://schemas.microsoft.com/office/drawing/2014/main" id="{1CE73451-56DE-C8E0-C284-57D38503FCA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3374" y="2751472"/>
            <a:ext cx="10222313" cy="18624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150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(Review)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Columnstore organizes data by columns into segments.  Each segment is a discrete storage structure.</a:t>
            </a:r>
          </a:p>
        </p:txBody>
      </p:sp>
      <p:pic>
        <p:nvPicPr>
          <p:cNvPr id="5" name="image2.jpg">
            <a:extLst>
              <a:ext uri="{FF2B5EF4-FFF2-40B4-BE49-F238E27FC236}">
                <a16:creationId xmlns:a16="http://schemas.microsoft.com/office/drawing/2014/main" id="{453F74D4-220B-9F02-4977-CC528E34F72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3374" y="2751471"/>
            <a:ext cx="9039466" cy="23070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1854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(Review)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650" dirty="0"/>
              <a:t>Getting a sum for a single column requires reading only the data for that one column (segment).  </a:t>
            </a:r>
            <a:r>
              <a:rPr lang="en-CA" sz="2650" i="1" dirty="0"/>
              <a:t>This is intended for OLAP data!</a:t>
            </a:r>
          </a:p>
        </p:txBody>
      </p:sp>
      <p:pic>
        <p:nvPicPr>
          <p:cNvPr id="6" name="image4.jpg">
            <a:extLst>
              <a:ext uri="{FF2B5EF4-FFF2-40B4-BE49-F238E27FC236}">
                <a16:creationId xmlns:a16="http://schemas.microsoft.com/office/drawing/2014/main" id="{126BA626-144C-92B8-5F7E-3C7D2D63735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3374" y="2751470"/>
            <a:ext cx="9039466" cy="22865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3620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Columnstore Index Architecture (Review)</a:t>
            </a:r>
            <a:endParaRPr lang="en-US" dirty="0"/>
          </a:p>
        </p:txBody>
      </p:sp>
      <p:sp>
        <p:nvSpPr>
          <p:cNvPr id="6" name="Text Placeholder 3" descr="Subtitle">
            <a:extLst>
              <a:ext uri="{FF2B5EF4-FFF2-40B4-BE49-F238E27FC236}">
                <a16:creationId xmlns:a16="http://schemas.microsoft.com/office/drawing/2014/main" id="{6918ED0B-800A-43A8-8278-179DFCC992D3}"/>
              </a:ext>
            </a:extLst>
          </p:cNvPr>
          <p:cNvSpPr txBox="1">
            <a:spLocks/>
          </p:cNvSpPr>
          <p:nvPr/>
        </p:nvSpPr>
        <p:spPr>
          <a:xfrm>
            <a:off x="312744" y="1215341"/>
            <a:ext cx="10400856" cy="4564569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1213C8AA-DD22-46EC-BE29-0A3EA259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5" y="2003566"/>
            <a:ext cx="7838547" cy="3776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74F21-CC97-4F47-9BD1-17614DD99494}"/>
              </a:ext>
            </a:extLst>
          </p:cNvPr>
          <p:cNvSpPr txBox="1"/>
          <p:nvPr/>
        </p:nvSpPr>
        <p:spPr>
          <a:xfrm>
            <a:off x="8225893" y="2060467"/>
            <a:ext cx="3030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organized into rowgroups, up to 2</a:t>
            </a:r>
            <a:r>
              <a:rPr lang="en-US" baseline="30000" dirty="0"/>
              <a:t>20</a:t>
            </a:r>
            <a:r>
              <a:rPr lang="en-US" dirty="0"/>
              <a:t> rows per rowgroup</a:t>
            </a:r>
          </a:p>
          <a:p>
            <a:r>
              <a:rPr lang="en-US" sz="1400" i="1" dirty="0"/>
              <a:t>(that’s 1,048,576 for those keeping count at home)</a:t>
            </a:r>
          </a:p>
          <a:p>
            <a:endParaRPr lang="en-US" sz="1400" i="1" dirty="0"/>
          </a:p>
          <a:p>
            <a:r>
              <a:rPr lang="en-US" dirty="0"/>
              <a:t>Data for each column in each rowgroup is stored in segments.</a:t>
            </a:r>
          </a:p>
          <a:p>
            <a:r>
              <a:rPr lang="en-US" sz="1400" i="1" dirty="0"/>
              <a:t>Total segments = rowgroups * columns</a:t>
            </a:r>
          </a:p>
          <a:p>
            <a:endParaRPr lang="en-US" sz="1400" i="1" dirty="0"/>
          </a:p>
          <a:p>
            <a:r>
              <a:rPr lang="en-US" dirty="0"/>
              <a:t>Columnstore metadata is stored centrally for all rowgroups/segments.</a:t>
            </a:r>
          </a:p>
        </p:txBody>
      </p:sp>
    </p:spTree>
    <p:extLst>
      <p:ext uri="{BB962C8B-B14F-4D97-AF65-F5344CB8AC3E}">
        <p14:creationId xmlns:p14="http://schemas.microsoft.com/office/powerpoint/2010/main" val="91244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14406</TotalTime>
  <Words>2320</Words>
  <Application>Microsoft Office PowerPoint</Application>
  <PresentationFormat>Custom</PresentationFormat>
  <Paragraphs>632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Office Theme</vt:lpstr>
      <vt:lpstr>Image</vt:lpstr>
      <vt:lpstr>Advanced OLAP Optimization with Columnstore Indexes</vt:lpstr>
      <vt:lpstr>Ed Pollack</vt:lpstr>
      <vt:lpstr>Agenda</vt:lpstr>
      <vt:lpstr>The Challenge (Review)</vt:lpstr>
      <vt:lpstr>The Challenge (Review)</vt:lpstr>
      <vt:lpstr>The Challenge (Review)</vt:lpstr>
      <vt:lpstr>The Challenge (Review)</vt:lpstr>
      <vt:lpstr>The Challenge (Review)</vt:lpstr>
      <vt:lpstr>Columnstore Index Architecture (Review)</vt:lpstr>
      <vt:lpstr>Columnstore Index Architecture (Review)</vt:lpstr>
      <vt:lpstr>Columnstore Index Architecture (Review)</vt:lpstr>
      <vt:lpstr>Columnstore Index Architecture (Review)</vt:lpstr>
      <vt:lpstr>Review Complete!</vt:lpstr>
      <vt:lpstr>Columnstore Compression</vt:lpstr>
      <vt:lpstr>Step #1: Encoding</vt:lpstr>
      <vt:lpstr>Dictionary Encoding</vt:lpstr>
      <vt:lpstr>Dictionary Encoding Example</vt:lpstr>
      <vt:lpstr>Dictionary Encoding Example</vt:lpstr>
      <vt:lpstr>Dictionary Encoding Example</vt:lpstr>
      <vt:lpstr>Demo: Dictionary Encoding  </vt:lpstr>
      <vt:lpstr>Value Encoding</vt:lpstr>
      <vt:lpstr>Value Encoding Example (Generic Numeric)</vt:lpstr>
      <vt:lpstr>Value Encoding Example (Generic Numeric)</vt:lpstr>
      <vt:lpstr>Value Encoding Example (Chunky Identity Column)</vt:lpstr>
      <vt:lpstr>Demo: Value Encoding  </vt:lpstr>
      <vt:lpstr>Step #2: Optimization</vt:lpstr>
      <vt:lpstr>Optimization Example</vt:lpstr>
      <vt:lpstr>Demo: Vertipaq Optimization  </vt:lpstr>
      <vt:lpstr>Optimization Exceptions</vt:lpstr>
      <vt:lpstr>Step #3: Compression</vt:lpstr>
      <vt:lpstr>Bit-Packing</vt:lpstr>
      <vt:lpstr>Run-Length Encoding</vt:lpstr>
      <vt:lpstr>Bulk-Inserting Data Into a Columnstore Index (aka: Writing Data FAST)</vt:lpstr>
      <vt:lpstr>Demo: Bulk-Inserting Data Into a Columnstore Index  </vt:lpstr>
      <vt:lpstr>Insert Guidance</vt:lpstr>
      <vt:lpstr>Delete/Update Guidance</vt:lpstr>
      <vt:lpstr>Merge &amp; Self-Merge</vt:lpstr>
      <vt:lpstr>Segment Elimination</vt:lpstr>
      <vt:lpstr>Rowgroup Elimination</vt:lpstr>
      <vt:lpstr>Demo: Rowgroup Elimination  </vt:lpstr>
      <vt:lpstr>Ordered Clustered Columnstore Index</vt:lpstr>
      <vt:lpstr>Partitioning</vt:lpstr>
      <vt:lpstr>Columnstore Guidance: General</vt:lpstr>
      <vt:lpstr>Columnstore Guidance: Variations</vt:lpstr>
      <vt:lpstr>Conclusion</vt:lpstr>
      <vt:lpstr>Questions!?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Edward Pollack</cp:lastModifiedBy>
  <cp:revision>310</cp:revision>
  <cp:lastPrinted>2018-05-23T19:05:19Z</cp:lastPrinted>
  <dcterms:created xsi:type="dcterms:W3CDTF">2011-08-19T20:30:49Z</dcterms:created>
  <dcterms:modified xsi:type="dcterms:W3CDTF">2022-08-03T15:29:56Z</dcterms:modified>
</cp:coreProperties>
</file>