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0" r:id="rId9"/>
    <p:sldId id="261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kumar" initials="ak" lastIdx="1" clrIdx="0">
    <p:extLst>
      <p:ext uri="{19B8F6BF-5375-455C-9EA6-DF929625EA0E}">
        <p15:presenceInfo xmlns:p15="http://schemas.microsoft.com/office/powerpoint/2012/main" userId="abhishek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0987-1D53-4EE4-9923-E3E74FA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F1240-653F-4D4E-A8BB-C1073E26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7923-CFFE-4748-B70C-11E7D734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84E1-6C5C-49B7-9D61-E9EA400F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00D3-DA2C-40F6-85F0-FE6E702B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0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18B4-52ED-4F49-ADFE-965B856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C94D6-E83B-4370-8640-75C533C1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5747-54F5-46B5-AF91-6A258B00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F815-75D4-4B4B-8FED-99E1C0C3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B03A-3973-47B5-8B9C-33208E9C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922FC-B889-4980-8D58-01779D24F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894A0-BA56-4949-BFCA-90627ECC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8E80-8CE8-4AC7-A772-09CCB35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FE72-8675-45C8-BF52-826AC2C7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7F48-676F-4DA9-B43B-DC922B11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573F-810A-4D99-9E79-5C3B4420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D7BA-6501-4989-AC79-492ED2CD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C39C-D31E-4734-A01F-5F62702F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1D50-E3A8-4ADB-A369-F81D841F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898D-CFF2-4AF7-A002-C596CAB0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0B5C-7DAB-4729-8EA1-06A43EE2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D8DF-5848-4305-B3AE-1C8E5CF1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FDF3-8D0B-4A58-AFCA-99D08C3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5BDD2-858A-46DB-BA92-9347377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C465-0C3A-4182-98D5-9CF153A4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3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47-2E84-482C-A331-32856250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1A1F-74A0-494B-BE3A-CD15CC6A1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1C1BA-7ECC-4506-A99B-2A474D92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8DA9-FFBD-4F21-81D1-8903DB7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12A17-F513-4F8B-A36C-4ED8028B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1A06A-2F8B-4E52-88EF-6570CE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9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C5-DAB0-4084-937B-198F6BD0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E15D-B934-466D-A2FC-3CCBB7DE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A69F-9329-4DFB-9774-AEA0836C5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69D81-35AD-4F18-BB22-24A0AF057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49E9D-3122-423D-B9C7-7FF599C97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2E0DC-D21B-4EBC-8EA5-204E8B83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E7DB-48F6-45E6-9DE8-530F1D36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45FC4-E5CA-4E26-ADE8-07008967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470D-529C-4447-8DF7-9D38EC2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CCDCD-C6A5-4241-972A-06EF0F2E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BD714-3A1D-467A-9AEF-998828A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20E4F-7D79-49BE-9C5A-1982980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402D4-B968-443D-8F3F-4766C59C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566D5-78F5-4CBD-91E9-490E1F22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366A6-437E-4B79-B57C-4DA05B69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EFB7-8D12-4088-9056-2EA99053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CC5A-740E-429A-97E1-666A9718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1E436-50CE-4CEB-AF87-8F28380D1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E14BD-544D-4061-952C-36ACCED4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AC26-8C9B-407C-8CB3-1722B327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BF0E9-9D19-47D4-8278-1237153A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3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89E9-D384-4524-AD85-DF80008F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67249-0619-4146-9913-90FB2CC58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444DA-3612-450D-825D-15FF9DBD8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0196F-B180-4E41-91C0-DD58E58A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617F-35CE-42D2-A346-ED2ECBDA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57F1C-FDBD-4462-AD5C-14E7C5B8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8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1C588-FB48-4EF6-B1CB-27EC3FA4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290F3-DA61-440F-8225-1DAB8A13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AF04-923C-4F3A-9930-A22CE1B12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2B26-16BD-4B4C-8C2E-ACBEA643BF4F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5D9D-C4DD-4494-861A-6C547733E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36CB-6A24-432C-9CC3-4237214B8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D546-8A73-4068-A2FD-15C1C4F4E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F42E-33F2-49DE-8C9D-F993A08B2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BOT-A-THON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18C62-8364-4879-9DB1-1B9194D7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Use case: Examination Cell</a:t>
            </a:r>
          </a:p>
          <a:p>
            <a:r>
              <a:rPr lang="en-IN" dirty="0"/>
              <a:t>Team – IESians </a:t>
            </a:r>
          </a:p>
          <a:p>
            <a:r>
              <a:rPr lang="en-IN" dirty="0"/>
              <a:t>from IES College of Technology Bhopal(M.P)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641B3-D15A-4B71-AF99-EFF920972EB7}"/>
              </a:ext>
            </a:extLst>
          </p:cNvPr>
          <p:cNvSpPr txBox="1"/>
          <p:nvPr/>
        </p:nvSpPr>
        <p:spPr>
          <a:xfrm>
            <a:off x="6333688" y="5601413"/>
            <a:ext cx="557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Team Lead : Abhishek Kushwaha</a:t>
            </a:r>
          </a:p>
          <a:p>
            <a:pPr algn="r"/>
            <a:r>
              <a:rPr lang="en-IN" dirty="0"/>
              <a:t>Amit Patel</a:t>
            </a:r>
          </a:p>
          <a:p>
            <a:pPr algn="r"/>
            <a:r>
              <a:rPr lang="en-IN" dirty="0"/>
              <a:t>Aman Rao</a:t>
            </a:r>
          </a:p>
        </p:txBody>
      </p:sp>
    </p:spTree>
    <p:extLst>
      <p:ext uri="{BB962C8B-B14F-4D97-AF65-F5344CB8AC3E}">
        <p14:creationId xmlns:p14="http://schemas.microsoft.com/office/powerpoint/2010/main" val="45079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B8C5-DA37-42F3-9F8E-C588D46A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6600-D777-492C-A041-2C45DA5A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Validity check of Email using Regular Expressions.</a:t>
            </a:r>
          </a:p>
          <a:p>
            <a:r>
              <a:rPr lang="en-IN" dirty="0"/>
              <a:t>Error Summary Report produced automatically in Excel format added.</a:t>
            </a:r>
          </a:p>
          <a:p>
            <a:r>
              <a:rPr lang="en-IN" dirty="0"/>
              <a:t>Mail send fail due to Network timeout is accounted for in Error summary report Excel file.</a:t>
            </a:r>
          </a:p>
          <a:p>
            <a:r>
              <a:rPr lang="en-IN" dirty="0"/>
              <a:t>“Error Types” column added in summary report Excel file with three different types namely – </a:t>
            </a:r>
          </a:p>
          <a:p>
            <a:pPr lvl="1"/>
            <a:r>
              <a:rPr lang="en-IN" dirty="0"/>
              <a:t>Invalid Email</a:t>
            </a:r>
          </a:p>
          <a:p>
            <a:pPr lvl="1"/>
            <a:r>
              <a:rPr lang="en-IN" dirty="0"/>
              <a:t>Roll no. Doesn’t Exits</a:t>
            </a:r>
          </a:p>
          <a:p>
            <a:pPr lvl="1"/>
            <a:r>
              <a:rPr lang="en-IN" dirty="0"/>
              <a:t>Bad Network</a:t>
            </a:r>
          </a:p>
        </p:txBody>
      </p:sp>
    </p:spTree>
    <p:extLst>
      <p:ext uri="{BB962C8B-B14F-4D97-AF65-F5344CB8AC3E}">
        <p14:creationId xmlns:p14="http://schemas.microsoft.com/office/powerpoint/2010/main" val="227030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AF8A-FDB2-4971-AD03-A57F144E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E881-0F66-4F85-8084-706185B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UiPath Studio</a:t>
            </a:r>
          </a:p>
          <a:p>
            <a:r>
              <a:rPr lang="en-IN" dirty="0"/>
              <a:t>Microsoft Excel</a:t>
            </a:r>
          </a:p>
          <a:p>
            <a:r>
              <a:rPr lang="en-IN" dirty="0"/>
              <a:t>Following UiPath dependencies: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0F1E7-92D2-4BA7-96B5-080AFED79C82}"/>
              </a:ext>
            </a:extLst>
          </p:cNvPr>
          <p:cNvSpPr/>
          <p:nvPr/>
        </p:nvSpPr>
        <p:spPr>
          <a:xfrm>
            <a:off x="1065402" y="3355597"/>
            <a:ext cx="8036653" cy="251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"UiPath.</a:t>
            </a:r>
            <a:r>
              <a:rPr lang="en-IN" dirty="0">
                <a:solidFill>
                  <a:srgbClr val="FFC000"/>
                </a:solidFill>
              </a:rPr>
              <a:t>Excel.Activities</a:t>
            </a:r>
            <a:r>
              <a:rPr lang="en-IN" dirty="0"/>
              <a:t>": "[2.11.4]",</a:t>
            </a:r>
          </a:p>
          <a:p>
            <a:r>
              <a:rPr lang="en-IN" dirty="0"/>
              <a:t>    "UiPath.</a:t>
            </a:r>
            <a:r>
              <a:rPr lang="en-IN" dirty="0">
                <a:solidFill>
                  <a:srgbClr val="FFC000"/>
                </a:solidFill>
              </a:rPr>
              <a:t>Mail.Activities</a:t>
            </a:r>
            <a:r>
              <a:rPr lang="en-IN" dirty="0"/>
              <a:t>": "[1.12.3]",</a:t>
            </a:r>
          </a:p>
          <a:p>
            <a:r>
              <a:rPr lang="en-IN" dirty="0"/>
              <a:t>    "UiPath.</a:t>
            </a:r>
            <a:r>
              <a:rPr lang="en-IN" dirty="0">
                <a:solidFill>
                  <a:srgbClr val="FFC000"/>
                </a:solidFill>
              </a:rPr>
              <a:t>PDF.Activities</a:t>
            </a:r>
            <a:r>
              <a:rPr lang="en-IN" dirty="0"/>
              <a:t>": "[3.5.0-preview]",</a:t>
            </a:r>
          </a:p>
          <a:p>
            <a:r>
              <a:rPr lang="en-IN" dirty="0"/>
              <a:t>    "UiPath.</a:t>
            </a:r>
            <a:r>
              <a:rPr lang="en-IN" dirty="0">
                <a:solidFill>
                  <a:srgbClr val="FFC000"/>
                </a:solidFill>
              </a:rPr>
              <a:t>System.Activities</a:t>
            </a:r>
            <a:r>
              <a:rPr lang="en-IN" dirty="0"/>
              <a:t>": "[21.10.4]",</a:t>
            </a:r>
          </a:p>
          <a:p>
            <a:r>
              <a:rPr lang="en-IN" dirty="0"/>
              <a:t>    "UiPath.</a:t>
            </a:r>
            <a:r>
              <a:rPr lang="en-IN" dirty="0">
                <a:solidFill>
                  <a:srgbClr val="FFC000"/>
                </a:solidFill>
              </a:rPr>
              <a:t>UIAutomation.Activities</a:t>
            </a:r>
            <a:r>
              <a:rPr lang="en-IN" dirty="0"/>
              <a:t>": "[21.10.5]",</a:t>
            </a:r>
          </a:p>
          <a:p>
            <a:r>
              <a:rPr lang="en-IN" dirty="0"/>
              <a:t>    "UiPathTeam.</a:t>
            </a:r>
            <a:r>
              <a:rPr lang="en-IN" dirty="0">
                <a:solidFill>
                  <a:srgbClr val="FFC000"/>
                </a:solidFill>
              </a:rPr>
              <a:t>StatusProgress.Activities</a:t>
            </a:r>
            <a:r>
              <a:rPr lang="en-IN" dirty="0"/>
              <a:t>": "[1.0.2]"</a:t>
            </a:r>
          </a:p>
        </p:txBody>
      </p:sp>
    </p:spTree>
    <p:extLst>
      <p:ext uri="{BB962C8B-B14F-4D97-AF65-F5344CB8AC3E}">
        <p14:creationId xmlns:p14="http://schemas.microsoft.com/office/powerpoint/2010/main" val="31147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2274-DAF0-4FE3-BB5D-8652C7BD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- 13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3EF7-ABF8-454A-A39D-14D145B4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Bot which can help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DCoE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office to send a mail having original admit card as attachment to all student’s personal email id.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Admit card is in pdf format having two copies of each admit card i.e., original and duplicate copy.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 should be sent to all students with original copy of admit card and keep duplicate copy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DCoE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separate folder named as branch, year and school.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Excel file which is having all the data in given format and admit card in pdf format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Mail to all registered students having admit card as attachment.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4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D8FB-009A-4EC1-89F3-E8FDD3F6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in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5B4B-E5D6-4560-AC4E-39937053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input PDF files, Each page is 1 admit card. First half of PDF files consists of Original Admit cards and 2</a:t>
            </a:r>
            <a:r>
              <a:rPr lang="en-IN" baseline="30000" dirty="0"/>
              <a:t>nd</a:t>
            </a:r>
            <a:r>
              <a:rPr lang="en-IN" dirty="0"/>
              <a:t> half consists their respective duplicates in order.</a:t>
            </a:r>
          </a:p>
          <a:p>
            <a:endParaRPr lang="en-IN" dirty="0"/>
          </a:p>
          <a:p>
            <a:r>
              <a:rPr lang="en-IN" dirty="0"/>
              <a:t>Each Roll number is unique</a:t>
            </a:r>
          </a:p>
          <a:p>
            <a:endParaRPr lang="en-IN" dirty="0"/>
          </a:p>
          <a:p>
            <a:r>
              <a:rPr lang="en-IN" dirty="0"/>
              <a:t>Input Excel File consists of student details such as Name, Roll. No., Email id etc. to whom we have to mail Admit Card.</a:t>
            </a:r>
          </a:p>
        </p:txBody>
      </p:sp>
    </p:spTree>
    <p:extLst>
      <p:ext uri="{BB962C8B-B14F-4D97-AF65-F5344CB8AC3E}">
        <p14:creationId xmlns:p14="http://schemas.microsoft.com/office/powerpoint/2010/main" val="6735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9080-1C3F-4C37-99F8-46C2536B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8A9F8E-0244-4CB4-A553-5DB9BFBB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037"/>
            <a:ext cx="12192000" cy="52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8708-A9B1-4D97-B559-6FCF77C1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Data gets added to Dictionary 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487D2-E1BC-4E8A-91E7-ECF0C0FD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1" y="3933829"/>
            <a:ext cx="3946969" cy="2224695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C54F73-0CC1-4D0C-8D1F-7782FC49B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3876"/>
              </p:ext>
            </p:extLst>
          </p:nvPr>
        </p:nvGraphicFramePr>
        <p:xfrm>
          <a:off x="5563765" y="2436513"/>
          <a:ext cx="1784991" cy="200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91">
                  <a:extLst>
                    <a:ext uri="{9D8B030D-6E8A-4147-A177-3AD203B41FA5}">
                      <a16:colId xmlns:a16="http://schemas.microsoft.com/office/drawing/2014/main" val="3817850458"/>
                    </a:ext>
                  </a:extLst>
                </a:gridCol>
              </a:tblGrid>
              <a:tr h="6669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00159"/>
                  </a:ext>
                </a:extLst>
              </a:tr>
              <a:tr h="6669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20MCFN002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68547"/>
                  </a:ext>
                </a:extLst>
              </a:tr>
              <a:tr h="6669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20MC2C029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8582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457A641-5F68-41FB-8B70-897A01442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01479"/>
              </p:ext>
            </p:extLst>
          </p:nvPr>
        </p:nvGraphicFramePr>
        <p:xfrm>
          <a:off x="8424411" y="2422924"/>
          <a:ext cx="3219508" cy="200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54">
                  <a:extLst>
                    <a:ext uri="{9D8B030D-6E8A-4147-A177-3AD203B41FA5}">
                      <a16:colId xmlns:a16="http://schemas.microsoft.com/office/drawing/2014/main" val="3421304057"/>
                    </a:ext>
                  </a:extLst>
                </a:gridCol>
                <a:gridCol w="1609754">
                  <a:extLst>
                    <a:ext uri="{9D8B030D-6E8A-4147-A177-3AD203B41FA5}">
                      <a16:colId xmlns:a16="http://schemas.microsoft.com/office/drawing/2014/main" val="1561463231"/>
                    </a:ext>
                  </a:extLst>
                </a:gridCol>
              </a:tblGrid>
              <a:tr h="66695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PDF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91675"/>
                  </a:ext>
                </a:extLst>
              </a:tr>
              <a:tr h="6669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3473"/>
                  </a:ext>
                </a:extLst>
              </a:tr>
              <a:tr h="6669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7002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4D50D8A-4500-45C6-B123-9B9EFCAE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30" y="2283677"/>
            <a:ext cx="3877380" cy="165015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F34538-E128-47F0-851A-B47B5A8CA177}"/>
              </a:ext>
            </a:extLst>
          </p:cNvPr>
          <p:cNvSpPr/>
          <p:nvPr/>
        </p:nvSpPr>
        <p:spPr>
          <a:xfrm>
            <a:off x="2885813" y="3429000"/>
            <a:ext cx="385893" cy="859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16F856-7AC6-4E8A-A05F-DC9156ADD21B}"/>
              </a:ext>
            </a:extLst>
          </p:cNvPr>
          <p:cNvSpPr/>
          <p:nvPr/>
        </p:nvSpPr>
        <p:spPr>
          <a:xfrm>
            <a:off x="2845266" y="5079152"/>
            <a:ext cx="385893" cy="859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00B11F8-6CAF-4DD7-8B7C-9262F57E2F4D}"/>
              </a:ext>
            </a:extLst>
          </p:cNvPr>
          <p:cNvSpPr/>
          <p:nvPr/>
        </p:nvSpPr>
        <p:spPr>
          <a:xfrm>
            <a:off x="3278325" y="3411309"/>
            <a:ext cx="2155264" cy="162402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427860-6753-429E-A686-55DA10E04539}"/>
              </a:ext>
            </a:extLst>
          </p:cNvPr>
          <p:cNvSpPr/>
          <p:nvPr/>
        </p:nvSpPr>
        <p:spPr>
          <a:xfrm rot="20083548">
            <a:off x="3163907" y="4562475"/>
            <a:ext cx="2324214" cy="133162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DFE7DB2-9F67-42F9-9A91-2BD561094D7A}"/>
              </a:ext>
            </a:extLst>
          </p:cNvPr>
          <p:cNvSpPr/>
          <p:nvPr/>
        </p:nvSpPr>
        <p:spPr>
          <a:xfrm>
            <a:off x="7225560" y="3222970"/>
            <a:ext cx="1515767" cy="2139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11F2081-0436-4EB5-A342-D9D9E6E3E01A}"/>
              </a:ext>
            </a:extLst>
          </p:cNvPr>
          <p:cNvSpPr/>
          <p:nvPr/>
        </p:nvSpPr>
        <p:spPr>
          <a:xfrm>
            <a:off x="7225560" y="3938071"/>
            <a:ext cx="1515767" cy="2139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329FC6-E944-4E34-8E27-B9657D186C76}"/>
              </a:ext>
            </a:extLst>
          </p:cNvPr>
          <p:cNvSpPr/>
          <p:nvPr/>
        </p:nvSpPr>
        <p:spPr>
          <a:xfrm>
            <a:off x="9253057" y="2436513"/>
            <a:ext cx="1476462" cy="2460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VALUES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8ECC3D-2966-41E8-9D67-BCBBA39CE616}"/>
              </a:ext>
            </a:extLst>
          </p:cNvPr>
          <p:cNvSpPr/>
          <p:nvPr/>
        </p:nvSpPr>
        <p:spPr>
          <a:xfrm>
            <a:off x="7225560" y="1990531"/>
            <a:ext cx="1784991" cy="213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DICTIONARY2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633534D5-6A16-44F8-BD9B-592705177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0552"/>
              </p:ext>
            </p:extLst>
          </p:nvPr>
        </p:nvGraphicFramePr>
        <p:xfrm>
          <a:off x="7598869" y="5281937"/>
          <a:ext cx="10383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1">
                  <a:extLst>
                    <a:ext uri="{9D8B030D-6E8A-4147-A177-3AD203B41FA5}">
                      <a16:colId xmlns:a16="http://schemas.microsoft.com/office/drawing/2014/main" val="3385368360"/>
                    </a:ext>
                  </a:extLst>
                </a:gridCol>
              </a:tblGrid>
              <a:tr h="360055">
                <a:tc>
                  <a:txBody>
                    <a:bodyPr/>
                    <a:lstStyle/>
                    <a:p>
                      <a:r>
                        <a:rPr lang="en-IN" dirty="0"/>
                        <a:t>PDF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9184"/>
                  </a:ext>
                </a:extLst>
              </a:tr>
              <a:tr h="3600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80434"/>
                  </a:ext>
                </a:extLst>
              </a:tr>
              <a:tr h="3600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6110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238661-4177-4C87-B412-E7193DC22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36238"/>
              </p:ext>
            </p:extLst>
          </p:nvPr>
        </p:nvGraphicFramePr>
        <p:xfrm>
          <a:off x="9253057" y="5281937"/>
          <a:ext cx="20133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3385368360"/>
                    </a:ext>
                  </a:extLst>
                </a:gridCol>
              </a:tblGrid>
              <a:tr h="360055">
                <a:tc>
                  <a:txBody>
                    <a:bodyPr/>
                    <a:lstStyle/>
                    <a:p>
                      <a:r>
                        <a:rPr lang="en-IN" dirty="0"/>
                        <a:t>PDF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9184"/>
                  </a:ext>
                </a:extLst>
              </a:tr>
              <a:tr h="3600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“\input\file.pdf”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80434"/>
                  </a:ext>
                </a:extLst>
              </a:tr>
              <a:tr h="3600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“\input\file2.pdf”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61102"/>
                  </a:ext>
                </a:extLst>
              </a:tr>
            </a:tbl>
          </a:graphicData>
        </a:graphic>
      </p:graphicFrame>
      <p:sp>
        <p:nvSpPr>
          <p:cNvPr id="42" name="Arrow: Right 41">
            <a:extLst>
              <a:ext uri="{FF2B5EF4-FFF2-40B4-BE49-F238E27FC236}">
                <a16:creationId xmlns:a16="http://schemas.microsoft.com/office/drawing/2014/main" id="{186A1B31-1761-40CE-97F0-BB4E110B3628}"/>
              </a:ext>
            </a:extLst>
          </p:cNvPr>
          <p:cNvSpPr/>
          <p:nvPr/>
        </p:nvSpPr>
        <p:spPr>
          <a:xfrm>
            <a:off x="8514826" y="5821960"/>
            <a:ext cx="839830" cy="1174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25ECB67-EBB7-4B31-BB01-39079D3FDB15}"/>
              </a:ext>
            </a:extLst>
          </p:cNvPr>
          <p:cNvSpPr/>
          <p:nvPr/>
        </p:nvSpPr>
        <p:spPr>
          <a:xfrm>
            <a:off x="8514826" y="6152321"/>
            <a:ext cx="839830" cy="1174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9022C1-B997-4F2E-B24E-0F7FA3F123C6}"/>
              </a:ext>
            </a:extLst>
          </p:cNvPr>
          <p:cNvSpPr/>
          <p:nvPr/>
        </p:nvSpPr>
        <p:spPr>
          <a:xfrm>
            <a:off x="8311469" y="5010192"/>
            <a:ext cx="1515767" cy="17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DICTIONARY1</a:t>
            </a:r>
          </a:p>
        </p:txBody>
      </p:sp>
    </p:spTree>
    <p:extLst>
      <p:ext uri="{BB962C8B-B14F-4D97-AF65-F5344CB8AC3E}">
        <p14:creationId xmlns:p14="http://schemas.microsoft.com/office/powerpoint/2010/main" val="320952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E069E-E5D5-4AA0-81E0-2639E200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3" y="360727"/>
            <a:ext cx="5109865" cy="12331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14494A-6B1F-4A91-966E-381ACEFCA86D}"/>
              </a:ext>
            </a:extLst>
          </p:cNvPr>
          <p:cNvSpPr/>
          <p:nvPr/>
        </p:nvSpPr>
        <p:spPr>
          <a:xfrm>
            <a:off x="1275125" y="117448"/>
            <a:ext cx="1577131" cy="24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Excel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857FB-C810-4BE7-9075-B91AA04D578F}"/>
              </a:ext>
            </a:extLst>
          </p:cNvPr>
          <p:cNvSpPr/>
          <p:nvPr/>
        </p:nvSpPr>
        <p:spPr>
          <a:xfrm>
            <a:off x="6308517" y="830510"/>
            <a:ext cx="3313653" cy="293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Dictionary2(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=&gt;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20MC2C037 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20682-E024-46F1-ADE7-747891B46933}"/>
              </a:ext>
            </a:extLst>
          </p:cNvPr>
          <p:cNvSpPr/>
          <p:nvPr/>
        </p:nvSpPr>
        <p:spPr>
          <a:xfrm>
            <a:off x="604006" y="2414586"/>
            <a:ext cx="3313653" cy="293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Dictionary2(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=&gt;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20MC2N006 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DFD3B-3751-428A-AF83-2C4B2717DCF5}"/>
              </a:ext>
            </a:extLst>
          </p:cNvPr>
          <p:cNvSpPr/>
          <p:nvPr/>
        </p:nvSpPr>
        <p:spPr>
          <a:xfrm>
            <a:off x="7622096" y="1921084"/>
            <a:ext cx="2808915" cy="293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PdfNo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=&gt; </a:t>
            </a:r>
            <a:r>
              <a:rPr lang="en-IN" dirty="0">
                <a:solidFill>
                  <a:schemeClr val="tx1"/>
                </a:solidFill>
              </a:rPr>
              <a:t>4 ,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PageNo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=&gt; </a:t>
            </a:r>
            <a:r>
              <a:rPr lang="en-IN" dirty="0">
                <a:solidFill>
                  <a:schemeClr val="tx1"/>
                </a:solidFill>
              </a:rPr>
              <a:t>12 )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BB809-797F-433D-B9F2-4FAEBCBF88BF}"/>
              </a:ext>
            </a:extLst>
          </p:cNvPr>
          <p:cNvSpPr/>
          <p:nvPr/>
        </p:nvSpPr>
        <p:spPr>
          <a:xfrm>
            <a:off x="1447797" y="3382071"/>
            <a:ext cx="2808915" cy="293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PdfNo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=&gt; </a:t>
            </a:r>
            <a:r>
              <a:rPr lang="en-IN" dirty="0">
                <a:solidFill>
                  <a:schemeClr val="tx1"/>
                </a:solidFill>
              </a:rPr>
              <a:t>4 ,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PageNo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=&gt; </a:t>
            </a:r>
            <a:r>
              <a:rPr lang="en-IN" dirty="0">
                <a:solidFill>
                  <a:schemeClr val="tx1"/>
                </a:solidFill>
              </a:rPr>
              <a:t>12 )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FC48B-905A-492C-BC38-12A3C0BC316D}"/>
              </a:ext>
            </a:extLst>
          </p:cNvPr>
          <p:cNvSpPr/>
          <p:nvPr/>
        </p:nvSpPr>
        <p:spPr>
          <a:xfrm>
            <a:off x="1921078" y="4349556"/>
            <a:ext cx="2943138" cy="293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PdfPath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=&gt; </a:t>
            </a:r>
            <a:r>
              <a:rPr lang="en-IN" dirty="0">
                <a:solidFill>
                  <a:schemeClr val="tx1"/>
                </a:solidFill>
              </a:rPr>
              <a:t>“\input\file.pdf”)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6BA5F-FA4F-4571-90BB-AD0B9D2D8735}"/>
              </a:ext>
            </a:extLst>
          </p:cNvPr>
          <p:cNvSpPr/>
          <p:nvPr/>
        </p:nvSpPr>
        <p:spPr>
          <a:xfrm>
            <a:off x="8239385" y="2948741"/>
            <a:ext cx="3060585" cy="293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PdfPath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=&gt; </a:t>
            </a:r>
            <a:r>
              <a:rPr lang="en-IN" dirty="0">
                <a:solidFill>
                  <a:schemeClr val="tx1"/>
                </a:solidFill>
              </a:rPr>
              <a:t>“\input\file2.pdf”)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72FAEDA-64CB-409E-9949-5E304B986A78}"/>
              </a:ext>
            </a:extLst>
          </p:cNvPr>
          <p:cNvSpPr/>
          <p:nvPr/>
        </p:nvSpPr>
        <p:spPr>
          <a:xfrm rot="4582294">
            <a:off x="1717162" y="1819035"/>
            <a:ext cx="977347" cy="1438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5757F-1480-4A31-9B47-51B76BF6164F}"/>
              </a:ext>
            </a:extLst>
          </p:cNvPr>
          <p:cNvSpPr/>
          <p:nvPr/>
        </p:nvSpPr>
        <p:spPr>
          <a:xfrm>
            <a:off x="1456185" y="763404"/>
            <a:ext cx="564627" cy="134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3717F8-5F4F-4BDA-81BD-E64318D1ED91}"/>
              </a:ext>
            </a:extLst>
          </p:cNvPr>
          <p:cNvSpPr/>
          <p:nvPr/>
        </p:nvSpPr>
        <p:spPr>
          <a:xfrm>
            <a:off x="1499063" y="1287715"/>
            <a:ext cx="564627" cy="134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B6607E-427F-4AFB-948B-0333E3370822}"/>
              </a:ext>
            </a:extLst>
          </p:cNvPr>
          <p:cNvSpPr/>
          <p:nvPr/>
        </p:nvSpPr>
        <p:spPr>
          <a:xfrm rot="150578">
            <a:off x="2063777" y="903811"/>
            <a:ext cx="4150461" cy="948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028347-E92A-43BF-A8C8-310EA20DF9FD}"/>
              </a:ext>
            </a:extLst>
          </p:cNvPr>
          <p:cNvSpPr/>
          <p:nvPr/>
        </p:nvSpPr>
        <p:spPr>
          <a:xfrm rot="4582294">
            <a:off x="2305087" y="2967276"/>
            <a:ext cx="606840" cy="1127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35A7CC-20F3-442C-AEA7-2E9D2B37EA00}"/>
              </a:ext>
            </a:extLst>
          </p:cNvPr>
          <p:cNvSpPr/>
          <p:nvPr/>
        </p:nvSpPr>
        <p:spPr>
          <a:xfrm rot="4582294">
            <a:off x="2067489" y="3934492"/>
            <a:ext cx="506107" cy="15077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0276D0-60DB-4799-980C-AB9A4B502080}"/>
              </a:ext>
            </a:extLst>
          </p:cNvPr>
          <p:cNvSpPr/>
          <p:nvPr/>
        </p:nvSpPr>
        <p:spPr>
          <a:xfrm>
            <a:off x="1500575" y="3339149"/>
            <a:ext cx="1234235" cy="407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25D91E-E0D9-45C3-A403-E2A59FDEA142}"/>
              </a:ext>
            </a:extLst>
          </p:cNvPr>
          <p:cNvSpPr/>
          <p:nvPr/>
        </p:nvSpPr>
        <p:spPr>
          <a:xfrm>
            <a:off x="7697767" y="1887534"/>
            <a:ext cx="1234235" cy="407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F42C9A-B136-46A2-9925-F07BE99AFF28}"/>
              </a:ext>
            </a:extLst>
          </p:cNvPr>
          <p:cNvSpPr/>
          <p:nvPr/>
        </p:nvSpPr>
        <p:spPr>
          <a:xfrm rot="4582294">
            <a:off x="8416872" y="1430276"/>
            <a:ext cx="721860" cy="14232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E8CB7D1-0D26-489B-A842-3D12F816D2F5}"/>
              </a:ext>
            </a:extLst>
          </p:cNvPr>
          <p:cNvSpPr/>
          <p:nvPr/>
        </p:nvSpPr>
        <p:spPr>
          <a:xfrm rot="4582294">
            <a:off x="8199726" y="2535479"/>
            <a:ext cx="581964" cy="13238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C441E-4209-4A2B-B199-3A6C37013CC5}"/>
              </a:ext>
            </a:extLst>
          </p:cNvPr>
          <p:cNvSpPr/>
          <p:nvPr/>
        </p:nvSpPr>
        <p:spPr>
          <a:xfrm>
            <a:off x="2523169" y="4005711"/>
            <a:ext cx="2745117" cy="180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{output from Dictionary1 pdf to </a:t>
            </a:r>
            <a:r>
              <a:rPr lang="en-IN" sz="1200" dirty="0" err="1">
                <a:solidFill>
                  <a:schemeClr val="tx1"/>
                </a:solidFill>
              </a:rPr>
              <a:t>pdfPath</a:t>
            </a:r>
            <a:r>
              <a:rPr lang="en-IN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60EA18-C64D-4E7C-AD1C-91A75C2C4B02}"/>
              </a:ext>
            </a:extLst>
          </p:cNvPr>
          <p:cNvSpPr/>
          <p:nvPr/>
        </p:nvSpPr>
        <p:spPr>
          <a:xfrm>
            <a:off x="8701765" y="2601673"/>
            <a:ext cx="2745117" cy="180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{output from Dictionary1 pdf to </a:t>
            </a:r>
            <a:r>
              <a:rPr lang="en-IN" sz="1200" dirty="0" err="1">
                <a:solidFill>
                  <a:schemeClr val="tx1"/>
                </a:solidFill>
              </a:rPr>
              <a:t>pdfPath</a:t>
            </a:r>
            <a:r>
              <a:rPr lang="en-IN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43CC8B-4387-4436-91A5-268457147E21}"/>
              </a:ext>
            </a:extLst>
          </p:cNvPr>
          <p:cNvSpPr/>
          <p:nvPr/>
        </p:nvSpPr>
        <p:spPr>
          <a:xfrm>
            <a:off x="6561584" y="4290838"/>
            <a:ext cx="3060586" cy="79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 PDF range </a:t>
            </a:r>
          </a:p>
          <a:p>
            <a:pPr algn="ctr"/>
            <a:r>
              <a:rPr lang="en-IN" dirty="0"/>
              <a:t>Activity ( </a:t>
            </a:r>
            <a:r>
              <a:rPr lang="en-IN" dirty="0" err="1"/>
              <a:t>PdfPath</a:t>
            </a:r>
            <a:r>
              <a:rPr lang="en-IN" dirty="0"/>
              <a:t>, Page No)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8DB70B3-DBDD-4E16-87ED-E127B6EBB1EA}"/>
              </a:ext>
            </a:extLst>
          </p:cNvPr>
          <p:cNvCxnSpPr>
            <a:cxnSpLocks/>
          </p:cNvCxnSpPr>
          <p:nvPr/>
        </p:nvCxnSpPr>
        <p:spPr>
          <a:xfrm>
            <a:off x="4345497" y="3429000"/>
            <a:ext cx="2147582" cy="920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1B8CBBF-27CE-41F9-B0A5-86140CB0000D}"/>
              </a:ext>
            </a:extLst>
          </p:cNvPr>
          <p:cNvCxnSpPr/>
          <p:nvPr/>
        </p:nvCxnSpPr>
        <p:spPr>
          <a:xfrm>
            <a:off x="4949505" y="4496363"/>
            <a:ext cx="1543574" cy="411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F4CB98B-E5AC-4C15-B2CC-209FEE08B33C}"/>
              </a:ext>
            </a:extLst>
          </p:cNvPr>
          <p:cNvSpPr/>
          <p:nvPr/>
        </p:nvSpPr>
        <p:spPr>
          <a:xfrm>
            <a:off x="9761286" y="1860935"/>
            <a:ext cx="2225942" cy="2635428"/>
          </a:xfrm>
          <a:custGeom>
            <a:avLst/>
            <a:gdLst>
              <a:gd name="connsiteX0" fmla="*/ 847291 w 2390225"/>
              <a:gd name="connsiteY0" fmla="*/ 177590 h 2740472"/>
              <a:gd name="connsiteX1" fmla="*/ 2231474 w 2390225"/>
              <a:gd name="connsiteY1" fmla="*/ 177590 h 2740472"/>
              <a:gd name="connsiteX2" fmla="*/ 2130806 w 2390225"/>
              <a:gd name="connsiteY2" fmla="*/ 2023168 h 2740472"/>
              <a:gd name="connsiteX3" fmla="*/ 184560 w 2390225"/>
              <a:gd name="connsiteY3" fmla="*/ 2677509 h 2740472"/>
              <a:gd name="connsiteX4" fmla="*/ 192949 w 2390225"/>
              <a:gd name="connsiteY4" fmla="*/ 2677509 h 274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225" h="2740472">
                <a:moveTo>
                  <a:pt x="847291" y="177590"/>
                </a:moveTo>
                <a:cubicBezTo>
                  <a:pt x="1432423" y="23792"/>
                  <a:pt x="2017555" y="-130006"/>
                  <a:pt x="2231474" y="177590"/>
                </a:cubicBezTo>
                <a:cubicBezTo>
                  <a:pt x="2445393" y="485186"/>
                  <a:pt x="2471958" y="1606515"/>
                  <a:pt x="2130806" y="2023168"/>
                </a:cubicBezTo>
                <a:cubicBezTo>
                  <a:pt x="1789654" y="2439821"/>
                  <a:pt x="507536" y="2568452"/>
                  <a:pt x="184560" y="2677509"/>
                </a:cubicBezTo>
                <a:cubicBezTo>
                  <a:pt x="-138416" y="2786566"/>
                  <a:pt x="27266" y="2732037"/>
                  <a:pt x="192949" y="26775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8F2064-FA13-4C97-8E0B-BC49FDC59ABA}"/>
              </a:ext>
            </a:extLst>
          </p:cNvPr>
          <p:cNvCxnSpPr/>
          <p:nvPr/>
        </p:nvCxnSpPr>
        <p:spPr>
          <a:xfrm flipV="1">
            <a:off x="9761286" y="4479721"/>
            <a:ext cx="3499" cy="1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BFC3F9C-CB66-4B6B-AEE3-0CD9362871DD}"/>
              </a:ext>
            </a:extLst>
          </p:cNvPr>
          <p:cNvSpPr/>
          <p:nvPr/>
        </p:nvSpPr>
        <p:spPr>
          <a:xfrm rot="15302294">
            <a:off x="9725848" y="4470347"/>
            <a:ext cx="45719" cy="52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6965C35-5F91-4094-B814-53292CD3F9A1}"/>
              </a:ext>
            </a:extLst>
          </p:cNvPr>
          <p:cNvCxnSpPr/>
          <p:nvPr/>
        </p:nvCxnSpPr>
        <p:spPr>
          <a:xfrm rot="5400000">
            <a:off x="9225584" y="3564582"/>
            <a:ext cx="941733" cy="4762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B1FE3646-41F1-416B-8AE8-DF4740138785}"/>
              </a:ext>
            </a:extLst>
          </p:cNvPr>
          <p:cNvSpPr/>
          <p:nvPr/>
        </p:nvSpPr>
        <p:spPr>
          <a:xfrm>
            <a:off x="9622171" y="5753762"/>
            <a:ext cx="1117108" cy="73886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975B6C1-322E-41C7-B55A-058ED7DC3BE0}"/>
              </a:ext>
            </a:extLst>
          </p:cNvPr>
          <p:cNvSpPr/>
          <p:nvPr/>
        </p:nvSpPr>
        <p:spPr>
          <a:xfrm flipV="1">
            <a:off x="9622170" y="5753762"/>
            <a:ext cx="1117108" cy="382028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DB36D1CC-14E8-40F8-A526-A4A1A2795B70}"/>
              </a:ext>
            </a:extLst>
          </p:cNvPr>
          <p:cNvSpPr/>
          <p:nvPr/>
        </p:nvSpPr>
        <p:spPr>
          <a:xfrm flipV="1">
            <a:off x="7858124" y="5275512"/>
            <a:ext cx="1434891" cy="673755"/>
          </a:xfrm>
          <a:prstGeom prst="bentArrow">
            <a:avLst>
              <a:gd name="adj1" fmla="val 7227"/>
              <a:gd name="adj2" fmla="val 9075"/>
              <a:gd name="adj3" fmla="val 25000"/>
              <a:gd name="adj4" fmla="val 4375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35F3105-A9A1-4D71-92BF-F0C8EB025287}"/>
              </a:ext>
            </a:extLst>
          </p:cNvPr>
          <p:cNvSpPr/>
          <p:nvPr/>
        </p:nvSpPr>
        <p:spPr>
          <a:xfrm>
            <a:off x="6788658" y="6058209"/>
            <a:ext cx="1666875" cy="223741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Mail admit card</a:t>
            </a:r>
          </a:p>
        </p:txBody>
      </p:sp>
    </p:spTree>
    <p:extLst>
      <p:ext uri="{BB962C8B-B14F-4D97-AF65-F5344CB8AC3E}">
        <p14:creationId xmlns:p14="http://schemas.microsoft.com/office/powerpoint/2010/main" val="3270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B1EB-CFCE-4CEB-93F6-1E322363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Features- Live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975A-D768-4EED-85EE-6FE2D778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 Status GUI which displays current activity information and Overall progress of process.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5F704-7458-40E8-AFFB-91268E06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9" y="3145092"/>
            <a:ext cx="4604305" cy="1636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E90D0-2CE4-4364-B09A-08AB502B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56" y="2845484"/>
            <a:ext cx="6250032" cy="1325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56889C-6DD7-4E00-8898-425E28E0B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7" y="5023445"/>
            <a:ext cx="7054762" cy="14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7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3B7F-F17C-41FE-983B-4D5076AF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Features-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0613-681D-4DDD-8766-E61D1F23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Summary Message Box with </a:t>
            </a:r>
            <a:r>
              <a:rPr lang="en-IN" dirty="0">
                <a:solidFill>
                  <a:srgbClr val="00B050"/>
                </a:solidFill>
              </a:rPr>
              <a:t>success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errors</a:t>
            </a:r>
            <a:r>
              <a:rPr lang="en-IN" dirty="0"/>
              <a:t> and show after execution has finished. Also all summary with error is exported to \debug\summary.txt for future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28304-9A87-45E9-9C14-ABF2B393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31" y="3238131"/>
            <a:ext cx="4307869" cy="3353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6E06E-9B83-40F3-B6B5-4B4B0FFB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4" y="3538057"/>
            <a:ext cx="5151539" cy="145516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593B45-0A80-4B04-BF2D-72D31DAD849E}"/>
              </a:ext>
            </a:extLst>
          </p:cNvPr>
          <p:cNvCxnSpPr/>
          <p:nvPr/>
        </p:nvCxnSpPr>
        <p:spPr>
          <a:xfrm>
            <a:off x="276837" y="4404220"/>
            <a:ext cx="54108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826A8E-0E9A-4203-A816-C836EA74B774}"/>
              </a:ext>
            </a:extLst>
          </p:cNvPr>
          <p:cNvCxnSpPr/>
          <p:nvPr/>
        </p:nvCxnSpPr>
        <p:spPr>
          <a:xfrm>
            <a:off x="276837" y="4764947"/>
            <a:ext cx="54108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58E4A4-AC2E-4CAD-A0E8-CAABFF814137}"/>
              </a:ext>
            </a:extLst>
          </p:cNvPr>
          <p:cNvCxnSpPr/>
          <p:nvPr/>
        </p:nvCxnSpPr>
        <p:spPr>
          <a:xfrm>
            <a:off x="276837" y="4404220"/>
            <a:ext cx="0" cy="3607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4AAF50-E2A7-43A9-BA96-D25AA5FEE615}"/>
              </a:ext>
            </a:extLst>
          </p:cNvPr>
          <p:cNvCxnSpPr/>
          <p:nvPr/>
        </p:nvCxnSpPr>
        <p:spPr>
          <a:xfrm>
            <a:off x="5687736" y="4404220"/>
            <a:ext cx="0" cy="3607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23209-17BE-4A23-A909-0F9384595CDE}"/>
              </a:ext>
            </a:extLst>
          </p:cNvPr>
          <p:cNvCxnSpPr/>
          <p:nvPr/>
        </p:nvCxnSpPr>
        <p:spPr>
          <a:xfrm>
            <a:off x="5687736" y="4597167"/>
            <a:ext cx="1476462" cy="71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AC53D3-9413-47BC-A25E-869A86C6CC45}"/>
              </a:ext>
            </a:extLst>
          </p:cNvPr>
          <p:cNvSpPr/>
          <p:nvPr/>
        </p:nvSpPr>
        <p:spPr>
          <a:xfrm>
            <a:off x="1098958" y="5161001"/>
            <a:ext cx="1400961" cy="22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263109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887A-1299-4CE7-96D6-7A7778E4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-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8DD0-15CE-41B8-9D23-3CF52982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Takes : </a:t>
            </a:r>
            <a:r>
              <a:rPr lang="en-IN" i="1" dirty="0"/>
              <a:t>2 secs </a:t>
            </a:r>
            <a:r>
              <a:rPr lang="en-IN" dirty="0"/>
              <a:t>for fetching all roll no. from </a:t>
            </a:r>
            <a:r>
              <a:rPr lang="en-IN" u="sng" dirty="0"/>
              <a:t>98 Admit Cards</a:t>
            </a:r>
          </a:p>
          <a:p>
            <a:r>
              <a:rPr lang="en-IN" dirty="0"/>
              <a:t>Takes : Approx. </a:t>
            </a:r>
            <a:r>
              <a:rPr lang="en-IN" i="1" dirty="0"/>
              <a:t>5sec</a:t>
            </a:r>
            <a:r>
              <a:rPr lang="en-IN" dirty="0"/>
              <a:t> at max to Mail 1 admit card.</a:t>
            </a:r>
          </a:p>
          <a:p>
            <a:endParaRPr lang="en-IN" dirty="0"/>
          </a:p>
          <a:p>
            <a:r>
              <a:rPr lang="en-IN" dirty="0"/>
              <a:t>For Comparison, for 5 branches with 180 students each, It would take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	1hr 15mins </a:t>
            </a:r>
            <a:r>
              <a:rPr lang="en-IN" dirty="0"/>
              <a:t>to mail all </a:t>
            </a:r>
            <a:r>
              <a:rPr lang="en-IN" b="1" dirty="0">
                <a:solidFill>
                  <a:srgbClr val="00B050"/>
                </a:solidFill>
              </a:rPr>
              <a:t>900 Admit cards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All data storage has been achieved through Dictionaries and therefore fetching respective data at any point is constant time with roll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A3324-6FFB-49B4-91DA-5BCB2B4FFC9B}"/>
              </a:ext>
            </a:extLst>
          </p:cNvPr>
          <p:cNvSpPr/>
          <p:nvPr/>
        </p:nvSpPr>
        <p:spPr>
          <a:xfrm>
            <a:off x="2625754" y="4001294"/>
            <a:ext cx="5972962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5*180 = 900 students</a:t>
            </a:r>
          </a:p>
          <a:p>
            <a:pPr algn="ctr"/>
            <a:r>
              <a:rPr lang="en-IN" dirty="0"/>
              <a:t>Pre-processing = 2* (900/98) = 19 secs</a:t>
            </a:r>
          </a:p>
          <a:p>
            <a:pPr algn="ctr"/>
            <a:r>
              <a:rPr lang="en-IN" dirty="0"/>
              <a:t> Email sending = 5*900 = 4500 secs</a:t>
            </a:r>
          </a:p>
          <a:p>
            <a:pPr algn="ctr"/>
            <a:r>
              <a:rPr lang="en-IN" b="1" dirty="0">
                <a:solidFill>
                  <a:srgbClr val="FFFF00"/>
                </a:solidFill>
              </a:rPr>
              <a:t>Total = 4500+19 = 4519 secs = 1hr 15mins</a:t>
            </a:r>
            <a:r>
              <a:rPr lang="en-IN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1CD80-B50B-41E2-8C93-A5A31643AD2C}"/>
              </a:ext>
            </a:extLst>
          </p:cNvPr>
          <p:cNvSpPr/>
          <p:nvPr/>
        </p:nvSpPr>
        <p:spPr>
          <a:xfrm>
            <a:off x="8699382" y="4602313"/>
            <a:ext cx="1459685" cy="62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Tested on laptop: </a:t>
            </a:r>
          </a:p>
          <a:p>
            <a:pPr algn="ctr"/>
            <a:r>
              <a:rPr lang="en-IN" sz="1200" dirty="0" err="1"/>
              <a:t>Ryzen</a:t>
            </a:r>
            <a:r>
              <a:rPr lang="en-IN" sz="1200" dirty="0"/>
              <a:t> 4600 CPU</a:t>
            </a:r>
          </a:p>
          <a:p>
            <a:pPr algn="ctr"/>
            <a:r>
              <a:rPr lang="en-IN" sz="1200" dirty="0"/>
              <a:t>16gb ddr4 RAM </a:t>
            </a:r>
          </a:p>
        </p:txBody>
      </p:sp>
    </p:spTree>
    <p:extLst>
      <p:ext uri="{BB962C8B-B14F-4D97-AF65-F5344CB8AC3E}">
        <p14:creationId xmlns:p14="http://schemas.microsoft.com/office/powerpoint/2010/main" val="36458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649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BOT-A-THON 2.0</vt:lpstr>
      <vt:lpstr>Problem Statement - 13</vt:lpstr>
      <vt:lpstr>Observations in Input</vt:lpstr>
      <vt:lpstr>Workflow</vt:lpstr>
      <vt:lpstr>How does Data gets added to Dictionary ? </vt:lpstr>
      <vt:lpstr>PowerPoint Presentation</vt:lpstr>
      <vt:lpstr>Features- Live Status</vt:lpstr>
      <vt:lpstr>Features- Error Handling</vt:lpstr>
      <vt:lpstr>Features - Time Complexity</vt:lpstr>
      <vt:lpstr>Improvements</vt:lpstr>
      <vt:lpstr>Dependencies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with UiPath</dc:title>
  <dc:creator>abhishek kumar</dc:creator>
  <cp:lastModifiedBy>abhishek kumar</cp:lastModifiedBy>
  <cp:revision>25</cp:revision>
  <dcterms:created xsi:type="dcterms:W3CDTF">2022-03-07T17:08:55Z</dcterms:created>
  <dcterms:modified xsi:type="dcterms:W3CDTF">2022-03-12T04:33:20Z</dcterms:modified>
</cp:coreProperties>
</file>