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2D0D6C7-B16D-2714-6C36-369B127348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247B40-6DD2-9C85-49DE-D7FF6C103E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C8E8-E18B-4428-9025-478DA77312BE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D40731-9ECA-8858-B644-20EE6E761F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D97EE1-EC3C-14E5-14C3-F57C49E43E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60A4-30AE-45A7-9129-9E3EF8C67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3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71B2B-F223-E381-EE39-213313CC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30C73-7DF9-250D-4487-9D38B5C8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992A9-F57C-1845-C35C-3C22058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F4617-957F-2C5E-3B94-98704B0C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86B9-C38F-D6FB-8F1F-126A42C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8EAFD-200D-6B03-6103-5357402E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4B7E8D-E9FC-9CC5-1E91-FEA664F6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03558A-7380-91A5-CC39-D99E872A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FEEBF-98E5-C407-DA8C-6BFE6952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5CD11-52B2-4E4C-951F-2E79341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4691DA-7502-3E1C-0630-7ED4F2A3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21E9BF-A814-EABD-60B7-FB9624C8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E2904-7C1D-FC51-F891-4D99F11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2B72B-8252-0B85-EFDB-48FF3831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93396-F4DE-F514-7AD2-3B2AABD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C0F19-28B8-C23E-F60D-55B8668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9E4C-E0A6-1BE9-E6A7-3454A20E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6B856-CEEC-78EF-27B1-DFD26D4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12803-83F4-6641-C345-C1457705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97BA4-BF54-70D8-8374-D6C80B18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9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0AAC-4522-C5B2-728E-B2205393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8E95F3-5AE7-D661-82BE-FBBBD390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2590D-C7FE-1692-D565-68B01C01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062E4-0DAE-90EA-1F31-D42A49B4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CC058-16D4-B921-52E7-0242A42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E2678-E537-F553-BA77-3370DB0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1A271-08E7-2526-F11B-A0150875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CBC053-67A3-9E64-B74B-FF4C35CA2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7D1A13-9F9F-DA59-A315-D704280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2AB92-A67D-B55F-8FC1-B0142E9C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021BB-0EA3-171C-E648-BC7C1B07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D4F7-57EE-0508-774F-4C4CAFD1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3274C-96CB-BBB9-7A20-FAC84B74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528C1-C832-95F3-1AF7-045B6DF5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1044C9-52E0-9E8D-B9C4-07BB025D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06A52-3717-22F7-F42D-D580CF943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EF9209-4498-4024-C265-36C2BB80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3657B2-0B1B-AF20-B054-CF822568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2ECE65-6C00-2E4B-C800-5C14507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30D5D-E7B6-3759-72FB-D2E9616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2FA6AD-8420-CE34-099E-49B94C71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45E436-C796-1B30-2C5A-6206118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659C80-1DD1-5D62-1F59-1112C676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64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527492-ADD8-B57C-931B-9ED26878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C66B-B4B0-7B79-F478-B1C9D454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50CB81-EBD9-82E8-4C20-240AA0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B8B8-06BB-CF98-ADFE-4BDDD90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918F2-A69B-6F10-BA08-1757522A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5C143-2C10-9C93-649D-E7E8D1B5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582A0B-DC73-6D00-C93F-1807E3DF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F6B95-E95D-D25F-255A-A7E8D52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32590-E915-9B6C-48FA-64BBC748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66E7-EB20-0D30-393D-0B993DF3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99CBEA-A972-84AA-5A69-3ECBABEEA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316D41-8F01-D9E8-14EF-658E8D6E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7EC920-7A97-312B-ADBD-9BB0F84A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7F031-AEA2-CB04-EF4F-8535BE98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295A4-883E-470B-05E0-64B5D773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490580-0112-CB52-82EF-A3817541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F25A3-0B14-CCE6-E3BD-B29121A3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7D8D0-237D-FEE6-BEAB-E2CE324DA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B32B-7AA3-4A0F-9312-0CB2D0F4A3A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FD8DB-298C-73BD-B998-93DBA86D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F3D2A-4893-0504-2331-E47BA355C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23FB-2B91-42AB-BFA1-24D587D53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ande Tubarão Branco Isolado Ilustração Stock - Ilustração de marinho,  assustador: 125888659">
            <a:extLst>
              <a:ext uri="{FF2B5EF4-FFF2-40B4-BE49-F238E27FC236}">
                <a16:creationId xmlns:a16="http://schemas.microsoft.com/office/drawing/2014/main" id="{F27A0F5A-D24F-5EF0-EC11-06D8A273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22" y="3626114"/>
            <a:ext cx="4110507" cy="32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95A3E3-2054-6A18-A975-081A72C0F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SHARK ATTACK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3C2AC-68D0-6721-5063-6CD2000C9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Estudo de caso de ataque de tubarões</a:t>
            </a:r>
          </a:p>
        </p:txBody>
      </p:sp>
    </p:spTree>
    <p:extLst>
      <p:ext uri="{BB962C8B-B14F-4D97-AF65-F5344CB8AC3E}">
        <p14:creationId xmlns:p14="http://schemas.microsoft.com/office/powerpoint/2010/main" val="167713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8C772-91BA-75B1-78C9-0A279F2E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pt-BR" sz="3600" dirty="0"/>
              <a:t>Incidência anual de ataques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605BFC-5CDE-C201-44CB-0057827D4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04" y="2632812"/>
            <a:ext cx="5221234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9C64BCC-3E82-6EA2-ABD2-1B6CC413F445}"/>
              </a:ext>
            </a:extLst>
          </p:cNvPr>
          <p:cNvSpPr txBox="1"/>
          <p:nvPr/>
        </p:nvSpPr>
        <p:spPr>
          <a:xfrm>
            <a:off x="838200" y="1391487"/>
            <a:ext cx="50732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/>
              <a:t>Considerando as incidências do ano de 1.500 até 2018, que é onde temos maior volume de dados para uma análise mais confiável. Na tabela abaixo temos os anos com os maiores índices de ataques. </a:t>
            </a:r>
          </a:p>
          <a:p>
            <a:r>
              <a:rPr lang="pt-BR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Levando em conta todos os ataques desde que temos registros até a data de 2018 a porcentagem de fatalidades é de 24,3%</a:t>
            </a:r>
          </a:p>
          <a:p>
            <a:endParaRPr lang="pt-BR" sz="1200" dirty="0"/>
          </a:p>
          <a:p>
            <a:endParaRPr lang="pt-BR" sz="1200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8CC2627-A670-586A-33A2-758633A2F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90075"/>
              </p:ext>
            </p:extLst>
          </p:nvPr>
        </p:nvGraphicFramePr>
        <p:xfrm>
          <a:off x="953036" y="2943823"/>
          <a:ext cx="1996226" cy="3484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13">
                  <a:extLst>
                    <a:ext uri="{9D8B030D-6E8A-4147-A177-3AD203B41FA5}">
                      <a16:colId xmlns:a16="http://schemas.microsoft.com/office/drawing/2014/main" val="1477212073"/>
                    </a:ext>
                  </a:extLst>
                </a:gridCol>
                <a:gridCol w="998113">
                  <a:extLst>
                    <a:ext uri="{9D8B030D-6E8A-4147-A177-3AD203B41FA5}">
                      <a16:colId xmlns:a16="http://schemas.microsoft.com/office/drawing/2014/main" val="4058032084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Ano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Casos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17707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143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1730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137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9706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130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940959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362987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65275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2013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19509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963499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2009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54984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2012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13572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2007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51522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40CC578-E459-B0EE-2A66-9921529A692C}"/>
              </a:ext>
            </a:extLst>
          </p:cNvPr>
          <p:cNvSpPr txBox="1"/>
          <p:nvPr/>
        </p:nvSpPr>
        <p:spPr>
          <a:xfrm>
            <a:off x="7006107" y="1395653"/>
            <a:ext cx="46211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/>
              <a:t>No gráfico podemos notar um crescimento de casos ao longo dos anos.</a:t>
            </a:r>
          </a:p>
          <a:p>
            <a:pPr algn="just"/>
            <a:r>
              <a:rPr lang="pt-BR" sz="1500" dirty="0"/>
              <a:t>A queda do último ano se deve ao fato de termos somente os dados até Junho de 2018</a:t>
            </a:r>
          </a:p>
          <a:p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8A0C8F5-33AB-81F4-7666-BF0062E14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24774"/>
              </p:ext>
            </p:extLst>
          </p:nvPr>
        </p:nvGraphicFramePr>
        <p:xfrm>
          <a:off x="4124828" y="2943823"/>
          <a:ext cx="1692588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066">
                  <a:extLst>
                    <a:ext uri="{9D8B030D-6E8A-4147-A177-3AD203B41FA5}">
                      <a16:colId xmlns:a16="http://schemas.microsoft.com/office/drawing/2014/main" val="1390373339"/>
                    </a:ext>
                  </a:extLst>
                </a:gridCol>
                <a:gridCol w="757522">
                  <a:extLst>
                    <a:ext uri="{9D8B030D-6E8A-4147-A177-3AD203B41FA5}">
                      <a16:colId xmlns:a16="http://schemas.microsoft.com/office/drawing/2014/main" val="201798079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Fatalidade (S/N)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Ataques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225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74,7%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77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24,3%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90D3FE0-71AF-EC37-0FF4-747378E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principais ocorrências de ataques são entre jovens de 17 a 25 anos do sexo masculino. O esporte com maior índice de incidência de ataques é o surf, o que confirma que os jovens estão entre os principais alvos desses incidentes.</a:t>
            </a:r>
            <a:endParaRPr lang="pt-BR" sz="1800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B1F8427-F378-16D9-355C-4F21AEF4B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500" dirty="0"/>
              <a:t>Ocorrências de ataque por idade e sexo</a:t>
            </a: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6CCBADB9-1744-F063-498E-C9ECBE0AE2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5727032"/>
              </p:ext>
            </p:extLst>
          </p:nvPr>
        </p:nvGraphicFramePr>
        <p:xfrm>
          <a:off x="7198485" y="2860235"/>
          <a:ext cx="3412634" cy="3280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216">
                  <a:extLst>
                    <a:ext uri="{9D8B030D-6E8A-4147-A177-3AD203B41FA5}">
                      <a16:colId xmlns:a16="http://schemas.microsoft.com/office/drawing/2014/main" val="1997527412"/>
                    </a:ext>
                  </a:extLst>
                </a:gridCol>
                <a:gridCol w="1555418">
                  <a:extLst>
                    <a:ext uri="{9D8B030D-6E8A-4147-A177-3AD203B41FA5}">
                      <a16:colId xmlns:a16="http://schemas.microsoft.com/office/drawing/2014/main" val="2799401993"/>
                    </a:ext>
                  </a:extLst>
                </a:gridCol>
              </a:tblGrid>
              <a:tr h="3722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Atividade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Ocorrências (%)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1311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err="1">
                          <a:effectLst/>
                        </a:rPr>
                        <a:t>Surfing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16.86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87747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Swimming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15.09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849262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err="1">
                          <a:effectLst/>
                        </a:rPr>
                        <a:t>Fishing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7.49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2405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err="1">
                          <a:effectLst/>
                        </a:rPr>
                        <a:t>Spearfishing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5.78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439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err="1">
                          <a:effectLst/>
                        </a:rPr>
                        <a:t>Bathing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2.81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7787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Wading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2.59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26275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Diving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2.21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97867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Standing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1.72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00779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Snorkeling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701963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 err="1">
                          <a:effectLst/>
                        </a:rPr>
                        <a:t>Scuba</a:t>
                      </a:r>
                      <a:r>
                        <a:rPr lang="pt-BR" sz="1500" u="none" strike="noStrike" dirty="0">
                          <a:effectLst/>
                        </a:rPr>
                        <a:t> </a:t>
                      </a:r>
                      <a:r>
                        <a:rPr lang="pt-BR" sz="1500" u="none" strike="noStrike" dirty="0" err="1">
                          <a:effectLst/>
                        </a:rPr>
                        <a:t>diving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7640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407A7F1-3015-1695-EDC7-7D7B51D1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78618"/>
              </p:ext>
            </p:extLst>
          </p:nvPr>
        </p:nvGraphicFramePr>
        <p:xfrm>
          <a:off x="4325647" y="3429000"/>
          <a:ext cx="1585264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775">
                  <a:extLst>
                    <a:ext uri="{9D8B030D-6E8A-4147-A177-3AD203B41FA5}">
                      <a16:colId xmlns:a16="http://schemas.microsoft.com/office/drawing/2014/main" val="2260920270"/>
                    </a:ext>
                  </a:extLst>
                </a:gridCol>
                <a:gridCol w="709489">
                  <a:extLst>
                    <a:ext uri="{9D8B030D-6E8A-4147-A177-3AD203B41FA5}">
                      <a16:colId xmlns:a16="http://schemas.microsoft.com/office/drawing/2014/main" val="37927203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  <a:latin typeface="+mn-lt"/>
                        </a:rPr>
                        <a:t>Sexo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  <a:latin typeface="+mn-lt"/>
                        </a:rPr>
                        <a:t>Ataques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03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  <a:latin typeface="+mn-lt"/>
                        </a:rPr>
                        <a:t>89%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  <a:latin typeface="+mn-lt"/>
                        </a:rPr>
                        <a:t>11%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9506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E8D34CC-2108-DADB-DAD7-330AE057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3049"/>
              </p:ext>
            </p:extLst>
          </p:nvPr>
        </p:nvGraphicFramePr>
        <p:xfrm>
          <a:off x="949816" y="3429000"/>
          <a:ext cx="2975021" cy="2686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315">
                  <a:extLst>
                    <a:ext uri="{9D8B030D-6E8A-4147-A177-3AD203B41FA5}">
                      <a16:colId xmlns:a16="http://schemas.microsoft.com/office/drawing/2014/main" val="2721672558"/>
                    </a:ext>
                  </a:extLst>
                </a:gridCol>
                <a:gridCol w="1063695">
                  <a:extLst>
                    <a:ext uri="{9D8B030D-6E8A-4147-A177-3AD203B41FA5}">
                      <a16:colId xmlns:a16="http://schemas.microsoft.com/office/drawing/2014/main" val="667871696"/>
                    </a:ext>
                  </a:extLst>
                </a:gridCol>
                <a:gridCol w="831011">
                  <a:extLst>
                    <a:ext uri="{9D8B030D-6E8A-4147-A177-3AD203B41FA5}">
                      <a16:colId xmlns:a16="http://schemas.microsoft.com/office/drawing/2014/main" val="25021048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Idade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Ocorrências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%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11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154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4.44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19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150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4.32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07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142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4.09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14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141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4.06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86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139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4.00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531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138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3.98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739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119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3.43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54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117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37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3.11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396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3.05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573162"/>
                  </a:ext>
                </a:extLst>
              </a:tr>
            </a:tbl>
          </a:graphicData>
        </a:graphic>
      </p:graphicFrame>
      <p:sp>
        <p:nvSpPr>
          <p:cNvPr id="15" name="Espaço Reservado para Conteúdo 11">
            <a:extLst>
              <a:ext uri="{FF2B5EF4-FFF2-40B4-BE49-F238E27FC236}">
                <a16:creationId xmlns:a16="http://schemas.microsoft.com/office/drawing/2014/main" id="{5BD9D353-6F4D-B30F-3D11-4FAB79CD55C3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/>
              <a:t>Ocorrências de ataque por atividades</a:t>
            </a:r>
          </a:p>
        </p:txBody>
      </p:sp>
    </p:spTree>
    <p:extLst>
      <p:ext uri="{BB962C8B-B14F-4D97-AF65-F5344CB8AC3E}">
        <p14:creationId xmlns:p14="http://schemas.microsoft.com/office/powerpoint/2010/main" val="26806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18C6F2D-9AE3-C1E5-D114-DFE1A76B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/>
              <a:t>Podemos observar que os ataques nos Estados Unidos e Austrália somados ultrapassam a faixa de 45%. Com isso, podemos chegar à conclusão de que os meses com maior incidência são aqueles que coincidem com o início das férias/verão nos Estados Unidos, que vai de junho a setembro. Dezembro e janeiro são verão na Austrália e férias em grande parte do mundo, contribuindo para um número elevado nessas datas.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41F69E29-6680-0CE2-4C64-CCF50C2280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7094888"/>
              </p:ext>
            </p:extLst>
          </p:nvPr>
        </p:nvGraphicFramePr>
        <p:xfrm>
          <a:off x="8010659" y="1825625"/>
          <a:ext cx="3343141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4421">
                  <a:extLst>
                    <a:ext uri="{9D8B030D-6E8A-4147-A177-3AD203B41FA5}">
                      <a16:colId xmlns:a16="http://schemas.microsoft.com/office/drawing/2014/main" val="1319382130"/>
                    </a:ext>
                  </a:extLst>
                </a:gridCol>
                <a:gridCol w="1748720">
                  <a:extLst>
                    <a:ext uri="{9D8B030D-6E8A-4147-A177-3AD203B41FA5}">
                      <a16:colId xmlns:a16="http://schemas.microsoft.com/office/drawing/2014/main" val="4031144927"/>
                    </a:ext>
                  </a:extLst>
                </a:gridCol>
              </a:tblGrid>
              <a:tr h="4194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Meses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Ocorrências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818483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11.34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52441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10.13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3857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10.13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381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9.54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917931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8.55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79582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7.76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8154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7.72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437267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7.52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42576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6.99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422682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6.97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95515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6.73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86226"/>
                  </a:ext>
                </a:extLst>
              </a:tr>
              <a:tr h="3276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6.61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783523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F8708D13-4C08-E27F-50A0-6337254CB7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9918238"/>
              </p:ext>
            </p:extLst>
          </p:nvPr>
        </p:nvGraphicFramePr>
        <p:xfrm>
          <a:off x="838200" y="1825625"/>
          <a:ext cx="5257801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8636">
                  <a:extLst>
                    <a:ext uri="{9D8B030D-6E8A-4147-A177-3AD203B41FA5}">
                      <a16:colId xmlns:a16="http://schemas.microsoft.com/office/drawing/2014/main" val="2892479654"/>
                    </a:ext>
                  </a:extLst>
                </a:gridCol>
                <a:gridCol w="1690951">
                  <a:extLst>
                    <a:ext uri="{9D8B030D-6E8A-4147-A177-3AD203B41FA5}">
                      <a16:colId xmlns:a16="http://schemas.microsoft.com/office/drawing/2014/main" val="1233787949"/>
                    </a:ext>
                  </a:extLst>
                </a:gridCol>
                <a:gridCol w="1268214">
                  <a:extLst>
                    <a:ext uri="{9D8B030D-6E8A-4147-A177-3AD203B41FA5}">
                      <a16:colId xmlns:a16="http://schemas.microsoft.com/office/drawing/2014/main" val="4212468232"/>
                    </a:ext>
                  </a:extLst>
                </a:gridCol>
              </a:tblGrid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Country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Ocorrências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%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24890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USA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2207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35.65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861049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AUSTRALIA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1319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21.40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3824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SOUTH AFRICA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571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9.26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692943"/>
                  </a:ext>
                </a:extLst>
              </a:tr>
              <a:tr h="4937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PAPUA NEW GUINEA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130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2.14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358709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NEW ZEALAND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127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2.05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28944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BRAZIL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112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1.79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98136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BAHAMAS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106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1.74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473283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MEXICO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88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1.42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95511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ITALY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67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1.14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960706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PHILIPPINES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61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0.99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8F6920-9ECB-B69C-638E-8D2939FE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0345"/>
          </a:xfrm>
        </p:spPr>
        <p:txBody>
          <a:bodyPr>
            <a:normAutofit fontScale="90000"/>
          </a:bodyPr>
          <a:lstStyle/>
          <a:p>
            <a:r>
              <a:rPr lang="pt-BR" sz="1700" dirty="0"/>
              <a:t>É certo que a determinação da espécie de tubarão responsável por um ataque pode ser difícil, mas com base em registros limitados, parece que o tubarão branco é a espécie mais comumente responsável por ataques. Além disso, a maioria dos ataques confirmados por tubarões brancos (71%) e tubarões-tigre (91,7%) foram classificados como não-provocados. Isso sugere que essas espécies são mais propensas a atacar sem motivo aparente.</a:t>
            </a:r>
            <a:br>
              <a:rPr lang="pt-BR" sz="1700" dirty="0"/>
            </a:br>
            <a:r>
              <a:rPr lang="pt-BR" sz="1700" dirty="0"/>
              <a:t>O tubarões brancos gostam águas frias, passando nesses lugares a maior parte do ano, isso explica o motivo da California ser a cidade com maior incidência de tubarões brancos, surfistas representando 20% do total desses ataques.</a:t>
            </a:r>
            <a:br>
              <a:rPr lang="pt-BR" sz="1700" dirty="0"/>
            </a:br>
            <a:r>
              <a:rPr lang="pt-BR" sz="1700" dirty="0"/>
              <a:t>Durante o período de reprodução, eles viajam para águas mais quentes, como a costa leste dos EUA, fazendo os índices de ataques de tubarões na Florida dispararem.</a:t>
            </a:r>
            <a:br>
              <a:rPr lang="pt-BR" sz="1600" dirty="0"/>
            </a:br>
            <a:endParaRPr lang="pt-BR" sz="1600" dirty="0"/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3ACF1083-7F24-C09C-8260-3BDAED1584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807083"/>
              </p:ext>
            </p:extLst>
          </p:nvPr>
        </p:nvGraphicFramePr>
        <p:xfrm>
          <a:off x="8153398" y="3759014"/>
          <a:ext cx="3200402" cy="280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842479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613085648"/>
                    </a:ext>
                  </a:extLst>
                </a:gridCol>
              </a:tblGrid>
              <a:tr h="5789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Cidade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effectLst/>
                        </a:rPr>
                        <a:t>Incidência (%)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25800"/>
                  </a:ext>
                </a:extLst>
              </a:tr>
              <a:tr h="4523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California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19.62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68959"/>
                  </a:ext>
                </a:extLst>
              </a:tr>
              <a:tr h="88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Western Cape </a:t>
                      </a:r>
                      <a:r>
                        <a:rPr lang="pt-BR" sz="1500" u="none" strike="noStrike" dirty="0" err="1">
                          <a:effectLst/>
                        </a:rPr>
                        <a:t>Province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17.72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66661"/>
                  </a:ext>
                </a:extLst>
              </a:tr>
              <a:tr h="88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Western Australia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10.13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5625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06A5D812-3230-0235-EDB3-FFB3D0ACE1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4434381"/>
              </p:ext>
            </p:extLst>
          </p:nvPr>
        </p:nvGraphicFramePr>
        <p:xfrm>
          <a:off x="838200" y="2953358"/>
          <a:ext cx="4738353" cy="360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761">
                  <a:extLst>
                    <a:ext uri="{9D8B030D-6E8A-4147-A177-3AD203B41FA5}">
                      <a16:colId xmlns:a16="http://schemas.microsoft.com/office/drawing/2014/main" val="713332959"/>
                    </a:ext>
                  </a:extLst>
                </a:gridCol>
                <a:gridCol w="1043188">
                  <a:extLst>
                    <a:ext uri="{9D8B030D-6E8A-4147-A177-3AD203B41FA5}">
                      <a16:colId xmlns:a16="http://schemas.microsoft.com/office/drawing/2014/main" val="1763686492"/>
                    </a:ext>
                  </a:extLst>
                </a:gridCol>
                <a:gridCol w="1339404">
                  <a:extLst>
                    <a:ext uri="{9D8B030D-6E8A-4147-A177-3AD203B41FA5}">
                      <a16:colId xmlns:a16="http://schemas.microsoft.com/office/drawing/2014/main" val="40135802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Cidade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Area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Ocorrências (%)</a:t>
                      </a:r>
                      <a:endParaRPr lang="pt-BR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38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Florida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1037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17.74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967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New South Wales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486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8.31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897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Queensland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311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5.32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00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Hawaii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298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5.10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716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California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290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4.96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8662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KwaZulu-Natal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213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3.64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8660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Western Cape Province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195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3.34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9233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Western Australia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189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3.23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3861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South Carolina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160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2.74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486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Eastern Cape Province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effectLst/>
                        </a:rPr>
                        <a:t>160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2.74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69004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F8F7C9-6DEE-530A-5F0F-44BC04C10C4F}"/>
              </a:ext>
            </a:extLst>
          </p:cNvPr>
          <p:cNvSpPr txBox="1"/>
          <p:nvPr/>
        </p:nvSpPr>
        <p:spPr>
          <a:xfrm>
            <a:off x="8035822" y="3160854"/>
            <a:ext cx="34355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/>
              <a:t>Ranking de cidades com maior incidência </a:t>
            </a:r>
          </a:p>
          <a:p>
            <a:pPr algn="ctr"/>
            <a:r>
              <a:rPr lang="pt-BR" sz="1500" dirty="0"/>
              <a:t>de ataques de tubarão branco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543BB0-C919-4D8F-C571-8A0FA0B235C4}"/>
              </a:ext>
            </a:extLst>
          </p:cNvPr>
          <p:cNvSpPr txBox="1"/>
          <p:nvPr/>
        </p:nvSpPr>
        <p:spPr>
          <a:xfrm>
            <a:off x="1713965" y="2362156"/>
            <a:ext cx="292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/>
              <a:t>Ranking de cidades com maior </a:t>
            </a:r>
          </a:p>
          <a:p>
            <a:pPr algn="ctr"/>
            <a:r>
              <a:rPr lang="pt-BR" sz="1500" dirty="0"/>
              <a:t>incidência de ataques de tubarões</a:t>
            </a:r>
          </a:p>
        </p:txBody>
      </p:sp>
    </p:spTree>
    <p:extLst>
      <p:ext uri="{BB962C8B-B14F-4D97-AF65-F5344CB8AC3E}">
        <p14:creationId xmlns:p14="http://schemas.microsoft.com/office/powerpoint/2010/main" val="333284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625</Words>
  <Application>Microsoft Office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do Office</vt:lpstr>
      <vt:lpstr>SHARK ATTACK</vt:lpstr>
      <vt:lpstr>Incidência anual de ataques</vt:lpstr>
      <vt:lpstr>As principais ocorrências de ataques são entre jovens de 17 a 25 anos do sexo masculino. O esporte com maior índice de incidência de ataques é o surf, o que confirma que os jovens estão entre os principais alvos desses incidentes.</vt:lpstr>
      <vt:lpstr>Podemos observar que os ataques nos Estados Unidos e Austrália somados ultrapassam a faixa de 45%. Com isso, podemos chegar à conclusão de que os meses com maior incidência são aqueles que coincidem com o início das férias/verão nos Estados Unidos, que vai de junho a setembro. Dezembro e janeiro são verão na Austrália e férias em grande parte do mundo, contribuindo para um número elevado nessas datas.</vt:lpstr>
      <vt:lpstr>É certo que a determinação da espécie de tubarão responsável por um ataque pode ser difícil, mas com base em registros limitados, parece que o tubarão branco é a espécie mais comumente responsável por ataques. Além disso, a maioria dos ataques confirmados por tubarões brancos (71%) e tubarões-tigre (91,7%) foram classificados como não-provocados. Isso sugere que essas espécies são mais propensas a atacar sem motivo aparente. O tubarões brancos gostam águas frias, passando nesses lugares a maior parte do ano, isso explica o motivo da California ser a cidade com maior incidência de tubarões brancos, surfistas representando 20% do total desses ataques. Durante o período de reprodução, eles viajam para águas mais quentes, como a costa leste dos EUA, fazendo os índices de ataques de tubarões na Florida dispararem.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Atack</dc:title>
  <dc:creator>Tiago Silva</dc:creator>
  <cp:lastModifiedBy>Tiago Silva</cp:lastModifiedBy>
  <cp:revision>3</cp:revision>
  <dcterms:created xsi:type="dcterms:W3CDTF">2023-01-23T16:57:09Z</dcterms:created>
  <dcterms:modified xsi:type="dcterms:W3CDTF">2023-01-24T05:28:46Z</dcterms:modified>
</cp:coreProperties>
</file>