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3"/>
  </p:notesMasterIdLst>
  <p:sldIdLst>
    <p:sldId id="320" r:id="rId2"/>
    <p:sldId id="257" r:id="rId3"/>
    <p:sldId id="259" r:id="rId4"/>
    <p:sldId id="258" r:id="rId5"/>
    <p:sldId id="306" r:id="rId6"/>
    <p:sldId id="261" r:id="rId7"/>
    <p:sldId id="260" r:id="rId8"/>
    <p:sldId id="262" r:id="rId9"/>
    <p:sldId id="263" r:id="rId10"/>
    <p:sldId id="264" r:id="rId11"/>
    <p:sldId id="266" r:id="rId12"/>
    <p:sldId id="267" r:id="rId13"/>
    <p:sldId id="268" r:id="rId14"/>
    <p:sldId id="318" r:id="rId15"/>
    <p:sldId id="269" r:id="rId16"/>
    <p:sldId id="270" r:id="rId17"/>
    <p:sldId id="271" r:id="rId18"/>
    <p:sldId id="272" r:id="rId19"/>
    <p:sldId id="319" r:id="rId20"/>
    <p:sldId id="273" r:id="rId21"/>
    <p:sldId id="274" r:id="rId22"/>
    <p:sldId id="275" r:id="rId23"/>
    <p:sldId id="276" r:id="rId24"/>
    <p:sldId id="277" r:id="rId25"/>
    <p:sldId id="278" r:id="rId26"/>
    <p:sldId id="281" r:id="rId27"/>
    <p:sldId id="280" r:id="rId28"/>
    <p:sldId id="279" r:id="rId29"/>
    <p:sldId id="284" r:id="rId30"/>
    <p:sldId id="282" r:id="rId31"/>
    <p:sldId id="283" r:id="rId32"/>
    <p:sldId id="285" r:id="rId33"/>
    <p:sldId id="287" r:id="rId34"/>
    <p:sldId id="289" r:id="rId35"/>
    <p:sldId id="290" r:id="rId36"/>
    <p:sldId id="286" r:id="rId37"/>
    <p:sldId id="291" r:id="rId38"/>
    <p:sldId id="292" r:id="rId39"/>
    <p:sldId id="293" r:id="rId40"/>
    <p:sldId id="294" r:id="rId41"/>
    <p:sldId id="295" r:id="rId42"/>
    <p:sldId id="296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7" r:id="rId52"/>
    <p:sldId id="310" r:id="rId53"/>
    <p:sldId id="309" r:id="rId54"/>
    <p:sldId id="311" r:id="rId55"/>
    <p:sldId id="317" r:id="rId56"/>
    <p:sldId id="315" r:id="rId57"/>
    <p:sldId id="308" r:id="rId58"/>
    <p:sldId id="312" r:id="rId59"/>
    <p:sldId id="316" r:id="rId60"/>
    <p:sldId id="313" r:id="rId61"/>
    <p:sldId id="314" r:id="rId62"/>
  </p:sldIdLst>
  <p:sldSz cx="12192000" cy="6858000"/>
  <p:notesSz cx="6858000" cy="9144000"/>
  <p:custDataLst>
    <p:tags r:id="rId6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BD6"/>
    <a:srgbClr val="5DFFFF"/>
    <a:srgbClr val="8E8E8E"/>
    <a:srgbClr val="8ACDE2"/>
    <a:srgbClr val="C4C4C4"/>
    <a:srgbClr val="F5B5B5"/>
    <a:srgbClr val="818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80581" autoAdjust="0"/>
  </p:normalViewPr>
  <p:slideViewPr>
    <p:cSldViewPr>
      <p:cViewPr varScale="1">
        <p:scale>
          <a:sx n="85" d="100"/>
          <a:sy n="85" d="100"/>
        </p:scale>
        <p:origin x="159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04.10.2024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Создание экземпляров часто</a:t>
            </a:r>
            <a:r>
              <a:rPr lang="ru-RU" baseline="0" dirty="0"/>
              <a:t> создаёт проблемы сильного связывания.</a:t>
            </a:r>
          </a:p>
          <a:p>
            <a:r>
              <a:rPr lang="ru-RU" baseline="0" dirty="0"/>
              <a:t>Всякий раз, когда вы используете оператора </a:t>
            </a:r>
            <a:r>
              <a:rPr lang="en-US" baseline="0" dirty="0"/>
              <a:t>new</a:t>
            </a:r>
            <a:r>
              <a:rPr lang="ru-RU" baseline="0" dirty="0"/>
              <a:t> или его аналоги, объявляете переменную, вы создаёте экземпляр конкретного класса.</a:t>
            </a:r>
          </a:p>
          <a:p>
            <a:r>
              <a:rPr lang="ru-RU" baseline="0" dirty="0"/>
              <a:t>Часто при конструировании объекта вы должны передать в конструктор ряд аргументов.</a:t>
            </a:r>
          </a:p>
          <a:p>
            <a:r>
              <a:rPr lang="ru-RU" baseline="0" dirty="0"/>
              <a:t>Изменение сигнатуры конструктора потребует внести изменения во все места, в которых происходит его вызов.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86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212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</a:t>
            </a:r>
            <a:r>
              <a:rPr lang="ru-RU" baseline="0" dirty="0"/>
              <a:t> использовании групп взаимосвязанных классов часто требуется определять во время выполнения программы, экземпляр какого класса нужно создать.</a:t>
            </a:r>
          </a:p>
          <a:p>
            <a:r>
              <a:rPr lang="ru-RU" baseline="0" dirty="0"/>
              <a:t>Примеры: загрузка данных из файла, ввод данных пользователем, конфигурация системы из файла настроек.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480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877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Фабрика берёт на себя создание объектов. Если мы введём класс </a:t>
            </a:r>
            <a:r>
              <a:rPr lang="en-US" dirty="0" err="1"/>
              <a:t>SimplePizzaFactory</a:t>
            </a:r>
            <a:r>
              <a:rPr lang="ru-RU" dirty="0"/>
              <a:t>, то метод </a:t>
            </a:r>
            <a:r>
              <a:rPr lang="en-US" dirty="0" err="1"/>
              <a:t>OrderPizza</a:t>
            </a:r>
            <a:r>
              <a:rPr lang="ru-RU" dirty="0"/>
              <a:t> станет клиентом этого объекта.</a:t>
            </a:r>
          </a:p>
          <a:p>
            <a:r>
              <a:rPr lang="ru-RU" dirty="0"/>
              <a:t>Когда понадобится создать экземпляр пиццы, мы он обратится к нему.</a:t>
            </a:r>
          </a:p>
          <a:p>
            <a:r>
              <a:rPr lang="ru-RU" dirty="0"/>
              <a:t>В методе больше не требуется знать о том, объект какого класса нужно создать класс, и какие передать параметры в конструктор. Все, что мы знаем, так это то, что получаем объект </a:t>
            </a:r>
            <a:r>
              <a:rPr lang="en-US" dirty="0"/>
              <a:t>Pizza</a:t>
            </a:r>
            <a:r>
              <a:rPr lang="ru-RU" dirty="0"/>
              <a:t> и вызываем у него методы </a:t>
            </a:r>
            <a:r>
              <a:rPr lang="en-US" dirty="0"/>
              <a:t>Prepare, Bake, Cut </a:t>
            </a:r>
            <a:r>
              <a:rPr lang="ru-RU" dirty="0"/>
              <a:t>и </a:t>
            </a:r>
            <a:r>
              <a:rPr lang="en-US" dirty="0"/>
              <a:t>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788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286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257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979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Лаваш - иллюстрирует использование фабрики в функциональном стиле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Вместо одной большой универсальной фабрики принимает одну мини-фабрику по производству теста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Если понадобится использовать более одного ингредиента, можно передать доп. мини-фабрику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854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727BC-4D8B-3D53-A5D7-57B6B15AF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7442C0-F3A9-AD7E-CDCE-77DF0AA11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98057-930E-DC81-82C5-21BA2E768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04.10.2024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15E53-8F76-7A36-6AC4-6498C8BE9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C01A2-0675-703B-88CC-CA7FEFE1B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098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987A4-7FBE-A429-8954-8D45919B5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1D4D04-7F22-49FA-4E42-D768915CB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239B1-9210-7CEA-FEA0-082406216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04.10.2024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33735-2889-CEE6-8148-4F9F66EB1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4DDD2-99EC-195B-140E-4CC50717F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20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AD20EC-0D2A-BFFC-BBE0-BD36DEBF65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7EEE6-C4E9-D5A4-EA08-F800FD5B4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AED4E-A2CD-94AD-79AF-521442186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04.10.2024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87E9B-66A8-BCB0-6D5B-F5E4C2FBB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E47BD-A193-62FB-C5DD-74B561F20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87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C9C5A-70E1-0655-5AC4-E5BDC044B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80ABB-2E9B-B6C9-5E47-E6D13DCAB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74189-2C70-0850-2323-E073DEBE0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04.10.2024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0ACE2-702F-6CDD-A1B5-268F7DD80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B9F9C-8439-AD79-C76C-A21A9B50B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176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2C0D2-3246-CE84-CE0A-E58348EEC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2250E-BB4C-7431-C9B5-EFC0543C8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CEA6B-CF6C-F044-3B94-2E98CAFAC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04.10.2024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04009-37BF-0007-6DE4-C44E0F34C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B3C07-C82B-12CC-CBA3-C49F15364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895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20FC7-E139-9E2C-F542-291DB5DE8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6ABC8-230E-48D5-E321-864A93CEC5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3C777-B262-61C3-25EE-25AE23BA2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10C98-147B-7C91-7C88-70D5B8459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04.10.2024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6E1D1-2725-DC23-4079-66D067D5D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29FE1-A671-39E0-C986-99A48EDDC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798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CEA9F-D43C-E8C3-444E-858144B0A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42A0F-E091-DA2C-8B85-0CE66C8DB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F1C197-1D5E-8A16-00C5-63B02411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4590BB-1538-C769-37B3-080B81E9D4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79B0EC-374A-DC63-494C-385FCA03F9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45AD15-37FD-B9D6-2CB8-3DB35B8F1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04.10.2024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D29C3C-539F-55B7-E7DD-6D5BD27EF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33E5EF-6D17-5E91-84B4-2F5361AAE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14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53D18-B096-278E-E122-EAA07F537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5E6448-B71E-421E-D956-87F421ADE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04.10.2024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8FD7DB-C0B1-5EDD-431F-01DF5B052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403E76-D555-93CC-0FC1-CCF477877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621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062B29-8EB1-3A87-F1A3-1085EA163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04.10.2024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3D5B82-F20F-D1E4-687A-2C3AADDB6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62770-AB4E-5CA8-6D02-3BD6277AD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23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097D0-8348-B348-C72B-624B7AE4C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7204B-9E09-9EB4-9322-03980C209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40088A-0282-5E1F-A08E-D9752A4EA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77DE5-0BC7-4A59-A65E-E2D15D033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04.10.2024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4E39F-09CD-186D-52D6-7245AC0BB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42898-C008-8AB3-F473-F8337CCB4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671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6B43E-B656-C057-EDC7-F2575EF59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9009C0-3B96-F348-229C-15301FC203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802958-3454-0355-65D5-1618F6039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4C324-CF06-625D-62C8-51CE9F16D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04.10.2024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49B25-680F-558B-BA42-6988E8FD2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3D4E6-548F-FE91-3959-0479AB2FC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30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A10144-51BD-1B78-0CDE-72852C19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DB7A8-2826-7BCA-DEEA-1C80DFD36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3742E-9DBD-FFDF-4D69-99DA471E9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90F9C9-AB92-4E86-B698-DEC9BF4350FF}" type="datetimeFigureOut">
              <a:rPr lang="ru-RU" smtClean="0"/>
              <a:t>04.10.2024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DBE6F-7E1A-8DC1-88FA-04F5EB8E6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C5DAB-B638-76EA-AAB7-44281D9C0F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49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4E85F0-DCD6-42D1-0560-0E0070092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135437"/>
          </a:xfrm>
        </p:spPr>
        <p:txBody>
          <a:bodyPr>
            <a:noAutofit/>
          </a:bodyPr>
          <a:lstStyle/>
          <a:p>
            <a:r>
              <a:rPr lang="ru-RU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Паттерны проектирования «Фабрика»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AC0D265-F069-D38F-DBA3-5F7F2D801E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05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Простая фабрика для пиццы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524000" y="1564244"/>
            <a:ext cx="8712968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1950"/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SimplePizzaFactory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CreatePizza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 </a:t>
            </a:r>
            <a:r>
              <a:rPr lang="en-US" sz="13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pizza;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3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3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cheeze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pizza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CheezePizza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3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"peperoni"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pizza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PeperoniPizza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3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"napolitana"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pizza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NapolitanaPizza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throw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invalid_argument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"Unknown pizza type"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ru-RU" sz="13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1000"/>
              </a:spcAft>
            </a:pPr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3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024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Клиент</a:t>
            </a:r>
            <a:r>
              <a:rPr lang="en-US" dirty="0"/>
              <a:t> </a:t>
            </a:r>
            <a:r>
              <a:rPr lang="ru-RU" dirty="0"/>
              <a:t>простой фабрики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478970"/>
            <a:ext cx="1058639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81000"/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Пиццерия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ru-RU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4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PizzaStore</a:t>
            </a:r>
            <a:r>
              <a:rPr lang="en-US" sz="14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ru-RU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4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Параметризуем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пиццерию объектом фабрики, создающей пиццу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CPizzaStore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SimplePizzaFactory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&amp;&amp; 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factory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: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m_factory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(move(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factory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))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OrderPizza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 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Делегируем создание экземпляра пиццы фабрике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pizza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m_factory</a:t>
            </a:r>
            <a:r>
              <a:rPr lang="en-US" sz="14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CreatePizza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pizza</a:t>
            </a:r>
            <a:r>
              <a:rPr lang="en-US" sz="14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Prepare();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pizza</a:t>
            </a:r>
            <a:r>
              <a:rPr lang="en-US" sz="14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Bake();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pizza</a:t>
            </a:r>
            <a:r>
              <a:rPr lang="en-US" sz="14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Cut();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pizza</a:t>
            </a:r>
            <a:r>
              <a:rPr lang="en-US" sz="14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Box();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pizza;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SimplePizzaFactory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m_factory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100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9975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решения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Создание конкретных экземпляров пиццы инкапсулируется в классе фабрики</a:t>
            </a:r>
          </a:p>
          <a:p>
            <a:pPr lvl="1"/>
            <a:r>
              <a:rPr lang="ru-RU" dirty="0"/>
              <a:t>Будущие изменения потребуется вносить только в одном месте</a:t>
            </a:r>
          </a:p>
          <a:p>
            <a:r>
              <a:rPr lang="en-US" dirty="0" err="1"/>
              <a:t>SimplePizzaFactory</a:t>
            </a:r>
            <a:r>
              <a:rPr lang="en-US" dirty="0"/>
              <a:t> </a:t>
            </a:r>
            <a:r>
              <a:rPr lang="ru-RU" dirty="0"/>
              <a:t>может использоваться различными клиентами</a:t>
            </a:r>
          </a:p>
          <a:p>
            <a:r>
              <a:rPr lang="ru-RU" dirty="0"/>
              <a:t>Из клиентского кода исключаются операции по созданию пиццы</a:t>
            </a:r>
          </a:p>
        </p:txBody>
      </p:sp>
    </p:spTree>
    <p:extLst>
      <p:ext uri="{BB962C8B-B14F-4D97-AF65-F5344CB8AC3E}">
        <p14:creationId xmlns:p14="http://schemas.microsoft.com/office/powerpoint/2010/main" val="1872427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 чем выгода от создания экземпляра простой фабрики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Какой в этом смысл</a:t>
            </a:r>
            <a:r>
              <a:rPr lang="en-US" dirty="0"/>
              <a:t>? </a:t>
            </a:r>
            <a:r>
              <a:rPr lang="ru-RU" dirty="0"/>
              <a:t>Мы просто перенесли проблемный код в другой класс</a:t>
            </a:r>
          </a:p>
          <a:p>
            <a:pPr lvl="1"/>
            <a:r>
              <a:rPr lang="en-US" dirty="0" err="1"/>
              <a:t>SimplePizzaFactory</a:t>
            </a:r>
            <a:r>
              <a:rPr lang="en-US" dirty="0"/>
              <a:t> </a:t>
            </a:r>
            <a:r>
              <a:rPr lang="ru-RU" dirty="0"/>
              <a:t>может использоваться и другими клиентами</a:t>
            </a:r>
          </a:p>
          <a:p>
            <a:pPr lvl="1"/>
            <a:r>
              <a:rPr lang="ru-RU" dirty="0"/>
              <a:t>Изменения потребуется внести в одном месте</a:t>
            </a:r>
            <a:endParaRPr lang="en-US" dirty="0"/>
          </a:p>
          <a:p>
            <a:r>
              <a:rPr lang="ru-RU" dirty="0"/>
              <a:t>В чем выгода от создания экземпляра простой фабрики</a:t>
            </a:r>
            <a:r>
              <a:rPr lang="en-US" dirty="0"/>
              <a:t>?</a:t>
            </a:r>
            <a:r>
              <a:rPr lang="ru-RU" dirty="0"/>
              <a:t> Метод</a:t>
            </a:r>
            <a:r>
              <a:rPr lang="en-US" dirty="0"/>
              <a:t> </a:t>
            </a:r>
            <a:r>
              <a:rPr lang="en-US" dirty="0" err="1"/>
              <a:t>SimplePizzaFactory</a:t>
            </a:r>
            <a:r>
              <a:rPr lang="en-US" dirty="0"/>
              <a:t>::</a:t>
            </a:r>
            <a:r>
              <a:rPr lang="en-US" dirty="0" err="1"/>
              <a:t>CreatePizza</a:t>
            </a:r>
            <a:r>
              <a:rPr lang="en-US" dirty="0"/>
              <a:t> </a:t>
            </a:r>
            <a:r>
              <a:rPr lang="ru-RU" dirty="0"/>
              <a:t>можно было бы сделать статическим.</a:t>
            </a:r>
          </a:p>
          <a:p>
            <a:pPr lvl="1"/>
            <a:r>
              <a:rPr lang="ru-RU" dirty="0"/>
              <a:t>Достоинство: не нужно создавать экземпляр фабрики для его вызова</a:t>
            </a:r>
          </a:p>
          <a:p>
            <a:pPr lvl="1"/>
            <a:r>
              <a:rPr lang="ru-RU" dirty="0"/>
              <a:t>Недостаток: теряется возможность субклассирования класса фабрики и изменения поведения метода </a:t>
            </a:r>
            <a:r>
              <a:rPr lang="en-US" dirty="0"/>
              <a:t>Create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9527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98321-7C29-AD32-5126-9CAD9A5F0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Обновлённая архитектура приложения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A696C3E-72AD-0DAE-1D49-8B8400ACF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1661675"/>
            <a:ext cx="9505056" cy="505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ACCDE0-E79D-F0C9-DA4B-C6B0A2E431C2}"/>
              </a:ext>
            </a:extLst>
          </p:cNvPr>
          <p:cNvSpPr txBox="1"/>
          <p:nvPr/>
        </p:nvSpPr>
        <p:spPr>
          <a:xfrm>
            <a:off x="191345" y="4189233"/>
            <a:ext cx="1656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Фабрика должна быть единственной частью приложения, работающей с конкретными классами пиццы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784CB6-A3E7-311F-FB1A-D7B9FE26D2DB}"/>
              </a:ext>
            </a:extLst>
          </p:cNvPr>
          <p:cNvSpPr txBox="1"/>
          <p:nvPr/>
        </p:nvSpPr>
        <p:spPr>
          <a:xfrm>
            <a:off x="119336" y="2186470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Клиент фабрики.</a:t>
            </a:r>
          </a:p>
          <a:p>
            <a:r>
              <a:rPr lang="ru-RU" sz="1200" dirty="0"/>
              <a:t>Обращается к </a:t>
            </a:r>
            <a:r>
              <a:rPr lang="en-US" sz="1200" dirty="0" err="1"/>
              <a:t>SimplePizzaFactory</a:t>
            </a:r>
            <a:r>
              <a:rPr lang="ru-RU" sz="1200" dirty="0"/>
              <a:t> для получения экземпляров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B14AED-F835-A2CE-D82D-9BBF92CA76AB}"/>
              </a:ext>
            </a:extLst>
          </p:cNvPr>
          <p:cNvSpPr txBox="1"/>
          <p:nvPr/>
        </p:nvSpPr>
        <p:spPr>
          <a:xfrm>
            <a:off x="8904312" y="3393634"/>
            <a:ext cx="3589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Конкретные продукты, каждый из которых реализовывает интерфейс</a:t>
            </a:r>
            <a:r>
              <a:rPr lang="en-US" sz="1200" dirty="0"/>
              <a:t> Pizza</a:t>
            </a:r>
            <a:r>
              <a:rPr lang="ru-RU" sz="1200" dirty="0"/>
              <a:t>.</a:t>
            </a:r>
          </a:p>
          <a:p>
            <a:r>
              <a:rPr lang="ru-RU" sz="1200" dirty="0"/>
              <a:t>Создаются фабриками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AF3B00-359A-304B-C7FB-46D547890CC0}"/>
              </a:ext>
            </a:extLst>
          </p:cNvPr>
          <p:cNvSpPr txBox="1"/>
          <p:nvPr/>
        </p:nvSpPr>
        <p:spPr>
          <a:xfrm>
            <a:off x="8400256" y="1775863"/>
            <a:ext cx="345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Продукт, производимый фабрикой – пицца.</a:t>
            </a:r>
          </a:p>
          <a:p>
            <a:r>
              <a:rPr lang="ru-RU" sz="1200" dirty="0"/>
              <a:t>Абстрактный класс, с полезными реализациями, которые переопределяются в подклассах</a:t>
            </a:r>
          </a:p>
        </p:txBody>
      </p:sp>
    </p:spTree>
    <p:extLst>
      <p:ext uri="{BB962C8B-B14F-4D97-AF65-F5344CB8AC3E}">
        <p14:creationId xmlns:p14="http://schemas.microsoft.com/office/powerpoint/2010/main" val="353903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Расширение бизнеса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Дела идут в гору. Требуется открыть сеть пиццерий </a:t>
            </a:r>
            <a:r>
              <a:rPr lang="en-US" dirty="0" err="1"/>
              <a:t>PizzaStore</a:t>
            </a:r>
            <a:r>
              <a:rPr lang="en-US" dirty="0"/>
              <a:t> </a:t>
            </a:r>
            <a:r>
              <a:rPr lang="ru-RU" dirty="0"/>
              <a:t>по всей стране</a:t>
            </a:r>
            <a:endParaRPr lang="en-US" dirty="0"/>
          </a:p>
          <a:p>
            <a:pPr lvl="1"/>
            <a:r>
              <a:rPr lang="ru-RU" dirty="0"/>
              <a:t>Все пиццерии должны использовать код </a:t>
            </a:r>
            <a:r>
              <a:rPr lang="en-US" dirty="0" err="1"/>
              <a:t>PizzaStore</a:t>
            </a:r>
            <a:r>
              <a:rPr lang="ru-RU" dirty="0"/>
              <a:t> для приготовления пиццы, которая должна готовиться по единым правилам</a:t>
            </a:r>
          </a:p>
          <a:p>
            <a:r>
              <a:rPr lang="ru-RU" dirty="0"/>
              <a:t>Требуется учесть региональные различия в предпочтениях клиентов</a:t>
            </a:r>
          </a:p>
          <a:p>
            <a:pPr lvl="1"/>
            <a:r>
              <a:rPr lang="ru-RU" dirty="0"/>
              <a:t>В разных регионах рецепты пиццы могут различаться</a:t>
            </a:r>
          </a:p>
        </p:txBody>
      </p:sp>
    </p:spTree>
    <p:extLst>
      <p:ext uri="{BB962C8B-B14F-4D97-AF65-F5344CB8AC3E}">
        <p14:creationId xmlns:p14="http://schemas.microsoft.com/office/powerpoint/2010/main" val="235863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AE861A4-52B5-C12C-279E-00D359549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3" y="280988"/>
            <a:ext cx="9896475" cy="629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014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Фабрика пиццы для Нью-Йоркских филиалов </a:t>
            </a:r>
            <a:r>
              <a:rPr lang="en-US" dirty="0"/>
              <a:t>Pizza Store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919536" y="1536577"/>
            <a:ext cx="7596336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1950"/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NYPizzaFactory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: 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SimplePizzaFactory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CreatePizza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 </a:t>
            </a:r>
            <a:r>
              <a:rPr lang="en-US" sz="13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b="1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endParaRPr lang="ru-RU" sz="1300" b="1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pizza;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3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3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cheeze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pizza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NYCheezePizza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3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"peperoni"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pizza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NYPeperoniPizza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3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3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napolitana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pizza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NYNapolitanaPizza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throw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invalid_argument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"Unknown pizza type"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ru-RU" sz="13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1000"/>
              </a:spcAft>
            </a:pPr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3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7060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Заказ пиццы в Нью-Йорком филиале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703512" y="2996953"/>
            <a:ext cx="89644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nyPizzaFactory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CNYPizzaFactory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2000" dirty="0">
              <a:ea typeface="Calibri"/>
              <a:cs typeface="Times New Roman"/>
            </a:endParaRPr>
          </a:p>
          <a:p>
            <a:r>
              <a:rPr lang="en-US" sz="20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CPizzaStore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pizzaStore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(move(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nyPizzaFactory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));</a:t>
            </a:r>
          </a:p>
          <a:p>
            <a:endParaRPr lang="ru-RU" sz="2000" dirty="0">
              <a:ea typeface="Calibri"/>
              <a:cs typeface="Times New Roman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pizza = 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pizzaStore.OrderPizza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"peperoni"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20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1396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1782-EF6B-E507-8BD7-5AF48F979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Проблема: некоторые пиццерии нарушают процесс приготовления пиццы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98BF847-AD78-4CAC-D706-B785C2985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2259503"/>
            <a:ext cx="11125200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646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Интерфейс </a:t>
            </a:r>
            <a:r>
              <a:rPr lang="en-US" dirty="0"/>
              <a:t>vs</a:t>
            </a:r>
            <a:r>
              <a:rPr lang="ru-RU" dirty="0"/>
              <a:t> Реализация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639617" y="2852936"/>
            <a:ext cx="6131807" cy="3584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60363">
              <a:lnSpc>
                <a:spcPct val="115000"/>
              </a:lnSpc>
            </a:pP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CDuck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duck </a:t>
            </a:r>
            <a:r>
              <a:rPr lang="en-US" sz="16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CMallardDuck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6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83238" y="3397607"/>
            <a:ext cx="2894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Абстрактные классы и интерфейсы делают код более гибким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79582" y="3340775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Тем не менее, создается экземпляр конкретного класса</a:t>
            </a:r>
          </a:p>
        </p:txBody>
      </p:sp>
      <p:sp>
        <p:nvSpPr>
          <p:cNvPr id="9" name="Левая фигурная скобка 8"/>
          <p:cNvSpPr/>
          <p:nvPr/>
        </p:nvSpPr>
        <p:spPr>
          <a:xfrm rot="16200000">
            <a:off x="3834885" y="2049363"/>
            <a:ext cx="224704" cy="2551933"/>
          </a:xfrm>
          <a:prstGeom prst="leftBrace">
            <a:avLst>
              <a:gd name="adj1" fmla="val 8333"/>
              <a:gd name="adj2" fmla="val 49751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Левая фигурная скобка 9"/>
          <p:cNvSpPr/>
          <p:nvPr/>
        </p:nvSpPr>
        <p:spPr>
          <a:xfrm rot="16200000">
            <a:off x="6879399" y="1813161"/>
            <a:ext cx="224704" cy="3024337"/>
          </a:xfrm>
          <a:prstGeom prst="leftBrace">
            <a:avLst>
              <a:gd name="adj1" fmla="val 8333"/>
              <a:gd name="adj2" fmla="val 49751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Rectangle 1"/>
          <p:cNvSpPr/>
          <p:nvPr/>
        </p:nvSpPr>
        <p:spPr>
          <a:xfrm>
            <a:off x="1589228" y="4548444"/>
            <a:ext cx="9078772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0363">
              <a:lnSpc>
                <a:spcPct val="115000"/>
              </a:lnSpc>
            </a:pPr>
            <a:r>
              <a:rPr lang="en-US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Apple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apple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</a:p>
          <a:p>
            <a:pPr defTabSz="360363">
              <a:lnSpc>
                <a:spcPct val="115000"/>
              </a:lnSpc>
            </a:pPr>
            <a:r>
              <a:rPr lang="en-US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Fruit*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fruit </a:t>
            </a:r>
            <a:r>
              <a:rPr lang="en-US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new </a:t>
            </a:r>
            <a:r>
              <a:rPr lang="en-US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Apple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</a:p>
          <a:p>
            <a:pPr defTabSz="360363">
              <a:lnSpc>
                <a:spcPct val="115000"/>
              </a:lnSpc>
            </a:pPr>
            <a:r>
              <a:rPr lang="en-US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dog =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make_shared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Dog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&gt;("Fido", 13);</a:t>
            </a:r>
          </a:p>
          <a:p>
            <a:pPr defTabSz="360363">
              <a:lnSpc>
                <a:spcPct val="115000"/>
              </a:lnSpc>
            </a:pPr>
            <a:r>
              <a:rPr lang="en-US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worker =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Programmer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&gt;("John", Lang::CPP, department);</a:t>
            </a:r>
          </a:p>
        </p:txBody>
      </p:sp>
    </p:spTree>
    <p:extLst>
      <p:ext uri="{BB962C8B-B14F-4D97-AF65-F5344CB8AC3E}">
        <p14:creationId xmlns:p14="http://schemas.microsoft.com/office/powerpoint/2010/main" val="286669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F33548AF-4AC5-2C20-4C81-3E677CFFA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119" y="758950"/>
            <a:ext cx="10697890" cy="611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07768" y="20286"/>
            <a:ext cx="53285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Абстрактный класс </a:t>
            </a:r>
            <a:r>
              <a:rPr lang="en-US" sz="1400" dirty="0" err="1"/>
              <a:t>PizzaStore</a:t>
            </a:r>
            <a:r>
              <a:rPr lang="ru-RU" sz="1400" dirty="0"/>
              <a:t> делегирует создание пиццы своим подклассам, объявляя метод </a:t>
            </a:r>
            <a:r>
              <a:rPr lang="en-US" sz="1400" dirty="0" err="1"/>
              <a:t>CreatePizza</a:t>
            </a:r>
            <a:r>
              <a:rPr lang="ru-RU" sz="1400" dirty="0"/>
              <a:t>() чисто виртуальным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017" y="1196752"/>
            <a:ext cx="29276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Если пиццерия хочет готовить еду в нью-йоркском стиле, она использует </a:t>
            </a:r>
            <a:r>
              <a:rPr lang="ru-RU" sz="1400" dirty="0" err="1"/>
              <a:t>субкласс</a:t>
            </a:r>
            <a:r>
              <a:rPr lang="ru-RU" sz="1400" dirty="0"/>
              <a:t> с соответствующей реализацией метода </a:t>
            </a:r>
            <a:r>
              <a:rPr lang="en-US" sz="1400" dirty="0" err="1"/>
              <a:t>CreatePizza</a:t>
            </a:r>
            <a:r>
              <a:rPr lang="ru-RU" sz="1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9112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абстрактной пиццерии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19250" y="2060849"/>
            <a:ext cx="903649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81000"/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PizzaStore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OrderPizza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 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Делегируем создание экземпляра пиццы подклассам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pizza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CreatePizza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Дальнейшие шаги выполняем по строго заданному алгоритму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pizza</a:t>
            </a:r>
            <a:r>
              <a:rPr lang="en-US" sz="14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Prepare();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pizza</a:t>
            </a:r>
            <a:r>
              <a:rPr lang="en-US" sz="14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Bake();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pizza</a:t>
            </a:r>
            <a:r>
              <a:rPr lang="en-US" sz="14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Cut();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pizza</a:t>
            </a:r>
            <a:r>
              <a:rPr lang="en-US" sz="14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Box();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pizza;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Конкретные подклассы обязаны реализовать данный метод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CPizza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CreatePizza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 type) 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0;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100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400" dirty="0">
              <a:ea typeface="Calibri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68258" y="4684494"/>
            <a:ext cx="1990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Фабричный метод</a:t>
            </a:r>
          </a:p>
        </p:txBody>
      </p:sp>
      <p:sp>
        <p:nvSpPr>
          <p:cNvPr id="7" name="Полилиния 6"/>
          <p:cNvSpPr/>
          <p:nvPr/>
        </p:nvSpPr>
        <p:spPr>
          <a:xfrm>
            <a:off x="7629525" y="5053827"/>
            <a:ext cx="952500" cy="604024"/>
          </a:xfrm>
          <a:custGeom>
            <a:avLst/>
            <a:gdLst>
              <a:gd name="connsiteX0" fmla="*/ 952500 w 952500"/>
              <a:gd name="connsiteY0" fmla="*/ 2459 h 402509"/>
              <a:gd name="connsiteX1" fmla="*/ 390525 w 952500"/>
              <a:gd name="connsiteY1" fmla="*/ 59609 h 402509"/>
              <a:gd name="connsiteX2" fmla="*/ 0 w 952500"/>
              <a:gd name="connsiteY2" fmla="*/ 402509 h 402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500" h="402509">
                <a:moveTo>
                  <a:pt x="952500" y="2459"/>
                </a:moveTo>
                <a:cubicBezTo>
                  <a:pt x="750887" y="-2304"/>
                  <a:pt x="549275" y="-7066"/>
                  <a:pt x="390525" y="59609"/>
                </a:cubicBezTo>
                <a:cubicBezTo>
                  <a:pt x="231775" y="126284"/>
                  <a:pt x="115887" y="264396"/>
                  <a:pt x="0" y="402509"/>
                </a:cubicBez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74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конкретной пиццерии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279576" y="1595022"/>
            <a:ext cx="723337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1950"/>
            <a:r>
              <a:rPr lang="ru-RU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Пиццерия, готовящая пиццу в нью-йоркском стиле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NYPizzaStore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PizzaStore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200" dirty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 defTabSz="361950"/>
            <a:r>
              <a:rPr lang="ru-RU" sz="1200" dirty="0">
                <a:ea typeface="Calibri"/>
                <a:cs typeface="Times New Roman"/>
              </a:rPr>
              <a:t>	</a:t>
            </a:r>
            <a:r>
              <a:rPr lang="ru-RU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// Все, что нужно - реализовать метод </a:t>
            </a:r>
            <a:r>
              <a:rPr lang="ru-RU" sz="12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CreatePizza</a:t>
            </a:r>
            <a:r>
              <a:rPr lang="ru-RU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должным образом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2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CreatePizza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 </a:t>
            </a:r>
            <a:r>
              <a:rPr lang="en-US" sz="12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2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pizza;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2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cheeze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pizza </a:t>
            </a:r>
            <a:r>
              <a:rPr lang="en-US" sz="12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CNYCheezePizza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2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"peperoni"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pizza </a:t>
            </a:r>
            <a:r>
              <a:rPr lang="en-US" sz="12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CNYPeperoniPizza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2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napolitana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pizza </a:t>
            </a:r>
            <a:r>
              <a:rPr lang="en-US" sz="12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CNYNapolitanaPizza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throw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invalid_argument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"Unknown pizza type"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ru-RU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100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2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2216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пиццы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75520" y="1772816"/>
            <a:ext cx="88924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85775"/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OrderPizzaWithFactoryMethod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PizzaStore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&amp; </a:t>
            </a:r>
            <a:r>
              <a:rPr lang="en-US" dirty="0" err="1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pizzaStore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2400" dirty="0">
              <a:ea typeface="Calibri"/>
              <a:cs typeface="Times New Roman"/>
            </a:endParaRPr>
          </a:p>
          <a:p>
            <a:pPr defTabSz="485775"/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2400" dirty="0">
              <a:ea typeface="Calibri"/>
              <a:cs typeface="Times New Roman"/>
            </a:endParaRPr>
          </a:p>
          <a:p>
            <a:pPr defTabSz="485775"/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pizza = </a:t>
            </a:r>
            <a:r>
              <a:rPr lang="en-US" dirty="0" err="1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pizzaStore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.OrderPizza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"peperoni"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2400" dirty="0">
              <a:ea typeface="Calibri"/>
              <a:cs typeface="Times New Roman"/>
            </a:endParaRPr>
          </a:p>
          <a:p>
            <a:pPr defTabSz="485775"/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2400" dirty="0">
              <a:ea typeface="Calibri"/>
              <a:cs typeface="Times New Roman"/>
            </a:endParaRPr>
          </a:p>
          <a:p>
            <a:pPr defTabSz="485775"/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2400" dirty="0">
              <a:ea typeface="Calibri"/>
              <a:cs typeface="Times New Roman"/>
            </a:endParaRPr>
          </a:p>
          <a:p>
            <a:pPr defTabSz="485775"/>
            <a:r>
              <a:rPr lang="en-US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main()</a:t>
            </a:r>
            <a:endParaRPr lang="ru-RU" sz="2400" dirty="0">
              <a:ea typeface="Calibri"/>
              <a:cs typeface="Times New Roman"/>
            </a:endParaRPr>
          </a:p>
          <a:p>
            <a:pPr defTabSz="485775"/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2400" dirty="0">
              <a:ea typeface="Calibri"/>
              <a:cs typeface="Times New Roman"/>
            </a:endParaRPr>
          </a:p>
          <a:p>
            <a:pPr defTabSz="485775"/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NYPizzaStore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pizzaStore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2400" dirty="0">
              <a:ea typeface="Calibri"/>
              <a:cs typeface="Times New Roman"/>
            </a:endParaRPr>
          </a:p>
          <a:p>
            <a:pPr defTabSz="485775"/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OrderPizzaWithFactoryMethod</a:t>
            </a:r>
            <a:r>
              <a:rPr lang="ru-RU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ru-RU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pizzaStore</a:t>
            </a:r>
            <a:r>
              <a:rPr lang="ru-RU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2400" dirty="0">
              <a:ea typeface="Calibri"/>
              <a:cs typeface="Times New Roman"/>
            </a:endParaRPr>
          </a:p>
          <a:p>
            <a:pPr defTabSz="485775"/>
            <a:r>
              <a:rPr lang="ru-RU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2400" dirty="0">
              <a:ea typeface="Calibri"/>
              <a:cs typeface="Times New Roman"/>
            </a:endParaRPr>
          </a:p>
          <a:p>
            <a:pPr defTabSz="485775"/>
            <a:r>
              <a:rPr lang="ru-RU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ru-RU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0;</a:t>
            </a:r>
            <a:endParaRPr lang="ru-RU" sz="2400" dirty="0">
              <a:ea typeface="Calibri"/>
              <a:cs typeface="Times New Roman"/>
            </a:endParaRPr>
          </a:p>
          <a:p>
            <a:pPr defTabSz="485775">
              <a:spcAft>
                <a:spcPts val="1000"/>
              </a:spcAft>
            </a:pPr>
            <a:r>
              <a:rPr lang="ru-RU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2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53967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Фабричный метод (</a:t>
            </a:r>
            <a:r>
              <a:rPr lang="en-US" dirty="0"/>
              <a:t>Factory Method)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Фабричный метод отвечает за создание объектов и инкапсулирует эту операцию в </a:t>
            </a:r>
            <a:r>
              <a:rPr lang="ru-RU" dirty="0" err="1"/>
              <a:t>субклассе</a:t>
            </a:r>
            <a:endParaRPr lang="ru-RU" dirty="0"/>
          </a:p>
          <a:p>
            <a:pPr lvl="1"/>
            <a:r>
              <a:rPr lang="ru-RU" dirty="0"/>
              <a:t>Клиентский код в суперклассе отделяется от кода создания объекта в </a:t>
            </a:r>
            <a:r>
              <a:rPr lang="ru-RU" dirty="0" err="1"/>
              <a:t>субклассе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8842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Фабричный метод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604864" y="3459654"/>
            <a:ext cx="8856984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17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7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7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7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Product</a:t>
            </a:r>
            <a:r>
              <a:rPr lang="en-US" sz="17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17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FactoryMethod</a:t>
            </a:r>
            <a:r>
              <a:rPr lang="en-US" sz="17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7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7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7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7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 type) </a:t>
            </a:r>
            <a:r>
              <a:rPr lang="en-US" sz="17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7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0;</a:t>
            </a:r>
            <a:endParaRPr lang="ru-RU" sz="1700" dirty="0">
              <a:latin typeface="Times New Roman"/>
              <a:ea typeface="Times New Roman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703512" y="3813597"/>
            <a:ext cx="3364235" cy="1845682"/>
            <a:chOff x="179512" y="3813596"/>
            <a:chExt cx="3364235" cy="184568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4582060"/>
              <a:ext cx="336423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/>
                <a:t>Фабричный метод возвращает некий тип </a:t>
              </a:r>
              <a:r>
                <a:rPr lang="en-US" sz="1600" dirty="0"/>
                <a:t>Product</a:t>
              </a:r>
              <a:r>
                <a:rPr lang="ru-RU" sz="1600" dirty="0"/>
                <a:t>, обычно используемый методами родительского класса</a:t>
              </a:r>
            </a:p>
          </p:txBody>
        </p:sp>
        <p:cxnSp>
          <p:nvCxnSpPr>
            <p:cNvPr id="9" name="Прямая со стрелкой 8"/>
            <p:cNvCxnSpPr/>
            <p:nvPr/>
          </p:nvCxnSpPr>
          <p:spPr>
            <a:xfrm flipV="1">
              <a:off x="1881064" y="3813596"/>
              <a:ext cx="144016" cy="7684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2639616" y="2113163"/>
            <a:ext cx="4016077" cy="1346490"/>
            <a:chOff x="1115616" y="2113163"/>
            <a:chExt cx="4016077" cy="1346490"/>
          </a:xfrm>
        </p:grpSpPr>
        <p:sp>
          <p:nvSpPr>
            <p:cNvPr id="10" name="TextBox 9"/>
            <p:cNvSpPr txBox="1"/>
            <p:nvPr/>
          </p:nvSpPr>
          <p:spPr>
            <a:xfrm>
              <a:off x="1115616" y="2113163"/>
              <a:ext cx="40160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/>
                <a:t>Фабричный метод изолирует клиента из суперкласса от информации о конкретном типе создаваемого продукта</a:t>
              </a:r>
            </a:p>
          </p:txBody>
        </p:sp>
        <p:cxnSp>
          <p:nvCxnSpPr>
            <p:cNvPr id="11" name="Прямая со стрелкой 10"/>
            <p:cNvCxnSpPr/>
            <p:nvPr/>
          </p:nvCxnSpPr>
          <p:spPr>
            <a:xfrm>
              <a:off x="3825280" y="3141900"/>
              <a:ext cx="432048" cy="3177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141368" y="3813597"/>
            <a:ext cx="4635152" cy="1968792"/>
            <a:chOff x="4617368" y="3813596"/>
            <a:chExt cx="4635152" cy="1968792"/>
          </a:xfrm>
        </p:grpSpPr>
        <p:sp>
          <p:nvSpPr>
            <p:cNvPr id="14" name="TextBox 13"/>
            <p:cNvSpPr txBox="1"/>
            <p:nvPr/>
          </p:nvSpPr>
          <p:spPr>
            <a:xfrm>
              <a:off x="4617368" y="4705170"/>
              <a:ext cx="463515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/>
                <a:t>Фабричный метод может быть </a:t>
              </a:r>
              <a:r>
                <a:rPr lang="ru-RU" sz="1600" dirty="0" err="1"/>
                <a:t>параметризован</a:t>
              </a:r>
              <a:r>
                <a:rPr lang="ru-RU" sz="1600" dirty="0"/>
                <a:t> для выбора для выбора между несколькими разновидностями продуктов и/или параметрами их создания</a:t>
              </a:r>
            </a:p>
          </p:txBody>
        </p:sp>
        <p:cxnSp>
          <p:nvCxnSpPr>
            <p:cNvPr id="15" name="Прямая со стрелкой 14"/>
            <p:cNvCxnSpPr/>
            <p:nvPr/>
          </p:nvCxnSpPr>
          <p:spPr>
            <a:xfrm flipV="1">
              <a:off x="5769496" y="3813596"/>
              <a:ext cx="144016" cy="7684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7221488" y="2136215"/>
            <a:ext cx="3240360" cy="1323439"/>
            <a:chOff x="5697488" y="2136214"/>
            <a:chExt cx="3240360" cy="1323439"/>
          </a:xfrm>
        </p:grpSpPr>
        <p:sp>
          <p:nvSpPr>
            <p:cNvPr id="16" name="TextBox 15"/>
            <p:cNvSpPr txBox="1"/>
            <p:nvPr/>
          </p:nvSpPr>
          <p:spPr>
            <a:xfrm>
              <a:off x="5697488" y="2136214"/>
              <a:ext cx="324036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/>
                <a:t>Фабричный метод объявлен чисто виртуальным, чтобы </a:t>
              </a:r>
              <a:r>
                <a:rPr lang="ru-RU" sz="1600" dirty="0" err="1"/>
                <a:t>субклассы</a:t>
              </a:r>
              <a:r>
                <a:rPr lang="ru-RU" sz="1600" dirty="0"/>
                <a:t> предоставили реализацию создания объектов</a:t>
              </a:r>
            </a:p>
          </p:txBody>
        </p:sp>
        <p:cxnSp>
          <p:nvCxnSpPr>
            <p:cNvPr id="18" name="Прямая со стрелкой 17"/>
            <p:cNvCxnSpPr/>
            <p:nvPr/>
          </p:nvCxnSpPr>
          <p:spPr>
            <a:xfrm>
              <a:off x="7857728" y="2983023"/>
              <a:ext cx="576064" cy="4766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5753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Параллельные иерархии классов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708920"/>
            <a:ext cx="9083672" cy="2540278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501901" y="4953000"/>
            <a:ext cx="8166101" cy="1751982"/>
            <a:chOff x="977900" y="4953000"/>
            <a:chExt cx="8166101" cy="1751982"/>
          </a:xfrm>
        </p:grpSpPr>
        <p:sp>
          <p:nvSpPr>
            <p:cNvPr id="8" name="TextBox 7"/>
            <p:cNvSpPr txBox="1"/>
            <p:nvPr/>
          </p:nvSpPr>
          <p:spPr>
            <a:xfrm>
              <a:off x="7020273" y="5413052"/>
              <a:ext cx="212372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CChicagoPizzaStore</a:t>
              </a:r>
              <a:r>
                <a:rPr lang="en-US" sz="1400" dirty="0"/>
                <a:t> </a:t>
              </a:r>
              <a:r>
                <a:rPr lang="ru-RU" sz="1400" dirty="0"/>
                <a:t>инкапсулирует сведения о том, как готовить чикагскую пиццу</a:t>
              </a:r>
            </a:p>
          </p:txBody>
        </p:sp>
        <p:sp>
          <p:nvSpPr>
            <p:cNvPr id="10" name="Полилиния 9"/>
            <p:cNvSpPr/>
            <p:nvPr/>
          </p:nvSpPr>
          <p:spPr>
            <a:xfrm>
              <a:off x="977900" y="5308600"/>
              <a:ext cx="3378200" cy="1090408"/>
            </a:xfrm>
            <a:custGeom>
              <a:avLst/>
              <a:gdLst>
                <a:gd name="connsiteX0" fmla="*/ 3378200 w 3378200"/>
                <a:gd name="connsiteY0" fmla="*/ 635000 h 1090408"/>
                <a:gd name="connsiteX1" fmla="*/ 1371600 w 3378200"/>
                <a:gd name="connsiteY1" fmla="*/ 1066800 h 1090408"/>
                <a:gd name="connsiteX2" fmla="*/ 0 w 3378200"/>
                <a:gd name="connsiteY2" fmla="*/ 0 h 1090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78200" h="1090408">
                  <a:moveTo>
                    <a:pt x="3378200" y="635000"/>
                  </a:moveTo>
                  <a:cubicBezTo>
                    <a:pt x="2656416" y="903816"/>
                    <a:pt x="1934633" y="1172633"/>
                    <a:pt x="1371600" y="1066800"/>
                  </a:cubicBezTo>
                  <a:cubicBezTo>
                    <a:pt x="808567" y="960967"/>
                    <a:pt x="404283" y="480483"/>
                    <a:pt x="0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олилиния 10"/>
            <p:cNvSpPr/>
            <p:nvPr/>
          </p:nvSpPr>
          <p:spPr>
            <a:xfrm>
              <a:off x="3009900" y="5321300"/>
              <a:ext cx="3949700" cy="1383682"/>
            </a:xfrm>
            <a:custGeom>
              <a:avLst/>
              <a:gdLst>
                <a:gd name="connsiteX0" fmla="*/ 3949700 w 3949700"/>
                <a:gd name="connsiteY0" fmla="*/ 800100 h 1383682"/>
                <a:gd name="connsiteX1" fmla="*/ 1981200 w 3949700"/>
                <a:gd name="connsiteY1" fmla="*/ 1371600 h 1383682"/>
                <a:gd name="connsiteX2" fmla="*/ 558800 w 3949700"/>
                <a:gd name="connsiteY2" fmla="*/ 1092200 h 1383682"/>
                <a:gd name="connsiteX3" fmla="*/ 0 w 3949700"/>
                <a:gd name="connsiteY3" fmla="*/ 0 h 1383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9700" h="1383682">
                  <a:moveTo>
                    <a:pt x="3949700" y="800100"/>
                  </a:moveTo>
                  <a:cubicBezTo>
                    <a:pt x="3248025" y="1061508"/>
                    <a:pt x="2546350" y="1322917"/>
                    <a:pt x="1981200" y="1371600"/>
                  </a:cubicBezTo>
                  <a:cubicBezTo>
                    <a:pt x="1416050" y="1420283"/>
                    <a:pt x="889000" y="1320800"/>
                    <a:pt x="558800" y="1092200"/>
                  </a:cubicBezTo>
                  <a:cubicBezTo>
                    <a:pt x="228600" y="863600"/>
                    <a:pt x="114300" y="431800"/>
                    <a:pt x="0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олилиния 11"/>
            <p:cNvSpPr/>
            <p:nvPr/>
          </p:nvSpPr>
          <p:spPr>
            <a:xfrm>
              <a:off x="8039100" y="4953000"/>
              <a:ext cx="114300" cy="444500"/>
            </a:xfrm>
            <a:custGeom>
              <a:avLst/>
              <a:gdLst>
                <a:gd name="connsiteX0" fmla="*/ 0 w 114300"/>
                <a:gd name="connsiteY0" fmla="*/ 444500 h 444500"/>
                <a:gd name="connsiteX1" fmla="*/ 88900 w 114300"/>
                <a:gd name="connsiteY1" fmla="*/ 190500 h 444500"/>
                <a:gd name="connsiteX2" fmla="*/ 114300 w 114300"/>
                <a:gd name="connsiteY2" fmla="*/ 0 h 44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444500">
                  <a:moveTo>
                    <a:pt x="0" y="444500"/>
                  </a:moveTo>
                  <a:cubicBezTo>
                    <a:pt x="34925" y="354541"/>
                    <a:pt x="69850" y="264583"/>
                    <a:pt x="88900" y="190500"/>
                  </a:cubicBezTo>
                  <a:cubicBezTo>
                    <a:pt x="107950" y="116417"/>
                    <a:pt x="111125" y="58208"/>
                    <a:pt x="114300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283969" y="5016500"/>
              <a:ext cx="2304255" cy="1382831"/>
              <a:chOff x="4283969" y="5016500"/>
              <a:chExt cx="2304255" cy="138283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4283969" y="5445224"/>
                <a:ext cx="230425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/>
                  <a:t>CNYPizzaStore</a:t>
                </a:r>
                <a:r>
                  <a:rPr lang="en-US" sz="1400" dirty="0"/>
                  <a:t> </a:t>
                </a:r>
                <a:r>
                  <a:rPr lang="ru-RU" sz="1400" dirty="0"/>
                  <a:t>инкапсулирует сведения о том, как готовить нью-йоркскую пиццу</a:t>
                </a:r>
              </a:p>
            </p:txBody>
          </p:sp>
          <p:sp>
            <p:nvSpPr>
              <p:cNvPr id="13" name="Полилиния 12"/>
              <p:cNvSpPr/>
              <p:nvPr/>
            </p:nvSpPr>
            <p:spPr>
              <a:xfrm>
                <a:off x="5486400" y="5016500"/>
                <a:ext cx="355600" cy="419100"/>
              </a:xfrm>
              <a:custGeom>
                <a:avLst/>
                <a:gdLst>
                  <a:gd name="connsiteX0" fmla="*/ 0 w 355600"/>
                  <a:gd name="connsiteY0" fmla="*/ 419100 h 419100"/>
                  <a:gd name="connsiteX1" fmla="*/ 241300 w 355600"/>
                  <a:gd name="connsiteY1" fmla="*/ 254000 h 419100"/>
                  <a:gd name="connsiteX2" fmla="*/ 355600 w 355600"/>
                  <a:gd name="connsiteY2" fmla="*/ 0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5600" h="419100">
                    <a:moveTo>
                      <a:pt x="0" y="419100"/>
                    </a:moveTo>
                    <a:cubicBezTo>
                      <a:pt x="91016" y="371475"/>
                      <a:pt x="182033" y="323850"/>
                      <a:pt x="241300" y="254000"/>
                    </a:cubicBezTo>
                    <a:cubicBezTo>
                      <a:pt x="300567" y="184150"/>
                      <a:pt x="328083" y="92075"/>
                      <a:pt x="355600" y="0"/>
                    </a:cubicBezTo>
                  </a:path>
                </a:pathLst>
              </a:cu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3911600" y="1785219"/>
            <a:ext cx="3987304" cy="1384995"/>
            <a:chOff x="2387600" y="1785218"/>
            <a:chExt cx="3987304" cy="1384995"/>
          </a:xfrm>
        </p:grpSpPr>
        <p:sp>
          <p:nvSpPr>
            <p:cNvPr id="14" name="TextBox 13"/>
            <p:cNvSpPr txBox="1"/>
            <p:nvPr/>
          </p:nvSpPr>
          <p:spPr>
            <a:xfrm>
              <a:off x="3072904" y="1785218"/>
              <a:ext cx="299819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Обе иерархии содержат абстрактные классы, расширяемые конкретными классами со специализированными реализациями для Нью-Йорка и </a:t>
              </a:r>
              <a:r>
                <a:rPr lang="ru-RU" sz="1400" dirty="0" err="1"/>
                <a:t>Чигаго</a:t>
              </a:r>
              <a:endParaRPr lang="ru-RU" sz="1400" dirty="0"/>
            </a:p>
          </p:txBody>
        </p:sp>
        <p:sp>
          <p:nvSpPr>
            <p:cNvPr id="15" name="Полилиния 14"/>
            <p:cNvSpPr/>
            <p:nvPr/>
          </p:nvSpPr>
          <p:spPr>
            <a:xfrm>
              <a:off x="5917704" y="1938318"/>
              <a:ext cx="457200" cy="711200"/>
            </a:xfrm>
            <a:custGeom>
              <a:avLst/>
              <a:gdLst>
                <a:gd name="connsiteX0" fmla="*/ 0 w 457200"/>
                <a:gd name="connsiteY0" fmla="*/ 0 h 711200"/>
                <a:gd name="connsiteX1" fmla="*/ 330200 w 457200"/>
                <a:gd name="connsiteY1" fmla="*/ 228600 h 711200"/>
                <a:gd name="connsiteX2" fmla="*/ 457200 w 457200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7200" h="711200">
                  <a:moveTo>
                    <a:pt x="0" y="0"/>
                  </a:moveTo>
                  <a:cubicBezTo>
                    <a:pt x="127000" y="55033"/>
                    <a:pt x="254000" y="110067"/>
                    <a:pt x="330200" y="228600"/>
                  </a:cubicBezTo>
                  <a:cubicBezTo>
                    <a:pt x="406400" y="347133"/>
                    <a:pt x="431800" y="529166"/>
                    <a:pt x="457200" y="71120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олилиния 15"/>
            <p:cNvSpPr/>
            <p:nvPr/>
          </p:nvSpPr>
          <p:spPr>
            <a:xfrm>
              <a:off x="2387600" y="2019300"/>
              <a:ext cx="457200" cy="622300"/>
            </a:xfrm>
            <a:custGeom>
              <a:avLst/>
              <a:gdLst>
                <a:gd name="connsiteX0" fmla="*/ 457200 w 457200"/>
                <a:gd name="connsiteY0" fmla="*/ 0 h 622300"/>
                <a:gd name="connsiteX1" fmla="*/ 139700 w 457200"/>
                <a:gd name="connsiteY1" fmla="*/ 279400 h 622300"/>
                <a:gd name="connsiteX2" fmla="*/ 0 w 457200"/>
                <a:gd name="connsiteY2" fmla="*/ 622300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7200" h="622300">
                  <a:moveTo>
                    <a:pt x="457200" y="0"/>
                  </a:moveTo>
                  <a:cubicBezTo>
                    <a:pt x="336550" y="87842"/>
                    <a:pt x="215900" y="175684"/>
                    <a:pt x="139700" y="279400"/>
                  </a:cubicBezTo>
                  <a:cubicBezTo>
                    <a:pt x="63500" y="383116"/>
                    <a:pt x="31750" y="502708"/>
                    <a:pt x="0" y="62230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13447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Определение паттерна Фабричный Метод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Фабричный Метод</a:t>
            </a:r>
            <a:r>
              <a:rPr lang="ru-RU" dirty="0"/>
              <a:t> определяет интерфейс создания объекта, но позволяет </a:t>
            </a:r>
            <a:r>
              <a:rPr lang="ru-RU" dirty="0" err="1"/>
              <a:t>субклассам</a:t>
            </a:r>
            <a:r>
              <a:rPr lang="ru-RU" dirty="0"/>
              <a:t> выбрать его класс</a:t>
            </a:r>
          </a:p>
          <a:p>
            <a:pPr lvl="1"/>
            <a:r>
              <a:rPr lang="ru-RU" dirty="0"/>
              <a:t>Фабричный Метод делегирует операцию создания экземпляра своим </a:t>
            </a:r>
            <a:r>
              <a:rPr lang="ru-RU" dirty="0" err="1"/>
              <a:t>субклассам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47918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Структура паттерна Фабричный Метод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721" y="3062501"/>
            <a:ext cx="5268281" cy="2131418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1488604" y="2944936"/>
            <a:ext cx="2232248" cy="2222696"/>
            <a:chOff x="-35396" y="2944936"/>
            <a:chExt cx="2232248" cy="2222696"/>
          </a:xfrm>
        </p:grpSpPr>
        <p:sp>
          <p:nvSpPr>
            <p:cNvPr id="4" name="TextBox 3"/>
            <p:cNvSpPr txBox="1"/>
            <p:nvPr/>
          </p:nvSpPr>
          <p:spPr>
            <a:xfrm>
              <a:off x="-35396" y="3327991"/>
              <a:ext cx="2232248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Все продукты должны реализовывать общий интерфейс, чтобы классы, их использующие, оперировали на уровне интерфейса, а не реализации</a:t>
              </a:r>
            </a:p>
          </p:txBody>
        </p:sp>
        <p:sp>
          <p:nvSpPr>
            <p:cNvPr id="9" name="Полилиния 8"/>
            <p:cNvSpPr/>
            <p:nvPr/>
          </p:nvSpPr>
          <p:spPr>
            <a:xfrm>
              <a:off x="1181100" y="2944936"/>
              <a:ext cx="901700" cy="382464"/>
            </a:xfrm>
            <a:custGeom>
              <a:avLst/>
              <a:gdLst>
                <a:gd name="connsiteX0" fmla="*/ 0 w 901700"/>
                <a:gd name="connsiteY0" fmla="*/ 382464 h 382464"/>
                <a:gd name="connsiteX1" fmla="*/ 546100 w 901700"/>
                <a:gd name="connsiteY1" fmla="*/ 26864 h 382464"/>
                <a:gd name="connsiteX2" fmla="*/ 901700 w 901700"/>
                <a:gd name="connsiteY2" fmla="*/ 52264 h 3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700" h="382464">
                  <a:moveTo>
                    <a:pt x="0" y="382464"/>
                  </a:moveTo>
                  <a:cubicBezTo>
                    <a:pt x="197908" y="232180"/>
                    <a:pt x="395817" y="81897"/>
                    <a:pt x="546100" y="26864"/>
                  </a:cubicBezTo>
                  <a:cubicBezTo>
                    <a:pt x="696383" y="-28169"/>
                    <a:pt x="799041" y="12047"/>
                    <a:pt x="901700" y="52264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олилиния 9"/>
            <p:cNvSpPr/>
            <p:nvPr/>
          </p:nvSpPr>
          <p:spPr>
            <a:xfrm>
              <a:off x="1365920" y="4742884"/>
              <a:ext cx="685800" cy="424748"/>
            </a:xfrm>
            <a:custGeom>
              <a:avLst/>
              <a:gdLst>
                <a:gd name="connsiteX0" fmla="*/ 0 w 685800"/>
                <a:gd name="connsiteY0" fmla="*/ 0 h 424748"/>
                <a:gd name="connsiteX1" fmla="*/ 165100 w 685800"/>
                <a:gd name="connsiteY1" fmla="*/ 330200 h 424748"/>
                <a:gd name="connsiteX2" fmla="*/ 685800 w 685800"/>
                <a:gd name="connsiteY2" fmla="*/ 419100 h 424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5800" h="424748">
                  <a:moveTo>
                    <a:pt x="0" y="0"/>
                  </a:moveTo>
                  <a:cubicBezTo>
                    <a:pt x="25400" y="130175"/>
                    <a:pt x="50800" y="260350"/>
                    <a:pt x="165100" y="330200"/>
                  </a:cubicBezTo>
                  <a:cubicBezTo>
                    <a:pt x="279400" y="400050"/>
                    <a:pt x="524933" y="440267"/>
                    <a:pt x="685800" y="41910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94212" y="5232401"/>
            <a:ext cx="3574876" cy="1418019"/>
            <a:chOff x="2170212" y="5232400"/>
            <a:chExt cx="3574876" cy="1418019"/>
          </a:xfrm>
        </p:grpSpPr>
        <p:sp>
          <p:nvSpPr>
            <p:cNvPr id="5" name="TextBox 4"/>
            <p:cNvSpPr txBox="1"/>
            <p:nvPr/>
          </p:nvSpPr>
          <p:spPr>
            <a:xfrm>
              <a:off x="2170212" y="5696312"/>
              <a:ext cx="357487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Класс </a:t>
              </a:r>
              <a:r>
                <a:rPr lang="en-US" sz="1400" dirty="0" err="1"/>
                <a:t>ConcreteCreator</a:t>
              </a:r>
              <a:r>
                <a:rPr lang="ru-RU" sz="1400" dirty="0"/>
                <a:t> отвечает за создание конкретных продуктов. Это единственный класс, который располагает информацией об их создании</a:t>
              </a:r>
            </a:p>
          </p:txBody>
        </p:sp>
        <p:sp>
          <p:nvSpPr>
            <p:cNvPr id="11" name="Полилиния 10"/>
            <p:cNvSpPr/>
            <p:nvPr/>
          </p:nvSpPr>
          <p:spPr>
            <a:xfrm>
              <a:off x="3124200" y="5321300"/>
              <a:ext cx="292100" cy="330200"/>
            </a:xfrm>
            <a:custGeom>
              <a:avLst/>
              <a:gdLst>
                <a:gd name="connsiteX0" fmla="*/ 292100 w 292100"/>
                <a:gd name="connsiteY0" fmla="*/ 330200 h 330200"/>
                <a:gd name="connsiteX1" fmla="*/ 101600 w 292100"/>
                <a:gd name="connsiteY1" fmla="*/ 215900 h 330200"/>
                <a:gd name="connsiteX2" fmla="*/ 0 w 292100"/>
                <a:gd name="connsiteY2" fmla="*/ 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2100" h="330200">
                  <a:moveTo>
                    <a:pt x="292100" y="330200"/>
                  </a:moveTo>
                  <a:cubicBezTo>
                    <a:pt x="221191" y="300566"/>
                    <a:pt x="150283" y="270933"/>
                    <a:pt x="101600" y="215900"/>
                  </a:cubicBezTo>
                  <a:cubicBezTo>
                    <a:pt x="52917" y="160867"/>
                    <a:pt x="26458" y="80433"/>
                    <a:pt x="0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олилиния 11"/>
            <p:cNvSpPr/>
            <p:nvPr/>
          </p:nvSpPr>
          <p:spPr>
            <a:xfrm>
              <a:off x="5257800" y="5232400"/>
              <a:ext cx="304800" cy="419100"/>
            </a:xfrm>
            <a:custGeom>
              <a:avLst/>
              <a:gdLst>
                <a:gd name="connsiteX0" fmla="*/ 0 w 304800"/>
                <a:gd name="connsiteY0" fmla="*/ 419100 h 419100"/>
                <a:gd name="connsiteX1" fmla="*/ 228600 w 304800"/>
                <a:gd name="connsiteY1" fmla="*/ 165100 h 419100"/>
                <a:gd name="connsiteX2" fmla="*/ 304800 w 304800"/>
                <a:gd name="connsiteY2" fmla="*/ 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" h="419100">
                  <a:moveTo>
                    <a:pt x="0" y="419100"/>
                  </a:moveTo>
                  <a:cubicBezTo>
                    <a:pt x="88900" y="327025"/>
                    <a:pt x="177800" y="234950"/>
                    <a:pt x="228600" y="165100"/>
                  </a:cubicBezTo>
                  <a:cubicBezTo>
                    <a:pt x="279400" y="95250"/>
                    <a:pt x="292100" y="47625"/>
                    <a:pt x="304800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286459" y="2072532"/>
            <a:ext cx="3424367" cy="835768"/>
            <a:chOff x="4762458" y="2072532"/>
            <a:chExt cx="3424367" cy="835768"/>
          </a:xfrm>
        </p:grpSpPr>
        <p:sp>
          <p:nvSpPr>
            <p:cNvPr id="7" name="TextBox 6"/>
            <p:cNvSpPr txBox="1"/>
            <p:nvPr/>
          </p:nvSpPr>
          <p:spPr>
            <a:xfrm>
              <a:off x="4917425" y="2072532"/>
              <a:ext cx="32694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Класс </a:t>
              </a:r>
              <a:r>
                <a:rPr lang="en-US" sz="1400" dirty="0"/>
                <a:t>Creator </a:t>
              </a:r>
              <a:r>
                <a:rPr lang="ru-RU" sz="1400" dirty="0"/>
                <a:t>содержит реализации всех методов, выполняющих операции с продуктами, кроме фабричного метода</a:t>
              </a:r>
            </a:p>
          </p:txBody>
        </p:sp>
        <p:sp>
          <p:nvSpPr>
            <p:cNvPr id="13" name="Полилиния 12"/>
            <p:cNvSpPr/>
            <p:nvPr/>
          </p:nvSpPr>
          <p:spPr>
            <a:xfrm>
              <a:off x="4762458" y="2387600"/>
              <a:ext cx="165142" cy="520700"/>
            </a:xfrm>
            <a:custGeom>
              <a:avLst/>
              <a:gdLst>
                <a:gd name="connsiteX0" fmla="*/ 152442 w 165142"/>
                <a:gd name="connsiteY0" fmla="*/ 0 h 520700"/>
                <a:gd name="connsiteX1" fmla="*/ 42 w 165142"/>
                <a:gd name="connsiteY1" fmla="*/ 228600 h 520700"/>
                <a:gd name="connsiteX2" fmla="*/ 165142 w 165142"/>
                <a:gd name="connsiteY2" fmla="*/ 520700 h 52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142" h="520700">
                  <a:moveTo>
                    <a:pt x="152442" y="0"/>
                  </a:moveTo>
                  <a:cubicBezTo>
                    <a:pt x="75183" y="70908"/>
                    <a:pt x="-2075" y="141817"/>
                    <a:pt x="42" y="228600"/>
                  </a:cubicBezTo>
                  <a:cubicBezTo>
                    <a:pt x="2159" y="315383"/>
                    <a:pt x="116459" y="450850"/>
                    <a:pt x="165142" y="52070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037502" y="2971225"/>
            <a:ext cx="2637047" cy="1169551"/>
            <a:chOff x="6513501" y="2971224"/>
            <a:chExt cx="2637047" cy="1169551"/>
          </a:xfrm>
        </p:grpSpPr>
        <p:sp>
          <p:nvSpPr>
            <p:cNvPr id="8" name="TextBox 7"/>
            <p:cNvSpPr txBox="1"/>
            <p:nvPr/>
          </p:nvSpPr>
          <p:spPr>
            <a:xfrm>
              <a:off x="7326549" y="2971224"/>
              <a:ext cx="182399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Абстрактный метод </a:t>
              </a:r>
              <a:r>
                <a:rPr lang="en-US" sz="1400" dirty="0" err="1"/>
                <a:t>FactoryMethod</a:t>
              </a:r>
              <a:r>
                <a:rPr lang="en-US" sz="1400" dirty="0"/>
                <a:t>()</a:t>
              </a:r>
              <a:r>
                <a:rPr lang="ru-RU" sz="1400" dirty="0"/>
                <a:t> должен быть реализован всеми </a:t>
              </a:r>
              <a:r>
                <a:rPr lang="ru-RU" sz="1400" dirty="0" err="1"/>
                <a:t>субклассами</a:t>
              </a:r>
              <a:r>
                <a:rPr lang="ru-RU" sz="1400" dirty="0"/>
                <a:t> </a:t>
              </a:r>
              <a:r>
                <a:rPr lang="en-US" sz="1400" dirty="0"/>
                <a:t>Creator</a:t>
              </a:r>
              <a:endParaRPr lang="ru-RU" sz="1400" dirty="0"/>
            </a:p>
          </p:txBody>
        </p:sp>
        <p:sp>
          <p:nvSpPr>
            <p:cNvPr id="14" name="Полилиния 13"/>
            <p:cNvSpPr/>
            <p:nvPr/>
          </p:nvSpPr>
          <p:spPr>
            <a:xfrm>
              <a:off x="6513501" y="3374506"/>
              <a:ext cx="927100" cy="266700"/>
            </a:xfrm>
            <a:custGeom>
              <a:avLst/>
              <a:gdLst>
                <a:gd name="connsiteX0" fmla="*/ 927100 w 927100"/>
                <a:gd name="connsiteY0" fmla="*/ 0 h 266700"/>
                <a:gd name="connsiteX1" fmla="*/ 431800 w 927100"/>
                <a:gd name="connsiteY1" fmla="*/ 101600 h 266700"/>
                <a:gd name="connsiteX2" fmla="*/ 0 w 927100"/>
                <a:gd name="connsiteY2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7100" h="266700">
                  <a:moveTo>
                    <a:pt x="927100" y="0"/>
                  </a:moveTo>
                  <a:cubicBezTo>
                    <a:pt x="756708" y="28575"/>
                    <a:pt x="586316" y="57150"/>
                    <a:pt x="431800" y="101600"/>
                  </a:cubicBezTo>
                  <a:cubicBezTo>
                    <a:pt x="277284" y="146050"/>
                    <a:pt x="138642" y="206375"/>
                    <a:pt x="0" y="26670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635011" y="4749801"/>
            <a:ext cx="2018939" cy="1652151"/>
            <a:chOff x="7111010" y="4749800"/>
            <a:chExt cx="2018939" cy="1652151"/>
          </a:xfrm>
        </p:grpSpPr>
        <p:sp>
          <p:nvSpPr>
            <p:cNvPr id="6" name="TextBox 5"/>
            <p:cNvSpPr txBox="1"/>
            <p:nvPr/>
          </p:nvSpPr>
          <p:spPr>
            <a:xfrm>
              <a:off x="7111010" y="5232400"/>
              <a:ext cx="201893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Класс </a:t>
              </a:r>
              <a:r>
                <a:rPr lang="en-US" sz="1400" dirty="0" err="1"/>
                <a:t>ConcreteCreator</a:t>
              </a:r>
              <a:r>
                <a:rPr lang="en-US" sz="1400" dirty="0"/>
                <a:t> </a:t>
              </a:r>
              <a:r>
                <a:rPr lang="ru-RU" sz="1400" dirty="0"/>
                <a:t>реализует метод </a:t>
              </a:r>
              <a:r>
                <a:rPr lang="en-US" sz="1400" dirty="0" err="1"/>
                <a:t>FactoryMethod</a:t>
              </a:r>
              <a:r>
                <a:rPr lang="en-US" sz="1400" dirty="0"/>
                <a:t>()</a:t>
              </a:r>
              <a:r>
                <a:rPr lang="ru-RU" sz="1400" dirty="0"/>
                <a:t>, непосредственно производящий продукт</a:t>
              </a:r>
            </a:p>
          </p:txBody>
        </p:sp>
        <p:sp>
          <p:nvSpPr>
            <p:cNvPr id="15" name="Полилиния 14"/>
            <p:cNvSpPr/>
            <p:nvPr/>
          </p:nvSpPr>
          <p:spPr>
            <a:xfrm>
              <a:off x="7416800" y="4749800"/>
              <a:ext cx="901700" cy="419100"/>
            </a:xfrm>
            <a:custGeom>
              <a:avLst/>
              <a:gdLst>
                <a:gd name="connsiteX0" fmla="*/ 901700 w 901700"/>
                <a:gd name="connsiteY0" fmla="*/ 419100 h 419100"/>
                <a:gd name="connsiteX1" fmla="*/ 533400 w 901700"/>
                <a:gd name="connsiteY1" fmla="*/ 101600 h 419100"/>
                <a:gd name="connsiteX2" fmla="*/ 0 w 901700"/>
                <a:gd name="connsiteY2" fmla="*/ 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700" h="419100">
                  <a:moveTo>
                    <a:pt x="901700" y="419100"/>
                  </a:moveTo>
                  <a:cubicBezTo>
                    <a:pt x="792691" y="295275"/>
                    <a:pt x="683683" y="171450"/>
                    <a:pt x="533400" y="101600"/>
                  </a:cubicBezTo>
                  <a:cubicBezTo>
                    <a:pt x="383117" y="31750"/>
                    <a:pt x="97367" y="19050"/>
                    <a:pt x="0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97601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Варианты реализации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Параметризованный фабричный метод</a:t>
            </a:r>
          </a:p>
          <a:p>
            <a:pPr lvl="1"/>
            <a:r>
              <a:rPr lang="ru-RU" dirty="0"/>
              <a:t>Тип конкретного продукта зависит от параметров фабричного метода</a:t>
            </a:r>
          </a:p>
          <a:p>
            <a:r>
              <a:rPr lang="ru-RU" dirty="0" err="1"/>
              <a:t>Непараметризованный</a:t>
            </a:r>
            <a:r>
              <a:rPr lang="ru-RU" dirty="0"/>
              <a:t> фабричный метод</a:t>
            </a:r>
          </a:p>
          <a:p>
            <a:pPr lvl="1"/>
            <a:r>
              <a:rPr lang="ru-RU" dirty="0"/>
              <a:t>Тип конкретного продукта не зависит от параметров фабричного метода</a:t>
            </a:r>
          </a:p>
          <a:p>
            <a:pPr lvl="2"/>
            <a:r>
              <a:rPr lang="ru-RU" dirty="0"/>
              <a:t>Параметры могут вообще отсутствовать</a:t>
            </a:r>
          </a:p>
          <a:p>
            <a:r>
              <a:rPr lang="ru-RU" dirty="0"/>
              <a:t>В обоих случаях Создатель не должен делать </a:t>
            </a:r>
            <a:r>
              <a:rPr lang="ru-RU" dirty="0">
                <a:solidFill>
                  <a:srgbClr val="FF0000"/>
                </a:solidFill>
              </a:rPr>
              <a:t>никаких предположений о конкретном типе</a:t>
            </a:r>
            <a:r>
              <a:rPr lang="ru-RU" dirty="0"/>
              <a:t> полученного продукта</a:t>
            </a:r>
          </a:p>
        </p:txBody>
      </p:sp>
    </p:spTree>
    <p:extLst>
      <p:ext uri="{BB962C8B-B14F-4D97-AF65-F5344CB8AC3E}">
        <p14:creationId xmlns:p14="http://schemas.microsoft.com/office/powerpoint/2010/main" val="153382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Интерфейс </a:t>
            </a:r>
            <a:r>
              <a:rPr lang="en-US" dirty="0"/>
              <a:t>vs </a:t>
            </a:r>
            <a:r>
              <a:rPr lang="ru-RU" dirty="0"/>
              <a:t>Реализация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Программирование на уровне интерфейса</a:t>
            </a:r>
          </a:p>
          <a:p>
            <a:pPr lvl="1"/>
            <a:r>
              <a:rPr lang="ru-RU" dirty="0"/>
              <a:t>Код, использующий интерфейсы, будет работать с любыми классами, реализующими эти интерфейсы</a:t>
            </a:r>
            <a:endParaRPr lang="en-US" dirty="0"/>
          </a:p>
          <a:p>
            <a:r>
              <a:rPr lang="ru-RU" dirty="0"/>
              <a:t>Программирование на уровне конкретных реализаций</a:t>
            </a:r>
          </a:p>
          <a:p>
            <a:pPr lvl="1"/>
            <a:r>
              <a:rPr lang="ru-RU" dirty="0"/>
              <a:t>Требуется внесение изменений при добавлении новых конкретных классов</a:t>
            </a:r>
          </a:p>
          <a:p>
            <a:pPr lvl="1"/>
            <a:r>
              <a:rPr lang="ru-RU" dirty="0"/>
              <a:t>Нарушение принципа «код открыт для расширения, но закрыт для изменения»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296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Достоинства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Фабричные методы избавляют проектировщика от необходимости встраивать в код зависящие от приложения классы</a:t>
            </a:r>
          </a:p>
          <a:p>
            <a:r>
              <a:rPr lang="ru-RU" dirty="0"/>
              <a:t>Код имеет дело только с интерфейсом класса Product, поэтому он может работать с любыми классами конкретных продуктов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23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Клиентам придется создавать подкласс класса </a:t>
            </a:r>
            <a:r>
              <a:rPr lang="en-US" dirty="0"/>
              <a:t>Creator</a:t>
            </a:r>
            <a:r>
              <a:rPr lang="ru-RU" dirty="0"/>
              <a:t>, возможно, для создания лишь одного объекта </a:t>
            </a:r>
            <a:r>
              <a:rPr lang="en-US" dirty="0" err="1"/>
              <a:t>ConcreteProduct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95014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инверсии зависимостей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8220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500808" y="0"/>
            <a:ext cx="9167192" cy="6858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DependentPizzaStore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&lt;Pizza&gt;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string &amp; style,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string &amp; type)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&lt;Pizza&gt; pizza;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(style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"NY"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(type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cheeze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       { pizza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NYStyleCheezePizza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(type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"clam"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    { pizza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NYStyleClamPizza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(type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"peperoni"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 pizza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NYStylePeperoniPizza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(type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"veggie"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  { pizza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NYStyleVeggiePizza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(style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"Chicago"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(type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cheeze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       { pizza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ChicagoStyleCheezePizza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(type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"clam"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    { pizza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ChicagoStyleClamPizza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(type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"peperoni"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 pizza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ChicagoStylePeperoniPizza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(type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"veggie"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  { pizza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ChicagoStyleVeggiePizza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(!pizza)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invalid_argument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"Unknown pizza type"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pizza-&gt;Prepare();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pizza-&gt;Bake();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pizza-&gt;Cut();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pizza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Box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pizza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159896" y="0"/>
            <a:ext cx="5400600" cy="6206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Реализация класса пиццерии, без использования каких-либо фабрик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511824" y="5877272"/>
            <a:ext cx="6552728" cy="6206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 каких конкретных классов пиццы зависит этот класс</a:t>
            </a:r>
            <a:r>
              <a:rPr lang="en-US" dirty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74024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Зависимости между объектами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Всякий раз при непосредственном создании экземпляра возникает зависимость от конкретного класса</a:t>
            </a:r>
          </a:p>
          <a:p>
            <a:pPr lvl="1"/>
            <a:r>
              <a:rPr lang="ru-RU" dirty="0"/>
              <a:t>Внесение изменений в конкретный класс может повлечь за собой изменение всех использующих его объектов</a:t>
            </a:r>
          </a:p>
        </p:txBody>
      </p:sp>
    </p:spTree>
    <p:extLst>
      <p:ext uri="{BB962C8B-B14F-4D97-AF65-F5344CB8AC3E}">
        <p14:creationId xmlns:p14="http://schemas.microsoft.com/office/powerpoint/2010/main" val="41582096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PizzaStore</a:t>
            </a:r>
            <a:r>
              <a:rPr lang="ru-RU" dirty="0"/>
              <a:t> с сильными зависимостями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602" y="2481192"/>
            <a:ext cx="5762670" cy="371982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43872" y="1538790"/>
            <a:ext cx="2736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PizzaStore</a:t>
            </a:r>
            <a:r>
              <a:rPr lang="en-US" sz="1400" dirty="0"/>
              <a:t> </a:t>
            </a:r>
            <a:r>
              <a:rPr lang="ru-RU" sz="1400" dirty="0"/>
              <a:t>зависит от всех </a:t>
            </a:r>
            <a:r>
              <a:rPr lang="ru-RU" sz="1400" dirty="0" err="1"/>
              <a:t>субклассов</a:t>
            </a:r>
            <a:r>
              <a:rPr lang="ru-RU" sz="1400" dirty="0"/>
              <a:t> </a:t>
            </a:r>
            <a:r>
              <a:rPr lang="en-US" sz="1400" dirty="0"/>
              <a:t>Pizza</a:t>
            </a:r>
            <a:r>
              <a:rPr lang="ru-RU" sz="1400" dirty="0"/>
              <a:t>, т.к. непосредственно создает их экземпляры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544272" y="1788695"/>
            <a:ext cx="32415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PizzaStore</a:t>
            </a:r>
            <a:r>
              <a:rPr lang="en-US" sz="1400" dirty="0"/>
              <a:t> </a:t>
            </a:r>
            <a:r>
              <a:rPr lang="ru-RU" sz="1400" dirty="0"/>
              <a:t>зависит от реализаций, т.к. любые изменения в конкретных реализациях классов пиццы влияют на </a:t>
            </a:r>
            <a:r>
              <a:rPr lang="en-US" sz="1400" dirty="0" err="1"/>
              <a:t>PizzaStore</a:t>
            </a:r>
            <a:endParaRPr lang="ru-RU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838200" y="1665072"/>
            <a:ext cx="32415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При изменении в реализации конкретных классов пиццы, возможно придется вносить изменения в </a:t>
            </a:r>
            <a:r>
              <a:rPr lang="en-US" sz="1400" dirty="0" err="1"/>
              <a:t>PizzaStore</a:t>
            </a:r>
            <a:endParaRPr lang="ru-RU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279576" y="6302732"/>
            <a:ext cx="712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Каждая новая разновидность пиццы создает новую зависимость для </a:t>
            </a:r>
            <a:r>
              <a:rPr lang="en-US" sz="1400" dirty="0" err="1"/>
              <a:t>PizzaStore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9375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Принцип инверсии зависимостей</a:t>
            </a:r>
            <a:r>
              <a:rPr lang="en-US" dirty="0"/>
              <a:t> (Dependency Inversion Principle)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Код должен зависеть от абстракций, а не от конкретных классов</a:t>
            </a:r>
          </a:p>
          <a:p>
            <a:r>
              <a:rPr lang="ru-RU" dirty="0"/>
              <a:t>Высокоуровневые компоненты не должны зависеть от низкоуровневых</a:t>
            </a:r>
            <a:r>
              <a:rPr lang="en-US" dirty="0"/>
              <a:t>; </a:t>
            </a:r>
            <a:r>
              <a:rPr lang="ru-RU" dirty="0"/>
              <a:t>и те, и другие должны зависеть от абстракций</a:t>
            </a:r>
          </a:p>
          <a:p>
            <a:pPr lvl="1"/>
            <a:r>
              <a:rPr lang="ru-RU" dirty="0"/>
              <a:t>Высокоуровневой компонент – класс, поведение которого определяется в контексте других, низкоуровневых компонентов</a:t>
            </a:r>
          </a:p>
        </p:txBody>
      </p:sp>
    </p:spTree>
    <p:extLst>
      <p:ext uri="{BB962C8B-B14F-4D97-AF65-F5344CB8AC3E}">
        <p14:creationId xmlns:p14="http://schemas.microsoft.com/office/powerpoint/2010/main" val="273073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Анализ класса </a:t>
            </a:r>
            <a:r>
              <a:rPr lang="en-US" dirty="0" err="1"/>
              <a:t>DependentPizzaStore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PizzaStore</a:t>
            </a:r>
            <a:r>
              <a:rPr lang="en-US" dirty="0"/>
              <a:t> – </a:t>
            </a:r>
            <a:r>
              <a:rPr lang="ru-RU" dirty="0"/>
              <a:t>высокоуровневой компонент</a:t>
            </a:r>
          </a:p>
          <a:p>
            <a:pPr lvl="1"/>
            <a:r>
              <a:rPr lang="ru-RU" dirty="0"/>
              <a:t>Работает с разными объектами пиццы</a:t>
            </a:r>
          </a:p>
          <a:p>
            <a:pPr lvl="2"/>
            <a:r>
              <a:rPr lang="ru-RU" dirty="0"/>
              <a:t>Приготовление, выпекание, нарезка, упаковывание</a:t>
            </a:r>
          </a:p>
          <a:p>
            <a:r>
              <a:rPr lang="ru-RU" dirty="0"/>
              <a:t>Объекты пиццы – низкоуровневые компоненты</a:t>
            </a:r>
          </a:p>
          <a:p>
            <a:r>
              <a:rPr lang="ru-RU" dirty="0"/>
              <a:t>Класс</a:t>
            </a:r>
            <a:r>
              <a:rPr lang="en-US" dirty="0"/>
              <a:t> </a:t>
            </a:r>
            <a:r>
              <a:rPr lang="en-US" dirty="0" err="1"/>
              <a:t>DependentPizzaStore</a:t>
            </a:r>
            <a:r>
              <a:rPr lang="ru-RU" dirty="0"/>
              <a:t> зависит от всех классов пиццы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41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Инверсия зависимостей при применении Фабричного Метода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12" y="1772816"/>
            <a:ext cx="4954838" cy="48597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43672" y="2852936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Pizza –</a:t>
            </a:r>
            <a:r>
              <a:rPr lang="ru-RU" sz="1400" dirty="0"/>
              <a:t> абстрактный класс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88088" y="211792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PizzaStore</a:t>
            </a:r>
            <a:r>
              <a:rPr lang="ru-RU" sz="1400" dirty="0"/>
              <a:t> теперь зависит только от </a:t>
            </a:r>
            <a:r>
              <a:rPr lang="en-US" sz="1400" dirty="0"/>
              <a:t>Pizza</a:t>
            </a:r>
            <a:endParaRPr lang="ru-RU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8544272" y="3833352"/>
            <a:ext cx="1800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Конкретные классы пиццы тоже зависят от абстракции </a:t>
            </a:r>
            <a:r>
              <a:rPr lang="en-US" sz="1400" dirty="0"/>
              <a:t>Pizza</a:t>
            </a:r>
            <a:r>
              <a:rPr lang="ru-RU" sz="1400" dirty="0"/>
              <a:t>, т.к. они реализуют интерфейс </a:t>
            </a:r>
            <a:r>
              <a:rPr lang="en-US" sz="1400" dirty="0"/>
              <a:t>Pizza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84588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Советы по применению принципа инверсии зависимостей 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 ссылайтесь на конкретные классы</a:t>
            </a:r>
          </a:p>
          <a:p>
            <a:r>
              <a:rPr lang="ru-RU" dirty="0"/>
              <a:t>Не наследуйтесь от конкретных классов</a:t>
            </a:r>
          </a:p>
          <a:p>
            <a:pPr lvl="1"/>
            <a:r>
              <a:rPr lang="ru-RU" dirty="0"/>
              <a:t>Это создаёт сильную зависимость</a:t>
            </a:r>
          </a:p>
          <a:p>
            <a:pPr lvl="1"/>
            <a:r>
              <a:rPr lang="ru-RU" dirty="0"/>
              <a:t>Наследуйтесь от абстрактных классов и реализуйте интерфейсы</a:t>
            </a:r>
          </a:p>
          <a:p>
            <a:r>
              <a:rPr lang="ru-RU" dirty="0"/>
              <a:t>Не переопределяйте неабстрактные методы базового класса</a:t>
            </a:r>
          </a:p>
          <a:p>
            <a:pPr lvl="1"/>
            <a:r>
              <a:rPr lang="ru-RU" dirty="0"/>
              <a:t>Переопределение реализованного метода означает, что базовый класс был плохой абстракцией</a:t>
            </a:r>
          </a:p>
          <a:p>
            <a:r>
              <a:rPr lang="ru-RU" b="1" dirty="0">
                <a:solidFill>
                  <a:srgbClr val="FF0000"/>
                </a:solidFill>
              </a:rPr>
              <a:t>Это ориентиры, к которым нужно стремиться, а не слепо следовать</a:t>
            </a:r>
          </a:p>
        </p:txBody>
      </p:sp>
    </p:spTree>
    <p:extLst>
      <p:ext uri="{BB962C8B-B14F-4D97-AF65-F5344CB8AC3E}">
        <p14:creationId xmlns:p14="http://schemas.microsoft.com/office/powerpoint/2010/main" val="311807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Выбор типа создаваемого объекта во время выполнения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846458"/>
            <a:ext cx="5040560" cy="3756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0363">
              <a:lnSpc>
                <a:spcPct val="115000"/>
              </a:lnSpc>
            </a:pP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CDuck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duck;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(picnic)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duck </a:t>
            </a:r>
            <a:r>
              <a:rPr lang="en-US" sz="16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CMallardDuck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(hunting)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 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duck </a:t>
            </a:r>
            <a:r>
              <a:rPr lang="en-US" sz="16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CDecoyDuck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inBathTube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duck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6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ru-RU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CRubberDuck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  <a:spcAft>
                <a:spcPts val="1000"/>
              </a:spcAft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600" dirty="0">
              <a:ea typeface="Calibri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40016" y="1846458"/>
            <a:ext cx="46805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Класс создаваемого объекта определяется во время выполнения</a:t>
            </a:r>
          </a:p>
          <a:p>
            <a:endParaRPr lang="ru-RU" dirty="0"/>
          </a:p>
          <a:p>
            <a:r>
              <a:rPr lang="ru-RU" dirty="0"/>
              <a:t>Часто такой код размещается в разных частях программы, усложняя  ее сопровождение</a:t>
            </a:r>
          </a:p>
        </p:txBody>
      </p:sp>
    </p:spTree>
    <p:extLst>
      <p:ext uri="{BB962C8B-B14F-4D97-AF65-F5344CB8AC3E}">
        <p14:creationId xmlns:p14="http://schemas.microsoft.com/office/powerpoint/2010/main" val="390804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Когда зависимость от реализации не страшна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Используемый класс с большой вероятностью останется неизменным</a:t>
            </a:r>
          </a:p>
          <a:p>
            <a:pPr lvl="1"/>
            <a:r>
              <a:rPr lang="en-US" dirty="0"/>
              <a:t>string, vector, map, mutex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79047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Абстрактная фабрика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39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Новые требования к пиццерии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Новые пиццерии следуют процедурам приготовления, но некоторые используют некачественные ингредиенты</a:t>
            </a:r>
          </a:p>
          <a:p>
            <a:pPr lvl="1"/>
            <a:r>
              <a:rPr lang="ru-RU" dirty="0"/>
              <a:t>Создание пиццы Фабричный Метод делегирует конкретным классам пиццерий, и некоторые злоупотребляют этой возможностью</a:t>
            </a:r>
          </a:p>
          <a:p>
            <a:r>
              <a:rPr lang="ru-RU" dirty="0"/>
              <a:t>Решение: создать фабрику ингредиентов</a:t>
            </a:r>
          </a:p>
          <a:p>
            <a:pPr lvl="1"/>
            <a:r>
              <a:rPr lang="ru-RU" dirty="0"/>
              <a:t>Пиццерии будут использовать её, а не создавать их самостоятельно</a:t>
            </a:r>
          </a:p>
          <a:p>
            <a:r>
              <a:rPr lang="ru-RU" dirty="0"/>
              <a:t>Сложности</a:t>
            </a:r>
          </a:p>
          <a:p>
            <a:pPr lvl="1"/>
            <a:r>
              <a:rPr lang="ru-RU" dirty="0"/>
              <a:t>В разных регионах компоненты пиццы формируются по-разному</a:t>
            </a:r>
          </a:p>
        </p:txBody>
      </p:sp>
    </p:spTree>
    <p:extLst>
      <p:ext uri="{BB962C8B-B14F-4D97-AF65-F5344CB8AC3E}">
        <p14:creationId xmlns:p14="http://schemas.microsoft.com/office/powerpoint/2010/main" val="186774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Межрегиональные различия в составе пиццы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Чикаго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Пицца с сыром</a:t>
            </a:r>
          </a:p>
          <a:p>
            <a:pPr lvl="1"/>
            <a:r>
              <a:rPr lang="ru-RU" dirty="0"/>
              <a:t>Томатный соус, </a:t>
            </a:r>
            <a:r>
              <a:rPr lang="ru-RU" dirty="0" err="1"/>
              <a:t>моцарелла</a:t>
            </a:r>
            <a:r>
              <a:rPr lang="ru-RU" dirty="0"/>
              <a:t>, пармезан, </a:t>
            </a:r>
            <a:r>
              <a:rPr lang="ru-RU" dirty="0" err="1"/>
              <a:t>орегано</a:t>
            </a:r>
            <a:endParaRPr lang="ru-RU" dirty="0"/>
          </a:p>
          <a:p>
            <a:r>
              <a:rPr lang="ru-RU" dirty="0"/>
              <a:t>Вегетарианская пицца</a:t>
            </a:r>
          </a:p>
          <a:p>
            <a:pPr lvl="1"/>
            <a:r>
              <a:rPr lang="ru-RU" dirty="0"/>
              <a:t>Томатный соус, </a:t>
            </a:r>
            <a:r>
              <a:rPr lang="ru-RU" dirty="0" err="1"/>
              <a:t>моцарелла</a:t>
            </a:r>
            <a:r>
              <a:rPr lang="ru-RU" dirty="0"/>
              <a:t>, пармезан, баклажан, шпинат, оливки</a:t>
            </a:r>
          </a:p>
          <a:p>
            <a:r>
              <a:rPr lang="ru-RU" dirty="0"/>
              <a:t>Пицца с мидиями</a:t>
            </a:r>
          </a:p>
          <a:p>
            <a:pPr lvl="1"/>
            <a:r>
              <a:rPr lang="ru-RU" dirty="0"/>
              <a:t>Томатный соус, </a:t>
            </a:r>
            <a:r>
              <a:rPr lang="ru-RU" dirty="0" err="1"/>
              <a:t>моцарелла</a:t>
            </a:r>
            <a:r>
              <a:rPr lang="ru-RU" dirty="0"/>
              <a:t>, пармезан, мидии</a:t>
            </a:r>
          </a:p>
          <a:p>
            <a:r>
              <a:rPr lang="ru-RU" dirty="0"/>
              <a:t>Пицца </a:t>
            </a:r>
            <a:r>
              <a:rPr lang="ru-RU" dirty="0" err="1"/>
              <a:t>Пеперони</a:t>
            </a:r>
            <a:endParaRPr lang="ru-RU" dirty="0"/>
          </a:p>
          <a:p>
            <a:pPr lvl="1"/>
            <a:r>
              <a:rPr lang="ru-RU" dirty="0"/>
              <a:t>Томатный соус, </a:t>
            </a:r>
            <a:r>
              <a:rPr lang="ru-RU" dirty="0" err="1"/>
              <a:t>моцарелла</a:t>
            </a:r>
            <a:r>
              <a:rPr lang="ru-RU" dirty="0"/>
              <a:t>, пармезан, баклажан, шпинат, оливки, </a:t>
            </a:r>
            <a:r>
              <a:rPr lang="ru-RU" dirty="0" err="1"/>
              <a:t>пеперони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Нью-Йорк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Пицца с сыром</a:t>
            </a:r>
          </a:p>
          <a:p>
            <a:pPr lvl="1"/>
            <a:r>
              <a:rPr lang="ru-RU" dirty="0"/>
              <a:t>Соус «</a:t>
            </a:r>
            <a:r>
              <a:rPr lang="ru-RU" dirty="0" err="1"/>
              <a:t>маринара</a:t>
            </a:r>
            <a:r>
              <a:rPr lang="ru-RU" dirty="0"/>
              <a:t>», </a:t>
            </a:r>
            <a:r>
              <a:rPr lang="ru-RU" dirty="0" err="1"/>
              <a:t>реджиано</a:t>
            </a:r>
            <a:r>
              <a:rPr lang="ru-RU" dirty="0"/>
              <a:t>, чеснок</a:t>
            </a:r>
          </a:p>
          <a:p>
            <a:r>
              <a:rPr lang="ru-RU" dirty="0"/>
              <a:t>Вегетарианская пицца</a:t>
            </a:r>
          </a:p>
          <a:p>
            <a:pPr lvl="1"/>
            <a:r>
              <a:rPr lang="ru-RU" dirty="0"/>
              <a:t>Соус «</a:t>
            </a:r>
            <a:r>
              <a:rPr lang="ru-RU" dirty="0" err="1"/>
              <a:t>маринара</a:t>
            </a:r>
            <a:r>
              <a:rPr lang="ru-RU" dirty="0"/>
              <a:t>», </a:t>
            </a:r>
            <a:r>
              <a:rPr lang="ru-RU" dirty="0" err="1"/>
              <a:t>реджиано</a:t>
            </a:r>
            <a:r>
              <a:rPr lang="ru-RU" dirty="0"/>
              <a:t>, грибы, лук, красный перец</a:t>
            </a:r>
          </a:p>
          <a:p>
            <a:r>
              <a:rPr lang="ru-RU" dirty="0"/>
              <a:t>Пицца с мидиями</a:t>
            </a:r>
          </a:p>
          <a:p>
            <a:pPr lvl="1"/>
            <a:r>
              <a:rPr lang="ru-RU" dirty="0"/>
              <a:t>Соус «</a:t>
            </a:r>
            <a:r>
              <a:rPr lang="ru-RU" dirty="0" err="1"/>
              <a:t>маринара</a:t>
            </a:r>
            <a:r>
              <a:rPr lang="ru-RU" dirty="0"/>
              <a:t>», </a:t>
            </a:r>
            <a:r>
              <a:rPr lang="ru-RU" dirty="0" err="1"/>
              <a:t>реджиано</a:t>
            </a:r>
            <a:r>
              <a:rPr lang="ru-RU" dirty="0"/>
              <a:t>, свежие мидии</a:t>
            </a:r>
          </a:p>
          <a:p>
            <a:r>
              <a:rPr lang="ru-RU" dirty="0"/>
              <a:t>Пицца </a:t>
            </a:r>
            <a:r>
              <a:rPr lang="ru-RU" dirty="0" err="1"/>
              <a:t>Пеперони</a:t>
            </a:r>
            <a:endParaRPr lang="ru-RU" dirty="0"/>
          </a:p>
          <a:p>
            <a:pPr lvl="1"/>
            <a:r>
              <a:rPr lang="ru-RU" dirty="0"/>
              <a:t>Соус «</a:t>
            </a:r>
            <a:r>
              <a:rPr lang="ru-RU" dirty="0" err="1"/>
              <a:t>маринара</a:t>
            </a:r>
            <a:r>
              <a:rPr lang="ru-RU" dirty="0"/>
              <a:t>», </a:t>
            </a:r>
            <a:r>
              <a:rPr lang="ru-RU" dirty="0" err="1"/>
              <a:t>реджиано</a:t>
            </a:r>
            <a:r>
              <a:rPr lang="ru-RU" dirty="0"/>
              <a:t>, грибы, лук, красный перец, </a:t>
            </a:r>
            <a:r>
              <a:rPr lang="ru-RU" dirty="0" err="1"/>
              <a:t>пеперони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67213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760" y="188640"/>
            <a:ext cx="4391382" cy="27336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036" y="3614105"/>
            <a:ext cx="4167788" cy="25996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4751" y="3717032"/>
            <a:ext cx="4167788" cy="2546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95600" y="2938377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Пиццы делаются из одних компонентов, но в разных регионах используются разные реализации этих компонентов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4122" y="109097"/>
            <a:ext cx="3600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Каждое семейство состоит из типа основы, типа соуса, типа сыра и типа морепродуктов, а также других (овощи и специи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91744" y="6196281"/>
            <a:ext cx="4535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Каждый регион реализует полное семейство ингредиентов</a:t>
            </a:r>
          </a:p>
        </p:txBody>
      </p:sp>
    </p:spTree>
    <p:extLst>
      <p:ext uri="{BB962C8B-B14F-4D97-AF65-F5344CB8AC3E}">
        <p14:creationId xmlns:p14="http://schemas.microsoft.com/office/powerpoint/2010/main" val="307300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63552" y="2287662"/>
            <a:ext cx="871296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4450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IPizzaIngredientFactory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IDough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CreateDough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0;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ISauce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ru-RU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CreateSauce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0;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ICheese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ru-RU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CreateCheese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0;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IVeggies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 </a:t>
            </a:r>
            <a:r>
              <a:rPr lang="ru-RU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CreateVeggies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0;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IPepperoni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ru-RU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CreatePepperoni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0;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IClams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ru-RU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CreateClam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0;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~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IPizzaIngredientFactory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default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Фабрика ингредиентов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88088" y="1916832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каждого ингредиента в интерфейсе определяется метод </a:t>
            </a:r>
            <a:r>
              <a:rPr lang="en-US" dirty="0"/>
              <a:t>Create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87706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План работ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Реализовать фабрику ингредиентов для каждого региона, реализующую интерфейс </a:t>
            </a:r>
            <a:r>
              <a:rPr lang="en-US" dirty="0" err="1"/>
              <a:t>IPizzaIngredientFactory</a:t>
            </a:r>
            <a:endParaRPr lang="en-US" dirty="0"/>
          </a:p>
          <a:p>
            <a:r>
              <a:rPr lang="ru-RU" dirty="0"/>
              <a:t>Реализовать набор классов ингредиентов</a:t>
            </a:r>
          </a:p>
          <a:p>
            <a:pPr lvl="1"/>
            <a:r>
              <a:rPr lang="ru-RU" dirty="0"/>
              <a:t>Где это возможно, классы будут использоваться совместно несколькими регионами</a:t>
            </a:r>
          </a:p>
          <a:p>
            <a:r>
              <a:rPr lang="ru-RU" dirty="0"/>
              <a:t>Связать классы воедино в коде </a:t>
            </a:r>
            <a:r>
              <a:rPr lang="en-US" dirty="0" err="1"/>
              <a:t>PizzaStore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526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703512" y="188641"/>
            <a:ext cx="883022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0640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NyPizzaIngredientFactory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IPizzaIngredientFactory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IDough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CreateDough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ThinCrustDough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	</a:t>
            </a:r>
            <a:r>
              <a:rPr lang="en-US" sz="14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ISauce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CreateSauce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MarinaraSauce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	</a:t>
            </a:r>
            <a:r>
              <a:rPr lang="en-US" sz="14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ICheese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CreateCheese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ReggianoCheese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	</a:t>
            </a:r>
            <a:r>
              <a:rPr lang="en-US" sz="14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IVeggies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 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CreateVeggies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 </a:t>
            </a:r>
            <a:r>
              <a:rPr lang="en-US" sz="14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Garlic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&gt;(), </a:t>
            </a:r>
            <a:r>
              <a:rPr lang="en-US" sz="14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Mushroom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&gt;(), </a:t>
            </a:r>
            <a:r>
              <a:rPr lang="en-US" sz="14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RedPepper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</a:t>
            </a: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	</a:t>
            </a:r>
            <a:r>
              <a:rPr lang="en-US" sz="14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IPepperoni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CreatePepperoni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SlicedPepperoni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	</a:t>
            </a:r>
            <a:r>
              <a:rPr lang="en-US" sz="14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IClams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CreateClam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CFreshClams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04112" y="4581128"/>
            <a:ext cx="2547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Нарезанные </a:t>
            </a:r>
            <a:r>
              <a:rPr lang="ru-RU" sz="1600" dirty="0" err="1"/>
              <a:t>поперони</a:t>
            </a:r>
            <a:r>
              <a:rPr lang="ru-RU" sz="1600" dirty="0"/>
              <a:t> используются и в Нью-Йорке и в Чикаго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83832" y="6189299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Нью-Йорк находится на побережье, поэтому используются свежие мидии. В Чикаго - </a:t>
            </a:r>
            <a:r>
              <a:rPr lang="ru-RU" sz="1600" dirty="0" err="1"/>
              <a:t>замороженые</a:t>
            </a:r>
            <a:endParaRPr lang="ru-RU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7616056" y="833808"/>
            <a:ext cx="2547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Для каждого ингредиента в семействе создается его версия для Нью-Йорка</a:t>
            </a:r>
          </a:p>
        </p:txBody>
      </p:sp>
    </p:spTree>
    <p:extLst>
      <p:ext uri="{BB962C8B-B14F-4D97-AF65-F5344CB8AC3E}">
        <p14:creationId xmlns:p14="http://schemas.microsoft.com/office/powerpoint/2010/main" val="154879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24000" y="-55983"/>
            <a:ext cx="9036496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22300">
              <a:tabLst>
                <a:tab pos="40640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CPizza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Prepare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0;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Bake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 { </a:t>
            </a:r>
            <a:r>
              <a:rPr lang="en-US" sz="14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"Bake for 25 minutes at 350"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 </a:t>
            </a:r>
            <a:r>
              <a:rPr lang="en-US" sz="14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"Cutting the pizza into diagonal slices"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 </a:t>
            </a:r>
            <a:r>
              <a:rPr lang="en-US" sz="14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"Place pizza in official 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PizzaStore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box"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4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ToString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	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Код вывода описания пиццы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*/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~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protected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IDough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m_dough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ISauce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m_sauce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IVeggies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m_veggies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ICheese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m_cheese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IPepperoni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m_pepperoni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IClams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m_clam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800"/>
              </a:spcAft>
              <a:tabLst>
                <a:tab pos="406400" algn="l"/>
              </a:tabLs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5530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A7860605-D692-EC7C-D068-D61813783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1476375"/>
            <a:ext cx="10344150" cy="538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A86D1D6-B10E-CAE8-51FC-13F00C7D2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Абстрактная фабрика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554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Недостатки создания конкретных экземпляров класса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Код перестаёт быть </a:t>
            </a:r>
            <a:r>
              <a:rPr lang="ru-RU" b="1" dirty="0"/>
              <a:t>закрытым для изменения</a:t>
            </a:r>
          </a:p>
          <a:p>
            <a:pPr lvl="1"/>
            <a:r>
              <a:rPr lang="ru-RU" dirty="0"/>
              <a:t>При добавлении новых конкретных классов</a:t>
            </a:r>
          </a:p>
          <a:p>
            <a:pPr lvl="1"/>
            <a:r>
              <a:rPr lang="ru-RU" dirty="0"/>
              <a:t>При изменении способа их конструирования</a:t>
            </a:r>
          </a:p>
          <a:p>
            <a:endParaRPr lang="ru-RU" dirty="0"/>
          </a:p>
          <a:p>
            <a:r>
              <a:rPr lang="ru-RU" dirty="0"/>
              <a:t>Решение: отделить изменяемые аспекты программы от неизменных</a:t>
            </a:r>
          </a:p>
        </p:txBody>
      </p:sp>
    </p:spTree>
    <p:extLst>
      <p:ext uri="{BB962C8B-B14F-4D97-AF65-F5344CB8AC3E}">
        <p14:creationId xmlns:p14="http://schemas.microsoft.com/office/powerpoint/2010/main" val="424388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Сырная пицца</a:t>
            </a:r>
          </a:p>
        </p:txBody>
      </p:sp>
      <p:sp>
        <p:nvSpPr>
          <p:cNvPr id="5" name="Rectangle 4"/>
          <p:cNvSpPr/>
          <p:nvPr/>
        </p:nvSpPr>
        <p:spPr>
          <a:xfrm>
            <a:off x="1631504" y="1503634"/>
            <a:ext cx="903649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CheesePizza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CheesePizza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IPizzaIngredientFactory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&amp;&amp;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m_ingredientFactory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Prepare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"Preparing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m_dough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m_ingredientFactory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CreateDough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m_sauce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m_ingredientFactory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CreateSauce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m_cheese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m_ingredientFactory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CreateCheese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IPizzaIngredientFactory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m_ingredientFactory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40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Пицца из мидий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0" y="1420049"/>
            <a:ext cx="9144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ClamPizza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CClamPizza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IPizzaIngredientFactory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&amp;&amp;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m_ingredientFactory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 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Prepare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"Preparing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m_dough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m_ingredientFactory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CreateDough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m_sauce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m_ingredientFactory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CreateSauce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m_cheese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m_ingredientFactory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CreateCheese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m_clam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m_ingredientFactory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CreateClam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IPizzaIngredientFactory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m_ingredientFactory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83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41895" y="188641"/>
            <a:ext cx="9144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PizzaStore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OrderPizza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"--- Making a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---"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Prepare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Bake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PizzaStore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//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Применяем паттерн Фабричный метод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= 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28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0" y="188641"/>
            <a:ext cx="9144000" cy="6632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ChicagoPizzaStore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PizzaStore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7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CreatePizza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ingredientFactory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7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ChicagoPizzaIngredientFactory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&gt;();</a:t>
            </a:r>
          </a:p>
          <a:p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"cheese"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CheesePizza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sz="1700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ingredientFactory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sz="17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7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SetName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"Chicago Style Cheese Pizza"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"clam"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ClamPizza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sz="1700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ingredientFactory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sz="17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7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SetName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"Chicago Style Clam Pizza"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7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 </a:t>
            </a: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другие типы пиццы</a:t>
            </a:r>
            <a:r>
              <a:rPr lang="en-US" sz="17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*/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2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91440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NYPizzaStore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PizzaStore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ingredientFactory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NYPizzaIngredientFactory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&gt;();</a:t>
            </a:r>
          </a:p>
          <a:p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"cheese"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CheesePizza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ingredientFactory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"New York Style Cheese Pizza"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"clam"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ClamPizza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ingredientFactory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"New York Style Clam Pizza"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 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другие типы пиццы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*/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88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1A1776-C6CD-4CA3-AE5A-61E89781C3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63975"/>
            <a:ext cx="9144000" cy="593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714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7BF1A-C203-4490-8507-37CA34998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Фабрика в функциональном стиле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44630-91B6-4B16-B264-AD559B8360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9619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Лаваш</a:t>
            </a:r>
          </a:p>
        </p:txBody>
      </p:sp>
      <p:sp>
        <p:nvSpPr>
          <p:cNvPr id="3" name="Rectangle 2"/>
          <p:cNvSpPr/>
          <p:nvPr/>
        </p:nvSpPr>
        <p:spPr>
          <a:xfrm>
            <a:off x="1542030" y="1484784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DoughFactory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IDough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&gt;()&gt;;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Lavash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Lavash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DoughFactory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ru-RU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doughFactory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m_doughFactory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doughFactory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Prepare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"Preparing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m_dough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m_doughFactory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DoughFactory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m_doughFactory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8670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06240" y="1700808"/>
            <a:ext cx="9144000" cy="5053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IDough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ThinCrustDoughFactory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CThinCrustDough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n-US" dirty="0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 Пиццерия "У Ашота". Производит только Лаваш.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*/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AshotsPizzaStore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PizzaStore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Тип не имеет значения. В меню только лаваш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/*type*/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Lavash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ThinCrustDoughFactory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Lavash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Пиццерия «У Ашота»</a:t>
            </a:r>
          </a:p>
        </p:txBody>
      </p:sp>
    </p:spTree>
    <p:extLst>
      <p:ext uri="{BB962C8B-B14F-4D97-AF65-F5344CB8AC3E}">
        <p14:creationId xmlns:p14="http://schemas.microsoft.com/office/powerpoint/2010/main" val="15078332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419617-4658-4E04-818F-CDD5C29A1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Уменьшаем количество зависимостей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19F5F-A6B5-456A-B058-E56CC7FB98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9133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«Пиццерия»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84D95C-9CFB-B08C-039E-EC02EA7F8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932" y="1997682"/>
            <a:ext cx="7376135" cy="449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6510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85389-C709-41F2-960F-4FD9A7DB3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Где взять параметры для конструктора</a:t>
            </a:r>
            <a:r>
              <a:rPr lang="en-US" dirty="0"/>
              <a:t>?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FEF3C8-5DC0-487A-9ABF-8F05447DE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373" y="2636913"/>
            <a:ext cx="9036495" cy="335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7248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063C34-059E-4B2E-B071-C392E0AE6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289" y="188640"/>
            <a:ext cx="9019422" cy="655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981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заказа пиццы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524000" y="1988840"/>
            <a:ext cx="90364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1950"/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OrderPizza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 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pizza;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cheeze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           {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CheezePizza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	}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"peperoni"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    {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PeperoniPizza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napolitana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  {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NapolitanaPizza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ru-RU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throw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invalid_argument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"Unknown pizza type"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pizza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Prepare();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pizza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Bake();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pizza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Cut();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ru-RU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ru-RU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Box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5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1000"/>
              </a:spcAft>
            </a:pP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dirty="0">
              <a:ea typeface="Calibri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68208" y="1772817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Тип пиццы передаётся при вызове </a:t>
            </a:r>
            <a:r>
              <a:rPr lang="en-US" dirty="0" err="1"/>
              <a:t>OrderPizza</a:t>
            </a:r>
            <a:endParaRPr lang="ru-RU" dirty="0"/>
          </a:p>
        </p:txBody>
      </p:sp>
      <p:sp>
        <p:nvSpPr>
          <p:cNvPr id="5" name="Freeform 4"/>
          <p:cNvSpPr/>
          <p:nvPr/>
        </p:nvSpPr>
        <p:spPr>
          <a:xfrm>
            <a:off x="6203576" y="1699685"/>
            <a:ext cx="1645920" cy="215176"/>
          </a:xfrm>
          <a:custGeom>
            <a:avLst/>
            <a:gdLst>
              <a:gd name="connsiteX0" fmla="*/ 1645920 w 1645920"/>
              <a:gd name="connsiteY0" fmla="*/ 215176 h 215176"/>
              <a:gd name="connsiteX1" fmla="*/ 968189 w 1645920"/>
              <a:gd name="connsiteY1" fmla="*/ 23 h 215176"/>
              <a:gd name="connsiteX2" fmla="*/ 0 w 1645920"/>
              <a:gd name="connsiteY2" fmla="*/ 204419 h 21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5920" h="215176">
                <a:moveTo>
                  <a:pt x="1645920" y="215176"/>
                </a:moveTo>
                <a:cubicBezTo>
                  <a:pt x="1444214" y="108496"/>
                  <a:pt x="1242509" y="1816"/>
                  <a:pt x="968189" y="23"/>
                </a:cubicBezTo>
                <a:cubicBezTo>
                  <a:pt x="693869" y="-1770"/>
                  <a:pt x="346934" y="101324"/>
                  <a:pt x="0" y="204419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F06493-87DE-8C9F-0AD8-ABD4DBA59400}"/>
              </a:ext>
            </a:extLst>
          </p:cNvPr>
          <p:cNvSpPr txBox="1"/>
          <p:nvPr/>
        </p:nvSpPr>
        <p:spPr>
          <a:xfrm>
            <a:off x="6468534" y="4289778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зависимости от типа пиццы создаётся экземпляр конкретного класса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2C115C3-AD88-8C37-A15F-CC66ED6E0A92}"/>
              </a:ext>
            </a:extLst>
          </p:cNvPr>
          <p:cNvSpPr/>
          <p:nvPr/>
        </p:nvSpPr>
        <p:spPr>
          <a:xfrm>
            <a:off x="5949245" y="3973689"/>
            <a:ext cx="519289" cy="632178"/>
          </a:xfrm>
          <a:custGeom>
            <a:avLst/>
            <a:gdLst>
              <a:gd name="connsiteX0" fmla="*/ 0 w 519289"/>
              <a:gd name="connsiteY0" fmla="*/ 0 h 632178"/>
              <a:gd name="connsiteX1" fmla="*/ 124178 w 519289"/>
              <a:gd name="connsiteY1" fmla="*/ 372533 h 632178"/>
              <a:gd name="connsiteX2" fmla="*/ 519289 w 519289"/>
              <a:gd name="connsiteY2" fmla="*/ 632178 h 632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9289" h="632178">
                <a:moveTo>
                  <a:pt x="0" y="0"/>
                </a:moveTo>
                <a:cubicBezTo>
                  <a:pt x="18815" y="133585"/>
                  <a:pt x="37630" y="267170"/>
                  <a:pt x="124178" y="372533"/>
                </a:cubicBezTo>
                <a:cubicBezTo>
                  <a:pt x="210726" y="477896"/>
                  <a:pt x="365007" y="555037"/>
                  <a:pt x="519289" y="632178"/>
                </a:cubicBezTo>
              </a:path>
            </a:pathLst>
          </a:custGeom>
          <a:noFill/>
          <a:ln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3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Изменения в ассортименте пиццы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690688"/>
            <a:ext cx="990282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1950"/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OrderPizza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 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pizza;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cheeze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           {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CheezePizza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	}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strike="sngStrike" dirty="0">
                <a:solidFill>
                  <a:srgbClr val="8181FF"/>
                </a:solidFill>
                <a:latin typeface="Consolas"/>
                <a:ea typeface="Calibri"/>
                <a:cs typeface="Times New Roman"/>
              </a:rPr>
              <a:t>else if </a:t>
            </a:r>
            <a:r>
              <a:rPr lang="en-US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500" strike="sngStrike" dirty="0">
                <a:solidFill>
                  <a:srgbClr val="C4C4C4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strike="sngStrike" dirty="0">
                <a:solidFill>
                  <a:srgbClr val="00DBD6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strike="sngStrike" dirty="0">
                <a:solidFill>
                  <a:srgbClr val="F5B5B5"/>
                </a:solidFill>
                <a:latin typeface="Consolas"/>
                <a:ea typeface="Calibri"/>
                <a:cs typeface="Times New Roman"/>
              </a:rPr>
              <a:t>"peperoni"</a:t>
            </a:r>
            <a:r>
              <a:rPr lang="en-US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)     {</a:t>
            </a:r>
            <a:r>
              <a:rPr lang="ru-RU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pizza </a:t>
            </a:r>
            <a:r>
              <a:rPr lang="en-US" sz="1500" strike="sngStrike" dirty="0">
                <a:solidFill>
                  <a:srgbClr val="00DBD6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strike="sngStrike" dirty="0" err="1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strike="sngStrike" dirty="0" err="1">
                <a:solidFill>
                  <a:srgbClr val="8ACDE2"/>
                </a:solidFill>
                <a:latin typeface="Consolas"/>
                <a:ea typeface="Calibri"/>
                <a:cs typeface="Times New Roman"/>
              </a:rPr>
              <a:t>PeperoniPizza</a:t>
            </a:r>
            <a:r>
              <a:rPr lang="en-US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&gt;();</a:t>
            </a:r>
            <a:r>
              <a:rPr lang="ru-RU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strike="sngStrike" dirty="0">
              <a:solidFill>
                <a:srgbClr val="8E8E8E"/>
              </a:solidFill>
              <a:latin typeface="Consolas"/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napolitana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  {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NapolitanaPizza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capricciosa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 {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CapricciosaPizza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margherita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  {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MargheritaPizza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ru-RU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throw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invalid_argument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"Unknown pizza type"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pizza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Prepare();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pizza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Bake();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pizza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Cut();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ru-RU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ru-RU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Box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5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1000"/>
              </a:spcAft>
            </a:pP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dirty="0">
              <a:ea typeface="Calibri"/>
              <a:cs typeface="Times New Roman"/>
            </a:endParaRPr>
          </a:p>
        </p:txBody>
      </p:sp>
      <p:sp>
        <p:nvSpPr>
          <p:cNvPr id="3" name="Правая фигурная скобка 2"/>
          <p:cNvSpPr/>
          <p:nvPr/>
        </p:nvSpPr>
        <p:spPr>
          <a:xfrm>
            <a:off x="3473067" y="4290594"/>
            <a:ext cx="216024" cy="864096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863752" y="4537976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Неизменная часть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31726" y="1711051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Код, подверженный изменениям</a:t>
            </a:r>
          </a:p>
        </p:txBody>
      </p:sp>
      <p:sp>
        <p:nvSpPr>
          <p:cNvPr id="8" name="Полилиния 7"/>
          <p:cNvSpPr/>
          <p:nvPr/>
        </p:nvSpPr>
        <p:spPr>
          <a:xfrm>
            <a:off x="944126" y="2441134"/>
            <a:ext cx="8710497" cy="1800200"/>
          </a:xfrm>
          <a:custGeom>
            <a:avLst/>
            <a:gdLst>
              <a:gd name="connsiteX0" fmla="*/ 240501 w 8710497"/>
              <a:gd name="connsiteY0" fmla="*/ 200086 h 1793004"/>
              <a:gd name="connsiteX1" fmla="*/ 1926426 w 8710497"/>
              <a:gd name="connsiteY1" fmla="*/ 28636 h 1793004"/>
              <a:gd name="connsiteX2" fmla="*/ 5307801 w 8710497"/>
              <a:gd name="connsiteY2" fmla="*/ 57211 h 1793004"/>
              <a:gd name="connsiteX3" fmla="*/ 7222326 w 8710497"/>
              <a:gd name="connsiteY3" fmla="*/ 19111 h 1793004"/>
              <a:gd name="connsiteX4" fmla="*/ 8508201 w 8710497"/>
              <a:gd name="connsiteY4" fmla="*/ 409636 h 1793004"/>
              <a:gd name="connsiteX5" fmla="*/ 8441526 w 8710497"/>
              <a:gd name="connsiteY5" fmla="*/ 1619311 h 1793004"/>
              <a:gd name="connsiteX6" fmla="*/ 5974551 w 8710497"/>
              <a:gd name="connsiteY6" fmla="*/ 1619311 h 1793004"/>
              <a:gd name="connsiteX7" fmla="*/ 2031201 w 8710497"/>
              <a:gd name="connsiteY7" fmla="*/ 1771711 h 1793004"/>
              <a:gd name="connsiteX8" fmla="*/ 240501 w 8710497"/>
              <a:gd name="connsiteY8" fmla="*/ 1666936 h 1793004"/>
              <a:gd name="connsiteX9" fmla="*/ 21426 w 8710497"/>
              <a:gd name="connsiteY9" fmla="*/ 647761 h 1793004"/>
              <a:gd name="connsiteX10" fmla="*/ 240501 w 8710497"/>
              <a:gd name="connsiteY10" fmla="*/ 200086 h 1793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710497" h="1793004">
                <a:moveTo>
                  <a:pt x="240501" y="200086"/>
                </a:moveTo>
                <a:cubicBezTo>
                  <a:pt x="558001" y="96898"/>
                  <a:pt x="1081876" y="52448"/>
                  <a:pt x="1926426" y="28636"/>
                </a:cubicBezTo>
                <a:cubicBezTo>
                  <a:pt x="2770976" y="4824"/>
                  <a:pt x="4425151" y="58798"/>
                  <a:pt x="5307801" y="57211"/>
                </a:cubicBezTo>
                <a:cubicBezTo>
                  <a:pt x="6190451" y="55623"/>
                  <a:pt x="6688926" y="-39626"/>
                  <a:pt x="7222326" y="19111"/>
                </a:cubicBezTo>
                <a:cubicBezTo>
                  <a:pt x="7755726" y="77848"/>
                  <a:pt x="8305001" y="142936"/>
                  <a:pt x="8508201" y="409636"/>
                </a:cubicBezTo>
                <a:cubicBezTo>
                  <a:pt x="8711401" y="676336"/>
                  <a:pt x="8863801" y="1417698"/>
                  <a:pt x="8441526" y="1619311"/>
                </a:cubicBezTo>
                <a:cubicBezTo>
                  <a:pt x="8019251" y="1820924"/>
                  <a:pt x="7042939" y="1593911"/>
                  <a:pt x="5974551" y="1619311"/>
                </a:cubicBezTo>
                <a:cubicBezTo>
                  <a:pt x="4906164" y="1644711"/>
                  <a:pt x="2986876" y="1763773"/>
                  <a:pt x="2031201" y="1771711"/>
                </a:cubicBezTo>
                <a:cubicBezTo>
                  <a:pt x="1075526" y="1779649"/>
                  <a:pt x="575464" y="1854261"/>
                  <a:pt x="240501" y="1666936"/>
                </a:cubicBezTo>
                <a:cubicBezTo>
                  <a:pt x="-94462" y="1479611"/>
                  <a:pt x="16663" y="892236"/>
                  <a:pt x="21426" y="647761"/>
                </a:cubicBezTo>
                <a:cubicBezTo>
                  <a:pt x="26188" y="403286"/>
                  <a:pt x="-76999" y="303274"/>
                  <a:pt x="240501" y="200086"/>
                </a:cubicBezTo>
                <a:close/>
              </a:path>
            </a:pathLst>
          </a:cu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8832304" y="2297118"/>
            <a:ext cx="108012" cy="288032"/>
          </a:xfrm>
          <a:prstGeom prst="straightConnector1">
            <a:avLst/>
          </a:prstGeom>
          <a:noFill/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2320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Инкапсуляция создания объекта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Код создания пиццы выделяется в отдельный объект</a:t>
            </a:r>
          </a:p>
          <a:p>
            <a:pPr lvl="1"/>
            <a:r>
              <a:rPr lang="ru-RU" dirty="0"/>
              <a:t>Его единственная задача – создание пиццы</a:t>
            </a:r>
          </a:p>
          <a:p>
            <a:r>
              <a:rPr lang="ru-RU" dirty="0"/>
              <a:t>Вместо самостоятельного создания пиццы, другие объекты будут использовать его</a:t>
            </a:r>
          </a:p>
          <a:p>
            <a:r>
              <a:rPr lang="ru-RU" dirty="0"/>
              <a:t>Имя ему - Фабрика</a:t>
            </a:r>
          </a:p>
        </p:txBody>
      </p:sp>
    </p:spTree>
    <p:extLst>
      <p:ext uri="{BB962C8B-B14F-4D97-AF65-F5344CB8AC3E}">
        <p14:creationId xmlns:p14="http://schemas.microsoft.com/office/powerpoint/2010/main" val="406225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87c03118d2c13180143cb551b3cba322d8613f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2885</TotalTime>
  <Words>4296</Words>
  <Application>Microsoft Office PowerPoint</Application>
  <PresentationFormat>Widescreen</PresentationFormat>
  <Paragraphs>638</Paragraphs>
  <Slides>61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9" baseType="lpstr">
      <vt:lpstr>Aptos</vt:lpstr>
      <vt:lpstr>Aptos Display</vt:lpstr>
      <vt:lpstr>Arial</vt:lpstr>
      <vt:lpstr>Calibri</vt:lpstr>
      <vt:lpstr>Consolas</vt:lpstr>
      <vt:lpstr>Impact</vt:lpstr>
      <vt:lpstr>Times New Roman</vt:lpstr>
      <vt:lpstr>Office Theme</vt:lpstr>
      <vt:lpstr>Паттерны проектирования «Фабрика»</vt:lpstr>
      <vt:lpstr>Интерфейс vs Реализация</vt:lpstr>
      <vt:lpstr>Интерфейс vs Реализация</vt:lpstr>
      <vt:lpstr>Выбор типа создаваемого объекта во время выполнения</vt:lpstr>
      <vt:lpstr>Недостатки создания конкретных экземпляров класса</vt:lpstr>
      <vt:lpstr>Пример – «Пиццерия»</vt:lpstr>
      <vt:lpstr>Обработка заказа пиццы</vt:lpstr>
      <vt:lpstr>Изменения в ассортименте пиццы</vt:lpstr>
      <vt:lpstr>Инкапсуляция создания объекта</vt:lpstr>
      <vt:lpstr>Простая фабрика для пиццы</vt:lpstr>
      <vt:lpstr>Клиент простой фабрики</vt:lpstr>
      <vt:lpstr>Анализ решения</vt:lpstr>
      <vt:lpstr>В чем выгода от создания экземпляра простой фабрики?</vt:lpstr>
      <vt:lpstr>Обновлённая архитектура приложения</vt:lpstr>
      <vt:lpstr>Расширение бизнеса</vt:lpstr>
      <vt:lpstr>PowerPoint Presentation</vt:lpstr>
      <vt:lpstr>Фабрика пиццы для Нью-Йоркских филиалов Pizza Store</vt:lpstr>
      <vt:lpstr>Заказ пиццы в Нью-Йорком филиале</vt:lpstr>
      <vt:lpstr>Проблема: некоторые пиццерии нарушают процесс приготовления пиццы</vt:lpstr>
      <vt:lpstr>PowerPoint Presentation</vt:lpstr>
      <vt:lpstr>Класс абстрактной пиццерии</vt:lpstr>
      <vt:lpstr>Класс конкретной пиццерии</vt:lpstr>
      <vt:lpstr>Создание пиццы</vt:lpstr>
      <vt:lpstr>Фабричный метод (Factory Method)</vt:lpstr>
      <vt:lpstr>Фабричный метод</vt:lpstr>
      <vt:lpstr>Параллельные иерархии классов</vt:lpstr>
      <vt:lpstr>Определение паттерна Фабричный Метод</vt:lpstr>
      <vt:lpstr>Структура паттерна Фабричный Метод</vt:lpstr>
      <vt:lpstr>Варианты реализации</vt:lpstr>
      <vt:lpstr>Достоинства</vt:lpstr>
      <vt:lpstr>Недостатки</vt:lpstr>
      <vt:lpstr>Принцип инверсии зависимостей</vt:lpstr>
      <vt:lpstr>PowerPoint Presentation</vt:lpstr>
      <vt:lpstr>Зависимости между объектами</vt:lpstr>
      <vt:lpstr>PizzaStore с сильными зависимостями</vt:lpstr>
      <vt:lpstr>Принцип инверсии зависимостей (Dependency Inversion Principle)</vt:lpstr>
      <vt:lpstr>Анализ класса DependentPizzaStore</vt:lpstr>
      <vt:lpstr>Инверсия зависимостей при применении Фабричного Метода</vt:lpstr>
      <vt:lpstr>Советы по применению принципа инверсии зависимостей </vt:lpstr>
      <vt:lpstr>Когда зависимость от реализации не страшна</vt:lpstr>
      <vt:lpstr>Абстрактная фабрика</vt:lpstr>
      <vt:lpstr>Новые требования к пиццерии</vt:lpstr>
      <vt:lpstr>Межрегиональные различия в составе пиццы</vt:lpstr>
      <vt:lpstr>PowerPoint Presentation</vt:lpstr>
      <vt:lpstr>Фабрика ингредиентов</vt:lpstr>
      <vt:lpstr>План работ</vt:lpstr>
      <vt:lpstr>PowerPoint Presentation</vt:lpstr>
      <vt:lpstr>PowerPoint Presentation</vt:lpstr>
      <vt:lpstr>Абстрактная фабрика</vt:lpstr>
      <vt:lpstr>Сырная пицца</vt:lpstr>
      <vt:lpstr>Пицца из мидий</vt:lpstr>
      <vt:lpstr>PowerPoint Presentation</vt:lpstr>
      <vt:lpstr>PowerPoint Presentation</vt:lpstr>
      <vt:lpstr>PowerPoint Presentation</vt:lpstr>
      <vt:lpstr>PowerPoint Presentation</vt:lpstr>
      <vt:lpstr>Фабрика в функциональном стиле</vt:lpstr>
      <vt:lpstr>Лаваш</vt:lpstr>
      <vt:lpstr>Пиццерия «У Ашота»</vt:lpstr>
      <vt:lpstr>Уменьшаем количество зависимостей</vt:lpstr>
      <vt:lpstr>Где взять параметры для конструктора?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Алексей Малов</cp:lastModifiedBy>
  <cp:revision>221</cp:revision>
  <dcterms:created xsi:type="dcterms:W3CDTF">2016-02-02T19:36:42Z</dcterms:created>
  <dcterms:modified xsi:type="dcterms:W3CDTF">2024-10-04T16:05:26Z</dcterms:modified>
</cp:coreProperties>
</file>