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7" r:id="rId6"/>
    <p:sldId id="268" r:id="rId7"/>
    <p:sldId id="258" r:id="rId8"/>
    <p:sldId id="259" r:id="rId9"/>
    <p:sldId id="260" r:id="rId10"/>
    <p:sldId id="263" r:id="rId11"/>
    <p:sldId id="264" r:id="rId12"/>
    <p:sldId id="265" r:id="rId13"/>
    <p:sldId id="257" r:id="rId14"/>
    <p:sldId id="261" r:id="rId15"/>
    <p:sldId id="262" r:id="rId16"/>
    <p:sldId id="266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0" autoAdjust="0"/>
  </p:normalViewPr>
  <p:slideViewPr>
    <p:cSldViewPr>
      <p:cViewPr>
        <p:scale>
          <a:sx n="100" d="100"/>
          <a:sy n="100" d="100"/>
        </p:scale>
        <p:origin x="-11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rah:Desktop:Comp490:Scrum%20Documents:Nexus%20Product%20BurnDown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3400"/>
            </a:pPr>
            <a:r>
              <a:rPr lang="en-US" sz="3400"/>
              <a:t>Project</a:t>
            </a:r>
            <a:r>
              <a:rPr lang="en-US" sz="3400" baseline="0"/>
              <a:t> Nexus Product Burndown Chart</a:t>
            </a:r>
            <a:endParaRPr lang="en-US" sz="3400"/>
          </a:p>
        </c:rich>
      </c:tx>
      <c:layout>
        <c:manualLayout>
          <c:xMode val="edge"/>
          <c:yMode val="edge"/>
          <c:x val="0.179833034484551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Percent of Items Finished</c:v>
          </c:tx>
          <c:spPr>
            <a:solidFill>
              <a:srgbClr val="FF6600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rgbClr val="F79646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"/>
            <c:invertIfNegative val="0"/>
            <c:bubble3D val="0"/>
            <c:spPr>
              <a:solidFill>
                <a:srgbClr val="F79646"/>
              </a:solidFill>
            </c:spPr>
          </c:dPt>
          <c:dPt>
            <c:idx val="4"/>
            <c:invertIfNegative val="0"/>
            <c:bubble3D val="0"/>
            <c:spPr>
              <a:solidFill>
                <a:srgbClr val="F79646"/>
              </a:solidFill>
            </c:spPr>
          </c:dPt>
          <c:dPt>
            <c:idx val="5"/>
            <c:invertIfNegative val="0"/>
            <c:bubble3D val="0"/>
            <c:spPr>
              <a:solidFill>
                <a:srgbClr val="F79646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'Burn Down Chart Data'!$D$1:$H$1</c:f>
              <c:strCache>
                <c:ptCount val="5"/>
                <c:pt idx="0">
                  <c:v>Hours Sprint 1</c:v>
                </c:pt>
                <c:pt idx="1">
                  <c:v>Hours Sprint 2</c:v>
                </c:pt>
                <c:pt idx="2">
                  <c:v>Hours Sprint 3</c:v>
                </c:pt>
                <c:pt idx="3">
                  <c:v>Hours Sprint 4</c:v>
                </c:pt>
                <c:pt idx="4">
                  <c:v>Hours Sprint 5</c:v>
                </c:pt>
              </c:strCache>
            </c:strRef>
          </c:cat>
          <c:val>
            <c:numRef>
              <c:f>'Burn Down Chart Data'!$E$37:$E$42</c:f>
              <c:numCache>
                <c:formatCode>0%</c:formatCode>
                <c:ptCount val="6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0.888888888888889</c:v>
                </c:pt>
                <c:pt idx="5">
                  <c:v>0.857142857142857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919992"/>
        <c:axId val="-2130317560"/>
      </c:barChart>
      <c:lineChart>
        <c:grouping val="standard"/>
        <c:varyColors val="0"/>
        <c:ser>
          <c:idx val="0"/>
          <c:order val="0"/>
          <c:tx>
            <c:strRef>
              <c:f>'Burn Down Chart Data'!$B$32</c:f>
              <c:strCache>
                <c:ptCount val="1"/>
                <c:pt idx="0">
                  <c:v>Actual Remaining Hours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circle"/>
            <c:size val="12"/>
            <c:spPr>
              <a:solidFill>
                <a:schemeClr val="tx1"/>
              </a:solidFill>
              <a:ln>
                <a:solidFill>
                  <a:srgbClr val="3366FF"/>
                </a:solidFill>
              </a:ln>
            </c:spPr>
          </c:marker>
          <c:dLbls>
            <c:delete val="1"/>
          </c:dLbls>
          <c:cat>
            <c:strRef>
              <c:f>'Burn Down Chart Data'!$C$1:$H$1</c:f>
              <c:strCache>
                <c:ptCount val="6"/>
                <c:pt idx="0">
                  <c:v>Start Hours</c:v>
                </c:pt>
                <c:pt idx="1">
                  <c:v>Hours Sprint 1</c:v>
                </c:pt>
                <c:pt idx="2">
                  <c:v>Hours Sprint 2</c:v>
                </c:pt>
                <c:pt idx="3">
                  <c:v>Hours Sprint 3</c:v>
                </c:pt>
                <c:pt idx="4">
                  <c:v>Hours Sprint 4</c:v>
                </c:pt>
                <c:pt idx="5">
                  <c:v>Hours Sprint 5</c:v>
                </c:pt>
              </c:strCache>
            </c:strRef>
          </c:cat>
          <c:val>
            <c:numRef>
              <c:f>'Burn Down Chart Data'!$C$32:$H$32</c:f>
              <c:numCache>
                <c:formatCode>General</c:formatCode>
                <c:ptCount val="6"/>
                <c:pt idx="0">
                  <c:v>270.0</c:v>
                </c:pt>
                <c:pt idx="1">
                  <c:v>238.0</c:v>
                </c:pt>
                <c:pt idx="2">
                  <c:v>186.0</c:v>
                </c:pt>
                <c:pt idx="3">
                  <c:v>99.0</c:v>
                </c:pt>
                <c:pt idx="4" formatCode="0.00">
                  <c:v>37.0</c:v>
                </c:pt>
                <c:pt idx="5" formatCode="0.00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'Burn Down Chart Data'!$B$33</c:f>
              <c:strCache>
                <c:ptCount val="1"/>
                <c:pt idx="0">
                  <c:v>Estimated Remaining Hours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dLbls>
            <c:delete val="1"/>
          </c:dLbls>
          <c:cat>
            <c:strRef>
              <c:f>'Burn Down Chart Data'!$C$1:$H$1</c:f>
              <c:strCache>
                <c:ptCount val="6"/>
                <c:pt idx="0">
                  <c:v>Start Hours</c:v>
                </c:pt>
                <c:pt idx="1">
                  <c:v>Hours Sprint 1</c:v>
                </c:pt>
                <c:pt idx="2">
                  <c:v>Hours Sprint 2</c:v>
                </c:pt>
                <c:pt idx="3">
                  <c:v>Hours Sprint 3</c:v>
                </c:pt>
                <c:pt idx="4">
                  <c:v>Hours Sprint 4</c:v>
                </c:pt>
                <c:pt idx="5">
                  <c:v>Hours Sprint 5</c:v>
                </c:pt>
              </c:strCache>
            </c:strRef>
          </c:cat>
          <c:val>
            <c:numRef>
              <c:f>'Burn Down Chart Data'!$C$33:$H$33</c:f>
              <c:numCache>
                <c:formatCode>General</c:formatCode>
                <c:ptCount val="6"/>
                <c:pt idx="0">
                  <c:v>270.0</c:v>
                </c:pt>
                <c:pt idx="1">
                  <c:v>216.0</c:v>
                </c:pt>
                <c:pt idx="2">
                  <c:v>162.0</c:v>
                </c:pt>
                <c:pt idx="3">
                  <c:v>108.0</c:v>
                </c:pt>
                <c:pt idx="4">
                  <c:v>54.0</c:v>
                </c:pt>
                <c:pt idx="5">
                  <c:v>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29885240"/>
        <c:axId val="-2129881464"/>
      </c:lineChart>
      <c:catAx>
        <c:axId val="-2129885240"/>
        <c:scaling>
          <c:orientation val="minMax"/>
        </c:scaling>
        <c:delete val="0"/>
        <c:axPos val="b"/>
        <c:majorGridlines>
          <c:spPr>
            <a:ln w="12700" cmpd="sng">
              <a:solidFill>
                <a:schemeClr val="tx1"/>
              </a:solidFill>
            </a:ln>
            <a:effectLst/>
          </c:spPr>
        </c:majorGridlines>
        <c:minorGridlines>
          <c:spPr>
            <a:ln>
              <a:noFill/>
            </a:ln>
          </c:spPr>
        </c:minorGridlines>
        <c:majorTickMark val="out"/>
        <c:minorTickMark val="none"/>
        <c:tickLblPos val="nextTo"/>
        <c:spPr>
          <a:ln w="12700" cmpd="sng"/>
        </c:spPr>
        <c:crossAx val="-2129881464"/>
        <c:crosses val="autoZero"/>
        <c:auto val="1"/>
        <c:lblAlgn val="ctr"/>
        <c:lblOffset val="100"/>
        <c:noMultiLvlLbl val="0"/>
      </c:catAx>
      <c:valAx>
        <c:axId val="-21298814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885240"/>
        <c:crosses val="autoZero"/>
        <c:crossBetween val="between"/>
      </c:valAx>
      <c:valAx>
        <c:axId val="-2130317560"/>
        <c:scaling>
          <c:orientation val="minMax"/>
          <c:max val="1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Percentage</a:t>
                </a:r>
                <a:r>
                  <a:rPr lang="en-US" sz="2000" baseline="0"/>
                  <a:t> of Tasks Completed</a:t>
                </a:r>
                <a:endParaRPr lang="en-US" sz="200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9919992"/>
        <c:crosses val="max"/>
        <c:crossBetween val="between"/>
      </c:valAx>
      <c:catAx>
        <c:axId val="-212991999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30317560"/>
        <c:crosses val="autoZero"/>
        <c:auto val="1"/>
        <c:lblAlgn val="ctr"/>
        <c:lblOffset val="100"/>
        <c:noMultiLvlLbl val="0"/>
      </c:catAx>
      <c:spPr>
        <a:ln w="6350" cap="sq" cmpd="sng">
          <a:solidFill>
            <a:schemeClr val="tx1"/>
          </a:solidFill>
        </a:ln>
        <a:effectLst>
          <a:glow rad="101600">
            <a:schemeClr val="tx1">
              <a:alpha val="75000"/>
            </a:schemeClr>
          </a:glow>
        </a:effectLst>
      </c:spPr>
    </c:plotArea>
    <c:legend>
      <c:legendPos val="b"/>
      <c:layout/>
      <c:overlay val="0"/>
    </c:legend>
    <c:plotVisOnly val="1"/>
    <c:dispBlanksAs val="span"/>
    <c:showDLblsOverMax val="0"/>
  </c:chart>
  <c:spPr>
    <a:ln>
      <a:solidFill>
        <a:schemeClr val="tx1"/>
      </a:solidFill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drive.google.com/drive/folders/0Bwb1wnbNvQtWfkVYelZqRzczdk12UnFCXy1PRmFpR2NSMnhTd1E2ZjBzR2JudlVWME9nMl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5410200"/>
            <a:ext cx="5334000" cy="128587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Nexus:</a:t>
            </a:r>
          </a:p>
          <a:p>
            <a:r>
              <a:rPr lang="en-US" dirty="0" smtClean="0"/>
              <a:t>Alexander </a:t>
            </a:r>
            <a:r>
              <a:rPr lang="en-US" dirty="0"/>
              <a:t>Hall, Benjamin </a:t>
            </a:r>
            <a:r>
              <a:rPr lang="en-US" dirty="0" err="1"/>
              <a:t>Dluzak</a:t>
            </a:r>
            <a:r>
              <a:rPr lang="en-US" dirty="0"/>
              <a:t>, David Kopp, </a:t>
            </a:r>
            <a:r>
              <a:rPr lang="en-US" dirty="0" err="1"/>
              <a:t>Raffi</a:t>
            </a:r>
            <a:r>
              <a:rPr lang="en-US" dirty="0"/>
              <a:t> </a:t>
            </a:r>
            <a:r>
              <a:rPr lang="en-US" dirty="0" err="1"/>
              <a:t>Nalbandian</a:t>
            </a:r>
            <a:r>
              <a:rPr lang="en-US" dirty="0"/>
              <a:t>, </a:t>
            </a:r>
            <a:r>
              <a:rPr lang="en-US" dirty="0" err="1"/>
              <a:t>Vahan</a:t>
            </a:r>
            <a:r>
              <a:rPr lang="en-US" dirty="0"/>
              <a:t> </a:t>
            </a:r>
            <a:r>
              <a:rPr lang="en-US" dirty="0" err="1"/>
              <a:t>Tokadjian</a:t>
            </a:r>
            <a:r>
              <a:rPr lang="en-US" dirty="0"/>
              <a:t>, Phillip Tran</a:t>
            </a:r>
          </a:p>
        </p:txBody>
      </p:sp>
      <p:pic>
        <p:nvPicPr>
          <p:cNvPr id="5" name="Picture 4" descr="Nexus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933700" cy="271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109049"/>
              </p:ext>
            </p:extLst>
          </p:nvPr>
        </p:nvGraphicFramePr>
        <p:xfrm>
          <a:off x="990600" y="609600"/>
          <a:ext cx="800100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30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 descr="PAL 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86800" cy="5037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370935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akatoshbla</a:t>
            </a:r>
            <a:r>
              <a:rPr lang="en-US" dirty="0"/>
              <a:t>/Nexus</a:t>
            </a:r>
          </a:p>
        </p:txBody>
      </p:sp>
    </p:spTree>
    <p:extLst>
      <p:ext uri="{BB962C8B-B14F-4D97-AF65-F5344CB8AC3E}">
        <p14:creationId xmlns:p14="http://schemas.microsoft.com/office/powerpoint/2010/main" val="201677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 Google Group</a:t>
            </a:r>
            <a:endParaRPr lang="en-US" dirty="0"/>
          </a:p>
        </p:txBody>
      </p:sp>
      <p:pic>
        <p:nvPicPr>
          <p:cNvPr id="4" name="Picture 3" descr="PAL Google Dr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8013700" cy="518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8451" y="6324600"/>
            <a:ext cx="3341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Google Drive Hyperlink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2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Well</a:t>
            </a:r>
          </a:p>
          <a:p>
            <a:pPr lvl="1"/>
            <a:r>
              <a:rPr lang="en-US" dirty="0" smtClean="0"/>
              <a:t>Sprints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Retrospective </a:t>
            </a:r>
            <a:r>
              <a:rPr lang="en-US" dirty="0" smtClean="0"/>
              <a:t>Meetings</a:t>
            </a:r>
          </a:p>
          <a:p>
            <a:pPr lvl="1"/>
            <a:endParaRPr lang="en-US" dirty="0"/>
          </a:p>
          <a:p>
            <a:r>
              <a:rPr lang="en-US" dirty="0" smtClean="0"/>
              <a:t>Did Not Work Well</a:t>
            </a:r>
          </a:p>
          <a:p>
            <a:pPr lvl="1"/>
            <a:r>
              <a:rPr lang="en-US" dirty="0" err="1" smtClean="0"/>
              <a:t>PangoScrum</a:t>
            </a:r>
            <a:endParaRPr lang="en-US" dirty="0" smtClean="0"/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for Next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Slack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Re-evaluate Project Scope</a:t>
            </a:r>
          </a:p>
        </p:txBody>
      </p:sp>
    </p:spTree>
    <p:extLst>
      <p:ext uri="{BB962C8B-B14F-4D97-AF65-F5344CB8AC3E}">
        <p14:creationId xmlns:p14="http://schemas.microsoft.com/office/powerpoint/2010/main" val="246253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Incoming, </a:t>
            </a:r>
            <a:br>
              <a:rPr lang="en-US" dirty="0" smtClean="0"/>
            </a:br>
            <a:r>
              <a:rPr lang="en-US" dirty="0" smtClean="0"/>
              <a:t>Resistance is Futile</a:t>
            </a:r>
            <a:endParaRPr lang="en-US" dirty="0"/>
          </a:p>
        </p:txBody>
      </p:sp>
      <p:pic>
        <p:nvPicPr>
          <p:cNvPr id="3" name="Picture 2" descr="Borg Sh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7213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Project Nexus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“To create </a:t>
            </a:r>
            <a:r>
              <a:rPr lang="en-US" dirty="0"/>
              <a:t>a website that provides gamers with a social platform to interact with in-game character statistics, player made guides and additional information, and a way for players to find other individuals to play their favorite online games with</a:t>
            </a:r>
            <a:r>
              <a:rPr lang="en-US" dirty="0" smtClean="0"/>
              <a:t>.”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6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Nexus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371600"/>
            <a:ext cx="6248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Website Characteristics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User Profiles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Instant Messenger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Discussion Forums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User(s) Game Statistics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Match Finder (Schedule Matching)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Environment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Jetty Server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Development Languages / Tools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Java, JavaScript, Maven, CSS, and HTML</a:t>
            </a:r>
          </a:p>
          <a:p>
            <a:pPr lvl="1">
              <a:lnSpc>
                <a:spcPct val="80000"/>
              </a:lnSpc>
            </a:pPr>
            <a:r>
              <a:rPr lang="en-US" dirty="0" err="1" smtClean="0"/>
              <a:t>AngularJS</a:t>
            </a:r>
            <a:r>
              <a:rPr lang="en-US" dirty="0" smtClean="0"/>
              <a:t>, Java Spark, Eclipse, 0xDBE, and Brackets</a:t>
            </a:r>
          </a:p>
        </p:txBody>
      </p:sp>
    </p:spTree>
    <p:extLst>
      <p:ext uri="{BB962C8B-B14F-4D97-AF65-F5344CB8AC3E}">
        <p14:creationId xmlns:p14="http://schemas.microsoft.com/office/powerpoint/2010/main" val="190048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SLOC 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SLOC:</a:t>
            </a:r>
          </a:p>
          <a:p>
            <a:pPr lvl="1"/>
            <a:r>
              <a:rPr lang="en-US" dirty="0" smtClean="0"/>
              <a:t>10 KLOC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 SLOC:</a:t>
            </a:r>
          </a:p>
          <a:p>
            <a:pPr lvl="1"/>
            <a:r>
              <a:rPr lang="en-US" dirty="0" smtClean="0"/>
              <a:t>3457 SLOC</a:t>
            </a:r>
          </a:p>
        </p:txBody>
      </p:sp>
    </p:spTree>
    <p:extLst>
      <p:ext uri="{BB962C8B-B14F-4D97-AF65-F5344CB8AC3E}">
        <p14:creationId xmlns:p14="http://schemas.microsoft.com/office/powerpoint/2010/main" val="202127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testing</a:t>
            </a:r>
          </a:p>
          <a:p>
            <a:pPr lvl="1"/>
            <a:r>
              <a:rPr lang="en-US" dirty="0" smtClean="0"/>
              <a:t>Mitigated by </a:t>
            </a:r>
            <a:r>
              <a:rPr lang="en-US" dirty="0" err="1" smtClean="0"/>
              <a:t>Junit</a:t>
            </a:r>
            <a:r>
              <a:rPr lang="en-US" dirty="0" smtClean="0"/>
              <a:t> testing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SCRUM and Communication Tool</a:t>
            </a:r>
          </a:p>
          <a:p>
            <a:pPr lvl="1"/>
            <a:r>
              <a:rPr lang="en-US" dirty="0" smtClean="0"/>
              <a:t>Mitigated by migrating to </a:t>
            </a:r>
            <a:r>
              <a:rPr lang="en-US" dirty="0" err="1" smtClean="0"/>
              <a:t>Trello</a:t>
            </a:r>
            <a:r>
              <a:rPr lang="en-US" dirty="0" smtClean="0"/>
              <a:t> and Slack</a:t>
            </a:r>
          </a:p>
          <a:p>
            <a:r>
              <a:rPr lang="en-US" dirty="0" smtClean="0"/>
              <a:t>Scope too large</a:t>
            </a:r>
          </a:p>
          <a:p>
            <a:pPr lvl="1"/>
            <a:r>
              <a:rPr lang="en-US" dirty="0" smtClean="0"/>
              <a:t>Mitigated by de-scoping </a:t>
            </a:r>
          </a:p>
          <a:p>
            <a:pPr lvl="1"/>
            <a:r>
              <a:rPr lang="en-US" dirty="0" smtClean="0"/>
              <a:t>Removed group pages and email service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0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 </a:t>
            </a:r>
            <a:r>
              <a:rPr lang="en-US" dirty="0" err="1" smtClean="0"/>
              <a:t>PangoScrum</a:t>
            </a:r>
            <a:endParaRPr lang="en-US" dirty="0"/>
          </a:p>
        </p:txBody>
      </p:sp>
      <p:pic>
        <p:nvPicPr>
          <p:cNvPr id="6" name="Picture 5" descr="PAL PangoScr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77200" cy="4970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6324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http://csuncomp380.pangoscrum.com/products/18898</a:t>
            </a:r>
          </a:p>
        </p:txBody>
      </p:sp>
    </p:spTree>
    <p:extLst>
      <p:ext uri="{BB962C8B-B14F-4D97-AF65-F5344CB8AC3E}">
        <p14:creationId xmlns:p14="http://schemas.microsoft.com/office/powerpoint/2010/main" val="359330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Produced</a:t>
            </a:r>
            <a:endParaRPr lang="en-US" dirty="0"/>
          </a:p>
        </p:txBody>
      </p:sp>
      <p:pic>
        <p:nvPicPr>
          <p:cNvPr id="7" name="Picture 6" descr="Screen Shot 2015-11-21 at 11.09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458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5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L Products Produce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4201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L Products Produc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833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280842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737686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2011-12-29T18:36:00+00:00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1407165</Value>
      <Value>1407166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Project status report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TP102808420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536720-D760-418D-8651-AA1B5B7F6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00589-D642-43C3-81E3-516DDA82FBB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TM02808421</Template>
  <TotalTime>1374</TotalTime>
  <Words>240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TM02808421</vt:lpstr>
      <vt:lpstr>PowerPoint Presentation</vt:lpstr>
      <vt:lpstr>Vision for Project Nexus</vt:lpstr>
      <vt:lpstr>Project Nexus Roadmap</vt:lpstr>
      <vt:lpstr>SLOC Production </vt:lpstr>
      <vt:lpstr>Risk Analysis</vt:lpstr>
      <vt:lpstr>PAL PangoScrum</vt:lpstr>
      <vt:lpstr>Products Produced</vt:lpstr>
      <vt:lpstr>PowerPoint Presentation</vt:lpstr>
      <vt:lpstr>PowerPoint Presentation</vt:lpstr>
      <vt:lpstr>PowerPoint Presentation</vt:lpstr>
      <vt:lpstr>PAL GitHub</vt:lpstr>
      <vt:lpstr>PAL Google Group</vt:lpstr>
      <vt:lpstr>Process Retrospective</vt:lpstr>
      <vt:lpstr>Changes for Next Semester</vt:lpstr>
      <vt:lpstr>Demo Incoming,  Resistance is Futile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report</dc:title>
  <dc:creator>Tester</dc:creator>
  <cp:lastModifiedBy>Sarah Christian-Kopp</cp:lastModifiedBy>
  <cp:revision>48</cp:revision>
  <cp:lastPrinted>1601-01-01T00:00:00Z</cp:lastPrinted>
  <dcterms:created xsi:type="dcterms:W3CDTF">2011-12-29T18:22:36Z</dcterms:created>
  <dcterms:modified xsi:type="dcterms:W3CDTF">2015-11-30T08:32:10Z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