
<file path=[Content_Types].xml><?xml version="1.0" encoding="utf-8"?>
<Types xmlns="http://schemas.openxmlformats.org/package/2006/content-types">
  <Default Extension="xml" ContentType="application/xml"/>
  <Default Extension="vsdx" ContentType="application/vnd.ms-visio.drawing"/>
  <Default Extension="jpeg" ContentType="image/jpeg"/>
  <Default Extension="jpg" ContentType="image/jpeg"/>
  <Default Extension="emf" ContentType="image/x-emf"/>
  <Default Extension="xlsx" ContentType="application/vnd.openxmlformats-officedocument.spreadsheetml.sheet"/>
  <Default Extension="rels" ContentType="application/vnd.openxmlformats-package.relationships+xml"/>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4"/>
    <p:sldMasterId id="2147483674" r:id="rId5"/>
  </p:sldMasterIdLst>
  <p:notesMasterIdLst>
    <p:notesMasterId r:id="rId20"/>
  </p:notesMasterIdLst>
  <p:sldIdLst>
    <p:sldId id="257"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15620"/>
    <p:restoredTop sz="94660"/>
  </p:normalViewPr>
  <p:slideViewPr>
    <p:cSldViewPr>
      <p:cViewPr varScale="1">
        <p:scale>
          <a:sx n="116" d="100"/>
          <a:sy n="116" d="100"/>
        </p:scale>
        <p:origin x="-888"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20" Type="http://schemas.openxmlformats.org/officeDocument/2006/relationships/notesMaster" Target="notesMasters/notesMaster1.xml"/><Relationship Id="rId21" Type="http://schemas.openxmlformats.org/officeDocument/2006/relationships/printerSettings" Target="printerSettings/printerSettings1.bin"/><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Master" Target="slideMasters/slideMaster2.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DA4625E-77BF-4A78-977C-B395AFC63D3E}" type="datetimeFigureOut">
              <a:rPr lang="en-US" smtClean="0"/>
              <a:t>10/26/15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D02DC67-C434-444F-9788-90976544AD11}" type="slidenum">
              <a:rPr lang="en-US" smtClean="0"/>
              <a:t>‹#›</a:t>
            </a:fld>
            <a:endParaRPr lang="en-US"/>
          </a:p>
        </p:txBody>
      </p:sp>
    </p:spTree>
    <p:extLst>
      <p:ext uri="{BB962C8B-B14F-4D97-AF65-F5344CB8AC3E}">
        <p14:creationId xmlns:p14="http://schemas.microsoft.com/office/powerpoint/2010/main" val="519879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10/26/15 07:41</a:t>
            </a:fld>
            <a:endParaRPr lang="en-US" dirty="0"/>
          </a:p>
        </p:txBody>
      </p:sp>
      <p:sp>
        <p:nvSpPr>
          <p:cNvPr id="6" name="Footer Placeholder 5"/>
          <p:cNvSpPr>
            <a:spLocks noGrp="1"/>
          </p:cNvSpPr>
          <p:nvPr>
            <p:ph type="ftr" sz="quarter" idx="12"/>
          </p:nvPr>
        </p:nvSpPr>
        <p:spPr>
          <a:xfrm>
            <a:off x="0" y="8685213"/>
            <a:ext cx="6172200" cy="457200"/>
          </a:xfrm>
        </p:spPr>
        <p:txBody>
          <a:bodyPr/>
          <a:lstStyle/>
          <a:p>
            <a:r>
              <a:rPr lang="en-US" sz="500" dirty="0" smtClean="0">
                <a:solidFill>
                  <a:srgbClr val="000000"/>
                </a:solidFill>
              </a:rPr>
              <a:t>© 2007 Microsoft Corporation. All rights reserved. Microsoft, Windows, Windows Vista and other product names are or may be registered trademarks and/or trademarks in the U.S. and/or other countries.</a:t>
            </a:r>
          </a:p>
          <a:p>
            <a:r>
              <a:rPr lang="en-US" sz="500" dirty="0"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rPr>
            </a:br>
            <a:r>
              <a:rPr lang="en-US" sz="500" dirty="0" smtClean="0">
                <a:solidFill>
                  <a:srgbClr val="000000"/>
                </a:solidFill>
              </a:rPr>
              <a:t>MICROSOFT MAKES NO WARRANTIES, EXPRESS, IMPLIED OR STATUTORY, AS TO THE INFORMATION IN THIS PRESENTATION.</a:t>
            </a:r>
          </a:p>
          <a:p>
            <a:endParaRPr lang="en-US" sz="500" dirty="0"/>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1</a:t>
            </a:fld>
            <a:endParaRPr lang="en-US" dirty="0"/>
          </a:p>
        </p:txBody>
      </p:sp>
    </p:spTree>
    <p:extLst>
      <p:ext uri="{BB962C8B-B14F-4D97-AF65-F5344CB8AC3E}">
        <p14:creationId xmlns:p14="http://schemas.microsoft.com/office/powerpoint/2010/main" val="34862719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r>
            <a:r>
              <a:rPr lang="en-US" dirty="0" err="1" smtClean="0"/>
              <a:t>Raffi</a:t>
            </a:r>
            <a:r>
              <a:rPr lang="en-US" dirty="0" smtClean="0"/>
              <a:t>) Planned over 8 sprints</a:t>
            </a:r>
            <a:r>
              <a:rPr lang="en-US" baseline="0" dirty="0" smtClean="0"/>
              <a:t> -</a:t>
            </a:r>
            <a:r>
              <a:rPr lang="en-US" dirty="0" smtClean="0"/>
              <a:t> 4 for each semester.</a:t>
            </a:r>
            <a:endParaRPr lang="en-US" dirty="0"/>
          </a:p>
        </p:txBody>
      </p:sp>
      <p:sp>
        <p:nvSpPr>
          <p:cNvPr id="4" name="Slide Number Placeholder 3"/>
          <p:cNvSpPr>
            <a:spLocks noGrp="1"/>
          </p:cNvSpPr>
          <p:nvPr>
            <p:ph type="sldNum" sz="quarter" idx="10"/>
          </p:nvPr>
        </p:nvSpPr>
        <p:spPr/>
        <p:txBody>
          <a:bodyPr/>
          <a:lstStyle/>
          <a:p>
            <a:fld id="{5D02DC67-C434-444F-9788-90976544AD11}" type="slidenum">
              <a:rPr lang="en-US" smtClean="0"/>
              <a:t>10</a:t>
            </a:fld>
            <a:endParaRPr lang="en-US"/>
          </a:p>
        </p:txBody>
      </p:sp>
    </p:spTree>
    <p:extLst>
      <p:ext uri="{BB962C8B-B14F-4D97-AF65-F5344CB8AC3E}">
        <p14:creationId xmlns:p14="http://schemas.microsoft.com/office/powerpoint/2010/main" val="20739870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r>
            <a:r>
              <a:rPr lang="en-US" dirty="0" err="1" smtClean="0"/>
              <a:t>Raffi</a:t>
            </a:r>
            <a:r>
              <a:rPr lang="en-US" dirty="0" smtClean="0"/>
              <a:t>) Using Skype, Google Groups, and text</a:t>
            </a:r>
            <a:r>
              <a:rPr lang="en-US" baseline="0" dirty="0" smtClean="0"/>
              <a:t> messages.</a:t>
            </a:r>
            <a:endParaRPr lang="en-US" dirty="0"/>
          </a:p>
        </p:txBody>
      </p:sp>
      <p:sp>
        <p:nvSpPr>
          <p:cNvPr id="4" name="Slide Number Placeholder 3"/>
          <p:cNvSpPr>
            <a:spLocks noGrp="1"/>
          </p:cNvSpPr>
          <p:nvPr>
            <p:ph type="sldNum" sz="quarter" idx="10"/>
          </p:nvPr>
        </p:nvSpPr>
        <p:spPr/>
        <p:txBody>
          <a:bodyPr/>
          <a:lstStyle/>
          <a:p>
            <a:fld id="{5D02DC67-C434-444F-9788-90976544AD11}" type="slidenum">
              <a:rPr lang="en-US" smtClean="0"/>
              <a:t>11</a:t>
            </a:fld>
            <a:endParaRPr lang="en-US"/>
          </a:p>
        </p:txBody>
      </p:sp>
    </p:spTree>
    <p:extLst>
      <p:ext uri="{BB962C8B-B14F-4D97-AF65-F5344CB8AC3E}">
        <p14:creationId xmlns:p14="http://schemas.microsoft.com/office/powerpoint/2010/main" val="26646057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(Ben) Frontend – Middle Tier – has</a:t>
            </a:r>
            <a:r>
              <a:rPr lang="en-US" baseline="0" dirty="0" smtClean="0"/>
              <a:t> different </a:t>
            </a:r>
            <a:r>
              <a:rPr lang="en-US" baseline="0" dirty="0" err="1" smtClean="0"/>
              <a:t>github</a:t>
            </a:r>
            <a:r>
              <a:rPr lang="en-US" baseline="0" dirty="0" smtClean="0"/>
              <a:t> repos</a:t>
            </a:r>
            <a:endParaRPr lang="en-US" dirty="0"/>
          </a:p>
        </p:txBody>
      </p:sp>
      <p:sp>
        <p:nvSpPr>
          <p:cNvPr id="4" name="Slide Number Placeholder 3"/>
          <p:cNvSpPr>
            <a:spLocks noGrp="1"/>
          </p:cNvSpPr>
          <p:nvPr>
            <p:ph type="sldNum" sz="quarter" idx="10"/>
          </p:nvPr>
        </p:nvSpPr>
        <p:spPr/>
        <p:txBody>
          <a:bodyPr/>
          <a:lstStyle/>
          <a:p>
            <a:fld id="{5D02DC67-C434-444F-9788-90976544AD11}" type="slidenum">
              <a:rPr lang="en-US" smtClean="0"/>
              <a:t>12</a:t>
            </a:fld>
            <a:endParaRPr lang="en-US"/>
          </a:p>
        </p:txBody>
      </p:sp>
    </p:spTree>
    <p:extLst>
      <p:ext uri="{BB962C8B-B14F-4D97-AF65-F5344CB8AC3E}">
        <p14:creationId xmlns:p14="http://schemas.microsoft.com/office/powerpoint/2010/main" val="14363253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(Ben) Demo-Site</a:t>
            </a:r>
            <a:r>
              <a:rPr lang="en-US" baseline="0" dirty="0" smtClean="0"/>
              <a:t> via a video??</a:t>
            </a:r>
            <a:endParaRPr lang="en-US" dirty="0"/>
          </a:p>
        </p:txBody>
      </p:sp>
      <p:sp>
        <p:nvSpPr>
          <p:cNvPr id="4" name="Slide Number Placeholder 3"/>
          <p:cNvSpPr>
            <a:spLocks noGrp="1"/>
          </p:cNvSpPr>
          <p:nvPr>
            <p:ph type="sldNum" sz="quarter" idx="10"/>
          </p:nvPr>
        </p:nvSpPr>
        <p:spPr/>
        <p:txBody>
          <a:bodyPr/>
          <a:lstStyle/>
          <a:p>
            <a:fld id="{5D02DC67-C434-444F-9788-90976544AD11}" type="slidenum">
              <a:rPr lang="en-US" smtClean="0"/>
              <a:t>13</a:t>
            </a:fld>
            <a:endParaRPr lang="en-US"/>
          </a:p>
        </p:txBody>
      </p:sp>
    </p:spTree>
    <p:extLst>
      <p:ext uri="{BB962C8B-B14F-4D97-AF65-F5344CB8AC3E}">
        <p14:creationId xmlns:p14="http://schemas.microsoft.com/office/powerpoint/2010/main" val="31449734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Vahan</a:t>
            </a:r>
            <a:r>
              <a:rPr lang="en-US" sz="1200" kern="1200" dirty="0" smtClean="0">
                <a:solidFill>
                  <a:schemeClr val="tx1"/>
                </a:solidFill>
                <a:effectLst/>
                <a:latin typeface="+mn-lt"/>
                <a:ea typeface="+mn-ea"/>
                <a:cs typeface="+mn-cs"/>
              </a:rPr>
              <a:t>) The vision of this senior design project, currently referred to as “Nexus”, is to create a website that provides gamers with a social platform to interact with in-game character statistics, player made guides and additional information, and a way for players to find other individuals to play their favorite online games with. The main features of this project are: Authentication user login, instant message system, email system, user profile (social page), friend finder, and discussion forums.  Some extra features that will be added in the future are game information (stats from an external APIs), news feed, ranking system, and group social pages.</a:t>
            </a:r>
            <a:r>
              <a:rPr lang="en-US" dirty="0" smtClean="0">
                <a:effectLst/>
              </a:rPr>
              <a:t> </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10/26/15 07:41</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2</a:t>
            </a:fld>
            <a:endParaRPr lang="en-US" dirty="0"/>
          </a:p>
        </p:txBody>
      </p:sp>
    </p:spTree>
    <p:extLst>
      <p:ext uri="{BB962C8B-B14F-4D97-AF65-F5344CB8AC3E}">
        <p14:creationId xmlns:p14="http://schemas.microsoft.com/office/powerpoint/2010/main" val="19261893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r>
            <a:r>
              <a:rPr lang="en-US" dirty="0" err="1" smtClean="0"/>
              <a:t>Vahan</a:t>
            </a:r>
            <a:r>
              <a:rPr lang="en-US" dirty="0" smtClean="0"/>
              <a:t>)</a:t>
            </a:r>
            <a:endParaRPr lang="en-US" dirty="0"/>
          </a:p>
        </p:txBody>
      </p:sp>
      <p:sp>
        <p:nvSpPr>
          <p:cNvPr id="4" name="Slide Number Placeholder 3"/>
          <p:cNvSpPr>
            <a:spLocks noGrp="1"/>
          </p:cNvSpPr>
          <p:nvPr>
            <p:ph type="sldNum" sz="quarter" idx="10"/>
          </p:nvPr>
        </p:nvSpPr>
        <p:spPr/>
        <p:txBody>
          <a:bodyPr/>
          <a:lstStyle/>
          <a:p>
            <a:fld id="{5D02DC67-C434-444F-9788-90976544AD11}" type="slidenum">
              <a:rPr lang="en-US" smtClean="0"/>
              <a:t>3</a:t>
            </a:fld>
            <a:endParaRPr lang="en-US"/>
          </a:p>
        </p:txBody>
      </p:sp>
    </p:spTree>
    <p:extLst>
      <p:ext uri="{BB962C8B-B14F-4D97-AF65-F5344CB8AC3E}">
        <p14:creationId xmlns:p14="http://schemas.microsoft.com/office/powerpoint/2010/main" val="25558048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(David)</a:t>
            </a:r>
            <a:endParaRPr lang="en-US" dirty="0"/>
          </a:p>
        </p:txBody>
      </p:sp>
      <p:sp>
        <p:nvSpPr>
          <p:cNvPr id="4" name="Slide Number Placeholder 3"/>
          <p:cNvSpPr>
            <a:spLocks noGrp="1"/>
          </p:cNvSpPr>
          <p:nvPr>
            <p:ph type="sldNum" sz="quarter" idx="10"/>
          </p:nvPr>
        </p:nvSpPr>
        <p:spPr/>
        <p:txBody>
          <a:bodyPr/>
          <a:lstStyle/>
          <a:p>
            <a:fld id="{5D02DC67-C434-444F-9788-90976544AD11}" type="slidenum">
              <a:rPr lang="en-US" smtClean="0"/>
              <a:t>4</a:t>
            </a:fld>
            <a:endParaRPr lang="en-US"/>
          </a:p>
        </p:txBody>
      </p:sp>
    </p:spTree>
    <p:extLst>
      <p:ext uri="{BB962C8B-B14F-4D97-AF65-F5344CB8AC3E}">
        <p14:creationId xmlns:p14="http://schemas.microsoft.com/office/powerpoint/2010/main" val="37954875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(David)</a:t>
            </a:r>
            <a:endParaRPr lang="en-US" dirty="0"/>
          </a:p>
        </p:txBody>
      </p:sp>
      <p:sp>
        <p:nvSpPr>
          <p:cNvPr id="4" name="Slide Number Placeholder 3"/>
          <p:cNvSpPr>
            <a:spLocks noGrp="1"/>
          </p:cNvSpPr>
          <p:nvPr>
            <p:ph type="sldNum" sz="quarter" idx="10"/>
          </p:nvPr>
        </p:nvSpPr>
        <p:spPr/>
        <p:txBody>
          <a:bodyPr/>
          <a:lstStyle/>
          <a:p>
            <a:fld id="{5D02DC67-C434-444F-9788-90976544AD11}" type="slidenum">
              <a:rPr lang="en-US" smtClean="0"/>
              <a:t>5</a:t>
            </a:fld>
            <a:endParaRPr lang="en-US"/>
          </a:p>
        </p:txBody>
      </p:sp>
    </p:spTree>
    <p:extLst>
      <p:ext uri="{BB962C8B-B14F-4D97-AF65-F5344CB8AC3E}">
        <p14:creationId xmlns:p14="http://schemas.microsoft.com/office/powerpoint/2010/main" val="27748656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(Alex)</a:t>
            </a:r>
            <a:endParaRPr lang="en-US" dirty="0"/>
          </a:p>
        </p:txBody>
      </p:sp>
      <p:sp>
        <p:nvSpPr>
          <p:cNvPr id="4" name="Slide Number Placeholder 3"/>
          <p:cNvSpPr>
            <a:spLocks noGrp="1"/>
          </p:cNvSpPr>
          <p:nvPr>
            <p:ph type="sldNum" sz="quarter" idx="10"/>
          </p:nvPr>
        </p:nvSpPr>
        <p:spPr/>
        <p:txBody>
          <a:bodyPr/>
          <a:lstStyle/>
          <a:p>
            <a:fld id="{5D02DC67-C434-444F-9788-90976544AD11}" type="slidenum">
              <a:rPr lang="en-US" smtClean="0"/>
              <a:t>6</a:t>
            </a:fld>
            <a:endParaRPr lang="en-US"/>
          </a:p>
        </p:txBody>
      </p:sp>
    </p:spTree>
    <p:extLst>
      <p:ext uri="{BB962C8B-B14F-4D97-AF65-F5344CB8AC3E}">
        <p14:creationId xmlns:p14="http://schemas.microsoft.com/office/powerpoint/2010/main" val="17392615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(Alex) List of Items that Have been finished: Server</a:t>
            </a:r>
            <a:r>
              <a:rPr lang="en-US" baseline="0" dirty="0" smtClean="0"/>
              <a:t> Setup, User Login, Frontend Connects to Middle Tier, </a:t>
            </a:r>
            <a:r>
              <a:rPr lang="en-US" baseline="0" dirty="0" err="1" smtClean="0"/>
              <a:t>RESTful</a:t>
            </a:r>
            <a:r>
              <a:rPr lang="en-US" baseline="0" dirty="0" smtClean="0"/>
              <a:t> API, MySQL </a:t>
            </a:r>
            <a:r>
              <a:rPr lang="en-US" baseline="0" dirty="0" err="1" smtClean="0"/>
              <a:t>DataBase</a:t>
            </a:r>
            <a:r>
              <a:rPr lang="en-US" baseline="0" dirty="0" smtClean="0"/>
              <a:t> Setup, Main Page Design, Login Authorization, Profile Page, Create user Modal</a:t>
            </a:r>
            <a:endParaRPr lang="en-US" dirty="0"/>
          </a:p>
        </p:txBody>
      </p:sp>
      <p:sp>
        <p:nvSpPr>
          <p:cNvPr id="4" name="Slide Number Placeholder 3"/>
          <p:cNvSpPr>
            <a:spLocks noGrp="1"/>
          </p:cNvSpPr>
          <p:nvPr>
            <p:ph type="sldNum" sz="quarter" idx="10"/>
          </p:nvPr>
        </p:nvSpPr>
        <p:spPr/>
        <p:txBody>
          <a:bodyPr/>
          <a:lstStyle/>
          <a:p>
            <a:fld id="{5D02DC67-C434-444F-9788-90976544AD11}" type="slidenum">
              <a:rPr lang="en-US" smtClean="0"/>
              <a:t>7</a:t>
            </a:fld>
            <a:endParaRPr lang="en-US"/>
          </a:p>
        </p:txBody>
      </p:sp>
    </p:spTree>
    <p:extLst>
      <p:ext uri="{BB962C8B-B14F-4D97-AF65-F5344CB8AC3E}">
        <p14:creationId xmlns:p14="http://schemas.microsoft.com/office/powerpoint/2010/main" val="31705431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(Phil)</a:t>
            </a:r>
            <a:r>
              <a:rPr lang="en-US" baseline="0" dirty="0" smtClean="0"/>
              <a:t> </a:t>
            </a:r>
            <a:r>
              <a:rPr lang="en-US" dirty="0" smtClean="0"/>
              <a:t>Sprint Duration: Sept. 16 – Oct. 5</a:t>
            </a:r>
            <a:endParaRPr lang="en-US" dirty="0"/>
          </a:p>
        </p:txBody>
      </p:sp>
      <p:sp>
        <p:nvSpPr>
          <p:cNvPr id="4" name="Slide Number Placeholder 3"/>
          <p:cNvSpPr>
            <a:spLocks noGrp="1"/>
          </p:cNvSpPr>
          <p:nvPr>
            <p:ph type="sldNum" sz="quarter" idx="10"/>
          </p:nvPr>
        </p:nvSpPr>
        <p:spPr/>
        <p:txBody>
          <a:bodyPr/>
          <a:lstStyle/>
          <a:p>
            <a:fld id="{5D02DC67-C434-444F-9788-90976544AD11}" type="slidenum">
              <a:rPr lang="en-US" smtClean="0"/>
              <a:t>8</a:t>
            </a:fld>
            <a:endParaRPr lang="en-US"/>
          </a:p>
        </p:txBody>
      </p:sp>
    </p:spTree>
    <p:extLst>
      <p:ext uri="{BB962C8B-B14F-4D97-AF65-F5344CB8AC3E}">
        <p14:creationId xmlns:p14="http://schemas.microsoft.com/office/powerpoint/2010/main" val="36012499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(Phil) Sprint Duration: Sept. 5 – Oct. 19</a:t>
            </a:r>
          </a:p>
          <a:p>
            <a:endParaRPr lang="en-US" dirty="0"/>
          </a:p>
        </p:txBody>
      </p:sp>
      <p:sp>
        <p:nvSpPr>
          <p:cNvPr id="4" name="Slide Number Placeholder 3"/>
          <p:cNvSpPr>
            <a:spLocks noGrp="1"/>
          </p:cNvSpPr>
          <p:nvPr>
            <p:ph type="sldNum" sz="quarter" idx="10"/>
          </p:nvPr>
        </p:nvSpPr>
        <p:spPr/>
        <p:txBody>
          <a:bodyPr/>
          <a:lstStyle/>
          <a:p>
            <a:fld id="{5D02DC67-C434-444F-9788-90976544AD11}" type="slidenum">
              <a:rPr lang="en-US" smtClean="0"/>
              <a:t>9</a:t>
            </a:fld>
            <a:endParaRPr lang="en-US"/>
          </a:p>
        </p:txBody>
      </p:sp>
    </p:spTree>
    <p:extLst>
      <p:ext uri="{BB962C8B-B14F-4D97-AF65-F5344CB8AC3E}">
        <p14:creationId xmlns:p14="http://schemas.microsoft.com/office/powerpoint/2010/main" val="25065550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905000"/>
            <a:ext cx="7681913" cy="1523495"/>
          </a:xfrm>
        </p:spPr>
        <p:txBody>
          <a:bodyPr>
            <a:noAutofit/>
          </a:bodyPr>
          <a:lstStyle>
            <a:lvl1pPr>
              <a:lnSpc>
                <a:spcPct val="90000"/>
              </a:lnSpc>
              <a:defRPr sz="5400">
                <a:latin typeface="+mj-lt"/>
              </a:defRPr>
            </a:lvl1pPr>
          </a:lstStyle>
          <a:p>
            <a:r>
              <a:rPr lang="en-US" smtClean="0"/>
              <a:t>Click to edit Master title style</a:t>
            </a:r>
            <a:endParaRPr lang="en-US" dirty="0"/>
          </a:p>
        </p:txBody>
      </p:sp>
      <p:sp>
        <p:nvSpPr>
          <p:cNvPr id="3" name="Subtitle 2"/>
          <p:cNvSpPr>
            <a:spLocks noGrp="1"/>
          </p:cNvSpPr>
          <p:nvPr>
            <p:ph type="subTitle" idx="1"/>
          </p:nvPr>
        </p:nvSpPr>
        <p:spPr>
          <a:xfrm>
            <a:off x="730249" y="4344988"/>
            <a:ext cx="7681913"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transition xmlns:p14="http://schemas.microsoft.com/office/powerpoint/2010/mai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_Title and Content">
    <p:bg bwMode="black">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xmlns:p14="http://schemas.microsoft.com/office/powerpoint/2010/mai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_Title and Content">
    <p:bg bwMode="black">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mj-lt"/>
              </a:defRPr>
            </a:lvl1pPr>
          </a:lstStyle>
          <a:p>
            <a:pPr lvl="0"/>
            <a:r>
              <a:rPr lang="en-US" smtClean="0"/>
              <a:t>Click to edit Master text styles</a:t>
            </a:r>
          </a:p>
        </p:txBody>
      </p:sp>
    </p:spTree>
  </p:cSld>
  <p:clrMapOvr>
    <a:masterClrMapping/>
  </p:clrMapOvr>
  <p:transition xmlns:p14="http://schemas.microsoft.com/office/powerpoint/2010/mai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cSld>
  <p:clrMapOvr>
    <a:masterClrMapping/>
  </p:clrMapOvr>
  <p:transition xmlns:p14="http://schemas.microsoft.com/office/powerpoint/2010/mai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722313" y="1905000"/>
            <a:ext cx="8040688" cy="2209800"/>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xmlns:p14="http://schemas.microsoft.com/office/powerpoint/2010/mai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cSld>
  <p:clrMapOvr>
    <a:masterClrMapping/>
  </p:clrMapOvr>
  <p:transition xmlns:p14="http://schemas.microsoft.com/office/powerpoint/2010/mai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xmlns:p14="http://schemas.microsoft.com/office/powerpoint/2010/mai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xmlns:p14="http://schemas.microsoft.com/office/powerpoint/2010/mai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xmlns:p14="http://schemas.microsoft.com/office/powerpoint/2010/mai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xmlns:p14="http://schemas.microsoft.com/office/powerpoint/2010/mai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xmlns:p14="http://schemas.microsoft.com/office/powerpoint/2010/mai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xmlns:p14="http://schemas.microsoft.com/office/powerpoint/2010/mai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spTree>
  </p:cSld>
  <p:clrMapOvr>
    <a:masterClrMapping/>
  </p:clrMapOvr>
  <p:transition xmlns:p14="http://schemas.microsoft.com/office/powerpoint/2010/main">
    <p:fade/>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jpeg"/><Relationship Id="rId15" Type="http://schemas.openxmlformats.org/officeDocument/2006/relationships/image" Target="../media/image2.png"/><Relationship Id="rId16"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4" Type="http://schemas.openxmlformats.org/officeDocument/2006/relationships/image" Target="../media/image4.png"/><Relationship Id="rId1" Type="http://schemas.openxmlformats.org/officeDocument/2006/relationships/slideLayout" Target="../slideLayouts/slideLayout13.xml"/><Relationship Id="rId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12875"/>
            <a:ext cx="8382000" cy="2135969"/>
          </a:xfrm>
          <a:prstGeom prst="rect">
            <a:avLst/>
          </a:prstGeom>
        </p:spPr>
        <p:txBody>
          <a:bodyPr vert="horz"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dk1" tx1="lt1" bg2="dk2"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61" r:id="rId12"/>
  </p:sldLayoutIdLst>
  <p:transition xmlns:p14="http://schemas.microsoft.com/office/powerpoint/2010/main">
    <p:fade/>
  </p:transition>
  <p:txStyles>
    <p:titleStyle>
      <a:lvl1pPr algn="l" defTabSz="914363" rtl="0" eaLnBrk="1" latinLnBrk="0" hangingPunct="1">
        <a:lnSpc>
          <a:spcPct val="90000"/>
        </a:lnSpc>
        <a:spcBef>
          <a:spcPct val="0"/>
        </a:spcBef>
        <a:buNone/>
        <a:defRPr lang="en-US" sz="4800" b="0" kern="1200" cap="none"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396875" indent="-396875" algn="l" defTabSz="914363" rtl="0" eaLnBrk="1" latinLnBrk="0" hangingPunct="1">
        <a:lnSpc>
          <a:spcPct val="90000"/>
        </a:lnSpc>
        <a:spcBef>
          <a:spcPct val="20000"/>
        </a:spcBef>
        <a:buFontTx/>
        <a:buBlip>
          <a:blip r:embed="rId15"/>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16"/>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4" name="Picture 3" descr="white rectangle.png"/>
          <p:cNvPicPr>
            <a:picLocks noChangeAspect="1"/>
          </p:cNvPicPr>
          <p:nvPr/>
        </p:nvPicPr>
        <p:blipFill>
          <a:blip r:embed="rId4"/>
          <a:srcRect b="10453"/>
          <a:stretch>
            <a:fillRect/>
          </a:stretch>
        </p:blipFill>
        <p:spPr>
          <a:xfrm>
            <a:off x="0" y="1299706"/>
            <a:ext cx="9144000" cy="5558294"/>
          </a:xfrm>
          <a:prstGeom prst="rect">
            <a:avLst/>
          </a:prstGeom>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722312" y="1905000"/>
            <a:ext cx="8040688" cy="2108269"/>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75" r:id="rId1"/>
  </p:sldLayoutIdLst>
  <p:transition xmlns:p14="http://schemas.microsoft.com/office/powerpoint/2010/main">
    <p:fade/>
  </p:transition>
  <p:txStyles>
    <p:titleStyle>
      <a:lvl1pPr algn="l" defTabSz="914363" rtl="0" eaLnBrk="1" latinLnBrk="0" hangingPunct="1">
        <a:lnSpc>
          <a:spcPct val="90000"/>
        </a:lnSpc>
        <a:spcBef>
          <a:spcPct val="0"/>
        </a:spcBef>
        <a:buNone/>
        <a:defRPr lang="en-US" sz="4800" b="0" kern="1200" cap="none" spc="-125"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1" kern="1200">
          <a:solidFill>
            <a:schemeClr val="tx1"/>
          </a:solidFill>
          <a:latin typeface="Courier New" pitchFamily="49" charset="0"/>
          <a:ea typeface="+mn-ea"/>
          <a:cs typeface="Courier New" pitchFamily="49" charset="0"/>
        </a:defRPr>
      </a:lvl1pPr>
      <a:lvl2pPr marL="384954" indent="-7937" algn="l" defTabSz="914363" rtl="0" eaLnBrk="1" latinLnBrk="0" hangingPunct="1">
        <a:lnSpc>
          <a:spcPct val="90000"/>
        </a:lnSpc>
        <a:spcBef>
          <a:spcPct val="20000"/>
        </a:spcBef>
        <a:buFont typeface="Arial" pitchFamily="34" charset="0"/>
        <a:buNone/>
        <a:defRPr sz="2800" b="1" kern="1200">
          <a:solidFill>
            <a:schemeClr val="tx1"/>
          </a:solidFill>
          <a:latin typeface="Courier New" pitchFamily="49" charset="0"/>
          <a:ea typeface="+mn-ea"/>
          <a:cs typeface="Courier New" pitchFamily="49" charset="0"/>
        </a:defRPr>
      </a:lvl2pPr>
      <a:lvl3pPr marL="761970"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3pPr>
      <a:lvl4pPr marL="1094009"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4pPr>
      <a:lvl5pPr marL="1426047" indent="0"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jp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4" Type="http://schemas.openxmlformats.org/officeDocument/2006/relationships/package" Target="../embeddings/Microsoft_Excel_Sheet3.xlsx"/><Relationship Id="rId5" Type="http://schemas.openxmlformats.org/officeDocument/2006/relationships/image" Target="../media/image13.emf"/><Relationship Id="rId1" Type="http://schemas.openxmlformats.org/officeDocument/2006/relationships/vmlDrawing" Target="../drawings/vmlDrawing3.vml"/><Relationship Id="rId2"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emf"/></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4" Type="http://schemas.openxmlformats.org/officeDocument/2006/relationships/package" Target="../embeddings/Microsoft_Visio_Drawing111.vsdx"/><Relationship Id="rId5" Type="http://schemas.openxmlformats.org/officeDocument/2006/relationships/image" Target="../media/image7.emf"/><Relationship Id="rId1" Type="http://schemas.openxmlformats.org/officeDocument/2006/relationships/vmlDrawing" Target="../drawings/vmlDrawing1.vml"/><Relationship Id="rId2"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4" Type="http://schemas.openxmlformats.org/officeDocument/2006/relationships/package" Target="../embeddings/Microsoft_Visio_Drawing222.vsdx"/><Relationship Id="rId5" Type="http://schemas.openxmlformats.org/officeDocument/2006/relationships/image" Target="../media/image8.emf"/><Relationship Id="rId1" Type="http://schemas.openxmlformats.org/officeDocument/2006/relationships/vmlDrawing" Target="../drawings/vmlDrawing2.vml"/><Relationship Id="rId2"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533400"/>
            <a:ext cx="7681913" cy="1523495"/>
          </a:xfrm>
        </p:spPr>
        <p:txBody>
          <a:bodyPr/>
          <a:lstStyle/>
          <a:p>
            <a:pPr algn="ctr"/>
            <a:r>
              <a:rPr lang="en-US" dirty="0" smtClean="0"/>
              <a:t>Project Nexus</a:t>
            </a:r>
            <a:endParaRPr lang="en-US" dirty="0"/>
          </a:p>
        </p:txBody>
      </p:sp>
      <p:sp>
        <p:nvSpPr>
          <p:cNvPr id="3" name="Subtitle 2"/>
          <p:cNvSpPr>
            <a:spLocks noGrp="1"/>
          </p:cNvSpPr>
          <p:nvPr>
            <p:ph type="subTitle" idx="1"/>
          </p:nvPr>
        </p:nvSpPr>
        <p:spPr>
          <a:xfrm>
            <a:off x="762000" y="5105400"/>
            <a:ext cx="7681913" cy="1370012"/>
          </a:xfrm>
        </p:spPr>
        <p:txBody>
          <a:bodyPr>
            <a:normAutofit fontScale="92500" lnSpcReduction="20000"/>
          </a:bodyPr>
          <a:lstStyle/>
          <a:p>
            <a:r>
              <a:rPr lang="en-US" dirty="0" smtClean="0"/>
              <a:t>Team Nexus:</a:t>
            </a:r>
          </a:p>
          <a:p>
            <a:r>
              <a:rPr lang="en-US" dirty="0" smtClean="0"/>
              <a:t>Alexander Hall, Benjamin </a:t>
            </a:r>
            <a:r>
              <a:rPr lang="en-US" dirty="0" err="1" smtClean="0"/>
              <a:t>Dluzak</a:t>
            </a:r>
            <a:r>
              <a:rPr lang="en-US" dirty="0" smtClean="0"/>
              <a:t>, David Kopp, </a:t>
            </a:r>
            <a:r>
              <a:rPr lang="en-US" dirty="0" err="1" smtClean="0"/>
              <a:t>Raffi</a:t>
            </a:r>
            <a:r>
              <a:rPr lang="en-US" dirty="0" smtClean="0"/>
              <a:t> </a:t>
            </a:r>
            <a:r>
              <a:rPr lang="en-US" dirty="0" err="1" smtClean="0"/>
              <a:t>Nalbandian</a:t>
            </a:r>
            <a:r>
              <a:rPr lang="en-US" dirty="0" smtClean="0"/>
              <a:t>, </a:t>
            </a:r>
            <a:r>
              <a:rPr lang="en-US" dirty="0" err="1" smtClean="0"/>
              <a:t>Vahan</a:t>
            </a:r>
            <a:r>
              <a:rPr lang="en-US" dirty="0" smtClean="0"/>
              <a:t> </a:t>
            </a:r>
            <a:r>
              <a:rPr lang="en-US" dirty="0" err="1" smtClean="0"/>
              <a:t>Tokadjian</a:t>
            </a:r>
            <a:endParaRPr lang="en-US" dirty="0" smtClean="0"/>
          </a:p>
          <a:p>
            <a:r>
              <a:rPr lang="en-US" dirty="0" smtClean="0"/>
              <a:t> </a:t>
            </a:r>
            <a:endParaRPr lang="en-US" dirty="0"/>
          </a:p>
        </p:txBody>
      </p:sp>
      <p:sp>
        <p:nvSpPr>
          <p:cNvPr id="4" name="TextBox 3"/>
          <p:cNvSpPr txBox="1"/>
          <p:nvPr/>
        </p:nvSpPr>
        <p:spPr>
          <a:xfrm>
            <a:off x="3537662" y="5422898"/>
            <a:ext cx="184666" cy="369332"/>
          </a:xfrm>
          <a:prstGeom prst="rect">
            <a:avLst/>
          </a:prstGeom>
          <a:noFill/>
        </p:spPr>
        <p:txBody>
          <a:bodyPr wrap="none" rtlCol="0">
            <a:spAutoFit/>
          </a:bodyPr>
          <a:lstStyle/>
          <a:p>
            <a:endParaRPr lang="en-US" dirty="0"/>
          </a:p>
        </p:txBody>
      </p:sp>
      <p:pic>
        <p:nvPicPr>
          <p:cNvPr id="8" name="Shape 53"/>
          <p:cNvPicPr preferRelativeResize="0"/>
          <p:nvPr/>
        </p:nvPicPr>
        <p:blipFill>
          <a:blip r:embed="rId3">
            <a:alphaModFix/>
          </a:blip>
          <a:stretch>
            <a:fillRect/>
          </a:stretch>
        </p:blipFill>
        <p:spPr>
          <a:xfrm>
            <a:off x="2895600" y="1676400"/>
            <a:ext cx="2886274" cy="2680100"/>
          </a:xfrm>
          <a:prstGeom prst="rect">
            <a:avLst/>
          </a:prstGeom>
          <a:noFill/>
          <a:ln>
            <a:noFill/>
          </a:ln>
        </p:spPr>
      </p:pic>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77108"/>
          </a:xfrm>
        </p:spPr>
        <p:txBody>
          <a:bodyPr/>
          <a:lstStyle/>
          <a:p>
            <a:r>
              <a:rPr lang="en-US" dirty="0" smtClean="0"/>
              <a:t>Product Burn Down Chart</a:t>
            </a:r>
            <a:endParaRPr lang="en-US" dirty="0"/>
          </a:p>
        </p:txBody>
      </p:sp>
      <p:sp>
        <p:nvSpPr>
          <p:cNvPr id="3" name="Text Placeholder 2"/>
          <p:cNvSpPr>
            <a:spLocks noGrp="1"/>
          </p:cNvSpPr>
          <p:nvPr>
            <p:ph type="body" sz="quarter" idx="10"/>
          </p:nvPr>
        </p:nvSpPr>
        <p:spPr/>
        <p:txBody>
          <a:bodyPr/>
          <a:lstStyle/>
          <a:p>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1351325695"/>
              </p:ext>
            </p:extLst>
          </p:nvPr>
        </p:nvGraphicFramePr>
        <p:xfrm>
          <a:off x="457200" y="1295400"/>
          <a:ext cx="8162925" cy="4803775"/>
        </p:xfrm>
        <a:graphic>
          <a:graphicData uri="http://schemas.openxmlformats.org/presentationml/2006/ole">
            <mc:AlternateContent xmlns:mc="http://schemas.openxmlformats.org/markup-compatibility/2006">
              <mc:Choice xmlns:v="urn:schemas-microsoft-com:vml" Requires="v">
                <p:oleObj spid="_x0000_s1071" name="Worksheet" r:id="rId4" imgW="14071600" imgH="7048500" progId="Excel.Sheet.12">
                  <p:embed/>
                </p:oleObj>
              </mc:Choice>
              <mc:Fallback>
                <p:oleObj name="Worksheet" r:id="rId4" imgW="14071600" imgH="7048500" progId="Excel.Sheet.12">
                  <p:embed/>
                  <p:pic>
                    <p:nvPicPr>
                      <p:cNvPr id="0" name=""/>
                      <p:cNvPicPr/>
                      <p:nvPr/>
                    </p:nvPicPr>
                    <p:blipFill>
                      <a:blip r:embed="rId5"/>
                      <a:stretch>
                        <a:fillRect/>
                      </a:stretch>
                    </p:blipFill>
                    <p:spPr>
                      <a:xfrm>
                        <a:off x="457200" y="1295400"/>
                        <a:ext cx="8162925" cy="4803775"/>
                      </a:xfrm>
                      <a:prstGeom prst="rect">
                        <a:avLst/>
                      </a:prstGeom>
                    </p:spPr>
                  </p:pic>
                </p:oleObj>
              </mc:Fallback>
            </mc:AlternateContent>
          </a:graphicData>
        </a:graphic>
      </p:graphicFrame>
    </p:spTree>
    <p:extLst>
      <p:ext uri="{BB962C8B-B14F-4D97-AF65-F5344CB8AC3E}">
        <p14:creationId xmlns:p14="http://schemas.microsoft.com/office/powerpoint/2010/main" val="654159699"/>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77108"/>
          </a:xfrm>
        </p:spPr>
        <p:txBody>
          <a:bodyPr/>
          <a:lstStyle/>
          <a:p>
            <a:r>
              <a:rPr lang="en-US" dirty="0" smtClean="0"/>
              <a:t>Communication Tools</a:t>
            </a:r>
            <a:endParaRPr lang="en-US" dirty="0"/>
          </a:p>
        </p:txBody>
      </p:sp>
      <p:sp>
        <p:nvSpPr>
          <p:cNvPr id="3" name="Text Placeholder 2"/>
          <p:cNvSpPr>
            <a:spLocks noGrp="1"/>
          </p:cNvSpPr>
          <p:nvPr>
            <p:ph type="body" sz="quarter" idx="10"/>
          </p:nvPr>
        </p:nvSpPr>
        <p:spPr>
          <a:xfrm>
            <a:off x="381000" y="1411552"/>
            <a:ext cx="8382000" cy="4370427"/>
          </a:xfrm>
        </p:spPr>
        <p:txBody>
          <a:bodyPr/>
          <a:lstStyle/>
          <a:p>
            <a:r>
              <a:rPr lang="en-US" dirty="0" smtClean="0"/>
              <a:t>Text Group Chat</a:t>
            </a:r>
          </a:p>
          <a:p>
            <a:r>
              <a:rPr lang="en-US" dirty="0" smtClean="0"/>
              <a:t>Skype Group Chat</a:t>
            </a:r>
          </a:p>
          <a:p>
            <a:r>
              <a:rPr lang="en-US" dirty="0" smtClean="0"/>
              <a:t>Google Groups</a:t>
            </a:r>
          </a:p>
          <a:p>
            <a:pPr lvl="1"/>
            <a:r>
              <a:rPr lang="en-US" dirty="0" smtClean="0"/>
              <a:t>Google Drive</a:t>
            </a:r>
          </a:p>
          <a:p>
            <a:pPr lvl="1"/>
            <a:r>
              <a:rPr lang="en-US" dirty="0" err="1" smtClean="0"/>
              <a:t>PangoScrum</a:t>
            </a:r>
            <a:endParaRPr lang="en-US" dirty="0"/>
          </a:p>
          <a:p>
            <a:pPr marL="517525" lvl="1" indent="0">
              <a:buNone/>
            </a:pPr>
            <a:endParaRPr lang="en-US" dirty="0" smtClean="0"/>
          </a:p>
          <a:p>
            <a:pPr marL="517525" lvl="1" indent="0">
              <a:buNone/>
            </a:pPr>
            <a:r>
              <a:rPr lang="en-US" dirty="0" smtClean="0"/>
              <a:t>Benefits: Well-organized, updated, and managed</a:t>
            </a:r>
          </a:p>
          <a:p>
            <a:pPr marL="517525" lvl="1" indent="0">
              <a:buNone/>
            </a:pPr>
            <a:endParaRPr lang="en-US" dirty="0"/>
          </a:p>
          <a:p>
            <a:pPr marL="517525" lvl="1" indent="0">
              <a:buNone/>
            </a:pPr>
            <a:r>
              <a:rPr lang="en-US" dirty="0" smtClean="0"/>
              <a:t>Drawbacks: no bug tracking tool</a:t>
            </a:r>
            <a:r>
              <a:rPr lang="en-US" smtClean="0"/>
              <a:t>, (i.e</a:t>
            </a:r>
            <a:r>
              <a:rPr lang="en-US" dirty="0" smtClean="0"/>
              <a:t>. </a:t>
            </a:r>
            <a:r>
              <a:rPr lang="en-US" dirty="0" err="1" smtClean="0"/>
              <a:t>jira</a:t>
            </a:r>
            <a:r>
              <a:rPr lang="en-US" dirty="0" smtClean="0"/>
              <a:t>)</a:t>
            </a:r>
          </a:p>
        </p:txBody>
      </p:sp>
    </p:spTree>
    <p:extLst>
      <p:ext uri="{BB962C8B-B14F-4D97-AF65-F5344CB8AC3E}">
        <p14:creationId xmlns:p14="http://schemas.microsoft.com/office/powerpoint/2010/main" val="1458738119"/>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77108"/>
          </a:xfrm>
        </p:spPr>
        <p:txBody>
          <a:bodyPr/>
          <a:lstStyle/>
          <a:p>
            <a:r>
              <a:rPr lang="en-US" dirty="0" smtClean="0"/>
              <a:t>Version Control</a:t>
            </a:r>
            <a:endParaRPr lang="en-US" dirty="0"/>
          </a:p>
        </p:txBody>
      </p:sp>
      <p:sp>
        <p:nvSpPr>
          <p:cNvPr id="3" name="Text Placeholder 2"/>
          <p:cNvSpPr>
            <a:spLocks noGrp="1"/>
          </p:cNvSpPr>
          <p:nvPr>
            <p:ph type="body" sz="quarter" idx="10"/>
          </p:nvPr>
        </p:nvSpPr>
        <p:spPr>
          <a:xfrm>
            <a:off x="381000" y="1411552"/>
            <a:ext cx="8382000" cy="3504549"/>
          </a:xfrm>
        </p:spPr>
        <p:txBody>
          <a:bodyPr/>
          <a:lstStyle/>
          <a:p>
            <a:r>
              <a:rPr lang="en-US" dirty="0" smtClean="0"/>
              <a:t>Use of </a:t>
            </a:r>
            <a:r>
              <a:rPr lang="en-US" dirty="0" err="1" smtClean="0"/>
              <a:t>Git</a:t>
            </a:r>
            <a:r>
              <a:rPr lang="en-US" dirty="0" smtClean="0"/>
              <a:t> repos</a:t>
            </a:r>
          </a:p>
          <a:p>
            <a:r>
              <a:rPr lang="en-US" dirty="0" smtClean="0"/>
              <a:t>Frontend and Backend are setup as 2 separate projects</a:t>
            </a:r>
          </a:p>
          <a:p>
            <a:r>
              <a:rPr lang="en-US" dirty="0" smtClean="0"/>
              <a:t>Each developer creates there own branch at the beginning of every sprint</a:t>
            </a:r>
          </a:p>
          <a:p>
            <a:r>
              <a:rPr lang="en-US" dirty="0" smtClean="0"/>
              <a:t>Merge early and often</a:t>
            </a:r>
          </a:p>
          <a:p>
            <a:r>
              <a:rPr lang="en-US" dirty="0" smtClean="0"/>
              <a:t>All merges completed by end of the sprint</a:t>
            </a:r>
            <a:endParaRPr lang="en-US" dirty="0"/>
          </a:p>
        </p:txBody>
      </p:sp>
    </p:spTree>
    <p:extLst>
      <p:ext uri="{BB962C8B-B14F-4D97-AF65-F5344CB8AC3E}">
        <p14:creationId xmlns:p14="http://schemas.microsoft.com/office/powerpoint/2010/main" val="2737194765"/>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77108"/>
          </a:xfrm>
        </p:spPr>
        <p:txBody>
          <a:bodyPr/>
          <a:lstStyle/>
          <a:p>
            <a:r>
              <a:rPr lang="en-US" dirty="0" smtClean="0"/>
              <a:t>Risk Analysis</a:t>
            </a:r>
            <a:endParaRPr lang="en-US" dirty="0"/>
          </a:p>
        </p:txBody>
      </p:sp>
      <p:sp>
        <p:nvSpPr>
          <p:cNvPr id="3" name="Text Placeholder 2"/>
          <p:cNvSpPr>
            <a:spLocks noGrp="1"/>
          </p:cNvSpPr>
          <p:nvPr>
            <p:ph type="body" sz="quarter" idx="10"/>
          </p:nvPr>
        </p:nvSpPr>
        <p:spPr>
          <a:xfrm>
            <a:off x="381000" y="1411552"/>
            <a:ext cx="8382000" cy="4046235"/>
          </a:xfrm>
        </p:spPr>
        <p:txBody>
          <a:bodyPr/>
          <a:lstStyle/>
          <a:p>
            <a:r>
              <a:rPr lang="en-US" dirty="0" smtClean="0"/>
              <a:t>Biggest Risk lies in technologies new to the team</a:t>
            </a:r>
          </a:p>
          <a:p>
            <a:r>
              <a:rPr lang="en-US" dirty="0" smtClean="0"/>
              <a:t>Many features to add</a:t>
            </a:r>
          </a:p>
          <a:p>
            <a:r>
              <a:rPr lang="en-US" dirty="0" smtClean="0"/>
              <a:t>Low focus on unit and end to end tests</a:t>
            </a:r>
          </a:p>
          <a:p>
            <a:r>
              <a:rPr lang="en-US" dirty="0" smtClean="0"/>
              <a:t>Amount of time available for the project, may vary due to other classes</a:t>
            </a:r>
          </a:p>
          <a:p>
            <a:r>
              <a:rPr lang="en-US" dirty="0" smtClean="0"/>
              <a:t>Access to data may be limited for some games</a:t>
            </a:r>
          </a:p>
          <a:p>
            <a:r>
              <a:rPr lang="en-US" smtClean="0"/>
              <a:t>Technical Debt</a:t>
            </a:r>
            <a:endParaRPr lang="en-US"/>
          </a:p>
        </p:txBody>
      </p:sp>
    </p:spTree>
    <p:extLst>
      <p:ext uri="{BB962C8B-B14F-4D97-AF65-F5344CB8AC3E}">
        <p14:creationId xmlns:p14="http://schemas.microsoft.com/office/powerpoint/2010/main" val="1600554669"/>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381000" y="304800"/>
            <a:ext cx="8382000" cy="451406"/>
          </a:xfrm>
        </p:spPr>
        <p:txBody>
          <a:bodyPr/>
          <a:lstStyle/>
          <a:p>
            <a:pPr marL="0" indent="0" algn="ctr">
              <a:buNone/>
            </a:pPr>
            <a:r>
              <a:rPr lang="en-US" dirty="0" smtClean="0"/>
              <a:t>Questions ?</a:t>
            </a:r>
            <a:endParaRPr lang="en-US" dirty="0"/>
          </a:p>
        </p:txBody>
      </p:sp>
      <p:pic>
        <p:nvPicPr>
          <p:cNvPr id="4" name="Picture 3" descr="swscrum.bmp"/>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1447800"/>
            <a:ext cx="8623300" cy="4546600"/>
          </a:xfrm>
          <a:prstGeom prst="rect">
            <a:avLst/>
          </a:prstGeom>
        </p:spPr>
      </p:pic>
    </p:spTree>
    <p:extLst>
      <p:ext uri="{BB962C8B-B14F-4D97-AF65-F5344CB8AC3E}">
        <p14:creationId xmlns:p14="http://schemas.microsoft.com/office/powerpoint/2010/main" val="2512583777"/>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163395"/>
          </a:xfrm>
        </p:spPr>
        <p:txBody>
          <a:bodyPr>
            <a:normAutofit/>
          </a:bodyPr>
          <a:lstStyle/>
          <a:p>
            <a:r>
              <a:rPr lang="en-US" dirty="0" smtClean="0">
                <a:solidFill>
                  <a:schemeClr val="tx2"/>
                </a:solidFill>
              </a:rPr>
              <a:t>About Project Nexus</a:t>
            </a:r>
            <a:endParaRPr lang="en-US" dirty="0">
              <a:solidFill>
                <a:schemeClr val="tx2"/>
              </a:solidFill>
            </a:endParaRPr>
          </a:p>
        </p:txBody>
      </p:sp>
      <p:sp>
        <p:nvSpPr>
          <p:cNvPr id="3" name="Text Placeholder 2"/>
          <p:cNvSpPr>
            <a:spLocks noGrp="1"/>
          </p:cNvSpPr>
          <p:nvPr>
            <p:ph type="body" sz="quarter" idx="10"/>
          </p:nvPr>
        </p:nvSpPr>
        <p:spPr>
          <a:xfrm>
            <a:off x="381000" y="1905000"/>
            <a:ext cx="8382000" cy="3502497"/>
          </a:xfrm>
        </p:spPr>
        <p:txBody>
          <a:bodyPr>
            <a:normAutofit/>
          </a:bodyPr>
          <a:lstStyle/>
          <a:p>
            <a:r>
              <a:rPr lang="en-US" dirty="0" smtClean="0"/>
              <a:t>Single Page Web Application</a:t>
            </a:r>
          </a:p>
          <a:p>
            <a:pPr lvl="1"/>
            <a:r>
              <a:rPr lang="en-US" dirty="0" smtClean="0"/>
              <a:t>Profile Page (Facebook like)</a:t>
            </a:r>
          </a:p>
          <a:p>
            <a:pPr lvl="1"/>
            <a:r>
              <a:rPr lang="en-US" dirty="0" smtClean="0"/>
              <a:t>IM System (Ajax IM)</a:t>
            </a:r>
          </a:p>
          <a:p>
            <a:pPr lvl="1"/>
            <a:r>
              <a:rPr lang="en-US" dirty="0" smtClean="0"/>
              <a:t>Discussion Forums</a:t>
            </a:r>
          </a:p>
          <a:p>
            <a:pPr lvl="1"/>
            <a:r>
              <a:rPr lang="en-US" dirty="0" smtClean="0"/>
              <a:t>Friend Finder (Match making feature)</a:t>
            </a:r>
          </a:p>
          <a:p>
            <a:pPr lvl="1"/>
            <a:r>
              <a:rPr lang="en-US" dirty="0" smtClean="0"/>
              <a:t>Pull Game API’s</a:t>
            </a:r>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77108"/>
          </a:xfrm>
        </p:spPr>
        <p:txBody>
          <a:bodyPr/>
          <a:lstStyle/>
          <a:p>
            <a:r>
              <a:rPr lang="en-US" dirty="0" smtClean="0"/>
              <a:t>Web Site Design Architecture</a:t>
            </a:r>
            <a:endParaRPr lang="en-US" dirty="0"/>
          </a:p>
        </p:txBody>
      </p:sp>
      <p:sp>
        <p:nvSpPr>
          <p:cNvPr id="3" name="Text Placeholder 2"/>
          <p:cNvSpPr>
            <a:spLocks noGrp="1"/>
          </p:cNvSpPr>
          <p:nvPr>
            <p:ph type="body" sz="quarter" idx="10"/>
          </p:nvPr>
        </p:nvSpPr>
        <p:spPr/>
        <p:txBody>
          <a:bodyPr/>
          <a:lstStyle/>
          <a:p>
            <a:endParaRPr lang="en-US" dirty="0"/>
          </a:p>
        </p:txBody>
      </p:sp>
      <p:pic>
        <p:nvPicPr>
          <p:cNvPr id="5" name="Picture 4" descr="High Level Architecture Design.pdf"/>
          <p:cNvPicPr>
            <a:picLocks noChangeAspect="1"/>
          </p:cNvPicPr>
          <p:nvPr/>
        </p:nvPicPr>
        <p:blipFill rotWithShape="1">
          <a:blip r:embed="rId3">
            <a:extLst>
              <a:ext uri="{28A0092B-C50C-407E-A947-70E740481C1C}">
                <a14:useLocalDpi xmlns:a14="http://schemas.microsoft.com/office/drawing/2010/main" val="0"/>
              </a:ext>
            </a:extLst>
          </a:blip>
          <a:srcRect t="15007" b="1436"/>
          <a:stretch/>
        </p:blipFill>
        <p:spPr>
          <a:xfrm>
            <a:off x="1619890" y="1127717"/>
            <a:ext cx="5299364" cy="5730282"/>
          </a:xfrm>
          <a:prstGeom prst="rect">
            <a:avLst/>
          </a:prstGeom>
        </p:spPr>
      </p:pic>
    </p:spTree>
    <p:extLst>
      <p:ext uri="{BB962C8B-B14F-4D97-AF65-F5344CB8AC3E}">
        <p14:creationId xmlns:p14="http://schemas.microsoft.com/office/powerpoint/2010/main" val="134875621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77108"/>
          </a:xfrm>
        </p:spPr>
        <p:txBody>
          <a:bodyPr/>
          <a:lstStyle/>
          <a:p>
            <a:r>
              <a:rPr lang="en-US" dirty="0" smtClean="0"/>
              <a:t>Middle Tier Class UML</a:t>
            </a:r>
            <a:endParaRPr lang="en-US" dirty="0"/>
          </a:p>
        </p:txBody>
      </p:sp>
      <p:sp>
        <p:nvSpPr>
          <p:cNvPr id="3" name="Text Placeholder 2"/>
          <p:cNvSpPr>
            <a:spLocks noGrp="1"/>
          </p:cNvSpPr>
          <p:nvPr>
            <p:ph type="body" sz="quarter" idx="10"/>
          </p:nvPr>
        </p:nvSpPr>
        <p:spPr/>
        <p:txBody>
          <a:bodyPr/>
          <a:lstStyle/>
          <a:p>
            <a:endParaRPr lang="en-US"/>
          </a:p>
        </p:txBody>
      </p:sp>
      <p:graphicFrame>
        <p:nvGraphicFramePr>
          <p:cNvPr id="6" name="Object 5"/>
          <p:cNvGraphicFramePr>
            <a:graphicFrameLocks noChangeAspect="1"/>
          </p:cNvGraphicFramePr>
          <p:nvPr>
            <p:extLst>
              <p:ext uri="{D42A27DB-BD31-4B8C-83A1-F6EECF244321}">
                <p14:modId xmlns:p14="http://schemas.microsoft.com/office/powerpoint/2010/main" val="2754359177"/>
              </p:ext>
            </p:extLst>
          </p:nvPr>
        </p:nvGraphicFramePr>
        <p:xfrm>
          <a:off x="1066800" y="1066799"/>
          <a:ext cx="6934200" cy="5412059"/>
        </p:xfrm>
        <a:graphic>
          <a:graphicData uri="http://schemas.openxmlformats.org/presentationml/2006/ole">
            <mc:AlternateContent xmlns:mc="http://schemas.openxmlformats.org/markup-compatibility/2006">
              <mc:Choice xmlns:v="urn:schemas-microsoft-com:vml" Requires="v">
                <p:oleObj spid="_x0000_s3083" name="Visio" r:id="rId4" imgW="9325045" imgH="7277134" progId="Visio.Drawing.15">
                  <p:embed/>
                </p:oleObj>
              </mc:Choice>
              <mc:Fallback>
                <p:oleObj name="Visio" r:id="rId4" imgW="9325045" imgH="7277134" progId="Visio.Drawing.15">
                  <p:embed/>
                  <p:pic>
                    <p:nvPicPr>
                      <p:cNvPr id="0" name=""/>
                      <p:cNvPicPr/>
                      <p:nvPr/>
                    </p:nvPicPr>
                    <p:blipFill>
                      <a:blip r:embed="rId5"/>
                      <a:stretch>
                        <a:fillRect/>
                      </a:stretch>
                    </p:blipFill>
                    <p:spPr>
                      <a:xfrm>
                        <a:off x="1066800" y="1066799"/>
                        <a:ext cx="6934200" cy="5412059"/>
                      </a:xfrm>
                      <a:prstGeom prst="rect">
                        <a:avLst/>
                      </a:prstGeom>
                    </p:spPr>
                  </p:pic>
                </p:oleObj>
              </mc:Fallback>
            </mc:AlternateContent>
          </a:graphicData>
        </a:graphic>
      </p:graphicFrame>
    </p:spTree>
    <p:extLst>
      <p:ext uri="{BB962C8B-B14F-4D97-AF65-F5344CB8AC3E}">
        <p14:creationId xmlns:p14="http://schemas.microsoft.com/office/powerpoint/2010/main" val="341391784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77108"/>
          </a:xfrm>
        </p:spPr>
        <p:txBody>
          <a:bodyPr/>
          <a:lstStyle/>
          <a:p>
            <a:r>
              <a:rPr lang="en-US" dirty="0" smtClean="0"/>
              <a:t>Use-Case Diagram</a:t>
            </a:r>
            <a:endParaRPr lang="en-US" dirty="0"/>
          </a:p>
        </p:txBody>
      </p:sp>
      <p:sp>
        <p:nvSpPr>
          <p:cNvPr id="3" name="Text Placeholder 2"/>
          <p:cNvSpPr>
            <a:spLocks noGrp="1"/>
          </p:cNvSpPr>
          <p:nvPr>
            <p:ph type="body" sz="quarter" idx="10"/>
          </p:nvPr>
        </p:nvSpPr>
        <p:spPr/>
        <p:txBody>
          <a:bodyPr/>
          <a:lstStyle/>
          <a:p>
            <a:endParaRPr lang="en-US"/>
          </a:p>
        </p:txBody>
      </p:sp>
      <p:graphicFrame>
        <p:nvGraphicFramePr>
          <p:cNvPr id="9" name="Object 8"/>
          <p:cNvGraphicFramePr>
            <a:graphicFrameLocks noChangeAspect="1"/>
          </p:cNvGraphicFramePr>
          <p:nvPr>
            <p:extLst>
              <p:ext uri="{D42A27DB-BD31-4B8C-83A1-F6EECF244321}">
                <p14:modId xmlns:p14="http://schemas.microsoft.com/office/powerpoint/2010/main" val="581194064"/>
              </p:ext>
            </p:extLst>
          </p:nvPr>
        </p:nvGraphicFramePr>
        <p:xfrm>
          <a:off x="723900" y="1066800"/>
          <a:ext cx="7696200" cy="5562599"/>
        </p:xfrm>
        <a:graphic>
          <a:graphicData uri="http://schemas.openxmlformats.org/presentationml/2006/ole">
            <mc:AlternateContent xmlns:mc="http://schemas.openxmlformats.org/markup-compatibility/2006">
              <mc:Choice xmlns:v="urn:schemas-microsoft-com:vml" Requires="v">
                <p:oleObj spid="_x0000_s2060" name="Visio" r:id="rId4" imgW="8639092" imgH="6972198" progId="Visio.Drawing.15">
                  <p:embed/>
                </p:oleObj>
              </mc:Choice>
              <mc:Fallback>
                <p:oleObj name="Visio" r:id="rId4" imgW="8639092" imgH="6972198" progId="Visio.Drawing.15">
                  <p:embed/>
                  <p:pic>
                    <p:nvPicPr>
                      <p:cNvPr id="0" name=""/>
                      <p:cNvPicPr/>
                      <p:nvPr/>
                    </p:nvPicPr>
                    <p:blipFill>
                      <a:blip r:embed="rId5"/>
                      <a:stretch>
                        <a:fillRect/>
                      </a:stretch>
                    </p:blipFill>
                    <p:spPr>
                      <a:xfrm>
                        <a:off x="723900" y="1066800"/>
                        <a:ext cx="7696200" cy="5562599"/>
                      </a:xfrm>
                      <a:prstGeom prst="rect">
                        <a:avLst/>
                      </a:prstGeom>
                    </p:spPr>
                  </p:pic>
                </p:oleObj>
              </mc:Fallback>
            </mc:AlternateContent>
          </a:graphicData>
        </a:graphic>
      </p:graphicFrame>
    </p:spTree>
    <p:extLst>
      <p:ext uri="{BB962C8B-B14F-4D97-AF65-F5344CB8AC3E}">
        <p14:creationId xmlns:p14="http://schemas.microsoft.com/office/powerpoint/2010/main" val="259592208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77108"/>
          </a:xfrm>
        </p:spPr>
        <p:txBody>
          <a:bodyPr/>
          <a:lstStyle/>
          <a:p>
            <a:r>
              <a:rPr lang="en-US" dirty="0" smtClean="0"/>
              <a:t>Product Backlog</a:t>
            </a:r>
            <a:endParaRPr lang="en-US" dirty="0"/>
          </a:p>
        </p:txBody>
      </p:sp>
      <p:sp>
        <p:nvSpPr>
          <p:cNvPr id="3" name="Text Placeholder 2"/>
          <p:cNvSpPr>
            <a:spLocks noGrp="1"/>
          </p:cNvSpPr>
          <p:nvPr>
            <p:ph type="body" sz="quarter" idx="10"/>
          </p:nvPr>
        </p:nvSpPr>
        <p:spPr>
          <a:xfrm>
            <a:off x="381000" y="1411553"/>
            <a:ext cx="8382000" cy="5217848"/>
          </a:xfrm>
        </p:spPr>
        <p:txBody>
          <a:bodyPr numCol="2"/>
          <a:lstStyle/>
          <a:p>
            <a:r>
              <a:rPr lang="en-US" dirty="0"/>
              <a:t>Documentation</a:t>
            </a:r>
          </a:p>
          <a:p>
            <a:r>
              <a:rPr lang="en-US" dirty="0" err="1"/>
              <a:t>RESTful</a:t>
            </a:r>
            <a:r>
              <a:rPr lang="en-US" dirty="0"/>
              <a:t> API </a:t>
            </a:r>
          </a:p>
          <a:p>
            <a:r>
              <a:rPr lang="en-US" dirty="0"/>
              <a:t>Discussion Board System</a:t>
            </a:r>
          </a:p>
          <a:p>
            <a:r>
              <a:rPr lang="en-US" dirty="0"/>
              <a:t>Messaging System</a:t>
            </a:r>
          </a:p>
          <a:p>
            <a:r>
              <a:rPr lang="en-US" dirty="0"/>
              <a:t>Match Finder Algorithm</a:t>
            </a:r>
          </a:p>
          <a:p>
            <a:r>
              <a:rPr lang="en-US" dirty="0"/>
              <a:t>Match Finder Page</a:t>
            </a:r>
          </a:p>
          <a:p>
            <a:r>
              <a:rPr lang="en-US" dirty="0"/>
              <a:t>Profile Page </a:t>
            </a:r>
            <a:r>
              <a:rPr lang="en-US" dirty="0" smtClean="0"/>
              <a:t>Functionality</a:t>
            </a:r>
            <a:endParaRPr lang="en-US" dirty="0"/>
          </a:p>
          <a:p>
            <a:r>
              <a:rPr lang="en-US" dirty="0"/>
              <a:t>Profile Page Editing</a:t>
            </a:r>
          </a:p>
          <a:p>
            <a:r>
              <a:rPr lang="en-US" dirty="0"/>
              <a:t>Front Page News Feed</a:t>
            </a:r>
          </a:p>
          <a:p>
            <a:r>
              <a:rPr lang="en-US" dirty="0"/>
              <a:t>Game Content Pages</a:t>
            </a:r>
          </a:p>
          <a:p>
            <a:r>
              <a:rPr lang="en-US" dirty="0"/>
              <a:t>Group Page Template</a:t>
            </a:r>
          </a:p>
          <a:p>
            <a:r>
              <a:rPr lang="en-US" dirty="0"/>
              <a:t>Group Page Functionality</a:t>
            </a:r>
          </a:p>
          <a:p>
            <a:r>
              <a:rPr lang="en-US" dirty="0"/>
              <a:t>Settings Page</a:t>
            </a:r>
          </a:p>
        </p:txBody>
      </p:sp>
    </p:spTree>
    <p:extLst>
      <p:ext uri="{BB962C8B-B14F-4D97-AF65-F5344CB8AC3E}">
        <p14:creationId xmlns:p14="http://schemas.microsoft.com/office/powerpoint/2010/main" val="1342246354"/>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77108"/>
          </a:xfrm>
        </p:spPr>
        <p:txBody>
          <a:bodyPr/>
          <a:lstStyle/>
          <a:p>
            <a:r>
              <a:rPr lang="en-US" dirty="0" smtClean="0"/>
              <a:t>Requirements Delivered</a:t>
            </a:r>
            <a:endParaRPr lang="en-US" dirty="0"/>
          </a:p>
        </p:txBody>
      </p:sp>
      <p:sp>
        <p:nvSpPr>
          <p:cNvPr id="3" name="Text Placeholder 2"/>
          <p:cNvSpPr>
            <a:spLocks noGrp="1"/>
          </p:cNvSpPr>
          <p:nvPr>
            <p:ph type="body" sz="quarter" idx="10"/>
          </p:nvPr>
        </p:nvSpPr>
        <p:spPr>
          <a:xfrm>
            <a:off x="381000" y="1411552"/>
            <a:ext cx="8382000" cy="4784899"/>
          </a:xfrm>
        </p:spPr>
        <p:txBody>
          <a:bodyPr/>
          <a:lstStyle/>
          <a:p>
            <a:r>
              <a:rPr lang="en-US" dirty="0"/>
              <a:t>Server Setup</a:t>
            </a:r>
          </a:p>
          <a:p>
            <a:r>
              <a:rPr lang="en-US" dirty="0"/>
              <a:t>MySQL Database</a:t>
            </a:r>
          </a:p>
          <a:p>
            <a:r>
              <a:rPr lang="en-US" dirty="0"/>
              <a:t>Frontend CORS</a:t>
            </a:r>
          </a:p>
          <a:p>
            <a:r>
              <a:rPr lang="en-US" dirty="0" err="1"/>
              <a:t>RESTful</a:t>
            </a:r>
            <a:r>
              <a:rPr lang="en-US" dirty="0"/>
              <a:t> API</a:t>
            </a:r>
          </a:p>
          <a:p>
            <a:r>
              <a:rPr lang="en-US" dirty="0"/>
              <a:t>Front Page</a:t>
            </a:r>
          </a:p>
          <a:p>
            <a:r>
              <a:rPr lang="en-US" dirty="0"/>
              <a:t>User Sign-up Modal</a:t>
            </a:r>
          </a:p>
          <a:p>
            <a:r>
              <a:rPr lang="en-US" dirty="0"/>
              <a:t>User Login</a:t>
            </a:r>
          </a:p>
          <a:p>
            <a:r>
              <a:rPr lang="en-US" dirty="0"/>
              <a:t>User Authorization</a:t>
            </a:r>
          </a:p>
          <a:p>
            <a:r>
              <a:rPr lang="en-US" dirty="0"/>
              <a:t>Profile Page</a:t>
            </a:r>
          </a:p>
        </p:txBody>
      </p:sp>
    </p:spTree>
    <p:extLst>
      <p:ext uri="{BB962C8B-B14F-4D97-AF65-F5344CB8AC3E}">
        <p14:creationId xmlns:p14="http://schemas.microsoft.com/office/powerpoint/2010/main" val="311905999"/>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77108"/>
          </a:xfrm>
        </p:spPr>
        <p:txBody>
          <a:bodyPr/>
          <a:lstStyle/>
          <a:p>
            <a:r>
              <a:rPr lang="en-US" dirty="0" smtClean="0"/>
              <a:t>Sprint One Analysis</a:t>
            </a:r>
            <a:endParaRPr lang="en-US" dirty="0"/>
          </a:p>
        </p:txBody>
      </p:sp>
      <p:sp>
        <p:nvSpPr>
          <p:cNvPr id="3" name="Text Placeholder 2"/>
          <p:cNvSpPr>
            <a:spLocks noGrp="1"/>
          </p:cNvSpPr>
          <p:nvPr>
            <p:ph type="body" sz="quarter" idx="10"/>
          </p:nvPr>
        </p:nvSpPr>
        <p:spPr/>
        <p:txBody>
          <a:bodyPr/>
          <a:lstStyle/>
          <a:p>
            <a:endParaRPr lang="en-US"/>
          </a:p>
        </p:txBody>
      </p:sp>
      <p:pic>
        <p:nvPicPr>
          <p:cNvPr id="4" name="Picture 3" descr="Sprint 1 Backlog.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 y="914400"/>
            <a:ext cx="7924800" cy="3733800"/>
          </a:xfrm>
          <a:prstGeom prst="rect">
            <a:avLst/>
          </a:prstGeom>
        </p:spPr>
      </p:pic>
      <p:pic>
        <p:nvPicPr>
          <p:cNvPr id="5" name="Picture 4" descr="Sprint 1 BurnDown Chart.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0" y="4572000"/>
            <a:ext cx="7467600" cy="2286000"/>
          </a:xfrm>
          <a:prstGeom prst="rect">
            <a:avLst/>
          </a:prstGeom>
        </p:spPr>
      </p:pic>
    </p:spTree>
    <p:extLst>
      <p:ext uri="{BB962C8B-B14F-4D97-AF65-F5344CB8AC3E}">
        <p14:creationId xmlns:p14="http://schemas.microsoft.com/office/powerpoint/2010/main" val="159989470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77108"/>
          </a:xfrm>
        </p:spPr>
        <p:txBody>
          <a:bodyPr/>
          <a:lstStyle/>
          <a:p>
            <a:r>
              <a:rPr lang="en-US" dirty="0" smtClean="0"/>
              <a:t>Sprint Two Analysis</a:t>
            </a:r>
            <a:endParaRPr lang="en-US" dirty="0"/>
          </a:p>
        </p:txBody>
      </p:sp>
      <p:sp>
        <p:nvSpPr>
          <p:cNvPr id="3" name="Text Placeholder 2"/>
          <p:cNvSpPr>
            <a:spLocks noGrp="1"/>
          </p:cNvSpPr>
          <p:nvPr>
            <p:ph type="body" sz="quarter" idx="10"/>
          </p:nvPr>
        </p:nvSpPr>
        <p:spPr/>
        <p:txBody>
          <a:bodyPr/>
          <a:lstStyle/>
          <a:p>
            <a:endParaRPr lang="en-US"/>
          </a:p>
        </p:txBody>
      </p:sp>
      <p:pic>
        <p:nvPicPr>
          <p:cNvPr id="4" name="Picture 3" descr="Sprint 2 Backlog.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 y="914400"/>
            <a:ext cx="7696200" cy="3581400"/>
          </a:xfrm>
          <a:prstGeom prst="rect">
            <a:avLst/>
          </a:prstGeom>
        </p:spPr>
      </p:pic>
      <p:pic>
        <p:nvPicPr>
          <p:cNvPr id="5" name="Picture 4" descr="Sprint 2 BurnDown Chart.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0" y="4399238"/>
            <a:ext cx="7162800" cy="2438400"/>
          </a:xfrm>
          <a:prstGeom prst="rect">
            <a:avLst/>
          </a:prstGeom>
        </p:spPr>
      </p:pic>
    </p:spTree>
    <p:extLst>
      <p:ext uri="{BB962C8B-B14F-4D97-AF65-F5344CB8AC3E}">
        <p14:creationId xmlns:p14="http://schemas.microsoft.com/office/powerpoint/2010/main" val="263960280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theme/theme1.xml><?xml version="1.0" encoding="utf-8"?>
<a:theme xmlns:a="http://schemas.openxmlformats.org/drawingml/2006/main" name="TM10286705">
  <a:themeElements>
    <a:clrScheme name="Blue Template-Template">
      <a:dk1>
        <a:srgbClr val="000000"/>
      </a:dk1>
      <a:lt1>
        <a:srgbClr val="FFFFFF"/>
      </a:lt1>
      <a:dk2>
        <a:srgbClr val="050595"/>
      </a:dk2>
      <a:lt2>
        <a:srgbClr val="FFFF99"/>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rgbClr val="FFFFFF"/>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2.xml><?xml version="1.0" encoding="utf-8"?>
<a:theme xmlns:a="http://schemas.openxmlformats.org/drawingml/2006/main" name="White with Courier font for code slides">
  <a:themeElements>
    <a:clrScheme name="Blue Template-Template">
      <a:dk1>
        <a:srgbClr val="000000"/>
      </a:dk1>
      <a:lt1>
        <a:srgbClr val="FFFFFF"/>
      </a:lt1>
      <a:dk2>
        <a:srgbClr val="050595"/>
      </a:dk2>
      <a:lt2>
        <a:srgbClr val="FFFFFF"/>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APDescription xmlns="4873beb7-5857-4685-be1f-d57550cc96cc" xsi:nil="true"/>
    <AssetExpire xmlns="4873beb7-5857-4685-be1f-d57550cc96cc">2100-01-01T00:00:00+00:00</AssetExpire>
    <IntlLangReviewDate xmlns="4873beb7-5857-4685-be1f-d57550cc96cc" xsi:nil="true"/>
    <SubmitterId xmlns="4873beb7-5857-4685-be1f-d57550cc96cc" xsi:nil="true"/>
    <IntlLangReview xmlns="4873beb7-5857-4685-be1f-d57550cc96cc" xsi:nil="true"/>
    <EditorialStatus xmlns="4873beb7-5857-4685-be1f-d57550cc96cc" xsi:nil="true"/>
    <OriginAsset xmlns="4873beb7-5857-4685-be1f-d57550cc96cc" xsi:nil="true"/>
    <Markets xmlns="4873beb7-5857-4685-be1f-d57550cc96cc"/>
    <AcquiredFrom xmlns="4873beb7-5857-4685-be1f-d57550cc96cc" xsi:nil="true"/>
    <AssetStart xmlns="4873beb7-5857-4685-be1f-d57550cc96cc">2009-05-30T20:45:43+00:00</AssetStart>
    <PublishStatusLookup xmlns="4873beb7-5857-4685-be1f-d57550cc96cc">
      <Value>265031</Value>
      <Value>1317055</Value>
    </PublishStatusLookup>
    <MarketSpecific xmlns="4873beb7-5857-4685-be1f-d57550cc96cc" xsi:nil="true"/>
    <APAuthor xmlns="4873beb7-5857-4685-be1f-d57550cc96cc">
      <UserInfo>
        <DisplayName/>
        <AccountId>191</AccountId>
        <AccountType/>
      </UserInfo>
    </APAuthor>
    <IntlLangReviewer xmlns="4873beb7-5857-4685-be1f-d57550cc96cc" xsi:nil="true"/>
    <CSXSubmissionDate xmlns="4873beb7-5857-4685-be1f-d57550cc96cc" xsi:nil="true"/>
    <NumericId xmlns="4873beb7-5857-4685-be1f-d57550cc96cc">-1</NumericId>
    <ParentAssetId xmlns="4873beb7-5857-4685-be1f-d57550cc96cc" xsi:nil="true"/>
    <OriginalSourceMarket xmlns="4873beb7-5857-4685-be1f-d57550cc96cc" xsi:nil="true"/>
    <ApprovalStatus xmlns="4873beb7-5857-4685-be1f-d57550cc96cc">InProgress</ApprovalStatus>
    <SourceTitle xmlns="4873beb7-5857-4685-be1f-d57550cc96cc">Sample presentation slides (Blue ribbons design)</SourceTitle>
    <CSXUpdate xmlns="4873beb7-5857-4685-be1f-d57550cc96cc">false</CSXUpdate>
    <IntlLocPriority xmlns="4873beb7-5857-4685-be1f-d57550cc96cc" xsi:nil="true"/>
    <UAProjectedTotalWords xmlns="4873beb7-5857-4685-be1f-d57550cc96cc" xsi:nil="true"/>
    <AssetType xmlns="4873beb7-5857-4685-be1f-d57550cc96cc">TP</AssetType>
    <MachineTranslated xmlns="4873beb7-5857-4685-be1f-d57550cc96cc">false</MachineTranslated>
    <TemplateStatus xmlns="4873beb7-5857-4685-be1f-d57550cc96cc">Complete</TemplateStatus>
    <OutputCachingOn xmlns="4873beb7-5857-4685-be1f-d57550cc96cc">false</OutputCachingOn>
    <IsSearchable xmlns="4873beb7-5857-4685-be1f-d57550cc96cc">false</IsSearchable>
    <HandoffToMSDN xmlns="4873beb7-5857-4685-be1f-d57550cc96cc" xsi:nil="true"/>
    <UALocRecommendation xmlns="4873beb7-5857-4685-be1f-d57550cc96cc">Localize</UALocRecommendation>
    <UALocComments xmlns="4873beb7-5857-4685-be1f-d57550cc96cc" xsi:nil="true"/>
    <ShowIn xmlns="4873beb7-5857-4685-be1f-d57550cc96cc">Show everywhere</ShowIn>
    <ThumbnailAssetId xmlns="4873beb7-5857-4685-be1f-d57550cc96cc" xsi:nil="true"/>
    <ContentItem xmlns="4873beb7-5857-4685-be1f-d57550cc96cc" xsi:nil="true"/>
    <LastModifiedDateTime xmlns="4873beb7-5857-4685-be1f-d57550cc96cc" xsi:nil="true"/>
    <ClipArtFilename xmlns="4873beb7-5857-4685-be1f-d57550cc96cc" xsi:nil="true"/>
    <CSXHash xmlns="4873beb7-5857-4685-be1f-d57550cc96cc" xsi:nil="true"/>
    <DirectSourceMarket xmlns="4873beb7-5857-4685-be1f-d57550cc96cc" xsi:nil="true"/>
    <PlannedPubDate xmlns="4873beb7-5857-4685-be1f-d57550cc96cc" xsi:nil="true"/>
    <ArtSampleDocs xmlns="4873beb7-5857-4685-be1f-d57550cc96cc" xsi:nil="true"/>
    <TrustLevel xmlns="4873beb7-5857-4685-be1f-d57550cc96cc">1 Microsoft Managed Content</TrustLevel>
    <CSXSubmissionMarket xmlns="4873beb7-5857-4685-be1f-d57550cc96cc" xsi:nil="true"/>
    <VoteCount xmlns="4873beb7-5857-4685-be1f-d57550cc96cc" xsi:nil="true"/>
    <BusinessGroup xmlns="4873beb7-5857-4685-be1f-d57550cc96cc" xsi:nil="true"/>
    <TimesCloned xmlns="4873beb7-5857-4685-be1f-d57550cc96cc" xsi:nil="true"/>
    <AverageRating xmlns="4873beb7-5857-4685-be1f-d57550cc96cc" xsi:nil="true"/>
    <Provider xmlns="4873beb7-5857-4685-be1f-d57550cc96cc">EY006220130</Provider>
    <UACurrentWords xmlns="4873beb7-5857-4685-be1f-d57550cc96cc">0</UACurrentWords>
    <AssetId xmlns="4873beb7-5857-4685-be1f-d57550cc96cc">TP010286705</AssetId>
    <APEditor xmlns="4873beb7-5857-4685-be1f-d57550cc96cc">
      <UserInfo>
        <DisplayName/>
        <AccountId>92</AccountId>
        <AccountType/>
      </UserInfo>
    </APEditor>
    <DSATActionTaken xmlns="4873beb7-5857-4685-be1f-d57550cc96cc" xsi:nil="true"/>
    <IsDeleted xmlns="4873beb7-5857-4685-be1f-d57550cc96cc">false</IsDeleted>
    <PublishTargets xmlns="4873beb7-5857-4685-be1f-d57550cc96cc">OfficeOnline</PublishTargets>
    <ApprovalLog xmlns="4873beb7-5857-4685-be1f-d57550cc96cc" xsi:nil="true"/>
    <BugNumber xmlns="4873beb7-5857-4685-be1f-d57550cc96cc">193. 196. 196</BugNumber>
    <CrawlForDependencies xmlns="4873beb7-5857-4685-be1f-d57550cc96cc">false</CrawlForDependencies>
    <LastHandOff xmlns="4873beb7-5857-4685-be1f-d57550cc96cc" xsi:nil="true"/>
    <Milestone xmlns="4873beb7-5857-4685-be1f-d57550cc96cc" xsi:nil="true"/>
    <UANotes xmlns="4873beb7-5857-4685-be1f-d57550cc96cc">O14 beta2FedEx</UANotes>
    <PrimaryImageGen xmlns="4873beb7-5857-4685-be1f-d57550cc96cc">true</PrimaryImageGen>
    <TPFriendlyName xmlns="4873beb7-5857-4685-be1f-d57550cc96cc">Sample presentation slides (Blue ribbons design)</TPFriendlyName>
    <OpenTemplate xmlns="4873beb7-5857-4685-be1f-d57550cc96cc">true</OpenTemplate>
    <TPInstallLocation xmlns="4873beb7-5857-4685-be1f-d57550cc96cc">{My Templates}</TPInstallLocation>
    <TPCommandLine xmlns="4873beb7-5857-4685-be1f-d57550cc96cc">{PP} /n {FilePath}</TPCommandLine>
    <TPAppVersion xmlns="4873beb7-5857-4685-be1f-d57550cc96cc">12</TPAppVersion>
    <TPLaunchHelpLinkType xmlns="4873beb7-5857-4685-be1f-d57550cc96cc">Template</TPLaunchHelpLinkType>
    <TPLaunchHelpLink xmlns="4873beb7-5857-4685-be1f-d57550cc96cc" xsi:nil="true"/>
    <TPApplication xmlns="4873beb7-5857-4685-be1f-d57550cc96cc">PowerPoint</TPApplication>
    <TPNamespace xmlns="4873beb7-5857-4685-be1f-d57550cc96cc">POWERPNT</TPNamespace>
    <TPExecutable xmlns="4873beb7-5857-4685-be1f-d57550cc96cc" xsi:nil="true"/>
    <TPComponent xmlns="4873beb7-5857-4685-be1f-d57550cc96cc">PPTFiles</TPComponent>
    <TPClientViewer xmlns="4873beb7-5857-4685-be1f-d57550cc96cc">Microsoft Office PowerPoint</TPClientViewer>
    <LastPublishResultLookup xmlns="4873beb7-5857-4685-be1f-d57550cc96cc" xsi:nil="true"/>
    <PolicheckWords xmlns="4873beb7-5857-4685-be1f-d57550cc96cc" xsi:nil="true"/>
    <FriendlyTitle xmlns="4873beb7-5857-4685-be1f-d57550cc96cc" xsi:nil="true"/>
    <Manager xmlns="4873beb7-5857-4685-be1f-d57550cc96cc" xsi:nil="true"/>
    <EditorialTags xmlns="4873beb7-5857-4685-be1f-d57550cc96cc" xsi:nil="true"/>
    <LegacyData xmlns="4873beb7-5857-4685-be1f-d57550cc96cc" xsi:nil="true"/>
    <Downloads xmlns="4873beb7-5857-4685-be1f-d57550cc96cc">0</Downloads>
    <Providers xmlns="4873beb7-5857-4685-be1f-d57550cc96cc" xsi:nil="true"/>
    <TemplateTemplateType xmlns="4873beb7-5857-4685-be1f-d57550cc96cc">PowerPoint 12 Default</TemplateTemplateType>
    <OOCacheId xmlns="4873beb7-5857-4685-be1f-d57550cc96cc" xsi:nil="true"/>
    <BlockPublish xmlns="4873beb7-5857-4685-be1f-d57550cc96cc" xsi:nil="true"/>
    <CampaignTagsTaxHTField0 xmlns="4873beb7-5857-4685-be1f-d57550cc96cc">
      <Terms xmlns="http://schemas.microsoft.com/office/infopath/2007/PartnerControls"/>
    </CampaignTagsTaxHTField0>
    <LocLastLocAttemptVersionLookup xmlns="4873beb7-5857-4685-be1f-d57550cc96cc">116712</LocLastLocAttemptVersionLookup>
    <LocLastLocAttemptVersionTypeLookup xmlns="4873beb7-5857-4685-be1f-d57550cc96cc" xsi:nil="true"/>
    <LocOverallPreviewStatusLookup xmlns="4873beb7-5857-4685-be1f-d57550cc96cc" xsi:nil="true"/>
    <LocOverallPublishStatusLookup xmlns="4873beb7-5857-4685-be1f-d57550cc96cc" xsi:nil="true"/>
    <TaxCatchAll xmlns="4873beb7-5857-4685-be1f-d57550cc96cc"/>
    <LocNewPublishedVersionLookup xmlns="4873beb7-5857-4685-be1f-d57550cc96cc" xsi:nil="true"/>
    <LocPublishedDependentAssetsLookup xmlns="4873beb7-5857-4685-be1f-d57550cc96cc" xsi:nil="true"/>
    <LocComments xmlns="4873beb7-5857-4685-be1f-d57550cc96cc" xsi:nil="true"/>
    <LocProcessedForMarketsLookup xmlns="4873beb7-5857-4685-be1f-d57550cc96cc" xsi:nil="true"/>
    <LocRecommendedHandoff xmlns="4873beb7-5857-4685-be1f-d57550cc96cc" xsi:nil="true"/>
    <LocManualTestRequired xmlns="4873beb7-5857-4685-be1f-d57550cc96cc" xsi:nil="true"/>
    <LocProcessedForHandoffsLookup xmlns="4873beb7-5857-4685-be1f-d57550cc96cc" xsi:nil="true"/>
    <LocOverallHandbackStatusLookup xmlns="4873beb7-5857-4685-be1f-d57550cc96cc" xsi:nil="true"/>
    <LocalizationTagsTaxHTField0 xmlns="4873beb7-5857-4685-be1f-d57550cc96cc">
      <Terms xmlns="http://schemas.microsoft.com/office/infopath/2007/PartnerControls"/>
    </LocalizationTagsTaxHTField0>
    <FeatureTagsTaxHTField0 xmlns="4873beb7-5857-4685-be1f-d57550cc96cc">
      <Terms xmlns="http://schemas.microsoft.com/office/infopath/2007/PartnerControls"/>
    </FeatureTagsTaxHTField0>
    <LocOverallLocStatusLookup xmlns="4873beb7-5857-4685-be1f-d57550cc96cc" xsi:nil="true"/>
    <LocPublishedLinkedAssetsLookup xmlns="4873beb7-5857-4685-be1f-d57550cc96cc" xsi:nil="true"/>
    <InternalTagsTaxHTField0 xmlns="4873beb7-5857-4685-be1f-d57550cc96cc">
      <Terms xmlns="http://schemas.microsoft.com/office/infopath/2007/PartnerControls"/>
    </InternalTagsTaxHTField0>
    <RecommendationsModifier xmlns="4873beb7-5857-4685-be1f-d57550cc96cc" xsi:nil="true"/>
    <ScenarioTagsTaxHTField0 xmlns="4873beb7-5857-4685-be1f-d57550cc96cc">
      <Terms xmlns="http://schemas.microsoft.com/office/infopath/2007/PartnerControls"/>
    </ScenarioTagsTaxHTField0>
    <OriginalRelease xmlns="4873beb7-5857-4685-be1f-d57550cc96cc">14</OriginalRelease>
    <LocMarketGroupTiers2 xmlns="4873beb7-5857-4685-be1f-d57550cc96cc" xsi:nil="true"/>
  </documentManagement>
</p:properties>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2FDDDB0-FD28-422B-90EE-B646792CDE0C}">
  <ds:schemaRefs>
    <ds:schemaRef ds:uri="http://schemas.openxmlformats.org/package/2006/metadata/core-properties"/>
    <ds:schemaRef ds:uri="http://purl.org/dc/terms/"/>
    <ds:schemaRef ds:uri="http://schemas.microsoft.com/office/2006/documentManagement/types"/>
    <ds:schemaRef ds:uri="http://purl.org/dc/dcmitype/"/>
    <ds:schemaRef ds:uri="http://schemas.microsoft.com/office/2006/metadata/properties"/>
    <ds:schemaRef ds:uri="http://purl.org/dc/elements/1.1/"/>
    <ds:schemaRef ds:uri="http://www.w3.org/XML/1998/namespace"/>
    <ds:schemaRef ds:uri="4873beb7-5857-4685-be1f-d57550cc96cc"/>
    <ds:schemaRef ds:uri="http://schemas.microsoft.com/office/infopath/2007/PartnerControls"/>
  </ds:schemaRefs>
</ds:datastoreItem>
</file>

<file path=customXml/itemProps2.xml><?xml version="1.0" encoding="utf-8"?>
<ds:datastoreItem xmlns:ds="http://schemas.openxmlformats.org/officeDocument/2006/customXml" ds:itemID="{99608EE9-BC9B-48A0-9915-52B7EE8658E2}">
  <ds:schemaRefs>
    <ds:schemaRef ds:uri="http://schemas.microsoft.com/sharepoint/v3/contenttype/forms"/>
  </ds:schemaRefs>
</ds:datastoreItem>
</file>

<file path=customXml/itemProps3.xml><?xml version="1.0" encoding="utf-8"?>
<ds:datastoreItem xmlns:ds="http://schemas.openxmlformats.org/officeDocument/2006/customXml" ds:itemID="{C245608D-4818-4305-A1FC-A03C23AF3EC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TM10286705</Template>
  <TotalTime>489</TotalTime>
  <Words>740</Words>
  <Application>Microsoft Macintosh PowerPoint</Application>
  <PresentationFormat>On-screen Show (4:3)</PresentationFormat>
  <Paragraphs>96</Paragraphs>
  <Slides>14</Slides>
  <Notes>13</Notes>
  <HiddenSlides>0</HiddenSlides>
  <MMClips>0</MMClips>
  <ScaleCrop>false</ScaleCrop>
  <HeadingPairs>
    <vt:vector size="6" baseType="variant">
      <vt:variant>
        <vt:lpstr>Theme</vt:lpstr>
      </vt:variant>
      <vt:variant>
        <vt:i4>2</vt:i4>
      </vt:variant>
      <vt:variant>
        <vt:lpstr>Embedded OLE Servers</vt:lpstr>
      </vt:variant>
      <vt:variant>
        <vt:i4>2</vt:i4>
      </vt:variant>
      <vt:variant>
        <vt:lpstr>Slide Titles</vt:lpstr>
      </vt:variant>
      <vt:variant>
        <vt:i4>14</vt:i4>
      </vt:variant>
    </vt:vector>
  </HeadingPairs>
  <TitlesOfParts>
    <vt:vector size="18" baseType="lpstr">
      <vt:lpstr>TM10286705</vt:lpstr>
      <vt:lpstr>White with Courier font for code slides</vt:lpstr>
      <vt:lpstr>Visio</vt:lpstr>
      <vt:lpstr>Worksheet</vt:lpstr>
      <vt:lpstr>Project Nexus</vt:lpstr>
      <vt:lpstr>About Project Nexus</vt:lpstr>
      <vt:lpstr>Web Site Design Architecture</vt:lpstr>
      <vt:lpstr>Middle Tier Class UML</vt:lpstr>
      <vt:lpstr>Use-Case Diagram</vt:lpstr>
      <vt:lpstr>Product Backlog</vt:lpstr>
      <vt:lpstr>Requirements Delivered</vt:lpstr>
      <vt:lpstr>Sprint One Analysis</vt:lpstr>
      <vt:lpstr>Sprint Two Analysis</vt:lpstr>
      <vt:lpstr>Product Burn Down Chart</vt:lpstr>
      <vt:lpstr>Communication Tools</vt:lpstr>
      <vt:lpstr>Version Control</vt:lpstr>
      <vt:lpstr>Risk Analysis</vt:lpstr>
      <vt:lpstr>PowerPoint Presentation</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Sample presentation slides (Blue ribbons design)</dc:title>
  <dc:creator>Microsoft Corp.</dc:creator>
  <cp:lastModifiedBy>Sarah Christian-Kopp</cp:lastModifiedBy>
  <cp:revision>48</cp:revision>
  <dcterms:created xsi:type="dcterms:W3CDTF">2008-08-21T03:00:42Z</dcterms:created>
  <dcterms:modified xsi:type="dcterms:W3CDTF">2015-10-26T14:47:00Z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ImageGenCounter">
    <vt:lpwstr>0</vt:lpwstr>
  </property>
  <property fmtid="{D5CDD505-2E9C-101B-9397-08002B2CF9AE}" pid="4" name="ViolationReportStatus">
    <vt:lpwstr>None</vt:lpwstr>
  </property>
  <property fmtid="{D5CDD505-2E9C-101B-9397-08002B2CF9AE}" pid="5" name="ImageGenStatus">
    <vt:lpwstr>0</vt:lpwstr>
  </property>
  <property fmtid="{D5CDD505-2E9C-101B-9397-08002B2CF9AE}" pid="6" name="PolicheckStatus">
    <vt:lpwstr>0</vt:lpwstr>
  </property>
  <property fmtid="{D5CDD505-2E9C-101B-9397-08002B2CF9AE}" pid="7" name="Applications">
    <vt:lpwstr>419;#zpp140;#65;#zpp120;#79;#tpl120</vt:lpwstr>
  </property>
  <property fmtid="{D5CDD505-2E9C-101B-9397-08002B2CF9AE}" pid="8" name="PolicheckCounter">
    <vt:lpwstr>0</vt:lpwstr>
  </property>
  <property fmtid="{D5CDD505-2E9C-101B-9397-08002B2CF9AE}" pid="9" name="APTrustLevel">
    <vt:r8>1</vt:r8>
  </property>
</Properties>
</file>