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8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79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4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9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8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3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8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72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10" descr="Shape 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398" y="491198"/>
            <a:ext cx="2706600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1"/>
          <p:cNvSpPr txBox="1"/>
          <p:nvPr/>
        </p:nvSpPr>
        <p:spPr>
          <a:xfrm>
            <a:off x="-131618" y="2157023"/>
            <a:ext cx="9448800" cy="12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R="58577" algn="ctr"/>
            <a:r>
              <a:rPr lang="en-US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Formation POE Java</a:t>
            </a:r>
            <a:endParaRPr lang="en-US" sz="3200" b="1" dirty="0">
              <a:solidFill>
                <a:srgbClr val="E5013F"/>
              </a:solidFill>
              <a:latin typeface="Ubuntu"/>
              <a:ea typeface="Ubuntu"/>
              <a:cs typeface="Ubuntu"/>
            </a:endParaRPr>
          </a:p>
          <a:p>
            <a:pPr marR="58577" algn="ctr"/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 Journée #1: Part </a:t>
            </a:r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2 </a:t>
            </a:r>
            <a:r>
              <a:rPr lang="fr-FR" sz="3200" b="1" dirty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Collections d'objets</a:t>
            </a:r>
            <a:endParaRPr lang="fr" sz="3200" b="1" dirty="0">
              <a:solidFill>
                <a:srgbClr val="E5013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Shape 213"/>
          <p:cNvSpPr txBox="1"/>
          <p:nvPr/>
        </p:nvSpPr>
        <p:spPr>
          <a:xfrm>
            <a:off x="7543800" y="437150"/>
            <a:ext cx="1372700" cy="3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sz="1200" b="1" i="1" dirty="0" smtClean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Week#2</a:t>
            </a:r>
            <a:endParaRPr lang="fr" sz="1200" b="1" i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Shape 214"/>
          <p:cNvSpPr txBox="1"/>
          <p:nvPr/>
        </p:nvSpPr>
        <p:spPr>
          <a:xfrm>
            <a:off x="2209800" y="3978750"/>
            <a:ext cx="4918500" cy="9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 i="1" dirty="0" smtClean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Athanasia Katsouraki</a:t>
            </a:r>
          </a:p>
          <a:p>
            <a:pPr algn="ctr"/>
            <a:endParaRPr lang="en-US" sz="2400" b="1" i="1" dirty="0" smtClean="0">
              <a:solidFill>
                <a:srgbClr val="535353"/>
              </a:solidFill>
              <a:latin typeface="Ubuntu"/>
              <a:ea typeface="Ubuntu"/>
              <a:cs typeface="Ubuntu"/>
            </a:endParaRPr>
          </a:p>
          <a:p>
            <a:pPr algn="ctr"/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  <a:cs typeface="Ubuntu"/>
              </a:rPr>
              <a:t>16.10.2017</a:t>
            </a:r>
            <a:endParaRPr lang="fr-FR" sz="2400" b="1" i="1" dirty="0">
              <a:solidFill>
                <a:schemeClr val="bg1">
                  <a:lumMod val="65000"/>
                </a:schemeClr>
              </a:solidFill>
              <a:latin typeface="Ubuntu"/>
              <a:ea typeface="Ubuntu"/>
              <a:cs typeface="Ubuntu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fr" b="1" i="1" dirty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70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5800" y="1309255"/>
            <a:ext cx="9220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java.util.ArrayList</a:t>
            </a:r>
            <a:r>
              <a:rPr lang="fr-FR" dirty="0" smtClean="0"/>
              <a:t>; </a:t>
            </a:r>
          </a:p>
          <a:p>
            <a:endParaRPr lang="fr-FR" dirty="0"/>
          </a:p>
          <a:p>
            <a:r>
              <a:rPr lang="fr-FR" dirty="0" smtClean="0"/>
              <a:t>public class Test { </a:t>
            </a:r>
          </a:p>
          <a:p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ArrayList</a:t>
            </a:r>
            <a:r>
              <a:rPr lang="fr-FR" dirty="0" smtClean="0"/>
              <a:t> al = new </a:t>
            </a:r>
            <a:r>
              <a:rPr lang="fr-FR" dirty="0" err="1" smtClean="0"/>
              <a:t>ArrayList</a:t>
            </a:r>
            <a:r>
              <a:rPr lang="fr-FR" dirty="0" smtClean="0"/>
              <a:t>();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al.add</a:t>
            </a:r>
            <a:r>
              <a:rPr lang="fr-FR" dirty="0" smtClean="0"/>
              <a:t>(‘’ Hello’’);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al.add</a:t>
            </a:r>
            <a:r>
              <a:rPr lang="fr-FR" dirty="0" smtClean="0"/>
              <a:t>(4);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al.add</a:t>
            </a:r>
            <a:r>
              <a:rPr lang="fr-FR" dirty="0" smtClean="0"/>
              <a:t>(12.20f);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al.add</a:t>
            </a:r>
            <a:r>
              <a:rPr lang="fr-FR" dirty="0" smtClean="0"/>
              <a:t>(‘’Hi’’); </a:t>
            </a:r>
          </a:p>
          <a:p>
            <a:endParaRPr lang="fr-FR" dirty="0"/>
          </a:p>
          <a:p>
            <a:pPr lvl="2"/>
            <a:r>
              <a:rPr lang="fr-FR" dirty="0" smtClean="0"/>
              <a:t>	for(</a:t>
            </a:r>
            <a:r>
              <a:rPr lang="fr-FR" dirty="0" err="1" smtClean="0"/>
              <a:t>int</a:t>
            </a:r>
            <a:r>
              <a:rPr lang="fr-FR" dirty="0" smtClean="0"/>
              <a:t> i = 0; i &lt; </a:t>
            </a:r>
            <a:r>
              <a:rPr lang="fr-FR" dirty="0" err="1" smtClean="0"/>
              <a:t>al.size</a:t>
            </a:r>
            <a:r>
              <a:rPr lang="fr-FR" dirty="0" smtClean="0"/>
              <a:t>(); i++) { </a:t>
            </a:r>
          </a:p>
          <a:p>
            <a:pPr lvl="2"/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("donnée à l'indice " + i + " = " + </a:t>
            </a:r>
            <a:r>
              <a:rPr lang="fr-FR" dirty="0" err="1" smtClean="0"/>
              <a:t>al.get</a:t>
            </a:r>
            <a:r>
              <a:rPr lang="fr-FR" dirty="0" smtClean="0"/>
              <a:t>(i)); </a:t>
            </a:r>
          </a:p>
          <a:p>
            <a:pPr lvl="2"/>
            <a:r>
              <a:rPr lang="fr-FR" dirty="0"/>
              <a:t>	</a:t>
            </a:r>
            <a:r>
              <a:rPr lang="fr-FR" dirty="0" smtClean="0"/>
              <a:t>} </a:t>
            </a:r>
          </a:p>
          <a:p>
            <a:r>
              <a:rPr lang="fr-FR" dirty="0"/>
              <a:t>	</a:t>
            </a:r>
            <a:r>
              <a:rPr lang="fr-FR" dirty="0" smtClean="0"/>
              <a:t>} </a:t>
            </a:r>
          </a:p>
          <a:p>
            <a:r>
              <a:rPr lang="fr-FR" dirty="0" smtClean="0"/>
              <a:t>} </a:t>
            </a:r>
            <a:endParaRPr lang="fr-FR" dirty="0"/>
          </a:p>
        </p:txBody>
      </p:sp>
      <p:grpSp>
        <p:nvGrpSpPr>
          <p:cNvPr id="27" name="Group 26"/>
          <p:cNvGrpSpPr/>
          <p:nvPr/>
        </p:nvGrpSpPr>
        <p:grpSpPr>
          <a:xfrm>
            <a:off x="3689483" y="-381000"/>
            <a:ext cx="5619750" cy="2504395"/>
            <a:chOff x="4495800" y="4734605"/>
            <a:chExt cx="3181350" cy="1960790"/>
          </a:xfrm>
        </p:grpSpPr>
        <p:grpSp>
          <p:nvGrpSpPr>
            <p:cNvPr id="24" name="Group 23"/>
            <p:cNvGrpSpPr/>
            <p:nvPr/>
          </p:nvGrpSpPr>
          <p:grpSpPr>
            <a:xfrm>
              <a:off x="4495800" y="4734605"/>
              <a:ext cx="3181350" cy="1960790"/>
              <a:chOff x="4495800" y="4734605"/>
              <a:chExt cx="3181350" cy="196079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495800" y="4734605"/>
                <a:ext cx="3181350" cy="1960790"/>
                <a:chOff x="2914650" y="3667805"/>
                <a:chExt cx="4762500" cy="302759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914650" y="3667805"/>
                  <a:ext cx="4762500" cy="3027590"/>
                  <a:chOff x="2286000" y="3733800"/>
                  <a:chExt cx="4762500" cy="302759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286000" y="3733800"/>
                    <a:ext cx="4762500" cy="3027590"/>
                    <a:chOff x="2286000" y="3733800"/>
                    <a:chExt cx="4762500" cy="302759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2286000" y="3733800"/>
                      <a:ext cx="4762500" cy="3027590"/>
                      <a:chOff x="2286000" y="3733800"/>
                      <a:chExt cx="4762500" cy="3027590"/>
                    </a:xfrm>
                  </p:grpSpPr>
                  <p:pic>
                    <p:nvPicPr>
                      <p:cNvPr id="2050" name="Picture 2" descr="Related imag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4762500" cy="3027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ounded Rectangle 13"/>
                      <p:cNvSpPr/>
                      <p:nvPr/>
                    </p:nvSpPr>
                    <p:spPr>
                      <a:xfrm>
                        <a:off x="2286000" y="3733800"/>
                        <a:ext cx="2057400" cy="30275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4343400" y="4419600"/>
                      <a:ext cx="1600200" cy="381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9" name="Oval 18"/>
                  <p:cNvSpPr/>
                  <p:nvPr/>
                </p:nvSpPr>
                <p:spPr>
                  <a:xfrm>
                    <a:off x="6400800" y="6172200"/>
                    <a:ext cx="2286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8" name="Double Bracket 17"/>
                <p:cNvSpPr/>
                <p:nvPr/>
              </p:nvSpPr>
              <p:spPr>
                <a:xfrm>
                  <a:off x="4972050" y="4741532"/>
                  <a:ext cx="2514600" cy="1066800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699351" y="6466425"/>
                <a:ext cx="398493" cy="2045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Float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662228" y="6307723"/>
              <a:ext cx="34817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12.20f</a:t>
              </a:r>
              <a:endParaRPr lang="fr-FR" sz="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7844" y="6263880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‘’Hi’’</a:t>
              </a:r>
              <a:endParaRPr lang="fr-F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2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vous</a:t>
            </a:r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1000" y="2136339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utilisant la classe </a:t>
            </a:r>
            <a:r>
              <a:rPr lang="fr-FR" dirty="0" err="1" smtClean="0"/>
              <a:t>ArrayList</a:t>
            </a:r>
            <a:r>
              <a:rPr lang="fr-FR" dirty="0" smtClean="0"/>
              <a:t>, créez un programme qui :</a:t>
            </a:r>
          </a:p>
          <a:p>
            <a:pPr marL="342900" indent="-342900">
              <a:buAutoNum type="arabicPeriod"/>
            </a:pPr>
            <a:r>
              <a:rPr lang="fr-FR" dirty="0" smtClean="0"/>
              <a:t>reçoit 20 valeurs numériques réelles de l'utilisateur</a:t>
            </a:r>
          </a:p>
          <a:p>
            <a:pPr marL="342900" indent="-342900">
              <a:buAutoNum type="arabicPeriod"/>
            </a:pPr>
            <a:r>
              <a:rPr lang="fr-FR" dirty="0" smtClean="0"/>
              <a:t>calcule le nombre de valeurs qui sont supérieures de moyenne. 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5257800" y="44196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40’ pour </a:t>
            </a:r>
            <a:r>
              <a:rPr lang="en-US" dirty="0" err="1" smtClean="0"/>
              <a:t>trouver</a:t>
            </a:r>
            <a:r>
              <a:rPr lang="en-US" dirty="0" smtClean="0"/>
              <a:t> la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7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vous</a:t>
            </a:r>
            <a:r>
              <a:rPr lang="en-US" dirty="0" smtClean="0"/>
              <a:t>…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62000" y="16002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/>
              <a:t>2 </a:t>
            </a:r>
            <a:r>
              <a:rPr lang="en-US" dirty="0" err="1" smtClean="0"/>
              <a:t>groupes</a:t>
            </a:r>
            <a:r>
              <a:rPr lang="en-US" dirty="0" smtClean="0"/>
              <a:t> :</a:t>
            </a:r>
          </a:p>
          <a:p>
            <a:pPr lvl="1"/>
            <a:endParaRPr lang="en-US" dirty="0" smtClean="0"/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 smtClean="0"/>
              <a:t>Presentation qui </a:t>
            </a:r>
            <a:r>
              <a:rPr lang="en-US" dirty="0" err="1" smtClean="0"/>
              <a:t>repond</a:t>
            </a:r>
            <a:r>
              <a:rPr lang="en-US" dirty="0" smtClean="0"/>
              <a:t> aux questions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(pour les </a:t>
            </a:r>
            <a:r>
              <a:rPr lang="en-US" dirty="0" err="1" smtClean="0"/>
              <a:t>sujets</a:t>
            </a:r>
            <a:r>
              <a:rPr lang="en-US" dirty="0" smtClean="0"/>
              <a:t>: </a:t>
            </a:r>
            <a:r>
              <a:rPr lang="en-US" dirty="0" err="1" smtClean="0"/>
              <a:t>HashTable</a:t>
            </a:r>
            <a:r>
              <a:rPr lang="en-US" dirty="0" smtClean="0"/>
              <a:t>/</a:t>
            </a:r>
            <a:r>
              <a:rPr lang="en-US" dirty="0" err="1" smtClean="0"/>
              <a:t>HashSet</a:t>
            </a:r>
            <a:r>
              <a:rPr lang="en-US" dirty="0" smtClean="0"/>
              <a:t> (un </a:t>
            </a:r>
            <a:r>
              <a:rPr lang="en-US" dirty="0" err="1" smtClean="0"/>
              <a:t>sujet</a:t>
            </a:r>
            <a:r>
              <a:rPr lang="en-US" dirty="0" smtClean="0"/>
              <a:t>/</a:t>
            </a:r>
            <a:r>
              <a:rPr lang="en-US" dirty="0" err="1" smtClean="0"/>
              <a:t>groupe</a:t>
            </a:r>
            <a:r>
              <a:rPr lang="en-US" dirty="0" smtClean="0"/>
              <a:t>)) :</a:t>
            </a:r>
            <a:endParaRPr lang="fr-FR" dirty="0" smtClean="0"/>
          </a:p>
          <a:p>
            <a:pPr lvl="2"/>
            <a:endParaRPr lang="en-US" dirty="0" smtClean="0"/>
          </a:p>
          <a:p>
            <a:pPr marL="1657350" lvl="3" indent="-285750">
              <a:buFont typeface="Wingdings" pitchFamily="2" charset="2"/>
              <a:buChar char="q"/>
            </a:pPr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? </a:t>
            </a:r>
          </a:p>
          <a:p>
            <a:pPr marL="1657350" lvl="3" indent="-285750">
              <a:buFont typeface="Wingdings" pitchFamily="2" charset="2"/>
              <a:buChar char="q"/>
            </a:pPr>
            <a:r>
              <a:rPr lang="en-US" dirty="0" err="1" smtClean="0"/>
              <a:t>Methodes</a:t>
            </a:r>
            <a:r>
              <a:rPr lang="en-US" dirty="0" smtClean="0"/>
              <a:t> </a:t>
            </a:r>
            <a:r>
              <a:rPr lang="en-US" dirty="0" err="1" smtClean="0"/>
              <a:t>d’Objet</a:t>
            </a:r>
            <a:endParaRPr lang="en-US" dirty="0" smtClean="0"/>
          </a:p>
          <a:p>
            <a:pPr marL="1657350" lvl="3" indent="-285750">
              <a:buFont typeface="Wingdings" pitchFamily="2" charset="2"/>
              <a:buChar char="q"/>
            </a:pPr>
            <a:r>
              <a:rPr lang="en-US" dirty="0" err="1" smtClean="0"/>
              <a:t>Exemples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5257800" y="44196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0’ preparation +15’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8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collections d'objets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-33251" y="1600200"/>
            <a:ext cx="9144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Comment il est possible de stocker des données autrement qu'avec des tableaux ?</a:t>
            </a:r>
          </a:p>
          <a:p>
            <a:endParaRPr lang="fr-FR" sz="2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Ces objets collections sont dynamiques  --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 smtClean="0"/>
              <a:t>ils n'ont pas de taille à </a:t>
            </a:r>
            <a:r>
              <a:rPr lang="fr-FR" dirty="0" err="1" smtClean="0"/>
              <a:t>pré-définir</a:t>
            </a:r>
            <a:r>
              <a:rPr lang="fr-FR" dirty="0" smtClean="0"/>
              <a:t>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 smtClean="0"/>
              <a:t>On ne peut donc pas dépasser leur capacité !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dirty="0"/>
          </a:p>
          <a:p>
            <a:pPr marL="742950" lvl="1" indent="-285750">
              <a:buFont typeface="Wingdings" pitchFamily="2" charset="2"/>
              <a:buChar char="ü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fr-FR" dirty="0" err="1" smtClean="0"/>
              <a:t>LinkedList</a:t>
            </a:r>
            <a:r>
              <a:rPr lang="fr-FR" dirty="0" smtClean="0"/>
              <a:t>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fr-FR" dirty="0" err="1" smtClean="0"/>
              <a:t>ArrayList</a:t>
            </a:r>
            <a:r>
              <a:rPr lang="fr-FR" dirty="0" smtClean="0"/>
              <a:t>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/>
              <a:t>HashTable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/>
              <a:t>HashSet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5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Une liste chaînée est: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b="1" dirty="0" smtClean="0"/>
              <a:t>une liste dont chaque élément est relié au suivant par une référence à ce dernier</a:t>
            </a:r>
            <a:r>
              <a:rPr lang="fr-FR" dirty="0" smtClean="0"/>
              <a:t>,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b="1" dirty="0" smtClean="0"/>
              <a:t>sa taille n'est pas fixe</a:t>
            </a:r>
            <a:r>
              <a:rPr lang="fr-FR" dirty="0" smtClean="0"/>
              <a:t> : on peut ajouter et enlever des éléments selon nos besoins.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 err="1" smtClean="0"/>
              <a:t>LinkedList</a:t>
            </a:r>
            <a:r>
              <a:rPr lang="fr-FR" dirty="0" smtClean="0"/>
              <a:t> acceptent </a:t>
            </a:r>
            <a:r>
              <a:rPr lang="fr-FR" b="1" dirty="0" smtClean="0"/>
              <a:t>tout type d'objet</a:t>
            </a:r>
            <a:r>
              <a:rPr lang="fr-FR" dirty="0" smtClean="0"/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b="1" dirty="0" smtClean="0"/>
              <a:t>Chaque élément contient une référence sur l'élément suivant sauf pour le dernier :</a:t>
            </a:r>
            <a:r>
              <a:rPr lang="fr-FR" dirty="0" smtClean="0"/>
              <a:t> son suivant est en fait </a:t>
            </a:r>
            <a:r>
              <a:rPr lang="fr-FR" dirty="0" err="1" smtClean="0"/>
              <a:t>null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 Cette classe se trouve dans le </a:t>
            </a:r>
            <a:r>
              <a:rPr lang="fr-FR" b="1" dirty="0" smtClean="0"/>
              <a:t>package </a:t>
            </a:r>
            <a:r>
              <a:rPr lang="fr-FR" b="1" dirty="0" err="1" smtClean="0"/>
              <a:t>java.util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456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LinkedList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709" y="17526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smtClean="0"/>
              <a:t>Méthodes d'objets </a:t>
            </a:r>
            <a:r>
              <a:rPr lang="fr-FR" b="1" i="1" dirty="0" err="1" smtClean="0"/>
              <a:t>LinkedList</a:t>
            </a:r>
            <a:endParaRPr lang="fr-FR" b="1" i="1" dirty="0" smtClean="0"/>
          </a:p>
          <a:p>
            <a:r>
              <a:rPr lang="fr-FR" dirty="0" err="1" smtClean="0"/>
              <a:t>add</a:t>
            </a:r>
            <a:r>
              <a:rPr lang="fr-FR" dirty="0" smtClean="0"/>
              <a:t> (Object x): Ajoute l'objet x à la fin de la liste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(</a:t>
            </a:r>
            <a:r>
              <a:rPr lang="fr-FR" dirty="0" err="1" smtClean="0"/>
              <a:t>int</a:t>
            </a:r>
            <a:r>
              <a:rPr lang="fr-FR" dirty="0" smtClean="0"/>
              <a:t> a, Object x): Ajoute l'objet x au </a:t>
            </a:r>
            <a:r>
              <a:rPr lang="fr-FR" dirty="0" err="1" smtClean="0"/>
              <a:t>aème</a:t>
            </a:r>
            <a:r>
              <a:rPr lang="fr-FR" dirty="0" smtClean="0"/>
              <a:t>  position de la liste</a:t>
            </a:r>
          </a:p>
          <a:p>
            <a:r>
              <a:rPr lang="fr-FR" dirty="0" err="1" smtClean="0"/>
              <a:t>addFirst</a:t>
            </a:r>
            <a:r>
              <a:rPr lang="fr-FR" dirty="0" smtClean="0"/>
              <a:t> (Object x): Ajoute l'objet x comme premier élément de la liste</a:t>
            </a:r>
          </a:p>
          <a:p>
            <a:r>
              <a:rPr lang="fr-FR" dirty="0" err="1" smtClean="0"/>
              <a:t>addAll</a:t>
            </a:r>
            <a:r>
              <a:rPr lang="fr-FR" dirty="0" smtClean="0"/>
              <a:t> (</a:t>
            </a:r>
            <a:r>
              <a:rPr lang="fr-FR" dirty="0" err="1" smtClean="0"/>
              <a:t>LinkedList</a:t>
            </a:r>
            <a:r>
              <a:rPr lang="fr-FR" dirty="0" smtClean="0"/>
              <a:t> x): Ajoute le contenu de la liste x à la fin de la liste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listIterator</a:t>
            </a:r>
            <a:r>
              <a:rPr lang="fr-FR" dirty="0" smtClean="0"/>
              <a:t> () : Retourne un </a:t>
            </a:r>
            <a:r>
              <a:rPr lang="fr-FR" dirty="0" err="1" smtClean="0"/>
              <a:t>itérateur</a:t>
            </a:r>
            <a:r>
              <a:rPr lang="fr-FR" dirty="0" smtClean="0"/>
              <a:t> des 2 directions</a:t>
            </a:r>
          </a:p>
          <a:p>
            <a:r>
              <a:rPr lang="fr-FR" b="1" i="1" dirty="0" smtClean="0"/>
              <a:t>Méthodes des objets </a:t>
            </a:r>
            <a:r>
              <a:rPr lang="fr-FR" b="1" i="1" dirty="0" err="1" smtClean="0"/>
              <a:t>ListIterator</a:t>
            </a:r>
            <a:endParaRPr lang="fr-FR" b="1" i="1" dirty="0" smtClean="0"/>
          </a:p>
          <a:p>
            <a:pPr lvl="1"/>
            <a:r>
              <a:rPr lang="fr-FR" dirty="0" smtClean="0"/>
              <a:t>booléen </a:t>
            </a:r>
            <a:r>
              <a:rPr lang="fr-FR" dirty="0" err="1" smtClean="0"/>
              <a:t>hasNext</a:t>
            </a:r>
            <a:r>
              <a:rPr lang="fr-FR" dirty="0" smtClean="0"/>
              <a:t> () : Contrôle s'il existe un élément suivant</a:t>
            </a:r>
          </a:p>
          <a:p>
            <a:pPr lvl="1"/>
            <a:r>
              <a:rPr lang="fr-FR" dirty="0" smtClean="0"/>
              <a:t>booléen </a:t>
            </a:r>
            <a:r>
              <a:rPr lang="fr-FR" dirty="0" err="1" smtClean="0"/>
              <a:t>hasPrevious</a:t>
            </a:r>
            <a:r>
              <a:rPr lang="fr-FR" dirty="0" smtClean="0"/>
              <a:t> () : Vérifie s'il y a un élément précédent</a:t>
            </a:r>
          </a:p>
          <a:p>
            <a:endParaRPr lang="fr-FR" dirty="0" smtClean="0"/>
          </a:p>
          <a:p>
            <a:r>
              <a:rPr lang="fr-FR" dirty="0" smtClean="0"/>
              <a:t>Objet </a:t>
            </a:r>
            <a:r>
              <a:rPr lang="fr-FR" dirty="0" err="1" smtClean="0"/>
              <a:t>next</a:t>
            </a:r>
            <a:r>
              <a:rPr lang="fr-FR" dirty="0" smtClean="0"/>
              <a:t> (): Retourne l'élément suivant</a:t>
            </a:r>
          </a:p>
          <a:p>
            <a:r>
              <a:rPr lang="fr-FR" dirty="0" smtClean="0"/>
              <a:t>Objet précédent (): Retourne l'élément précédent</a:t>
            </a:r>
          </a:p>
          <a:p>
            <a:r>
              <a:rPr lang="fr-FR" dirty="0" err="1" smtClean="0"/>
              <a:t>remove</a:t>
            </a:r>
            <a:r>
              <a:rPr lang="fr-FR" dirty="0" smtClean="0"/>
              <a:t> (): Supprime l'élément de la liste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6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5800" y="1295400"/>
            <a:ext cx="9220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java.util.LinkedList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java.util.ListIterator</a:t>
            </a:r>
            <a:r>
              <a:rPr lang="fr-FR" dirty="0" smtClean="0"/>
              <a:t>; </a:t>
            </a:r>
          </a:p>
          <a:p>
            <a:endParaRPr lang="fr-FR" dirty="0"/>
          </a:p>
          <a:p>
            <a:r>
              <a:rPr lang="fr-FR" dirty="0" smtClean="0"/>
              <a:t>public class Test { </a:t>
            </a:r>
          </a:p>
          <a:p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 </a:t>
            </a:r>
          </a:p>
          <a:p>
            <a:r>
              <a:rPr lang="fr-FR" dirty="0"/>
              <a:t>	</a:t>
            </a:r>
            <a:r>
              <a:rPr lang="fr-FR" dirty="0" smtClean="0"/>
              <a:t>	List l = new </a:t>
            </a:r>
            <a:r>
              <a:rPr lang="fr-FR" dirty="0" err="1" smtClean="0"/>
              <a:t>LinkedList</a:t>
            </a:r>
            <a:r>
              <a:rPr lang="fr-FR" dirty="0" smtClean="0"/>
              <a:t>();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l.add</a:t>
            </a:r>
            <a:r>
              <a:rPr lang="fr-FR" dirty="0" smtClean="0"/>
              <a:t>(12);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l.add</a:t>
            </a:r>
            <a:r>
              <a:rPr lang="fr-FR" dirty="0" smtClean="0"/>
              <a:t>("toto ! !");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l.add</a:t>
            </a:r>
            <a:r>
              <a:rPr lang="fr-FR" dirty="0" smtClean="0"/>
              <a:t>(12.20f); </a:t>
            </a:r>
          </a:p>
          <a:p>
            <a:endParaRPr lang="fr-FR" dirty="0"/>
          </a:p>
          <a:p>
            <a:r>
              <a:rPr lang="fr-FR" dirty="0" smtClean="0"/>
              <a:t>	for(</a:t>
            </a:r>
            <a:r>
              <a:rPr lang="fr-FR" dirty="0" err="1" smtClean="0"/>
              <a:t>int</a:t>
            </a:r>
            <a:r>
              <a:rPr lang="fr-FR" dirty="0" smtClean="0"/>
              <a:t> i = 0; i &lt; </a:t>
            </a:r>
            <a:r>
              <a:rPr lang="fr-FR" dirty="0" err="1" smtClean="0"/>
              <a:t>l.size</a:t>
            </a:r>
            <a:r>
              <a:rPr lang="fr-FR" dirty="0" smtClean="0"/>
              <a:t>(); i++) 			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("Élément à l'index " + i + " = " + </a:t>
            </a:r>
            <a:r>
              <a:rPr lang="fr-FR" dirty="0" err="1" smtClean="0"/>
              <a:t>l.get</a:t>
            </a:r>
            <a:r>
              <a:rPr lang="fr-FR" dirty="0" smtClean="0"/>
              <a:t>(i)); </a:t>
            </a:r>
          </a:p>
          <a:p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r>
              <a:rPr lang="fr-FR" dirty="0" smtClean="0"/>
              <a:t> }</a:t>
            </a:r>
            <a:endParaRPr lang="fr-FR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5181600"/>
            <a:ext cx="4761422" cy="1588532"/>
            <a:chOff x="2057400" y="5181600"/>
            <a:chExt cx="4761422" cy="1588532"/>
          </a:xfrm>
        </p:grpSpPr>
        <p:grpSp>
          <p:nvGrpSpPr>
            <p:cNvPr id="9" name="Group 8"/>
            <p:cNvGrpSpPr/>
            <p:nvPr/>
          </p:nvGrpSpPr>
          <p:grpSpPr>
            <a:xfrm>
              <a:off x="2057400" y="5181600"/>
              <a:ext cx="4761422" cy="1588532"/>
              <a:chOff x="2057400" y="5181600"/>
              <a:chExt cx="4761422" cy="15885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057400" y="5181600"/>
                <a:ext cx="4761422" cy="1588532"/>
                <a:chOff x="2057400" y="5181600"/>
                <a:chExt cx="4761422" cy="158853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5181600"/>
                  <a:ext cx="4761422" cy="1398355"/>
                  <a:chOff x="2057400" y="5181600"/>
                  <a:chExt cx="4761422" cy="1398355"/>
                </a:xfrm>
              </p:grpSpPr>
              <p:pic>
                <p:nvPicPr>
                  <p:cNvPr id="1026" name="Picture 2" descr="Related image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5181600"/>
                    <a:ext cx="4761422" cy="13983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Rectangle 3"/>
                  <p:cNvSpPr/>
                  <p:nvPr/>
                </p:nvSpPr>
                <p:spPr>
                  <a:xfrm>
                    <a:off x="2209800" y="6172200"/>
                    <a:ext cx="419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2474689" y="6400800"/>
                  <a:ext cx="35577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12                     “</a:t>
                  </a:r>
                  <a:r>
                    <a:rPr lang="en-US" dirty="0" err="1" smtClean="0"/>
                    <a:t>toto</a:t>
                  </a:r>
                  <a:r>
                    <a:rPr lang="en-US" dirty="0" smtClean="0"/>
                    <a:t>”               12.20f</a:t>
                  </a:r>
                  <a:endParaRPr lang="fr-FR" dirty="0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2684253" y="5777823"/>
                <a:ext cx="457200" cy="165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42126" y="5795075"/>
                <a:ext cx="457200" cy="165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64426" y="5715000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numero</a:t>
              </a:r>
              <a:endParaRPr lang="fr-FR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9251" y="5759678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numero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java.util.LinkedList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java.util.ListIterator</a:t>
            </a:r>
            <a:r>
              <a:rPr lang="fr-FR" dirty="0" smtClean="0"/>
              <a:t>; </a:t>
            </a:r>
          </a:p>
          <a:p>
            <a:endParaRPr lang="fr-FR" dirty="0"/>
          </a:p>
          <a:p>
            <a:r>
              <a:rPr lang="fr-FR" dirty="0" smtClean="0"/>
              <a:t>public class Test { </a:t>
            </a:r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 </a:t>
            </a:r>
          </a:p>
          <a:p>
            <a:pPr lvl="1"/>
            <a:r>
              <a:rPr lang="fr-FR" dirty="0" smtClean="0"/>
              <a:t>List l = new </a:t>
            </a:r>
            <a:r>
              <a:rPr lang="fr-FR" dirty="0" err="1" smtClean="0"/>
              <a:t>LinkedList</a:t>
            </a:r>
            <a:r>
              <a:rPr lang="fr-FR" dirty="0" smtClean="0"/>
              <a:t>();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(12); 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("toto ! !"); 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(12.20f);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for(</a:t>
            </a:r>
            <a:r>
              <a:rPr lang="fr-FR" dirty="0" err="1" smtClean="0"/>
              <a:t>int</a:t>
            </a:r>
            <a:r>
              <a:rPr lang="fr-FR" dirty="0" smtClean="0"/>
              <a:t> i = 0; i &lt; </a:t>
            </a:r>
            <a:r>
              <a:rPr lang="fr-FR" dirty="0" err="1" smtClean="0"/>
              <a:t>l.size</a:t>
            </a:r>
            <a:r>
              <a:rPr lang="fr-FR" dirty="0" smtClean="0"/>
              <a:t>(); i++)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("Élément à l'index " + i + " = " + </a:t>
            </a:r>
            <a:r>
              <a:rPr lang="fr-FR" dirty="0" err="1" smtClean="0"/>
              <a:t>l.get</a:t>
            </a:r>
            <a:r>
              <a:rPr lang="fr-FR" dirty="0" smtClean="0"/>
              <a:t>(i));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("\n \</a:t>
            </a:r>
            <a:r>
              <a:rPr lang="fr-FR" dirty="0" err="1" smtClean="0"/>
              <a:t>tParcours</a:t>
            </a:r>
            <a:r>
              <a:rPr lang="fr-FR" dirty="0" smtClean="0"/>
              <a:t> avec un </a:t>
            </a:r>
            <a:r>
              <a:rPr lang="fr-FR" dirty="0" err="1" smtClean="0"/>
              <a:t>itérateur</a:t>
            </a:r>
            <a:r>
              <a:rPr lang="fr-FR" dirty="0" smtClean="0"/>
              <a:t> ");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("-------------------------------- ---");</a:t>
            </a:r>
          </a:p>
          <a:p>
            <a:pPr lvl="1"/>
            <a:r>
              <a:rPr lang="fr-FR" dirty="0" smtClean="0"/>
              <a:t>	</a:t>
            </a:r>
            <a:r>
              <a:rPr lang="fr-FR" dirty="0" err="1" smtClean="0"/>
              <a:t>ListIterator</a:t>
            </a:r>
            <a:r>
              <a:rPr lang="fr-FR" dirty="0" smtClean="0"/>
              <a:t> li = </a:t>
            </a:r>
            <a:r>
              <a:rPr lang="fr-FR" dirty="0" err="1" smtClean="0"/>
              <a:t>l.listIterator</a:t>
            </a:r>
            <a:r>
              <a:rPr lang="fr-FR" dirty="0" smtClean="0"/>
              <a:t>();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while</a:t>
            </a:r>
            <a:r>
              <a:rPr lang="fr-FR" dirty="0" smtClean="0"/>
              <a:t>(</a:t>
            </a:r>
            <a:r>
              <a:rPr lang="fr-FR" dirty="0" err="1" smtClean="0"/>
              <a:t>li.hasNext</a:t>
            </a:r>
            <a:r>
              <a:rPr lang="fr-FR" dirty="0" smtClean="0"/>
              <a:t>()) 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</a:t>
            </a:r>
            <a:r>
              <a:rPr lang="fr-FR" dirty="0" err="1" smtClean="0"/>
              <a:t>li.next</a:t>
            </a:r>
            <a:r>
              <a:rPr lang="fr-FR" dirty="0" smtClean="0"/>
              <a:t>()); </a:t>
            </a:r>
          </a:p>
          <a:p>
            <a:pPr lvl="1"/>
            <a:r>
              <a:rPr lang="fr-FR" dirty="0" smtClean="0"/>
              <a:t>}</a:t>
            </a:r>
          </a:p>
          <a:p>
            <a:r>
              <a:rPr lang="fr-FR" dirty="0" smtClean="0"/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2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vous</a:t>
            </a:r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1000" y="2136339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utilisant la classe </a:t>
            </a:r>
            <a:r>
              <a:rPr lang="fr-FR" dirty="0" err="1" smtClean="0"/>
              <a:t>LinkedList</a:t>
            </a:r>
            <a:r>
              <a:rPr lang="fr-FR" dirty="0" smtClean="0"/>
              <a:t>, créez une liste avec les noms d’ étudiants (Jean, Philippe, Corine, Isabelle, Charles, Paul). Afficher les noms et leurs longueurs:</a:t>
            </a:r>
          </a:p>
          <a:p>
            <a:pPr marL="342900" indent="-342900">
              <a:buAutoNum type="arabicPeriod"/>
            </a:pPr>
            <a:r>
              <a:rPr lang="fr-FR" dirty="0" smtClean="0"/>
              <a:t>A partir de premier jusqu’au dernier élément de liste</a:t>
            </a:r>
          </a:p>
          <a:p>
            <a:pPr marL="342900" indent="-342900">
              <a:buFontTx/>
              <a:buAutoNum type="arabicPeriod"/>
            </a:pPr>
            <a:r>
              <a:rPr lang="fr-FR" dirty="0" smtClean="0"/>
              <a:t>A partir de dernier jusqu’au premier élément de liste</a:t>
            </a:r>
          </a:p>
          <a:p>
            <a:pPr marL="342900" indent="-342900">
              <a:buAutoNum type="arabicPeriod"/>
            </a:pPr>
            <a:r>
              <a:rPr lang="fr-FR" dirty="0" smtClean="0"/>
              <a:t>En plus,  trier la liste (en utilisant la méthode de tri de la classe Collections).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5257800" y="44196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40’ pour </a:t>
            </a:r>
            <a:r>
              <a:rPr lang="en-US" dirty="0" err="1" smtClean="0"/>
              <a:t>trouver</a:t>
            </a:r>
            <a:r>
              <a:rPr lang="en-US" dirty="0" smtClean="0"/>
              <a:t> la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5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ArrayList</a:t>
            </a:r>
            <a:r>
              <a:rPr lang="fr-FR" dirty="0" smtClean="0"/>
              <a:t> est :</a:t>
            </a:r>
          </a:p>
          <a:p>
            <a:endParaRPr lang="fr-F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un de ces objets qui </a:t>
            </a:r>
            <a:r>
              <a:rPr lang="fr-FR" b="1" dirty="0" smtClean="0"/>
              <a:t>n'ont pas de taille limite</a:t>
            </a:r>
            <a:r>
              <a:rPr lang="fr-FR" dirty="0" smtClean="0"/>
              <a:t>,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ils acceptent </a:t>
            </a:r>
            <a:r>
              <a:rPr lang="fr-FR" b="1" dirty="0" smtClean="0"/>
              <a:t>n'importe quel type de données </a:t>
            </a:r>
            <a:r>
              <a:rPr lang="fr-FR" dirty="0" smtClean="0"/>
              <a:t>(</a:t>
            </a:r>
            <a:r>
              <a:rPr lang="fr-FR" dirty="0" err="1" smtClean="0"/>
              <a:t>null</a:t>
            </a:r>
            <a:r>
              <a:rPr lang="fr-FR" dirty="0" smtClean="0"/>
              <a:t> y compris 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 Dans un </a:t>
            </a:r>
            <a:r>
              <a:rPr lang="fr-FR" dirty="0" err="1" smtClean="0"/>
              <a:t>ArrayList</a:t>
            </a:r>
            <a:r>
              <a:rPr lang="fr-FR" dirty="0" smtClean="0"/>
              <a:t>, nous pouvons mettre tout ce que nous voulons.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Vous devez par contre importer la classe </a:t>
            </a:r>
            <a:r>
              <a:rPr lang="fr-FR" dirty="0" err="1" smtClean="0"/>
              <a:t>ArrayList</a:t>
            </a:r>
            <a:r>
              <a:rPr lang="fr-FR" dirty="0" smtClean="0"/>
              <a:t>. Elle se trouve dans le package </a:t>
            </a:r>
            <a:r>
              <a:rPr lang="fr-FR" b="1" dirty="0" err="1" smtClean="0"/>
              <a:t>java.util</a:t>
            </a:r>
            <a:r>
              <a:rPr lang="fr-FR" b="1" dirty="0" smtClean="0"/>
              <a:t>.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222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ArrayList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709" y="17526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smtClean="0"/>
              <a:t>Méthodes d'objets </a:t>
            </a:r>
            <a:r>
              <a:rPr lang="fr-FR" b="1" i="1" dirty="0" err="1" smtClean="0"/>
              <a:t>ArrayList</a:t>
            </a:r>
            <a:endParaRPr lang="fr-FR" b="1" i="1" dirty="0" smtClean="0"/>
          </a:p>
          <a:p>
            <a:r>
              <a:rPr lang="fr-FR" dirty="0" err="1" smtClean="0"/>
              <a:t>add</a:t>
            </a:r>
            <a:r>
              <a:rPr lang="fr-FR" dirty="0" smtClean="0"/>
              <a:t>() : permet d'ajouter un élément. </a:t>
            </a:r>
          </a:p>
          <a:p>
            <a:r>
              <a:rPr lang="fr-FR" dirty="0" err="1" smtClean="0"/>
              <a:t>get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index) : retourne l'élément à l'index demandé. </a:t>
            </a:r>
          </a:p>
          <a:p>
            <a:r>
              <a:rPr lang="fr-FR" dirty="0" err="1" smtClean="0"/>
              <a:t>remove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index) : efface l'entrée à l'indice demandé. </a:t>
            </a:r>
          </a:p>
          <a:p>
            <a:r>
              <a:rPr lang="fr-FR" dirty="0" err="1" smtClean="0"/>
              <a:t>isEmpty</a:t>
            </a:r>
            <a:r>
              <a:rPr lang="fr-FR" dirty="0" smtClean="0"/>
              <a:t>() : renvoie "vrai" si l'objet est vide. </a:t>
            </a:r>
          </a:p>
          <a:p>
            <a:r>
              <a:rPr lang="fr-FR" dirty="0" err="1" smtClean="0"/>
              <a:t>removeAll</a:t>
            </a:r>
            <a:r>
              <a:rPr lang="fr-FR" dirty="0" smtClean="0"/>
              <a:t>(): efface tout le contenu de l'objet. </a:t>
            </a:r>
          </a:p>
          <a:p>
            <a:r>
              <a:rPr lang="fr-FR" dirty="0" err="1" smtClean="0"/>
              <a:t>contains</a:t>
            </a:r>
            <a:r>
              <a:rPr lang="fr-FR" dirty="0" smtClean="0"/>
              <a:t>(Object </a:t>
            </a:r>
            <a:r>
              <a:rPr lang="fr-FR" dirty="0" err="1" smtClean="0"/>
              <a:t>element</a:t>
            </a:r>
            <a:r>
              <a:rPr lang="fr-FR" dirty="0" smtClean="0"/>
              <a:t>): retourne "vrai" si l'élément passé en paramètre est dans l'objet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531</Words>
  <Application>Microsoft Office PowerPoint</Application>
  <PresentationFormat>On-screen Show (4:3)</PresentationFormat>
  <Paragraphs>141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Les collections d'objets</vt:lpstr>
      <vt:lpstr>LinkedList</vt:lpstr>
      <vt:lpstr>LinkedList</vt:lpstr>
      <vt:lpstr>Exemple</vt:lpstr>
      <vt:lpstr>Exemple</vt:lpstr>
      <vt:lpstr>A vous…</vt:lpstr>
      <vt:lpstr>ArrayList</vt:lpstr>
      <vt:lpstr>ArrayList</vt:lpstr>
      <vt:lpstr>Exemple</vt:lpstr>
      <vt:lpstr>A vous…</vt:lpstr>
      <vt:lpstr>A vous…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d'objets</dc:title>
  <dc:creator>Athanasia</dc:creator>
  <cp:lastModifiedBy>Athanasia</cp:lastModifiedBy>
  <cp:revision>14</cp:revision>
  <dcterms:created xsi:type="dcterms:W3CDTF">2017-10-16T00:00:08Z</dcterms:created>
  <dcterms:modified xsi:type="dcterms:W3CDTF">2017-10-16T13:31:39Z</dcterms:modified>
</cp:coreProperties>
</file>