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057" autoAdjust="0"/>
  </p:normalViewPr>
  <p:slideViewPr>
    <p:cSldViewPr>
      <p:cViewPr varScale="1">
        <p:scale>
          <a:sx n="46" d="100"/>
          <a:sy n="46" d="100"/>
        </p:scale>
        <p:origin x="-20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5299C-38B5-4AE3-9AD5-0455E13A5889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4AA52-7DD0-4890-A815-3D0C758166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0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Swing is not an acronym. The name represents the collaborative choice of its designers when the project was kicked off in late 1996. Swing is actually part of a larger family of Java products known as the Java Foundation Classes ( JFC), which incorporate many of the features of Netscape's Internet Foundation Classes (IFC), as well as design aspects from IBM's </a:t>
            </a:r>
            <a:r>
              <a:rPr lang="en-US" dirty="0" err="1" smtClean="0"/>
              <a:t>Taligent</a:t>
            </a:r>
            <a:r>
              <a:rPr lang="en-US" dirty="0" smtClean="0"/>
              <a:t> division and Lighthouse Design.</a:t>
            </a:r>
            <a:endParaRPr lang="fr-FR" dirty="0" smtClean="0"/>
          </a:p>
          <a:p>
            <a:r>
              <a:rPr lang="fr-FR" dirty="0" smtClean="0"/>
              <a:t>https://www.mail-archive.com/jug-discussion@tucson-jug.org/msg00355.html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4AA52-7DD0-4890-A815-3D0C758166F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66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0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9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9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14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9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24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0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4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03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08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5885-6480-4EE6-8E01-33E0D3E2B8D6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2AE7-1CC5-4A88-80C7-A91DA716D7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73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10" descr="Shape 2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398" y="491198"/>
            <a:ext cx="2706600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14"/>
          <p:cNvSpPr txBox="1"/>
          <p:nvPr/>
        </p:nvSpPr>
        <p:spPr>
          <a:xfrm>
            <a:off x="2209800" y="3978750"/>
            <a:ext cx="4918500" cy="9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b="1" i="1" dirty="0" smtClean="0">
                <a:solidFill>
                  <a:srgbClr val="535353"/>
                </a:solidFill>
                <a:latin typeface="Ubuntu"/>
                <a:ea typeface="Ubuntu"/>
                <a:cs typeface="Ubuntu"/>
                <a:sym typeface="Ubuntu"/>
              </a:rPr>
              <a:t>Athanasia Katsouraki</a:t>
            </a:r>
          </a:p>
          <a:p>
            <a:pPr algn="ctr"/>
            <a:endParaRPr lang="en-US" sz="2400" b="1" i="1" dirty="0" smtClean="0">
              <a:solidFill>
                <a:srgbClr val="535353"/>
              </a:solidFill>
              <a:latin typeface="Ubuntu"/>
              <a:ea typeface="Ubuntu"/>
              <a:cs typeface="Ubuntu"/>
            </a:endParaRPr>
          </a:p>
          <a:p>
            <a:pPr algn="ctr"/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  <a:cs typeface="Ubuntu"/>
              </a:rPr>
              <a:t>17.10.2017</a:t>
            </a:r>
            <a:endParaRPr lang="fr-FR" sz="2400" b="1" i="1" dirty="0">
              <a:solidFill>
                <a:schemeClr val="bg1">
                  <a:lumMod val="65000"/>
                </a:schemeClr>
              </a:solidFill>
              <a:latin typeface="Ubuntu"/>
              <a:ea typeface="Ubuntu"/>
              <a:cs typeface="Ubuntu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fr" b="1" i="1" dirty="0">
                <a:solidFill>
                  <a:srgbClr val="53535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6" name="Shape 221"/>
          <p:cNvSpPr txBox="1"/>
          <p:nvPr/>
        </p:nvSpPr>
        <p:spPr>
          <a:xfrm>
            <a:off x="-533400" y="2157023"/>
            <a:ext cx="9448800" cy="12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R="58577" algn="ctr"/>
            <a:r>
              <a:rPr lang="en-US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Formation POE Java</a:t>
            </a:r>
            <a:endParaRPr lang="en-US" sz="3200" b="1" dirty="0">
              <a:solidFill>
                <a:srgbClr val="E5013F"/>
              </a:solidFill>
              <a:latin typeface="Ubuntu"/>
              <a:ea typeface="Ubuntu"/>
              <a:cs typeface="Ubuntu"/>
            </a:endParaRPr>
          </a:p>
          <a:p>
            <a:pPr marR="58577" algn="ctr"/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 Journée </a:t>
            </a:r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#2: </a:t>
            </a:r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Part 2 – </a:t>
            </a:r>
          </a:p>
          <a:p>
            <a:pPr marR="58577" algn="ctr"/>
            <a:r>
              <a:rPr lang="fr-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Programmation </a:t>
            </a:r>
            <a:r>
              <a:rPr lang="fr-FR" sz="3200" b="1" dirty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événementielle &amp; </a:t>
            </a:r>
            <a:endParaRPr lang="fr-FR" sz="3200" b="1" dirty="0" smtClean="0">
              <a:solidFill>
                <a:srgbClr val="E5013F"/>
              </a:solidFill>
              <a:latin typeface="Ubuntu"/>
              <a:ea typeface="Ubuntu"/>
              <a:cs typeface="Ubuntu"/>
            </a:endParaRPr>
          </a:p>
          <a:p>
            <a:pPr marR="58577" algn="ctr"/>
            <a:r>
              <a:rPr lang="fr-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interfaces graphiques (GUI) </a:t>
            </a:r>
            <a:r>
              <a:rPr lang="fr-FR" sz="3200" b="1" dirty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Java Swing</a:t>
            </a:r>
            <a:endParaRPr lang="fr" sz="3200" b="1" dirty="0">
              <a:solidFill>
                <a:srgbClr val="E5013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" name="Shape 213"/>
          <p:cNvSpPr txBox="1"/>
          <p:nvPr/>
        </p:nvSpPr>
        <p:spPr>
          <a:xfrm>
            <a:off x="7543800" y="437150"/>
            <a:ext cx="1372700" cy="3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sz="1200" b="1" i="1" dirty="0" smtClean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Week#2</a:t>
            </a:r>
            <a:endParaRPr lang="fr" sz="1200" b="1" i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4248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Texte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0" y="1447800"/>
            <a:ext cx="871822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Conteneurs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6" y="1219200"/>
            <a:ext cx="869559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8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Fenêtres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5" y="1371600"/>
            <a:ext cx="884674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9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Fenêtres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819683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Boîtes de </a:t>
            </a:r>
            <a:r>
              <a:rPr lang="fr-FR" b="1" dirty="0" smtClean="0"/>
              <a:t>dialogue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9" y="1219200"/>
            <a:ext cx="8658841" cy="520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1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1379"/>
            <a:ext cx="876300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cs typeface="Arial" pitchFamily="34" charset="0"/>
              </a:rPr>
              <a:t>On peut faire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des applications, sous forme de fenêtre ou de console ;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des applets, qui sont des programmes Java incorporés à des pages web ;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des applications pour appareils mobiles, avec J2ME ;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et bien d'autres ! J2EE, JMF, J3D pour la 3D...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</p:txBody>
      </p:sp>
      <p:pic>
        <p:nvPicPr>
          <p:cNvPr id="1026" name="Picture 2" descr="Exemple de programme développé en Java - préciser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24325"/>
            <a:ext cx="1600200" cy="173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xemple d'applet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58624"/>
            <a:ext cx="2289798" cy="22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emple d'application mobile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73" y="3886826"/>
            <a:ext cx="1064087" cy="220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7400" y="228600"/>
            <a:ext cx="5761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Source Sans Pro"/>
                <a:cs typeface="Arial" pitchFamily="34" charset="0"/>
              </a:rPr>
              <a:t>Sortes </a:t>
            </a:r>
            <a:r>
              <a:rPr lang="fr-FR" sz="2800" dirty="0">
                <a:latin typeface="Source Sans Pro"/>
                <a:cs typeface="Arial" pitchFamily="34" charset="0"/>
              </a:rPr>
              <a:t>de programmes avec </a:t>
            </a:r>
            <a:r>
              <a:rPr lang="fr-FR" sz="2800" dirty="0" smtClean="0">
                <a:latin typeface="Source Sans Pro"/>
                <a:cs typeface="Arial" pitchFamily="34" charset="0"/>
              </a:rPr>
              <a:t>Java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880829"/>
            <a:ext cx="2460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Exemple</a:t>
            </a:r>
            <a:r>
              <a:rPr kumimoji="0" lang="fr-F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d'application Java </a:t>
            </a: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sous forme de fenêtre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2895600" y="5973162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Source Sans Pro"/>
                <a:cs typeface="Arial" pitchFamily="34" charset="0"/>
              </a:rPr>
              <a:t>Exemple d'applet 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1473" y="5926995"/>
            <a:ext cx="171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ource Sans Pro"/>
                <a:cs typeface="Arial" pitchFamily="34" charset="0"/>
              </a:rPr>
              <a:t>Exemple </a:t>
            </a:r>
            <a:r>
              <a:rPr lang="fr-FR" sz="1200" dirty="0">
                <a:solidFill>
                  <a:srgbClr val="000000"/>
                </a:solidFill>
                <a:latin typeface="Source Sans Pro"/>
                <a:cs typeface="Arial" pitchFamily="34" charset="0"/>
              </a:rPr>
              <a:t>d'application </a:t>
            </a:r>
            <a:endParaRPr lang="fr-FR" sz="1200" dirty="0" smtClean="0">
              <a:solidFill>
                <a:srgbClr val="000000"/>
              </a:solidFill>
              <a:latin typeface="Source Sans Pro"/>
              <a:cs typeface="Arial" pitchFamily="34" charset="0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Source Sans Pro"/>
                <a:cs typeface="Arial" pitchFamily="34" charset="0"/>
              </a:rPr>
              <a:t>mobile </a:t>
            </a:r>
            <a:r>
              <a:rPr lang="fr-FR" sz="1200" dirty="0">
                <a:solidFill>
                  <a:srgbClr val="000000"/>
                </a:solidFill>
                <a:latin typeface="Source Sans Pro"/>
                <a:cs typeface="Arial" pitchFamily="34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3299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qu’une</a:t>
            </a:r>
            <a:r>
              <a:rPr lang="en-US" dirty="0" smtClean="0"/>
              <a:t> application?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2484867"/>
            <a:ext cx="9171709" cy="132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4954328"/>
            <a:ext cx="9171709" cy="159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27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qu’une</a:t>
            </a:r>
            <a:r>
              <a:rPr lang="en-US" dirty="0" smtClean="0"/>
              <a:t> interface </a:t>
            </a:r>
            <a:r>
              <a:rPr lang="en-US" dirty="0" err="1" smtClean="0"/>
              <a:t>graphique</a:t>
            </a:r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4800" y="1997839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Une interface </a:t>
            </a:r>
            <a:r>
              <a:rPr lang="fr-FR" sz="2400" b="1" dirty="0"/>
              <a:t>graphique</a:t>
            </a:r>
            <a:r>
              <a:rPr lang="fr-FR" sz="2400" dirty="0"/>
              <a:t> (en anglais </a:t>
            </a:r>
            <a:r>
              <a:rPr lang="fr-FR" sz="2400" b="1" i="1" dirty="0"/>
              <a:t>GUI</a:t>
            </a:r>
            <a:r>
              <a:rPr lang="fr-FR" sz="2400" dirty="0"/>
              <a:t> pour </a:t>
            </a:r>
            <a:r>
              <a:rPr lang="fr-FR" sz="2400" i="1" dirty="0" err="1"/>
              <a:t>graphical</a:t>
            </a:r>
            <a:r>
              <a:rPr lang="fr-FR" sz="2400" i="1" dirty="0"/>
              <a:t> user interface</a:t>
            </a:r>
            <a:r>
              <a:rPr lang="fr-FR" sz="2400" dirty="0"/>
              <a:t>) ou un </a:t>
            </a:r>
            <a:r>
              <a:rPr lang="fr-FR" sz="2400" b="1" dirty="0"/>
              <a:t>environnement </a:t>
            </a:r>
            <a:r>
              <a:rPr lang="fr-FR" sz="2400" b="1" dirty="0" smtClean="0"/>
              <a:t>graphique</a:t>
            </a:r>
            <a:r>
              <a:rPr lang="fr-FR" sz="2400" dirty="0" smtClean="0"/>
              <a:t>:</a:t>
            </a:r>
          </a:p>
          <a:p>
            <a:endParaRPr lang="fr-FR" sz="24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fr-FR" sz="2400" dirty="0" smtClean="0"/>
              <a:t>un </a:t>
            </a:r>
            <a:r>
              <a:rPr lang="fr-FR" sz="2400" dirty="0"/>
              <a:t>dispositif de dialogue homme-machine, dans lequel </a:t>
            </a:r>
            <a:endParaRPr lang="fr-FR" sz="2400" dirty="0" smtClean="0"/>
          </a:p>
          <a:p>
            <a:r>
              <a:rPr lang="fr-FR" sz="2400" dirty="0"/>
              <a:t> </a:t>
            </a:r>
            <a:r>
              <a:rPr lang="fr-FR" sz="2400" dirty="0" smtClean="0"/>
              <a:t>           les </a:t>
            </a:r>
            <a:r>
              <a:rPr lang="fr-FR" sz="2400" dirty="0"/>
              <a:t>objets à manipuler sont dessinés sous forme </a:t>
            </a:r>
            <a:r>
              <a:rPr lang="fr-FR" sz="2400" dirty="0" smtClean="0"/>
              <a:t>         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  de</a:t>
            </a:r>
            <a:r>
              <a:rPr lang="fr-FR" sz="2400" dirty="0"/>
              <a:t> pictogrammes à l'écran, de sorte que l'usager peut </a:t>
            </a:r>
            <a:endParaRPr lang="fr-FR" sz="2400" dirty="0" smtClean="0"/>
          </a:p>
          <a:p>
            <a:r>
              <a:rPr lang="fr-FR" sz="2400" dirty="0" smtClean="0"/>
              <a:t>            utiliser </a:t>
            </a:r>
            <a:r>
              <a:rPr lang="fr-FR" sz="2400" dirty="0"/>
              <a:t>en imitant la manipulation physique de ces </a:t>
            </a:r>
            <a:endParaRPr lang="fr-FR" sz="2400" dirty="0" smtClean="0"/>
          </a:p>
          <a:p>
            <a:r>
              <a:rPr lang="fr-FR" sz="2400" dirty="0"/>
              <a:t> </a:t>
            </a:r>
            <a:r>
              <a:rPr lang="fr-FR" sz="2400" dirty="0" smtClean="0"/>
              <a:t>           objets </a:t>
            </a:r>
            <a:r>
              <a:rPr lang="fr-FR" sz="2400" dirty="0"/>
              <a:t>avec un dispositif de </a:t>
            </a:r>
            <a:r>
              <a:rPr lang="fr-FR" sz="2400" dirty="0" smtClean="0"/>
              <a:t>pointage (ex. une</a:t>
            </a:r>
            <a:r>
              <a:rPr lang="fr-FR" sz="2400" dirty="0"/>
              <a:t> </a:t>
            </a:r>
            <a:r>
              <a:rPr lang="fr-FR" sz="2400" dirty="0" smtClean="0"/>
              <a:t>souris)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15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Toolkits </a:t>
            </a:r>
            <a:r>
              <a:rPr lang="en-US" dirty="0" err="1" smtClean="0"/>
              <a:t>graphiques</a:t>
            </a:r>
            <a:r>
              <a:rPr lang="en-US" dirty="0" smtClean="0"/>
              <a:t> Java 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219200"/>
            <a:ext cx="5232783" cy="192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49555"/>
            <a:ext cx="3381375" cy="141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9" y="3111644"/>
            <a:ext cx="4093017" cy="219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8113" y="3139353"/>
            <a:ext cx="486354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JFC comprend </a:t>
            </a:r>
            <a:r>
              <a:rPr lang="fr-FR" sz="1600" dirty="0" smtClean="0"/>
              <a:t>: </a:t>
            </a:r>
          </a:p>
          <a:p>
            <a:r>
              <a:rPr lang="fr-FR" sz="1600" dirty="0" smtClean="0"/>
              <a:t>-les composants </a:t>
            </a:r>
            <a:r>
              <a:rPr lang="fr-FR" sz="1600" b="1" dirty="0" smtClean="0"/>
              <a:t>Swing</a:t>
            </a:r>
            <a:r>
              <a:rPr lang="fr-FR" sz="1600" dirty="0" smtClean="0"/>
              <a:t>: </a:t>
            </a:r>
            <a:r>
              <a:rPr lang="fr-FR" sz="1600" dirty="0"/>
              <a:t> bibliothèque graphique pour le langage de programmation </a:t>
            </a:r>
            <a:r>
              <a:rPr lang="fr-FR" sz="1600" dirty="0" smtClean="0"/>
              <a:t>Java</a:t>
            </a:r>
          </a:p>
          <a:p>
            <a:r>
              <a:rPr lang="fr-FR" sz="1600" dirty="0" smtClean="0"/>
              <a:t>-Java </a:t>
            </a:r>
            <a:r>
              <a:rPr lang="fr-FR" sz="1600" b="1" dirty="0" smtClean="0"/>
              <a:t>2D</a:t>
            </a:r>
            <a:r>
              <a:rPr lang="fr-FR" sz="1600" dirty="0" smtClean="0"/>
              <a:t>: Utilisation de classes </a:t>
            </a:r>
            <a:r>
              <a:rPr lang="fr-FR" sz="1600" dirty="0" err="1" smtClean="0"/>
              <a:t>Graphics</a:t>
            </a:r>
            <a:r>
              <a:rPr lang="fr-FR" sz="1600" dirty="0" smtClean="0"/>
              <a:t> 2D amenant des manipulations complexes de la couleur, la manipulation simple des transformation affines (rotation), traitement des textures</a:t>
            </a:r>
          </a:p>
          <a:p>
            <a:r>
              <a:rPr lang="fr-FR" sz="1600" dirty="0" smtClean="0"/>
              <a:t>-</a:t>
            </a:r>
            <a:r>
              <a:rPr lang="fr-FR" sz="1600" b="1" dirty="0" smtClean="0"/>
              <a:t>L’accessibilité</a:t>
            </a:r>
            <a:r>
              <a:rPr lang="fr-FR" sz="1600" dirty="0" smtClean="0"/>
              <a:t> : la manipulation simple des ordinateurs pour les personnes handicapés moteurs </a:t>
            </a:r>
          </a:p>
          <a:p>
            <a:r>
              <a:rPr lang="fr-FR" sz="1600" dirty="0" smtClean="0"/>
              <a:t>-Le « </a:t>
            </a:r>
            <a:r>
              <a:rPr lang="fr-FR" sz="1600" b="1" dirty="0" smtClean="0"/>
              <a:t>drag and drop </a:t>
            </a:r>
            <a:r>
              <a:rPr lang="fr-FR" sz="1600" dirty="0" smtClean="0"/>
              <a:t>» : glisser-déposer entre application quelconque (pas forcément Java) sur une plate-forme.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5344364"/>
            <a:ext cx="10855036" cy="1569660"/>
            <a:chOff x="0" y="5344364"/>
            <a:chExt cx="10855036" cy="1569660"/>
          </a:xfrm>
        </p:grpSpPr>
        <p:sp>
          <p:nvSpPr>
            <p:cNvPr id="3" name="Rectangle 2"/>
            <p:cNvSpPr/>
            <p:nvPr/>
          </p:nvSpPr>
          <p:spPr>
            <a:xfrm>
              <a:off x="0" y="5344364"/>
              <a:ext cx="461356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AWT</a:t>
              </a:r>
              <a:r>
                <a:rPr lang="en-US" sz="1600" dirty="0" smtClean="0"/>
                <a:t> = Abstract Window Toolkit (AWT) : </a:t>
              </a:r>
              <a:r>
                <a:rPr lang="fr-FR" sz="1600" dirty="0" smtClean="0"/>
                <a:t>outils de fenêtrage dépendant de la plate-forme de Java , graphiques, </a:t>
              </a:r>
              <a:r>
                <a:rPr lang="fr-FR" sz="1600" dirty="0" err="1" smtClean="0"/>
                <a:t>toolkit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widget</a:t>
              </a:r>
              <a:r>
                <a:rPr lang="fr-FR" sz="1600" dirty="0" smtClean="0"/>
                <a:t> d'interface utilisateur. </a:t>
              </a:r>
            </a:p>
            <a:p>
              <a:r>
                <a:rPr lang="en-US" sz="1600" b="1" dirty="0" smtClean="0"/>
                <a:t>JFC</a:t>
              </a:r>
              <a:r>
                <a:rPr lang="en-US" sz="1600" dirty="0" smtClean="0"/>
                <a:t> = </a:t>
              </a:r>
              <a:r>
                <a:rPr lang="fr-FR" sz="1600" dirty="0" smtClean="0"/>
                <a:t>Java </a:t>
              </a:r>
              <a:r>
                <a:rPr lang="fr-FR" sz="1600" dirty="0" err="1" smtClean="0"/>
                <a:t>Foundation</a:t>
              </a:r>
              <a:r>
                <a:rPr lang="fr-FR" sz="1600" dirty="0" smtClean="0"/>
                <a:t> Classes (JFC) : set de composants et de services qui simplifient le développement et le déploiement d'applications</a:t>
              </a:r>
              <a:endParaRPr lang="fr-FR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97036" y="6539346"/>
              <a:ext cx="6858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commerciales-bureautiques et Internet / Intranet.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2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- Packages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33400" y="1505887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The Swing API has 18 public packages:</a:t>
            </a:r>
          </a:p>
          <a:p>
            <a:r>
              <a:rPr lang="fr-FR" dirty="0" err="1"/>
              <a:t>javax.accessibility</a:t>
            </a:r>
            <a:endParaRPr lang="fr-FR" dirty="0"/>
          </a:p>
          <a:p>
            <a:r>
              <a:rPr lang="fr-FR" dirty="0" err="1"/>
              <a:t>javax.swing</a:t>
            </a:r>
            <a:endParaRPr lang="fr-FR" dirty="0"/>
          </a:p>
          <a:p>
            <a:r>
              <a:rPr lang="fr-FR" dirty="0" err="1"/>
              <a:t>javax.swing.border</a:t>
            </a:r>
            <a:endParaRPr lang="fr-FR" dirty="0"/>
          </a:p>
          <a:p>
            <a:r>
              <a:rPr lang="fr-FR" dirty="0" err="1"/>
              <a:t>javax.swing.colorchooser</a:t>
            </a:r>
            <a:endParaRPr lang="fr-FR" dirty="0"/>
          </a:p>
          <a:p>
            <a:r>
              <a:rPr lang="fr-FR" dirty="0" err="1"/>
              <a:t>javax.swing.event</a:t>
            </a:r>
            <a:endParaRPr lang="fr-FR" dirty="0"/>
          </a:p>
          <a:p>
            <a:r>
              <a:rPr lang="fr-FR" dirty="0" err="1"/>
              <a:t>javax.swing.filechooser</a:t>
            </a:r>
            <a:endParaRPr lang="fr-FR" dirty="0"/>
          </a:p>
          <a:p>
            <a:r>
              <a:rPr lang="fr-FR" dirty="0" err="1"/>
              <a:t>javax.swing.plaf</a:t>
            </a:r>
            <a:endParaRPr lang="fr-FR" dirty="0"/>
          </a:p>
          <a:p>
            <a:r>
              <a:rPr lang="fr-FR" dirty="0" err="1"/>
              <a:t>javax.swing.plaf.basic</a:t>
            </a:r>
            <a:endParaRPr lang="fr-FR" dirty="0"/>
          </a:p>
          <a:p>
            <a:r>
              <a:rPr lang="fr-FR" dirty="0" err="1"/>
              <a:t>javax.swing.plaf.metal</a:t>
            </a:r>
            <a:endParaRPr lang="fr-FR" dirty="0"/>
          </a:p>
          <a:p>
            <a:r>
              <a:rPr lang="fr-FR" dirty="0" err="1"/>
              <a:t>javax.swing.plaf.multi</a:t>
            </a:r>
            <a:endParaRPr lang="fr-FR" dirty="0"/>
          </a:p>
          <a:p>
            <a:r>
              <a:rPr lang="fr-FR" dirty="0" err="1"/>
              <a:t>javax.swing.plaf.synth</a:t>
            </a:r>
            <a:endParaRPr lang="fr-FR" dirty="0"/>
          </a:p>
          <a:p>
            <a:r>
              <a:rPr lang="fr-FR" dirty="0" err="1"/>
              <a:t>javax.swing.table</a:t>
            </a:r>
            <a:endParaRPr lang="fr-FR" dirty="0"/>
          </a:p>
          <a:p>
            <a:r>
              <a:rPr lang="fr-FR" dirty="0" err="1"/>
              <a:t>javax.swing.text</a:t>
            </a:r>
            <a:endParaRPr lang="fr-FR" dirty="0"/>
          </a:p>
          <a:p>
            <a:r>
              <a:rPr lang="fr-FR" dirty="0"/>
              <a:t>javax.swing.text.html</a:t>
            </a:r>
          </a:p>
          <a:p>
            <a:r>
              <a:rPr lang="fr-FR" dirty="0" err="1"/>
              <a:t>javax.swing.text.html.parser</a:t>
            </a:r>
            <a:endParaRPr lang="fr-FR" dirty="0"/>
          </a:p>
          <a:p>
            <a:r>
              <a:rPr lang="fr-FR" dirty="0"/>
              <a:t>javax.swing.text.rtf</a:t>
            </a:r>
          </a:p>
          <a:p>
            <a:r>
              <a:rPr lang="fr-FR" dirty="0" err="1"/>
              <a:t>javax.swing.tree</a:t>
            </a:r>
            <a:endParaRPr lang="fr-FR" dirty="0"/>
          </a:p>
          <a:p>
            <a:r>
              <a:rPr lang="fr-FR" dirty="0" err="1"/>
              <a:t>javax.swing.undo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038600" y="1920419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/>
              <a:t>Swing </a:t>
            </a:r>
            <a:r>
              <a:rPr lang="fr-FR" sz="2000" dirty="0" smtClean="0"/>
              <a:t>contient outils </a:t>
            </a:r>
            <a:r>
              <a:rPr lang="fr-FR" sz="2000" dirty="0"/>
              <a:t>GUI avancée. </a:t>
            </a:r>
            <a:endParaRPr lang="fr-FR" sz="2000" dirty="0" smtClean="0"/>
          </a:p>
          <a:p>
            <a:r>
              <a:rPr lang="fr-FR" sz="2000" dirty="0" err="1" smtClean="0"/>
              <a:t>Widgets</a:t>
            </a:r>
            <a:r>
              <a:rPr lang="fr-FR" sz="2000" dirty="0" smtClean="0"/>
              <a:t> </a:t>
            </a:r>
            <a:r>
              <a:rPr lang="fr-FR" sz="2000" dirty="0"/>
              <a:t>de base </a:t>
            </a:r>
            <a:r>
              <a:rPr lang="fr-FR" sz="2000" dirty="0" smtClean="0"/>
              <a:t>:  </a:t>
            </a:r>
            <a:r>
              <a:rPr lang="fr-FR" sz="2000" dirty="0"/>
              <a:t>boutons, </a:t>
            </a:r>
            <a:r>
              <a:rPr lang="fr-FR" sz="2000" dirty="0" smtClean="0"/>
              <a:t>étiquettes</a:t>
            </a:r>
            <a:r>
              <a:rPr lang="fr-FR" sz="2000" dirty="0"/>
              <a:t>, </a:t>
            </a:r>
            <a:r>
              <a:rPr lang="fr-FR" sz="2000" dirty="0" smtClean="0"/>
              <a:t>les </a:t>
            </a:r>
            <a:r>
              <a:rPr lang="fr-FR" sz="2000" dirty="0"/>
              <a:t>arbres et les tables. Swing  </a:t>
            </a:r>
            <a:r>
              <a:rPr lang="fr-FR" sz="2000" dirty="0" smtClean="0"/>
              <a:t>est </a:t>
            </a:r>
            <a:r>
              <a:rPr lang="fr-FR" sz="2000" dirty="0"/>
              <a:t>écrit en Java.</a:t>
            </a:r>
          </a:p>
          <a:p>
            <a:endParaRPr lang="fr-FR" sz="2000" dirty="0"/>
          </a:p>
          <a:p>
            <a:r>
              <a:rPr lang="fr-FR" sz="2000" dirty="0"/>
              <a:t>Swing fait partie de </a:t>
            </a:r>
            <a:r>
              <a:rPr lang="fr-FR" sz="2000" dirty="0" smtClean="0"/>
              <a:t>JFC: Java </a:t>
            </a:r>
            <a:r>
              <a:rPr lang="fr-FR" sz="2000" dirty="0" err="1"/>
              <a:t>Foundation</a:t>
            </a:r>
            <a:r>
              <a:rPr lang="fr-FR" sz="2000" dirty="0"/>
              <a:t> Classes. C'est une collection de paquets pour créer des applications bureautiques complètes.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JFC </a:t>
            </a:r>
            <a:r>
              <a:rPr lang="fr-FR" sz="2000" dirty="0"/>
              <a:t>comprend AWT, Swing, Accessibilité, Java 2D et Drag and Drop.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Swing </a:t>
            </a:r>
            <a:r>
              <a:rPr lang="fr-FR" sz="2000" dirty="0"/>
              <a:t>a été publié en 1997 avec JDK 1.2. C'est une boîte à outils mature.</a:t>
            </a:r>
          </a:p>
        </p:txBody>
      </p:sp>
    </p:spTree>
    <p:extLst>
      <p:ext uri="{BB962C8B-B14F-4D97-AF65-F5344CB8AC3E}">
        <p14:creationId xmlns:p14="http://schemas.microsoft.com/office/powerpoint/2010/main" val="13572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Window…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55435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3124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581400" y="22098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76061" y="20251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7200" y="2394466"/>
            <a:ext cx="3124200" cy="34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66114" y="2607889"/>
            <a:ext cx="2949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SimpleEx</a:t>
            </a:r>
            <a:r>
              <a:rPr lang="fr-FR" dirty="0"/>
              <a:t> hérite du </a:t>
            </a:r>
            <a:r>
              <a:rPr lang="fr-FR" dirty="0" err="1" smtClean="0"/>
              <a:t>JFrame</a:t>
            </a:r>
            <a:r>
              <a:rPr lang="fr-FR" dirty="0"/>
              <a:t>. </a:t>
            </a:r>
            <a:r>
              <a:rPr lang="fr-FR" dirty="0" err="1"/>
              <a:t>JFrame</a:t>
            </a:r>
            <a:r>
              <a:rPr lang="fr-FR" dirty="0"/>
              <a:t> est un </a:t>
            </a:r>
            <a:r>
              <a:rPr lang="fr-FR" dirty="0" smtClean="0"/>
              <a:t>conteneur. Le </a:t>
            </a:r>
            <a:r>
              <a:rPr lang="fr-FR" dirty="0"/>
              <a:t>but fondamental du conteneur est de contenir les composants de l'application.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1400" y="2607889"/>
            <a:ext cx="2419350" cy="28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6800" y="4053005"/>
            <a:ext cx="2162175" cy="51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28975" y="4160102"/>
            <a:ext cx="3095625" cy="411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31527" y="4366051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set the </a:t>
            </a:r>
            <a:r>
              <a:rPr lang="en-US" dirty="0" smtClean="0"/>
              <a:t>title/size /location of </a:t>
            </a:r>
            <a:r>
              <a:rPr lang="en-US" dirty="0"/>
              <a:t>the window using the </a:t>
            </a:r>
            <a:r>
              <a:rPr lang="en-US" dirty="0" err="1"/>
              <a:t>setTitle</a:t>
            </a:r>
            <a:r>
              <a:rPr lang="en-US" dirty="0"/>
              <a:t>() method.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219200" y="4571999"/>
            <a:ext cx="2743200" cy="39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74893" y="4966214"/>
            <a:ext cx="3095625" cy="901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22471" y="5726668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Close the window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3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Interacteurs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2" y="1295400"/>
            <a:ext cx="849579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5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Boutons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92805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6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416</Words>
  <Application>Microsoft Office PowerPoint</Application>
  <PresentationFormat>On-screen Show (4:3)</PresentationFormat>
  <Paragraphs>85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Qu’est-ce qu’une application?</vt:lpstr>
      <vt:lpstr>Qu’est-ce qu’une interface graphique?</vt:lpstr>
      <vt:lpstr>Toolkits graphiques Java </vt:lpstr>
      <vt:lpstr>Swing - Packages</vt:lpstr>
      <vt:lpstr>First Window…</vt:lpstr>
      <vt:lpstr>Interacteurs</vt:lpstr>
      <vt:lpstr>Boutons</vt:lpstr>
      <vt:lpstr>Texte</vt:lpstr>
      <vt:lpstr>Conteneurs</vt:lpstr>
      <vt:lpstr>Fenêtres</vt:lpstr>
      <vt:lpstr>Fenêtres</vt:lpstr>
      <vt:lpstr>Boîtes de dialogue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Athanasia</dc:creator>
  <cp:lastModifiedBy>Athanasia</cp:lastModifiedBy>
  <cp:revision>14</cp:revision>
  <dcterms:created xsi:type="dcterms:W3CDTF">2017-10-15T19:28:51Z</dcterms:created>
  <dcterms:modified xsi:type="dcterms:W3CDTF">2017-10-17T04:57:47Z</dcterms:modified>
</cp:coreProperties>
</file>