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04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40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5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0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0C0D-83AF-49DA-BC0E-ADB10910B134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58DE-031F-42E9-9C17-00FEAD37FB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9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14"/>
          <p:cNvSpPr txBox="1"/>
          <p:nvPr/>
        </p:nvSpPr>
        <p:spPr>
          <a:xfrm>
            <a:off x="1989712" y="3505200"/>
            <a:ext cx="49185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 i="1" dirty="0" smtClean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Athanasia Katsouraki </a:t>
            </a:r>
            <a:endParaRPr lang="fr" sz="1800" b="1" i="1" dirty="0">
              <a:solidFill>
                <a:srgbClr val="53535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Shape 221"/>
          <p:cNvSpPr txBox="1"/>
          <p:nvPr/>
        </p:nvSpPr>
        <p:spPr>
          <a:xfrm>
            <a:off x="-533400" y="2157023"/>
            <a:ext cx="9448800" cy="12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R="58577" algn="ctr"/>
            <a:r>
              <a:rPr lang="en-US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Formation </a:t>
            </a:r>
            <a:r>
              <a:rPr lang="en-US" sz="3200" b="1" dirty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POE JAVA </a:t>
            </a:r>
          </a:p>
          <a:p>
            <a:pPr marR="58577" algn="ctr"/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 Journée </a:t>
            </a:r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#3:UML</a:t>
            </a:r>
            <a:endParaRPr lang="fr" sz="3200" b="1" dirty="0">
              <a:solidFill>
                <a:srgbClr val="E5013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213"/>
          <p:cNvSpPr txBox="1"/>
          <p:nvPr/>
        </p:nvSpPr>
        <p:spPr>
          <a:xfrm>
            <a:off x="7543800" y="437150"/>
            <a:ext cx="1372700" cy="3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 </a:t>
            </a: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Octobre 2017</a:t>
            </a:r>
            <a:endParaRPr lang="fr" sz="1200" b="1" i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855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934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UML (</a:t>
            </a:r>
            <a:r>
              <a:rPr lang="fr-FR" b="1" dirty="0" err="1" smtClean="0"/>
              <a:t>Unified</a:t>
            </a:r>
            <a:r>
              <a:rPr lang="fr-FR" b="1" dirty="0" smtClean="0"/>
              <a:t> </a:t>
            </a:r>
            <a:r>
              <a:rPr lang="fr-FR" b="1" dirty="0" err="1" smtClean="0"/>
              <a:t>Modeling</a:t>
            </a:r>
            <a:r>
              <a:rPr lang="fr-FR" b="1" dirty="0" smtClean="0"/>
              <a:t> </a:t>
            </a:r>
            <a:r>
              <a:rPr lang="fr-FR" b="1" dirty="0" err="1" smtClean="0"/>
              <a:t>Language</a:t>
            </a:r>
            <a:r>
              <a:rPr lang="fr-FR" b="1" dirty="0" smtClean="0"/>
              <a:t>)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a été créé pour être le langage standard de modélisation orienté- objet. U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contient différents diagrammes utilisés pour décrire de nombreux aspects du logiciel.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lvl="1"/>
            <a:r>
              <a:rPr lang="fr-FR" dirty="0" smtClean="0"/>
              <a:t>On utilise </a:t>
            </a:r>
            <a:r>
              <a:rPr lang="fr-FR" b="1" dirty="0" smtClean="0"/>
              <a:t>le diagramme de classes</a:t>
            </a:r>
            <a:r>
              <a:rPr lang="fr-FR" dirty="0" smtClean="0"/>
              <a:t>: </a:t>
            </a:r>
          </a:p>
          <a:p>
            <a:pPr lvl="1"/>
            <a:endParaRPr lang="fr-FR" dirty="0"/>
          </a:p>
          <a:p>
            <a:pPr lvl="1"/>
            <a:r>
              <a:rPr lang="fr-FR" b="1" dirty="0" smtClean="0"/>
              <a:t>C’est quoi?  </a:t>
            </a:r>
          </a:p>
          <a:p>
            <a:pPr lvl="1"/>
            <a:r>
              <a:rPr lang="fr-FR" dirty="0" smtClean="0"/>
              <a:t>Le diagramme de classes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/>
              <a:t>	</a:t>
            </a:r>
            <a:r>
              <a:rPr lang="fr-FR" dirty="0" smtClean="0"/>
              <a:t>représente la structure statique du logiciel.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/>
              <a:t>	</a:t>
            </a:r>
            <a:r>
              <a:rPr lang="fr-FR" dirty="0" smtClean="0"/>
              <a:t>décrit l’ensemble des classes qui sont utilisées ainsi que leurs associations.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86000" y="685800"/>
            <a:ext cx="4585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UML &amp; Diagramme de classes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068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9067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L’approche orientée-objet :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considère un programme informatique comme étant composé d’objets.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Des objets de même nature appartiennent à une même classe qui définit :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les attributs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opérations qu’ils partagent. </a:t>
            </a:r>
          </a:p>
          <a:p>
            <a:endParaRPr lang="fr-FR" dirty="0"/>
          </a:p>
          <a:p>
            <a:r>
              <a:rPr lang="fr-FR" dirty="0" smtClean="0"/>
              <a:t>En UML, une classe est au minimum décrite par un nom. </a:t>
            </a:r>
          </a:p>
          <a:p>
            <a:r>
              <a:rPr lang="fr-FR" dirty="0" smtClean="0"/>
              <a:t>Graphiquement, elle est représentée par un rectangle divisé en 3 parties : </a:t>
            </a:r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son nom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s</a:t>
            </a:r>
            <a:r>
              <a:rPr lang="fr-FR" dirty="0" smtClean="0"/>
              <a:t>es attributs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ses opérations. </a:t>
            </a:r>
          </a:p>
          <a:p>
            <a:endParaRPr lang="en-US" dirty="0" smtClean="0"/>
          </a:p>
          <a:p>
            <a:endParaRPr lang="fr-FR" dirty="0"/>
          </a:p>
          <a:p>
            <a:r>
              <a:rPr lang="fr-FR" dirty="0" smtClean="0"/>
              <a:t>On appelle membres de la classe ses attributs et opérations.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96" y="4425699"/>
            <a:ext cx="1744807" cy="13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74822" y="381000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Classes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241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et opérations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attributs</a:t>
            </a:r>
            <a:r>
              <a:rPr lang="fr-FR" dirty="0" smtClean="0"/>
              <a:t> d’une classe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représentent les </a:t>
            </a:r>
            <a:r>
              <a:rPr lang="fr-FR" u="sng" dirty="0" smtClean="0"/>
              <a:t>données qu’elle encapsule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Chaque attribut </a:t>
            </a:r>
            <a:r>
              <a:rPr lang="fr-FR" dirty="0" smtClean="0"/>
              <a:t>est décrit :</a:t>
            </a:r>
            <a:endParaRPr lang="fr-F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nom </a:t>
            </a:r>
            <a:r>
              <a:rPr lang="fr-FR" dirty="0" smtClean="0"/>
              <a:t>(unique dans une même classe)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type de données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Les opérations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sont les </a:t>
            </a:r>
            <a:r>
              <a:rPr lang="fr-FR" u="sng" dirty="0" smtClean="0"/>
              <a:t>méthodes attachées à la classe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Une opération est décrite 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nom</a:t>
            </a:r>
            <a:endParaRPr lang="fr-FR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ensemble d’arguments nécessaires à son invocation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type de retour</a:t>
            </a:r>
          </a:p>
          <a:p>
            <a:pPr lvl="1"/>
            <a:endParaRPr lang="fr-F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6700" y="42672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smtClean="0"/>
              <a:t>La visibilité d’un membre d’une classe définit quelles autres classes y ont accès (en terme de lecture/écriture). </a:t>
            </a:r>
          </a:p>
          <a:p>
            <a:pPr lvl="1"/>
            <a:r>
              <a:rPr lang="fr-FR" dirty="0" smtClean="0"/>
              <a:t>UML utilise 3 niveaux de visibilité : </a:t>
            </a:r>
          </a:p>
          <a:p>
            <a:pPr lvl="1"/>
            <a:r>
              <a:rPr lang="fr-FR" b="1" dirty="0" smtClean="0"/>
              <a:t>public</a:t>
            </a:r>
            <a:r>
              <a:rPr lang="fr-FR" dirty="0" smtClean="0"/>
              <a:t> (noté par +), le membre est visible par toutes les classes </a:t>
            </a:r>
          </a:p>
          <a:p>
            <a:pPr lvl="1"/>
            <a:r>
              <a:rPr lang="fr-FR" b="1" dirty="0" smtClean="0"/>
              <a:t>privé</a:t>
            </a:r>
            <a:r>
              <a:rPr lang="fr-FR" dirty="0" smtClean="0"/>
              <a:t> (noté par -), le membre n’est visible par aucune classe sauf celle qui le contient </a:t>
            </a:r>
          </a:p>
          <a:p>
            <a:pPr lvl="1"/>
            <a:r>
              <a:rPr lang="fr-FR" b="1" dirty="0" smtClean="0"/>
              <a:t>protégé </a:t>
            </a:r>
            <a:r>
              <a:rPr lang="fr-FR" dirty="0" smtClean="0"/>
              <a:t>(noté par #), le membre est visible par toutes les sous-classes de celle qui le contient.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2895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fr-FR" dirty="0" smtClean="0"/>
              <a:t>Chaque argument </a:t>
            </a:r>
          </a:p>
          <a:p>
            <a:pPr lvl="1"/>
            <a:r>
              <a:rPr lang="fr-FR" dirty="0" smtClean="0"/>
              <a:t>est décrit: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par un nom</a:t>
            </a:r>
            <a:r>
              <a:rPr lang="fr-FR" dirty="0" smtClean="0"/>
              <a:t>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b="1" dirty="0" smtClean="0"/>
              <a:t>un type de données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62400" y="5975359"/>
            <a:ext cx="6591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b="1" dirty="0" smtClean="0"/>
              <a:t>Règle générale</a:t>
            </a:r>
          </a:p>
          <a:p>
            <a:pPr lvl="1"/>
            <a:r>
              <a:rPr lang="fr-FR" sz="1400" dirty="0" smtClean="0"/>
              <a:t>on essaie d’attribuer le niveau de visibilité privé à un maximum </a:t>
            </a:r>
          </a:p>
          <a:p>
            <a:pPr lvl="1"/>
            <a:r>
              <a:rPr lang="fr-FR" sz="1400" dirty="0" smtClean="0"/>
              <a:t>d’attributs et d’opérations pour identifier clairement les seuls </a:t>
            </a:r>
          </a:p>
          <a:p>
            <a:pPr lvl="1"/>
            <a:r>
              <a:rPr lang="fr-FR" sz="1400" dirty="0" smtClean="0"/>
              <a:t>membres qui doivent être accessibles d’autres classes.</a:t>
            </a:r>
            <a:endParaRPr lang="fr-FR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5975359"/>
            <a:ext cx="4724400" cy="882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410075" cy="28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8200" y="1752600"/>
            <a:ext cx="7848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classe Livre</a:t>
            </a:r>
            <a:r>
              <a:rPr lang="fr-FR" sz="1600" dirty="0" smtClean="0"/>
              <a:t> </a:t>
            </a:r>
            <a:r>
              <a:rPr lang="fr-FR" sz="1600" dirty="0" smtClean="0">
                <a:sym typeface="Wingdings" pitchFamily="2" charset="2"/>
              </a:rPr>
              <a:t></a:t>
            </a:r>
            <a:r>
              <a:rPr lang="fr-FR" sz="1600" dirty="0" smtClean="0"/>
              <a:t> être utilisée dans un logiciel </a:t>
            </a:r>
          </a:p>
          <a:p>
            <a:r>
              <a:rPr lang="fr-FR" sz="1600" dirty="0" smtClean="0"/>
              <a:t>de gestion d’une bibliothèque. </a:t>
            </a:r>
          </a:p>
          <a:p>
            <a:r>
              <a:rPr lang="fr-FR" sz="1600" dirty="0" smtClean="0"/>
              <a:t>Chaque livre </a:t>
            </a:r>
            <a:r>
              <a:rPr lang="fr-FR" sz="1600" dirty="0" smtClean="0">
                <a:sym typeface="Wingdings" pitchFamily="2" charset="2"/>
              </a:rPr>
              <a:t>est</a:t>
            </a:r>
            <a:r>
              <a:rPr lang="fr-FR" sz="1600" dirty="0" smtClean="0"/>
              <a:t> représenté par un objet. </a:t>
            </a:r>
          </a:p>
          <a:p>
            <a:r>
              <a:rPr lang="fr-FR" sz="1600" dirty="0" smtClean="0"/>
              <a:t>Dans cet exemple:</a:t>
            </a:r>
          </a:p>
          <a:p>
            <a:r>
              <a:rPr lang="fr-FR" sz="1600" dirty="0" smtClean="0"/>
              <a:t>un livre encapsule </a:t>
            </a:r>
            <a:r>
              <a:rPr lang="fr-FR" sz="1600" u="sng" dirty="0" smtClean="0"/>
              <a:t>trois </a:t>
            </a:r>
            <a:r>
              <a:rPr lang="fr-FR" sz="1600" b="1" u="sng" dirty="0" smtClean="0"/>
              <a:t>attributs</a:t>
            </a:r>
            <a:r>
              <a:rPr lang="fr-FR" sz="1600" u="sng" dirty="0" smtClean="0"/>
              <a:t> (</a:t>
            </a:r>
            <a:r>
              <a:rPr lang="fr-FR" sz="1600" u="sng" dirty="0" err="1" smtClean="0"/>
              <a:t>visibilite:privee</a:t>
            </a:r>
            <a:r>
              <a:rPr lang="fr-FR" sz="1600" u="sng" dirty="0" smtClean="0"/>
              <a:t>)</a:t>
            </a:r>
            <a:r>
              <a:rPr lang="fr-FR" sz="1600" dirty="0" smtClean="0"/>
              <a:t>:</a:t>
            </a:r>
            <a:endParaRPr lang="fr-FR" sz="1600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un </a:t>
            </a:r>
            <a:r>
              <a:rPr lang="fr-FR" sz="1600" b="1" dirty="0" smtClean="0"/>
              <a:t>Titre</a:t>
            </a:r>
            <a:r>
              <a:rPr lang="fr-FR" sz="1600" dirty="0" smtClean="0"/>
              <a:t> </a:t>
            </a:r>
            <a:endParaRPr lang="fr-F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un </a:t>
            </a:r>
            <a:r>
              <a:rPr lang="fr-FR" sz="1600" b="1" dirty="0" smtClean="0"/>
              <a:t>Auteur </a:t>
            </a:r>
          </a:p>
          <a:p>
            <a:r>
              <a:rPr lang="fr-FR" sz="1600" dirty="0" smtClean="0"/>
              <a:t>qui sont des chaînes </a:t>
            </a:r>
            <a:r>
              <a:rPr lang="fr-FR" sz="1600" dirty="0" smtClean="0"/>
              <a:t>de caractères </a:t>
            </a:r>
            <a:r>
              <a:rPr lang="fr-FR" sz="1600" dirty="0" smtClean="0"/>
              <a:t>(String) </a:t>
            </a:r>
            <a:endParaRPr lang="fr-F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b="1" dirty="0" err="1" smtClean="0"/>
              <a:t>RetourDePret</a:t>
            </a:r>
            <a:r>
              <a:rPr lang="fr-FR" sz="1600" dirty="0" smtClean="0"/>
              <a:t> : la date à laquelle le livre doit </a:t>
            </a:r>
          </a:p>
          <a:p>
            <a:r>
              <a:rPr lang="fr-FR" sz="1600" dirty="0" smtClean="0"/>
              <a:t>être rendu. </a:t>
            </a:r>
            <a:endParaRPr lang="fr-FR" sz="1600" dirty="0"/>
          </a:p>
        </p:txBody>
      </p:sp>
      <p:sp>
        <p:nvSpPr>
          <p:cNvPr id="4" name="Rectangle 3"/>
          <p:cNvSpPr/>
          <p:nvPr/>
        </p:nvSpPr>
        <p:spPr>
          <a:xfrm>
            <a:off x="533400" y="4267200"/>
            <a:ext cx="960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/>
              <a:t>Quatre </a:t>
            </a:r>
            <a:r>
              <a:rPr lang="fr-FR" b="1" u="sng" dirty="0" smtClean="0"/>
              <a:t>opérations(</a:t>
            </a:r>
            <a:r>
              <a:rPr lang="fr-FR" b="1" u="sng" dirty="0" err="1" smtClean="0"/>
              <a:t>visibilite</a:t>
            </a:r>
            <a:r>
              <a:rPr lang="fr-FR" b="1" dirty="0" smtClean="0"/>
              <a:t>: public)</a:t>
            </a:r>
            <a:r>
              <a:rPr lang="fr-FR" dirty="0" smtClean="0"/>
              <a:t>: </a:t>
            </a:r>
          </a:p>
          <a:p>
            <a:r>
              <a:rPr lang="fr-FR" dirty="0" smtClean="0"/>
              <a:t>un constructeur (l’opération nommée Livre).</a:t>
            </a:r>
          </a:p>
          <a:p>
            <a:r>
              <a:rPr lang="fr-FR" dirty="0" smtClean="0"/>
              <a:t> </a:t>
            </a:r>
            <a:r>
              <a:rPr lang="fr-FR" i="1" u="dashHeavy" dirty="0" smtClean="0"/>
              <a:t>Le constructeur est le seul moyen de créer une nouvelle instance de Livre:</a:t>
            </a:r>
          </a:p>
          <a:p>
            <a:r>
              <a:rPr lang="fr-FR" dirty="0" smtClean="0"/>
              <a:t> toute nouvelle instance soit créée avec </a:t>
            </a:r>
            <a:r>
              <a:rPr lang="fr-FR" b="1" dirty="0" smtClean="0"/>
              <a:t>un nom et un auteur passés en arguments </a:t>
            </a:r>
          </a:p>
          <a:p>
            <a:r>
              <a:rPr lang="fr-FR" b="1" dirty="0" smtClean="0"/>
              <a:t>du constructeur</a:t>
            </a:r>
            <a:r>
              <a:rPr lang="fr-F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des opérations: </a:t>
            </a:r>
            <a:r>
              <a:rPr lang="fr-FR" b="1" dirty="0" err="1" smtClean="0"/>
              <a:t>getTitre</a:t>
            </a:r>
            <a:r>
              <a:rPr lang="fr-FR" dirty="0" smtClean="0"/>
              <a:t> et </a:t>
            </a:r>
            <a:r>
              <a:rPr lang="fr-FR" b="1" dirty="0" err="1" smtClean="0"/>
              <a:t>getAuteur</a:t>
            </a:r>
            <a:r>
              <a:rPr lang="fr-FR" dirty="0" smtClean="0"/>
              <a:t> qui permettent à d’autres classes de récupérer </a:t>
            </a:r>
          </a:p>
          <a:p>
            <a:r>
              <a:rPr lang="fr-FR" dirty="0" smtClean="0"/>
              <a:t>la valeur des attributs </a:t>
            </a:r>
            <a:r>
              <a:rPr lang="fr-FR" b="1" dirty="0" smtClean="0"/>
              <a:t>Titre </a:t>
            </a:r>
            <a:r>
              <a:rPr lang="fr-FR" dirty="0" smtClean="0"/>
              <a:t>et </a:t>
            </a:r>
            <a:r>
              <a:rPr lang="fr-FR" b="1" dirty="0" smtClean="0"/>
              <a:t>Auteur</a:t>
            </a:r>
            <a:r>
              <a:rPr lang="fr-F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l’opération </a:t>
            </a:r>
            <a:r>
              <a:rPr lang="fr-FR" b="1" dirty="0" smtClean="0"/>
              <a:t>emprunte</a:t>
            </a:r>
            <a:r>
              <a:rPr lang="fr-FR" dirty="0" smtClean="0"/>
              <a:t> qui demande en argument que soit précisé l’emprunteur </a:t>
            </a:r>
          </a:p>
          <a:p>
            <a:r>
              <a:rPr lang="fr-FR" dirty="0" smtClean="0"/>
              <a:t>(un objet d’un classe Personne) et renvoie la date à laquelle le livre doit être rendu.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7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Paquetage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6982" y="1783415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paquetage regroupe plusieurs classes appartenant à une même catégorie. </a:t>
            </a:r>
          </a:p>
          <a:p>
            <a:endParaRPr lang="fr-FR" dirty="0"/>
          </a:p>
          <a:p>
            <a:r>
              <a:rPr lang="fr-FR" dirty="0" smtClean="0"/>
              <a:t>Un nom de classe doit être unique dans un paquetage.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8981" y="2972260"/>
            <a:ext cx="428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Deux paquetages Bibliothèque et Personnel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62374"/>
            <a:ext cx="62125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09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506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Attributs et opérations</vt:lpstr>
      <vt:lpstr>Exemple</vt:lpstr>
      <vt:lpstr>Paquetage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5</cp:revision>
  <dcterms:created xsi:type="dcterms:W3CDTF">2017-10-04T04:24:40Z</dcterms:created>
  <dcterms:modified xsi:type="dcterms:W3CDTF">2017-10-04T05:08:16Z</dcterms:modified>
</cp:coreProperties>
</file>