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4" r:id="rId6"/>
    <p:sldId id="261" r:id="rId7"/>
    <p:sldId id="260" r:id="rId8"/>
    <p:sldId id="259"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944" y="-4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2FCEB74C-1CB6-47A6-8441-ECFDCE6D408A}" type="datetimeFigureOut">
              <a:rPr lang="fr-FR" smtClean="0"/>
              <a:t>05/10/2017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336710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2FCEB74C-1CB6-47A6-8441-ECFDCE6D408A}" type="datetimeFigureOut">
              <a:rPr lang="fr-FR" smtClean="0"/>
              <a:t>05/10/2017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114466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2FCEB74C-1CB6-47A6-8441-ECFDCE6D408A}" type="datetimeFigureOut">
              <a:rPr lang="fr-FR" smtClean="0"/>
              <a:t>05/10/2017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15264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2FCEB74C-1CB6-47A6-8441-ECFDCE6D408A}" type="datetimeFigureOut">
              <a:rPr lang="fr-FR" smtClean="0"/>
              <a:t>05/10/2017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300127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CEB74C-1CB6-47A6-8441-ECFDCE6D408A}" type="datetimeFigureOut">
              <a:rPr lang="fr-FR" smtClean="0"/>
              <a:t>05/10/2017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350172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2FCEB74C-1CB6-47A6-8441-ECFDCE6D408A}" type="datetimeFigureOut">
              <a:rPr lang="fr-FR" smtClean="0"/>
              <a:t>05/10/2017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19325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2FCEB74C-1CB6-47A6-8441-ECFDCE6D408A}" type="datetimeFigureOut">
              <a:rPr lang="fr-FR" smtClean="0"/>
              <a:t>05/10/2017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238895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2FCEB74C-1CB6-47A6-8441-ECFDCE6D408A}" type="datetimeFigureOut">
              <a:rPr lang="fr-FR" smtClean="0"/>
              <a:t>05/10/2017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429084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EB74C-1CB6-47A6-8441-ECFDCE6D408A}" type="datetimeFigureOut">
              <a:rPr lang="fr-FR" smtClean="0"/>
              <a:t>05/10/2017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126603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CEB74C-1CB6-47A6-8441-ECFDCE6D408A}" type="datetimeFigureOut">
              <a:rPr lang="fr-FR" smtClean="0"/>
              <a:t>05/10/2017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258520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CEB74C-1CB6-47A6-8441-ECFDCE6D408A}" type="datetimeFigureOut">
              <a:rPr lang="fr-FR" smtClean="0"/>
              <a:t>05/10/2017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155348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EB74C-1CB6-47A6-8441-ECFDCE6D408A}" type="datetimeFigureOut">
              <a:rPr lang="fr-FR" smtClean="0"/>
              <a:t>05/10/2017</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03233-B252-4CC2-B730-5E084C08106E}" type="slidenum">
              <a:rPr lang="fr-FR" smtClean="0"/>
              <a:t>‹#›</a:t>
            </a:fld>
            <a:endParaRPr lang="fr-FR"/>
          </a:p>
        </p:txBody>
      </p:sp>
    </p:spTree>
    <p:extLst>
      <p:ext uri="{BB962C8B-B14F-4D97-AF65-F5344CB8AC3E}">
        <p14:creationId xmlns:p14="http://schemas.microsoft.com/office/powerpoint/2010/main" val="2398751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2130425"/>
            <a:ext cx="7772400" cy="1470025"/>
          </a:xfrm>
        </p:spPr>
        <p:txBody>
          <a:bodyPr/>
          <a:lstStyle/>
          <a:p>
            <a:r>
              <a:rPr lang="en-US" dirty="0" smtClean="0"/>
              <a:t>Challenge </a:t>
            </a:r>
            <a:r>
              <a:rPr lang="en-US" dirty="0" smtClean="0"/>
              <a:t>#1 </a:t>
            </a:r>
            <a:endParaRPr lang="fr-FR" dirty="0"/>
          </a:p>
        </p:txBody>
      </p:sp>
      <p:sp>
        <p:nvSpPr>
          <p:cNvPr id="5" name="Subtitle 2"/>
          <p:cNvSpPr>
            <a:spLocks noGrp="1"/>
          </p:cNvSpPr>
          <p:nvPr>
            <p:ph type="subTitle" idx="1"/>
          </p:nvPr>
        </p:nvSpPr>
        <p:spPr>
          <a:xfrm>
            <a:off x="1371600" y="3886200"/>
            <a:ext cx="6400800" cy="1752600"/>
          </a:xfrm>
        </p:spPr>
        <p:txBody>
          <a:bodyPr/>
          <a:lstStyle/>
          <a:p>
            <a:r>
              <a:rPr lang="en-US" sz="2000" dirty="0" err="1" smtClean="0"/>
              <a:t>Athanasia</a:t>
            </a:r>
            <a:r>
              <a:rPr lang="en-US" sz="2000" dirty="0" smtClean="0"/>
              <a:t> </a:t>
            </a:r>
            <a:r>
              <a:rPr lang="en-US" sz="2000" dirty="0" err="1" smtClean="0"/>
              <a:t>Katsouraki</a:t>
            </a:r>
            <a:r>
              <a:rPr lang="en-US" sz="2000" dirty="0" smtClean="0"/>
              <a:t> </a:t>
            </a:r>
          </a:p>
          <a:p>
            <a:r>
              <a:rPr lang="en-US" dirty="0" smtClean="0"/>
              <a:t>06.10.2017</a:t>
            </a:r>
            <a:endParaRPr lang="fr-FR" dirty="0"/>
          </a:p>
        </p:txBody>
      </p:sp>
      <p:pic>
        <p:nvPicPr>
          <p:cNvPr id="6" name="Shape 210" descr="Shape 295"/>
          <p:cNvPicPr preferRelativeResize="0"/>
          <p:nvPr/>
        </p:nvPicPr>
        <p:blipFill rotWithShape="1">
          <a:blip r:embed="rId2">
            <a:alphaModFix/>
          </a:blip>
          <a:srcRect/>
          <a:stretch/>
        </p:blipFill>
        <p:spPr>
          <a:xfrm>
            <a:off x="213398" y="491198"/>
            <a:ext cx="2706600" cy="822300"/>
          </a:xfrm>
          <a:prstGeom prst="rect">
            <a:avLst/>
          </a:prstGeom>
          <a:noFill/>
          <a:ln>
            <a:noFill/>
          </a:ln>
        </p:spPr>
      </p:pic>
    </p:spTree>
    <p:extLst>
      <p:ext uri="{BB962C8B-B14F-4D97-AF65-F5344CB8AC3E}">
        <p14:creationId xmlns:p14="http://schemas.microsoft.com/office/powerpoint/2010/main" val="4143723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ide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185" y="5334000"/>
            <a:ext cx="3799389"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d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0"/>
            <a:ext cx="3477491" cy="14059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7710" y="1447086"/>
            <a:ext cx="9144866" cy="5078313"/>
          </a:xfrm>
          <a:prstGeom prst="rect">
            <a:avLst/>
          </a:prstGeom>
          <a:noFill/>
        </p:spPr>
        <p:txBody>
          <a:bodyPr wrap="square" rtlCol="0">
            <a:spAutoFit/>
          </a:bodyPr>
          <a:lstStyle/>
          <a:p>
            <a:r>
              <a:rPr lang="fr-FR" b="1" dirty="0" smtClean="0"/>
              <a:t>#1. </a:t>
            </a:r>
            <a:r>
              <a:rPr lang="fr-FR" b="1" dirty="0"/>
              <a:t>Jeu des allumettes</a:t>
            </a:r>
            <a:endParaRPr lang="fr-FR" dirty="0"/>
          </a:p>
          <a:p>
            <a:r>
              <a:rPr lang="fr-FR" dirty="0"/>
              <a:t>Au début, il y a 20 allumettes disponibles pour que les jouer puissent choisir. Les joueurs du jeu sont l'utilisateur (nous) et l'ordinateur. Chacun des participants (utilisateur / ordinateur) donne un nombre représentant le nombre de allumettes (nombre maximum des allumettes: 3/fois). Les joueurs jouent l'un après l'autre. L'utilisateur commence  et l'ordinateur continue, et ainsi de suite. Celui qui choisit la (les) dernière(s) allumette perd. Le jeu se termine lorsque l'un des deux joueurs sélectionne la(les) dernière(s) allumettes et du coup, on a plus allumettes disponibles à choisir.</a:t>
            </a:r>
          </a:p>
          <a:p>
            <a:r>
              <a:rPr lang="fr-FR" dirty="0" err="1"/>
              <a:t>Hints</a:t>
            </a:r>
            <a:r>
              <a:rPr lang="fr-FR" dirty="0"/>
              <a:t>: #1. Chaque fois un message apparaît :</a:t>
            </a:r>
          </a:p>
          <a:p>
            <a:pPr lvl="0"/>
            <a:r>
              <a:rPr lang="fr-FR" dirty="0"/>
              <a:t>les allumettes disponibles à choisir (les allumettes restantes) </a:t>
            </a:r>
          </a:p>
          <a:p>
            <a:pPr lvl="0"/>
            <a:r>
              <a:rPr lang="fr-FR" dirty="0"/>
              <a:t>il nous demande de faire notre choix (donner un numéro &lt;3). </a:t>
            </a:r>
          </a:p>
          <a:p>
            <a:r>
              <a:rPr lang="fr-FR" dirty="0"/>
              <a:t>#2. Dans le cas de l'ordinateur, le nombre des allumettes sera sélectionné en manière </a:t>
            </a:r>
            <a:r>
              <a:rPr lang="fr-FR" dirty="0" err="1"/>
              <a:t>random</a:t>
            </a:r>
            <a:r>
              <a:rPr lang="fr-FR" dirty="0"/>
              <a:t> en utilisant la fonction suivante:</a:t>
            </a:r>
          </a:p>
          <a:p>
            <a:r>
              <a:rPr lang="fr-FR" dirty="0" err="1"/>
              <a:t>Static</a:t>
            </a:r>
            <a:r>
              <a:rPr lang="fr-FR" dirty="0"/>
              <a:t> </a:t>
            </a:r>
            <a:r>
              <a:rPr lang="fr-FR" dirty="0" err="1"/>
              <a:t>Random</a:t>
            </a:r>
            <a:r>
              <a:rPr lang="fr-FR" dirty="0"/>
              <a:t> = new </a:t>
            </a:r>
            <a:r>
              <a:rPr lang="fr-FR" dirty="0" err="1"/>
              <a:t>Random</a:t>
            </a:r>
            <a:r>
              <a:rPr lang="fr-FR" dirty="0"/>
              <a:t>() ; </a:t>
            </a:r>
          </a:p>
          <a:p>
            <a:r>
              <a:rPr lang="fr-FR" dirty="0"/>
              <a:t>Int </a:t>
            </a:r>
            <a:r>
              <a:rPr lang="fr-FR" dirty="0" err="1"/>
              <a:t>choixPC</a:t>
            </a:r>
            <a:r>
              <a:rPr lang="fr-FR" dirty="0"/>
              <a:t> = </a:t>
            </a:r>
            <a:r>
              <a:rPr lang="fr-FR" dirty="0" err="1"/>
              <a:t>random.nextInt</a:t>
            </a:r>
            <a:r>
              <a:rPr lang="fr-FR" dirty="0"/>
              <a:t> (</a:t>
            </a:r>
            <a:r>
              <a:rPr lang="fr-FR" dirty="0" err="1"/>
              <a:t>NumAllumettes</a:t>
            </a:r>
            <a:r>
              <a:rPr lang="fr-FR" dirty="0"/>
              <a:t>) ;      *</a:t>
            </a:r>
            <a:r>
              <a:rPr lang="fr-FR" i="1" dirty="0" err="1"/>
              <a:t>NumAllumettes</a:t>
            </a:r>
            <a:r>
              <a:rPr lang="fr-FR" i="1" dirty="0"/>
              <a:t>: à voir la valeur pour chaque cas</a:t>
            </a:r>
            <a:endParaRPr lang="fr-FR" dirty="0"/>
          </a:p>
          <a:p>
            <a:r>
              <a:rPr lang="fr-FR" dirty="0"/>
              <a:t> </a:t>
            </a:r>
          </a:p>
          <a:p>
            <a:endParaRPr lang="fr-FR" dirty="0"/>
          </a:p>
        </p:txBody>
      </p:sp>
    </p:spTree>
    <p:extLst>
      <p:ext uri="{BB962C8B-B14F-4D97-AF65-F5344CB8AC3E}">
        <p14:creationId xmlns:p14="http://schemas.microsoft.com/office/powerpoint/2010/main" val="222731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6629400" cy="5715000"/>
          </a:xfrm>
          <a:prstGeom prst="rect">
            <a:avLst/>
          </a:prstGeom>
          <a:noFill/>
          <a:ln>
            <a:noFill/>
          </a:ln>
        </p:spPr>
      </p:pic>
    </p:spTree>
    <p:extLst>
      <p:ext uri="{BB962C8B-B14F-4D97-AF65-F5344CB8AC3E}">
        <p14:creationId xmlns:p14="http://schemas.microsoft.com/office/powerpoint/2010/main" val="192098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681199"/>
            <a:ext cx="3258683" cy="21768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33" y="4648200"/>
            <a:ext cx="3033023" cy="22007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1" y="152400"/>
            <a:ext cx="8686800" cy="3970318"/>
          </a:xfrm>
          <a:prstGeom prst="rect">
            <a:avLst/>
          </a:prstGeom>
          <a:noFill/>
        </p:spPr>
        <p:txBody>
          <a:bodyPr wrap="square" rtlCol="0">
            <a:spAutoFit/>
          </a:bodyPr>
          <a:lstStyle/>
          <a:p>
            <a:r>
              <a:rPr lang="fr-FR" b="1" dirty="0"/>
              <a:t>#2. Jeu de devinettes</a:t>
            </a:r>
            <a:endParaRPr lang="fr-FR" dirty="0"/>
          </a:p>
          <a:p>
            <a:r>
              <a:rPr lang="fr-FR" dirty="0"/>
              <a:t>Au début, l'ordinateur propose un numéro dans l’échelle [1,1000]. Le choix est fait au hasard (</a:t>
            </a:r>
            <a:r>
              <a:rPr lang="fr-FR" dirty="0" err="1"/>
              <a:t>random</a:t>
            </a:r>
            <a:r>
              <a:rPr lang="fr-FR" dirty="0"/>
              <a:t>). Ensuite, le programme demande à l'utilisateur de choisir et taper un numéro (entre 1 et 1000). L'utilisateur (nous) essaie de le devine</a:t>
            </a:r>
            <a:r>
              <a:rPr lang="fr-FR" dirty="0" smtClean="0"/>
              <a:t>.(</a:t>
            </a:r>
            <a:r>
              <a:rPr lang="fr-FR" i="1" u="sng" dirty="0" smtClean="0"/>
              <a:t>+Limite le nombre de tentatives a  10 ).</a:t>
            </a:r>
            <a:endParaRPr lang="fr-FR" dirty="0" smtClean="0"/>
          </a:p>
          <a:p>
            <a:r>
              <a:rPr lang="fr-FR" dirty="0" smtClean="0"/>
              <a:t> </a:t>
            </a:r>
            <a:r>
              <a:rPr lang="fr-FR" dirty="0"/>
              <a:t>Une fois qu’on fasse une devinette, l'ordinateur répond si le numéro correspond ou s'il est plus petit ou plus grand que celui proposé</a:t>
            </a:r>
            <a:r>
              <a:rPr lang="fr-FR" dirty="0" smtClean="0"/>
              <a:t>. </a:t>
            </a:r>
            <a:endParaRPr lang="fr-FR" dirty="0"/>
          </a:p>
          <a:p>
            <a:r>
              <a:rPr lang="fr-FR" dirty="0"/>
              <a:t>Le jeu continue, jusqu'à ce que le joueur trouve le </a:t>
            </a:r>
            <a:r>
              <a:rPr lang="fr-FR" dirty="0" smtClean="0"/>
              <a:t>numéro ou a utilise  toutes  ses  efforts </a:t>
            </a:r>
            <a:r>
              <a:rPr lang="fr-FR" dirty="0" err="1" smtClean="0"/>
              <a:t>acceptees</a:t>
            </a:r>
            <a:r>
              <a:rPr lang="fr-FR" dirty="0" smtClean="0"/>
              <a:t> .</a:t>
            </a:r>
            <a:endParaRPr lang="fr-FR" dirty="0"/>
          </a:p>
          <a:p>
            <a:r>
              <a:rPr lang="fr-FR" b="1" dirty="0" err="1"/>
              <a:t>Hints</a:t>
            </a:r>
            <a:r>
              <a:rPr lang="fr-FR" b="1" dirty="0"/>
              <a:t> : </a:t>
            </a:r>
            <a:endParaRPr lang="fr-FR" dirty="0"/>
          </a:p>
          <a:p>
            <a:r>
              <a:rPr lang="fr-FR" dirty="0"/>
              <a:t>#1. Dans le cas de l'ordinateur, le numéro propose : </a:t>
            </a:r>
          </a:p>
          <a:p>
            <a:r>
              <a:rPr lang="fr-FR" dirty="0" err="1"/>
              <a:t>NumeroSecret</a:t>
            </a:r>
            <a:r>
              <a:rPr lang="fr-FR" dirty="0"/>
              <a:t> = (</a:t>
            </a:r>
            <a:r>
              <a:rPr lang="fr-FR" dirty="0" err="1"/>
              <a:t>int</a:t>
            </a:r>
            <a:r>
              <a:rPr lang="fr-FR" dirty="0"/>
              <a:t>) (</a:t>
            </a:r>
            <a:r>
              <a:rPr lang="fr-FR" dirty="0" err="1"/>
              <a:t>Math.random</a:t>
            </a:r>
            <a:r>
              <a:rPr lang="fr-FR" dirty="0"/>
              <a:t>() * N + 1);     N: à voir la valeur pour votre cas</a:t>
            </a:r>
          </a:p>
          <a:p>
            <a:r>
              <a:rPr lang="fr-FR" dirty="0"/>
              <a:t> </a:t>
            </a:r>
          </a:p>
          <a:p>
            <a:endParaRPr lang="fr-FR" dirty="0"/>
          </a:p>
        </p:txBody>
      </p:sp>
    </p:spTree>
    <p:extLst>
      <p:ext uri="{BB962C8B-B14F-4D97-AF65-F5344CB8AC3E}">
        <p14:creationId xmlns:p14="http://schemas.microsoft.com/office/powerpoint/2010/main" val="235519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6712232" cy="460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39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334631"/>
            <a:ext cx="9416167"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#3. D</a:t>
            </a:r>
            <a:r>
              <a:rPr kumimoji="0" lang="fr-FR" sz="2400" b="1" i="0" u="none" strike="noStrike" cap="none" normalizeH="0" baseline="0" dirty="0" smtClean="0">
                <a:ln>
                  <a:noFill/>
                </a:ln>
                <a:solidFill>
                  <a:schemeClr val="tx1"/>
                </a:solidFill>
                <a:effectLst/>
                <a:latin typeface="Calibri"/>
                <a:ea typeface="Calibri" pitchFamily="34" charset="0"/>
                <a:cs typeface="Segoe UI" pitchFamily="34" charset="0"/>
              </a:rPr>
              <a:t>é</a:t>
            </a:r>
            <a:r>
              <a:rPr kumimoji="0" lang="fr-FR" sz="2400" b="1"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signation d</a:t>
            </a:r>
            <a:r>
              <a:rPr kumimoji="0" lang="fr-FR" sz="2400" b="1" i="0" u="none" strike="noStrike" cap="none" normalizeH="0" baseline="0" dirty="0" smtClean="0">
                <a:ln>
                  <a:noFill/>
                </a:ln>
                <a:solidFill>
                  <a:schemeClr val="tx1"/>
                </a:solidFill>
                <a:effectLst/>
                <a:latin typeface="Calibri"/>
                <a:ea typeface="Calibri" pitchFamily="34" charset="0"/>
                <a:cs typeface="Segoe UI" pitchFamily="34" charset="0"/>
              </a:rPr>
              <a:t>’</a:t>
            </a:r>
            <a:r>
              <a:rPr kumimoji="0" lang="fr-FR" sz="2400" b="1"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un bateau </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É</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crivez un programme qui</a:t>
            </a: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 </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Demande un </a:t>
            </a:r>
            <a:r>
              <a:rPr kumimoji="0" lang="fr-FR" b="0" i="0" u="none" strike="noStrike" cap="none" normalizeH="0" baseline="0" dirty="0" err="1" smtClean="0">
                <a:ln>
                  <a:noFill/>
                </a:ln>
                <a:solidFill>
                  <a:schemeClr val="tx1"/>
                </a:solidFill>
                <a:effectLst/>
                <a:latin typeface="Segoe UI" pitchFamily="34" charset="0"/>
                <a:ea typeface="Calibri" pitchFamily="34" charset="0"/>
                <a:cs typeface="Segoe UI" pitchFamily="34" charset="0"/>
              </a:rPr>
              <a:t>integer</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n&gt; 1</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 il affiche le message sur la console</a:t>
            </a: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 </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a:t>
            </a: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 </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Donnez-moi un </a:t>
            </a:r>
            <a:r>
              <a:rPr kumimoji="0" lang="fr-FR" b="0" i="0" u="none" strike="noStrike" cap="none" normalizeH="0" baseline="0" dirty="0" err="1" smtClean="0">
                <a:ln>
                  <a:noFill/>
                </a:ln>
                <a:solidFill>
                  <a:schemeClr val="tx1"/>
                </a:solidFill>
                <a:effectLst/>
                <a:latin typeface="Segoe UI" pitchFamily="34" charset="0"/>
                <a:ea typeface="Calibri" pitchFamily="34" charset="0"/>
                <a:cs typeface="Segoe UI" pitchFamily="34" charset="0"/>
              </a:rPr>
              <a:t>integer</a:t>
            </a: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 </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qui est sup</a:t>
            </a: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é</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rieur de 1</a:t>
            </a: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 »</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b. imprime un bateau avec les caract</a:t>
            </a: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é</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ristiques suivantes</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Longueur et hauteur de la voile du bateau</a:t>
            </a: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 </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a:t>
            </a:r>
            <a:r>
              <a:rPr kumimoji="0" lang="fr-FR" b="0" i="0" u="none" strike="noStrike" cap="none" normalizeH="0" baseline="0" dirty="0" smtClean="0">
                <a:ln>
                  <a:noFill/>
                </a:ln>
                <a:solidFill>
                  <a:schemeClr val="tx1"/>
                </a:solidFill>
                <a:effectLst/>
                <a:latin typeface="Calibri" pitchFamily="34" charset="0"/>
                <a:ea typeface="Calibri" pitchFamily="34" charset="0"/>
                <a:cs typeface="Cambria Math" pitchFamily="18" charset="0"/>
              </a:rPr>
              <a:t>𝑛</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Hauteur du mât</a:t>
            </a: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 </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a:t>
            </a:r>
            <a:r>
              <a:rPr kumimoji="0" lang="fr-FR" b="0" i="0" u="none" strike="noStrike" cap="none" normalizeH="0" baseline="0" dirty="0" smtClean="0">
                <a:ln>
                  <a:noFill/>
                </a:ln>
                <a:solidFill>
                  <a:schemeClr val="tx1"/>
                </a:solidFill>
                <a:effectLst/>
                <a:latin typeface="Calibri" pitchFamily="34" charset="0"/>
                <a:ea typeface="Calibri" pitchFamily="34" charset="0"/>
                <a:cs typeface="Cambria Math" pitchFamily="18" charset="0"/>
              </a:rPr>
              <a:t>𝑛/2</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Deck</a:t>
            </a: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 </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2 × </a:t>
            </a:r>
            <a:r>
              <a:rPr kumimoji="0" lang="fr-FR" b="0" i="0" u="none" strike="noStrike" cap="none" normalizeH="0" baseline="0" dirty="0" smtClean="0">
                <a:ln>
                  <a:noFill/>
                </a:ln>
                <a:solidFill>
                  <a:schemeClr val="tx1"/>
                </a:solidFill>
                <a:effectLst/>
                <a:latin typeface="Calibri" pitchFamily="34" charset="0"/>
                <a:ea typeface="Calibri" pitchFamily="34" charset="0"/>
                <a:cs typeface="Cambria Math" pitchFamily="18" charset="0"/>
              </a:rPr>
              <a:t>𝑛</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+ 1 et hauteur </a:t>
            </a:r>
            <a:r>
              <a:rPr kumimoji="0" lang="fr-FR" b="0" i="0" u="none" strike="noStrike" cap="none" normalizeH="0" baseline="0" dirty="0" smtClean="0">
                <a:ln>
                  <a:noFill/>
                </a:ln>
                <a:solidFill>
                  <a:schemeClr val="tx1"/>
                </a:solidFill>
                <a:effectLst/>
                <a:latin typeface="Calibri" pitchFamily="34" charset="0"/>
                <a:ea typeface="Calibri" pitchFamily="34" charset="0"/>
                <a:cs typeface="Cambria Math" pitchFamily="18" charset="0"/>
              </a:rPr>
              <a:t>⌊𝑛</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 2 </a:t>
            </a:r>
            <a:r>
              <a:rPr kumimoji="0" lang="fr-FR" b="0" i="0" u="none" strike="noStrike" cap="none" normalizeH="0" baseline="0" dirty="0" smtClean="0">
                <a:ln>
                  <a:noFill/>
                </a:ln>
                <a:solidFill>
                  <a:schemeClr val="tx1"/>
                </a:solidFill>
                <a:effectLst/>
                <a:latin typeface="Calibri" pitchFamily="34" charset="0"/>
                <a:ea typeface="Calibri" pitchFamily="34" charset="0"/>
                <a:cs typeface="Cambria Math" pitchFamily="18" charset="0"/>
              </a:rPr>
              <a:t>⌋</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+ 1</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fr-FR"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2847975"/>
            <a:ext cx="5629275" cy="18764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4944070"/>
            <a:ext cx="95128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err="1" smtClean="0">
                <a:ln>
                  <a:noFill/>
                </a:ln>
                <a:solidFill>
                  <a:schemeClr val="tx1"/>
                </a:solidFill>
                <a:effectLst/>
                <a:latin typeface="Segoe UI" pitchFamily="34" charset="0"/>
                <a:ea typeface="Calibri" pitchFamily="34" charset="0"/>
                <a:cs typeface="Segoe UI" pitchFamily="34" charset="0"/>
              </a:rPr>
              <a:t>Hints</a:t>
            </a: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 </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#1. Vous pouvez convertir une cha</a:t>
            </a: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î</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ne (String) en </a:t>
            </a:r>
            <a:r>
              <a:rPr kumimoji="0" lang="fr-FR" b="0" i="0" u="none" strike="noStrike" cap="none" normalizeH="0" baseline="0" dirty="0" err="1" smtClean="0">
                <a:ln>
                  <a:noFill/>
                </a:ln>
                <a:solidFill>
                  <a:schemeClr val="tx1"/>
                </a:solidFill>
                <a:effectLst/>
                <a:latin typeface="Segoe UI" pitchFamily="34" charset="0"/>
                <a:ea typeface="Calibri" pitchFamily="34" charset="0"/>
                <a:cs typeface="Segoe UI" pitchFamily="34" charset="0"/>
              </a:rPr>
              <a:t>int</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avec la commande suivante:</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err="1" smtClean="0">
                <a:ln>
                  <a:noFill/>
                </a:ln>
                <a:solidFill>
                  <a:schemeClr val="tx1"/>
                </a:solidFill>
                <a:effectLst/>
                <a:latin typeface="Segoe UI" pitchFamily="34" charset="0"/>
                <a:ea typeface="Calibri" pitchFamily="34" charset="0"/>
                <a:cs typeface="Segoe UI" pitchFamily="34" charset="0"/>
              </a:rPr>
              <a:t>int</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n = </a:t>
            </a:r>
            <a:r>
              <a:rPr kumimoji="0" lang="fr-FR" b="0" i="0" u="none" strike="noStrike" cap="none" normalizeH="0" baseline="0" dirty="0" err="1" smtClean="0">
                <a:ln>
                  <a:noFill/>
                </a:ln>
                <a:solidFill>
                  <a:schemeClr val="tx1"/>
                </a:solidFill>
                <a:effectLst/>
                <a:latin typeface="Segoe UI" pitchFamily="34" charset="0"/>
                <a:ea typeface="Calibri" pitchFamily="34" charset="0"/>
                <a:cs typeface="Segoe UI" pitchFamily="34" charset="0"/>
              </a:rPr>
              <a:t>Integer.parseInt</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a:t>
            </a:r>
            <a:r>
              <a:rPr kumimoji="0" lang="fr-FR" b="0" i="0" u="none" strike="noStrike" cap="none" normalizeH="0" baseline="0" dirty="0" err="1" smtClean="0">
                <a:ln>
                  <a:noFill/>
                </a:ln>
                <a:solidFill>
                  <a:schemeClr val="tx1"/>
                </a:solidFill>
                <a:effectLst/>
                <a:latin typeface="Segoe UI" pitchFamily="34" charset="0"/>
                <a:ea typeface="Calibri" pitchFamily="34" charset="0"/>
                <a:cs typeface="Segoe UI" pitchFamily="34" charset="0"/>
              </a:rPr>
              <a:t>someString</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#2. Assurez-vous que le n donn</a:t>
            </a: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é</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par l'utilisateur est correct</a:t>
            </a:r>
            <a:r>
              <a:rPr kumimoji="0" lang="fr-FR" b="0" i="0" u="none" strike="noStrike" cap="none" normalizeH="0" baseline="0" dirty="0" smtClean="0">
                <a:ln>
                  <a:noFill/>
                </a:ln>
                <a:solidFill>
                  <a:schemeClr val="tx1"/>
                </a:solidFill>
                <a:effectLst/>
                <a:latin typeface="Calibri"/>
                <a:ea typeface="Calibri" pitchFamily="34" charset="0"/>
                <a:cs typeface="Segoe UI" pitchFamily="34" charset="0"/>
              </a:rPr>
              <a:t> </a:t>
            </a:r>
            <a:r>
              <a:rPr kumimoji="0" lang="fr-FR"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a:t>
            </a:r>
            <a:endParaRPr kumimoji="0" lang="fr-FR"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766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95400"/>
            <a:ext cx="7391400" cy="3416320"/>
          </a:xfrm>
          <a:prstGeom prst="rect">
            <a:avLst/>
          </a:prstGeom>
        </p:spPr>
        <p:txBody>
          <a:bodyPr wrap="square">
            <a:spAutoFit/>
          </a:bodyPr>
          <a:lstStyle/>
          <a:p>
            <a:r>
              <a:rPr lang="fr-FR" sz="2400" dirty="0" smtClean="0"/>
              <a:t>PS : pour tous les projets, je vous encourage à écrire des commentaires en expliquant ce que votre code fait.  </a:t>
            </a:r>
          </a:p>
          <a:p>
            <a:endParaRPr lang="fr-FR" sz="2400" dirty="0" smtClean="0"/>
          </a:p>
          <a:p>
            <a:r>
              <a:rPr lang="fr-FR" sz="2400" dirty="0" smtClean="0"/>
              <a:t>Exemple : /* Cette méthode va prendre un </a:t>
            </a:r>
            <a:r>
              <a:rPr lang="fr-FR" sz="2400" dirty="0" err="1" smtClean="0"/>
              <a:t>integer</a:t>
            </a:r>
            <a:r>
              <a:rPr lang="fr-FR" sz="2400" dirty="0" smtClean="0"/>
              <a:t> X et un </a:t>
            </a:r>
            <a:r>
              <a:rPr lang="fr-FR" sz="2400" dirty="0" err="1" smtClean="0"/>
              <a:t>integer</a:t>
            </a:r>
            <a:r>
              <a:rPr lang="fr-FR" sz="2400" dirty="0" smtClean="0"/>
              <a:t>  Y et elle retourne le </a:t>
            </a:r>
            <a:r>
              <a:rPr lang="fr-FR" sz="2400" dirty="0" err="1" smtClean="0"/>
              <a:t>sum</a:t>
            </a:r>
            <a:r>
              <a:rPr lang="fr-FR" sz="2400" dirty="0" smtClean="0"/>
              <a:t> des </a:t>
            </a:r>
            <a:r>
              <a:rPr lang="fr-FR" sz="2400" dirty="0" err="1" smtClean="0"/>
              <a:t>integer</a:t>
            </a:r>
            <a:r>
              <a:rPr lang="fr-FR" sz="2400" dirty="0" smtClean="0"/>
              <a:t> */</a:t>
            </a:r>
          </a:p>
          <a:p>
            <a:r>
              <a:rPr lang="fr-FR" sz="2400" dirty="0" smtClean="0"/>
              <a:t> </a:t>
            </a:r>
          </a:p>
          <a:p>
            <a:r>
              <a:rPr lang="fr-FR" sz="2400" dirty="0" smtClean="0"/>
              <a:t>Ici, il y a un exemple de classe pour lire une valeur que l’utilisateur donne : </a:t>
            </a:r>
            <a:r>
              <a:rPr lang="fr-FR" sz="2400" b="1" dirty="0" smtClean="0"/>
              <a:t>&gt;https://www.javatpoint.com/Scanner-class</a:t>
            </a:r>
            <a:endParaRPr lang="fr-FR" sz="2400" dirty="0"/>
          </a:p>
        </p:txBody>
      </p:sp>
    </p:spTree>
    <p:extLst>
      <p:ext uri="{BB962C8B-B14F-4D97-AF65-F5344CB8AC3E}">
        <p14:creationId xmlns:p14="http://schemas.microsoft.com/office/powerpoint/2010/main" val="941662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good lu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2000"/>
            <a:ext cx="6172200" cy="493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483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253</Words>
  <Application>Microsoft Office PowerPoint</Application>
  <PresentationFormat>On-screen Show (4:3)</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Challenge #1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#1 </dc:title>
  <dc:creator>Athanasia</dc:creator>
  <cp:lastModifiedBy>Athanasia</cp:lastModifiedBy>
  <cp:revision>5</cp:revision>
  <dcterms:created xsi:type="dcterms:W3CDTF">2017-10-05T09:49:33Z</dcterms:created>
  <dcterms:modified xsi:type="dcterms:W3CDTF">2017-10-05T12:25:23Z</dcterms:modified>
</cp:coreProperties>
</file>