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7" r:id="rId2"/>
    <p:sldId id="275" r:id="rId3"/>
    <p:sldId id="302" r:id="rId4"/>
    <p:sldId id="260" r:id="rId5"/>
    <p:sldId id="311" r:id="rId6"/>
    <p:sldId id="262" r:id="rId7"/>
    <p:sldId id="304" r:id="rId8"/>
    <p:sldId id="305" r:id="rId9"/>
    <p:sldId id="312" r:id="rId10"/>
    <p:sldId id="278" r:id="rId11"/>
    <p:sldId id="325" r:id="rId12"/>
    <p:sldId id="306" r:id="rId13"/>
    <p:sldId id="307" r:id="rId14"/>
    <p:sldId id="308" r:id="rId15"/>
    <p:sldId id="313" r:id="rId16"/>
    <p:sldId id="309" r:id="rId17"/>
    <p:sldId id="314" r:id="rId18"/>
    <p:sldId id="300" r:id="rId19"/>
    <p:sldId id="318" r:id="rId20"/>
    <p:sldId id="317" r:id="rId21"/>
    <p:sldId id="319" r:id="rId22"/>
    <p:sldId id="320" r:id="rId23"/>
    <p:sldId id="321" r:id="rId24"/>
    <p:sldId id="323" r:id="rId25"/>
    <p:sldId id="315" r:id="rId26"/>
    <p:sldId id="301" r:id="rId27"/>
    <p:sldId id="303" r:id="rId28"/>
    <p:sldId id="324" r:id="rId29"/>
    <p:sldId id="316" r:id="rId30"/>
    <p:sldId id="322" r:id="rId31"/>
    <p:sldId id="326" r:id="rId32"/>
    <p:sldId id="268" r:id="rId33"/>
    <p:sldId id="257" r:id="rId34"/>
    <p:sldId id="280" r:id="rId35"/>
    <p:sldId id="283" r:id="rId36"/>
    <p:sldId id="285" r:id="rId37"/>
    <p:sldId id="288" r:id="rId38"/>
    <p:sldId id="286" r:id="rId39"/>
    <p:sldId id="273" r:id="rId40"/>
    <p:sldId id="289" r:id="rId4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12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195877-C81A-4015-8C53-A3776B219969}" type="datetimeFigureOut">
              <a:rPr lang="fr-FR" smtClean="0"/>
              <a:t>03/10/2017</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5449E-0F12-4C1D-8D88-4805667F7B32}" type="slidenum">
              <a:rPr lang="fr-FR" smtClean="0"/>
              <a:t>‹#›</a:t>
            </a:fld>
            <a:endParaRPr lang="fr-FR"/>
          </a:p>
        </p:txBody>
      </p:sp>
    </p:spTree>
    <p:extLst>
      <p:ext uri="{BB962C8B-B14F-4D97-AF65-F5344CB8AC3E}">
        <p14:creationId xmlns:p14="http://schemas.microsoft.com/office/powerpoint/2010/main" val="342731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8F5449E-0F12-4C1D-8D88-4805667F7B32}" type="slidenum">
              <a:rPr lang="fr-FR" smtClean="0"/>
              <a:t>10</a:t>
            </a:fld>
            <a:endParaRPr lang="fr-FR"/>
          </a:p>
        </p:txBody>
      </p:sp>
    </p:spTree>
    <p:extLst>
      <p:ext uri="{BB962C8B-B14F-4D97-AF65-F5344CB8AC3E}">
        <p14:creationId xmlns:p14="http://schemas.microsoft.com/office/powerpoint/2010/main" val="215327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8F5449E-0F12-4C1D-8D88-4805667F7B32}" type="slidenum">
              <a:rPr lang="fr-FR" smtClean="0"/>
              <a:t>11</a:t>
            </a:fld>
            <a:endParaRPr lang="fr-FR"/>
          </a:p>
        </p:txBody>
      </p:sp>
    </p:spTree>
    <p:extLst>
      <p:ext uri="{BB962C8B-B14F-4D97-AF65-F5344CB8AC3E}">
        <p14:creationId xmlns:p14="http://schemas.microsoft.com/office/powerpoint/2010/main" val="215327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Expressions within the parentheses are evaluated from left to right. In the first </a:t>
            </a:r>
            <a:r>
              <a:rPr lang="en-US" sz="1200" b="0" i="0" kern="1200" dirty="0" err="1" smtClean="0">
                <a:solidFill>
                  <a:schemeClr val="tx1"/>
                </a:solidFill>
                <a:effectLst/>
                <a:latin typeface="+mn-lt"/>
                <a:ea typeface="+mn-ea"/>
                <a:cs typeface="+mn-cs"/>
              </a:rPr>
              <a:t>println</a:t>
            </a:r>
            <a:r>
              <a:rPr lang="en-US" sz="1200" b="0" i="0" kern="1200" dirty="0" smtClean="0">
                <a:solidFill>
                  <a:schemeClr val="tx1"/>
                </a:solidFill>
                <a:effectLst/>
                <a:latin typeface="+mn-lt"/>
                <a:ea typeface="+mn-ea"/>
                <a:cs typeface="+mn-cs"/>
              </a:rPr>
              <a:t>() statement, both a and b are integers. Hence, they are added together and the result 7 is displayed. In the second statement, the Strings "3" and "4" were joined by a + sign. It is to be noted that, here 3 and 4 are Strings and not integers. In the third line, the empty String, represented by the opening and closing quotes is added to the integer 3. Since a String was added to the integer 3, the resultant value is a String "3" and not the integer 3. Next this String is added to the integer 4. Therefore, the integer 4 is converted to the String "4" and concatenated with the String "3" to give the String "34". In the fourth statement, starting from the left as usual, we have the integers 3, 4 and a connected with a + sign. Hence, they are all added to give 10, an integer. Now this integer is added to a String " " giving the String "10 "and continuing in similar manner, we get the result "10 43". In a similar way, the next statement gives the answer "Result: 34". In the last statement, parentheses have been used to alter the order in which evaluation is performed. First, the expression within the parentheses is evaluated. Hence, a + b is evaluated to give an integer 7, which is concatenated with the String "Result: " to give the final String "Result: 7". </a:t>
            </a:r>
          </a:p>
          <a:p>
            <a:r>
              <a:rPr lang="en-US" sz="1200" b="0" i="0" kern="1200" dirty="0" smtClean="0">
                <a:solidFill>
                  <a:schemeClr val="tx1"/>
                </a:solidFill>
                <a:effectLst/>
                <a:latin typeface="+mn-lt"/>
                <a:ea typeface="+mn-ea"/>
                <a:cs typeface="+mn-cs"/>
              </a:rPr>
              <a:t>7</a:t>
            </a:r>
            <a:r>
              <a:rPr lang="en-US" dirty="0" smtClean="0"/>
              <a:t/>
            </a:r>
            <a:br>
              <a:rPr lang="en-US" dirty="0" smtClean="0"/>
            </a:br>
            <a:r>
              <a:rPr lang="en-US" sz="1200" b="0" i="0" kern="1200" dirty="0" smtClean="0">
                <a:solidFill>
                  <a:schemeClr val="tx1"/>
                </a:solidFill>
                <a:effectLst/>
                <a:latin typeface="+mn-lt"/>
                <a:ea typeface="+mn-ea"/>
                <a:cs typeface="+mn-cs"/>
              </a:rPr>
              <a:t>34</a:t>
            </a:r>
            <a:r>
              <a:rPr lang="en-US" dirty="0" smtClean="0"/>
              <a:t/>
            </a:r>
            <a:br>
              <a:rPr lang="en-US" dirty="0" smtClean="0"/>
            </a:br>
            <a:r>
              <a:rPr lang="en-US" sz="1200" b="0" i="0" kern="1200" dirty="0" smtClean="0">
                <a:solidFill>
                  <a:schemeClr val="tx1"/>
                </a:solidFill>
                <a:effectLst/>
                <a:latin typeface="+mn-lt"/>
                <a:ea typeface="+mn-ea"/>
                <a:cs typeface="+mn-cs"/>
              </a:rPr>
              <a:t>34</a:t>
            </a:r>
            <a:r>
              <a:rPr lang="en-US" dirty="0" smtClean="0"/>
              <a:t/>
            </a:r>
            <a:br>
              <a:rPr lang="en-US" dirty="0" smtClean="0"/>
            </a:br>
            <a:r>
              <a:rPr lang="en-US" sz="1200" b="0" i="0" kern="1200" dirty="0" smtClean="0">
                <a:solidFill>
                  <a:schemeClr val="tx1"/>
                </a:solidFill>
                <a:effectLst/>
                <a:latin typeface="+mn-lt"/>
                <a:ea typeface="+mn-ea"/>
                <a:cs typeface="+mn-cs"/>
              </a:rPr>
              <a:t>10 43</a:t>
            </a:r>
            <a:r>
              <a:rPr lang="en-US" dirty="0" smtClean="0"/>
              <a:t/>
            </a:r>
            <a:br>
              <a:rPr lang="en-US" dirty="0" smtClean="0"/>
            </a:br>
            <a:r>
              <a:rPr lang="en-US" sz="1200" b="0" i="0" kern="1200" dirty="0" smtClean="0">
                <a:solidFill>
                  <a:schemeClr val="tx1"/>
                </a:solidFill>
                <a:effectLst/>
                <a:latin typeface="+mn-lt"/>
                <a:ea typeface="+mn-ea"/>
                <a:cs typeface="+mn-cs"/>
              </a:rPr>
              <a:t>Result: 34</a:t>
            </a:r>
            <a:r>
              <a:rPr lang="en-US" dirty="0" smtClean="0"/>
              <a:t/>
            </a:r>
            <a:br>
              <a:rPr lang="en-US" dirty="0" smtClean="0"/>
            </a:br>
            <a:r>
              <a:rPr lang="en-US" sz="1200" b="0" i="0" kern="1200" dirty="0" smtClean="0">
                <a:solidFill>
                  <a:schemeClr val="tx1"/>
                </a:solidFill>
                <a:effectLst/>
                <a:latin typeface="+mn-lt"/>
                <a:ea typeface="+mn-ea"/>
                <a:cs typeface="+mn-cs"/>
              </a:rPr>
              <a:t>Result: 7</a:t>
            </a:r>
            <a:endParaRPr lang="fr-FR" dirty="0"/>
          </a:p>
        </p:txBody>
      </p:sp>
      <p:sp>
        <p:nvSpPr>
          <p:cNvPr id="4" name="Slide Number Placeholder 3"/>
          <p:cNvSpPr>
            <a:spLocks noGrp="1"/>
          </p:cNvSpPr>
          <p:nvPr>
            <p:ph type="sldNum" sz="quarter" idx="10"/>
          </p:nvPr>
        </p:nvSpPr>
        <p:spPr/>
        <p:txBody>
          <a:bodyPr/>
          <a:lstStyle/>
          <a:p>
            <a:fld id="{78F5449E-0F12-4C1D-8D88-4805667F7B32}" type="slidenum">
              <a:rPr lang="fr-FR" smtClean="0"/>
              <a:t>22</a:t>
            </a:fld>
            <a:endParaRPr lang="fr-FR"/>
          </a:p>
        </p:txBody>
      </p:sp>
    </p:spTree>
    <p:extLst>
      <p:ext uri="{BB962C8B-B14F-4D97-AF65-F5344CB8AC3E}">
        <p14:creationId xmlns:p14="http://schemas.microsoft.com/office/powerpoint/2010/main" val="4039295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32B57CFE-F18A-4741-9A48-6D7CC86E9014}" type="datetimeFigureOut">
              <a:rPr lang="fr-FR" smtClean="0"/>
              <a:t>01/10/2017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39841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2B57CFE-F18A-4741-9A48-6D7CC86E9014}" type="datetimeFigureOut">
              <a:rPr lang="fr-FR" smtClean="0"/>
              <a:t>01/10/2017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4263678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2B57CFE-F18A-4741-9A48-6D7CC86E9014}" type="datetimeFigureOut">
              <a:rPr lang="fr-FR" smtClean="0"/>
              <a:t>01/10/2017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209702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2B57CFE-F18A-4741-9A48-6D7CC86E9014}" type="datetimeFigureOut">
              <a:rPr lang="fr-FR" smtClean="0"/>
              <a:t>01/10/2017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400734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57CFE-F18A-4741-9A48-6D7CC86E9014}" type="datetimeFigureOut">
              <a:rPr lang="fr-FR" smtClean="0"/>
              <a:t>01/10/2017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3379955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32B57CFE-F18A-4741-9A48-6D7CC86E9014}" type="datetimeFigureOut">
              <a:rPr lang="fr-FR" smtClean="0"/>
              <a:t>01/10/2017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90923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32B57CFE-F18A-4741-9A48-6D7CC86E9014}" type="datetimeFigureOut">
              <a:rPr lang="fr-FR" smtClean="0"/>
              <a:t>01/10/2017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410934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32B57CFE-F18A-4741-9A48-6D7CC86E9014}" type="datetimeFigureOut">
              <a:rPr lang="fr-FR" smtClean="0"/>
              <a:t>01/10/2017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2911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57CFE-F18A-4741-9A48-6D7CC86E9014}" type="datetimeFigureOut">
              <a:rPr lang="fr-FR" smtClean="0"/>
              <a:t>01/10/2017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56817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57CFE-F18A-4741-9A48-6D7CC86E9014}" type="datetimeFigureOut">
              <a:rPr lang="fr-FR" smtClean="0"/>
              <a:t>01/10/2017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49946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57CFE-F18A-4741-9A48-6D7CC86E9014}" type="datetimeFigureOut">
              <a:rPr lang="fr-FR" smtClean="0"/>
              <a:t>01/10/2017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4144133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57CFE-F18A-4741-9A48-6D7CC86E9014}" type="datetimeFigureOut">
              <a:rPr lang="fr-FR" smtClean="0"/>
              <a:t>01/10/2017</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BF982-89A0-44EC-BF67-4B933FF09D90}" type="slidenum">
              <a:rPr lang="fr-FR" smtClean="0"/>
              <a:t>‹#›</a:t>
            </a:fld>
            <a:endParaRPr lang="fr-FR"/>
          </a:p>
        </p:txBody>
      </p:sp>
    </p:spTree>
    <p:extLst>
      <p:ext uri="{BB962C8B-B14F-4D97-AF65-F5344CB8AC3E}">
        <p14:creationId xmlns:p14="http://schemas.microsoft.com/office/powerpoint/2010/main" val="2657353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hape 210" descr="Shape 295"/>
          <p:cNvPicPr preferRelativeResize="0"/>
          <p:nvPr/>
        </p:nvPicPr>
        <p:blipFill rotWithShape="1">
          <a:blip r:embed="rId2">
            <a:alphaModFix/>
          </a:blip>
          <a:srcRect/>
          <a:stretch/>
        </p:blipFill>
        <p:spPr>
          <a:xfrm>
            <a:off x="213398" y="491198"/>
            <a:ext cx="2706600" cy="822300"/>
          </a:xfrm>
          <a:prstGeom prst="rect">
            <a:avLst/>
          </a:prstGeom>
          <a:noFill/>
          <a:ln>
            <a:noFill/>
          </a:ln>
        </p:spPr>
      </p:pic>
      <p:sp>
        <p:nvSpPr>
          <p:cNvPr id="12" name="Shape 214"/>
          <p:cNvSpPr txBox="1"/>
          <p:nvPr/>
        </p:nvSpPr>
        <p:spPr>
          <a:xfrm>
            <a:off x="1989712" y="3505200"/>
            <a:ext cx="4918500" cy="947100"/>
          </a:xfrm>
          <a:prstGeom prst="rect">
            <a:avLst/>
          </a:prstGeom>
          <a:noFill/>
          <a:ln>
            <a:noFill/>
          </a:ln>
        </p:spPr>
        <p:txBody>
          <a:bodyPr wrap="square" lIns="91425" tIns="91425" rIns="91425" bIns="91425" anchor="ctr" anchorCtr="0">
            <a:noAutofit/>
          </a:bodyPr>
          <a:lstStyle/>
          <a:p>
            <a:pPr lvl="0" algn="ctr" rtl="0">
              <a:spcBef>
                <a:spcPts val="0"/>
              </a:spcBef>
              <a:buNone/>
            </a:pPr>
            <a:r>
              <a:rPr lang="fr" sz="1800" b="1" i="1" dirty="0" smtClean="0">
                <a:solidFill>
                  <a:srgbClr val="535353"/>
                </a:solidFill>
                <a:latin typeface="Ubuntu"/>
                <a:ea typeface="Ubuntu"/>
                <a:cs typeface="Ubuntu"/>
                <a:sym typeface="Ubuntu"/>
              </a:rPr>
              <a:t>Athanasia Katsouraki </a:t>
            </a:r>
            <a:endParaRPr lang="fr" sz="1800" b="1" i="1" dirty="0">
              <a:solidFill>
                <a:srgbClr val="535353"/>
              </a:solidFill>
              <a:latin typeface="Ubuntu"/>
              <a:ea typeface="Ubuntu"/>
              <a:cs typeface="Ubuntu"/>
              <a:sym typeface="Ubuntu"/>
            </a:endParaRPr>
          </a:p>
        </p:txBody>
      </p:sp>
      <p:sp>
        <p:nvSpPr>
          <p:cNvPr id="13" name="Shape 221"/>
          <p:cNvSpPr txBox="1"/>
          <p:nvPr/>
        </p:nvSpPr>
        <p:spPr>
          <a:xfrm>
            <a:off x="-533400" y="2157023"/>
            <a:ext cx="9448800" cy="1215300"/>
          </a:xfrm>
          <a:prstGeom prst="rect">
            <a:avLst/>
          </a:prstGeom>
          <a:noFill/>
          <a:ln>
            <a:noFill/>
          </a:ln>
        </p:spPr>
        <p:txBody>
          <a:bodyPr wrap="square" lIns="91425" tIns="91425" rIns="91425" bIns="91425" anchor="ctr" anchorCtr="0">
            <a:noAutofit/>
          </a:bodyPr>
          <a:lstStyle/>
          <a:p>
            <a:pPr marR="58577" algn="ctr"/>
            <a:r>
              <a:rPr lang="en-US" sz="3200" b="1" dirty="0" smtClean="0">
                <a:solidFill>
                  <a:srgbClr val="E5013F"/>
                </a:solidFill>
                <a:latin typeface="Ubuntu"/>
                <a:ea typeface="Ubuntu"/>
                <a:cs typeface="Ubuntu"/>
              </a:rPr>
              <a:t>Formation </a:t>
            </a:r>
            <a:r>
              <a:rPr lang="en-US" sz="3200" b="1" dirty="0">
                <a:solidFill>
                  <a:srgbClr val="E5013F"/>
                </a:solidFill>
                <a:latin typeface="Ubuntu"/>
                <a:ea typeface="Ubuntu"/>
                <a:cs typeface="Ubuntu"/>
              </a:rPr>
              <a:t>POE JAVA </a:t>
            </a:r>
          </a:p>
          <a:p>
            <a:pPr marR="58577" algn="ctr"/>
            <a:r>
              <a:rPr lang="fr" sz="3200" b="1" dirty="0" smtClean="0">
                <a:solidFill>
                  <a:srgbClr val="E5013F"/>
                </a:solidFill>
                <a:latin typeface="Ubuntu"/>
                <a:ea typeface="Ubuntu"/>
                <a:cs typeface="Ubuntu"/>
                <a:sym typeface="Ubuntu"/>
              </a:rPr>
              <a:t> Journée </a:t>
            </a:r>
            <a:r>
              <a:rPr lang="fr" sz="3200" b="1" dirty="0" smtClean="0">
                <a:solidFill>
                  <a:srgbClr val="E5013F"/>
                </a:solidFill>
                <a:latin typeface="Ubuntu"/>
                <a:ea typeface="Ubuntu"/>
                <a:cs typeface="Ubuntu"/>
                <a:sym typeface="Ubuntu"/>
              </a:rPr>
              <a:t>#2:Syntaxe Java</a:t>
            </a:r>
            <a:endParaRPr lang="fr" sz="3200" b="1" dirty="0">
              <a:solidFill>
                <a:srgbClr val="E5013F"/>
              </a:solidFill>
              <a:latin typeface="Ubuntu"/>
              <a:ea typeface="Ubuntu"/>
              <a:cs typeface="Ubuntu"/>
              <a:sym typeface="Ubuntu"/>
            </a:endParaRPr>
          </a:p>
        </p:txBody>
      </p:sp>
      <p:sp>
        <p:nvSpPr>
          <p:cNvPr id="14" name="Shape 213"/>
          <p:cNvSpPr txBox="1"/>
          <p:nvPr/>
        </p:nvSpPr>
        <p:spPr>
          <a:xfrm>
            <a:off x="7543800" y="437150"/>
            <a:ext cx="1372700" cy="378900"/>
          </a:xfrm>
          <a:prstGeom prst="rect">
            <a:avLst/>
          </a:prstGeom>
          <a:noFill/>
          <a:ln>
            <a:noFill/>
          </a:ln>
        </p:spPr>
        <p:txBody>
          <a:bodyPr wrap="square" lIns="91425" tIns="91425" rIns="91425" bIns="91425" anchor="ctr" anchorCtr="0">
            <a:noAutofit/>
          </a:bodyPr>
          <a:lstStyle/>
          <a:p>
            <a:pPr lvl="0" algn="r" rtl="0">
              <a:spcBef>
                <a:spcPts val="0"/>
              </a:spcBef>
              <a:buNone/>
            </a:pPr>
            <a:r>
              <a:rPr lang="fr" sz="1200" b="1" i="1" dirty="0">
                <a:solidFill>
                  <a:schemeClr val="dk1"/>
                </a:solidFill>
                <a:latin typeface="Ubuntu"/>
                <a:ea typeface="Ubuntu"/>
                <a:cs typeface="Ubuntu"/>
                <a:sym typeface="Ubuntu"/>
              </a:rPr>
              <a:t>3</a:t>
            </a:r>
            <a:r>
              <a:rPr lang="fr" sz="1200" b="1" i="1" dirty="0" smtClean="0">
                <a:solidFill>
                  <a:schemeClr val="dk1"/>
                </a:solidFill>
                <a:latin typeface="Ubuntu"/>
                <a:ea typeface="Ubuntu"/>
                <a:cs typeface="Ubuntu"/>
                <a:sym typeface="Ubuntu"/>
              </a:rPr>
              <a:t> </a:t>
            </a:r>
            <a:r>
              <a:rPr lang="fr" sz="1200" b="1" i="1" dirty="0" smtClean="0">
                <a:solidFill>
                  <a:schemeClr val="dk1"/>
                </a:solidFill>
                <a:latin typeface="Ubuntu"/>
                <a:ea typeface="Ubuntu"/>
                <a:cs typeface="Ubuntu"/>
                <a:sym typeface="Ubuntu"/>
              </a:rPr>
              <a:t>Octobre 2017</a:t>
            </a:r>
            <a:endParaRPr lang="fr" sz="1200" b="1" i="1" dirty="0">
              <a:solidFill>
                <a:schemeClr val="dk1"/>
              </a:solidFill>
              <a:latin typeface="Ubuntu"/>
              <a:ea typeface="Ubuntu"/>
              <a:cs typeface="Ubuntu"/>
              <a:sym typeface="Ubuntu"/>
            </a:endParaRPr>
          </a:p>
        </p:txBody>
      </p:sp>
    </p:spTree>
    <p:extLst>
      <p:ext uri="{BB962C8B-B14F-4D97-AF65-F5344CB8AC3E}">
        <p14:creationId xmlns:p14="http://schemas.microsoft.com/office/powerpoint/2010/main" val="482164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371600"/>
            <a:ext cx="8153400" cy="4524315"/>
          </a:xfrm>
          <a:prstGeom prst="rect">
            <a:avLst/>
          </a:prstGeom>
        </p:spPr>
        <p:txBody>
          <a:bodyPr wrap="square">
            <a:spAutoFit/>
          </a:bodyPr>
          <a:lstStyle/>
          <a:p>
            <a:r>
              <a:rPr lang="en-US" sz="2400" dirty="0"/>
              <a:t> </a:t>
            </a:r>
            <a:endParaRPr lang="fr-FR" sz="2400" dirty="0"/>
          </a:p>
          <a:p>
            <a:r>
              <a:rPr lang="en-US" sz="2400" dirty="0" smtClean="0"/>
              <a:t>Expressions </a:t>
            </a:r>
            <a:r>
              <a:rPr lang="en-US" sz="2400" dirty="0" err="1" smtClean="0"/>
              <a:t>numeriques</a:t>
            </a:r>
            <a:r>
              <a:rPr lang="en-US" sz="2400" dirty="0" smtClean="0"/>
              <a:t> </a:t>
            </a:r>
            <a:r>
              <a:rPr lang="en-US" sz="2400" dirty="0" err="1" smtClean="0"/>
              <a:t>sont</a:t>
            </a:r>
            <a:r>
              <a:rPr lang="en-US" sz="2400" dirty="0" smtClean="0"/>
              <a:t> </a:t>
            </a:r>
            <a:r>
              <a:rPr lang="en-US" sz="2400" dirty="0" err="1" smtClean="0"/>
              <a:t>ecrites</a:t>
            </a:r>
            <a:r>
              <a:rPr lang="en-US" sz="2400" dirty="0" smtClean="0"/>
              <a:t>  </a:t>
            </a:r>
            <a:r>
              <a:rPr lang="en-US" sz="2400" dirty="0" err="1" smtClean="0"/>
              <a:t>comme</a:t>
            </a:r>
            <a:r>
              <a:rPr lang="en-US" sz="2400" dirty="0" smtClean="0"/>
              <a:t>: </a:t>
            </a:r>
            <a:endParaRPr lang="fr-FR" sz="2400" dirty="0"/>
          </a:p>
          <a:p>
            <a:r>
              <a:rPr lang="en-US" sz="2400" dirty="0"/>
              <a:t> </a:t>
            </a:r>
            <a:endParaRPr lang="fr-FR" sz="2400" dirty="0"/>
          </a:p>
          <a:p>
            <a:r>
              <a:rPr lang="en-US" sz="2400" dirty="0"/>
              <a:t>n = 3 * (5 + 2);</a:t>
            </a:r>
            <a:endParaRPr lang="fr-FR" sz="2400" dirty="0"/>
          </a:p>
          <a:p>
            <a:r>
              <a:rPr lang="en-US" sz="2400" dirty="0"/>
              <a:t> </a:t>
            </a:r>
            <a:endParaRPr lang="fr-FR" sz="2400" dirty="0"/>
          </a:p>
          <a:p>
            <a:r>
              <a:rPr lang="en-US" sz="2400" dirty="0"/>
              <a:t>x = y / 3.141592653;</a:t>
            </a:r>
            <a:endParaRPr lang="fr-FR" sz="2400" dirty="0"/>
          </a:p>
          <a:p>
            <a:r>
              <a:rPr lang="en-US" sz="2400" dirty="0"/>
              <a:t> </a:t>
            </a:r>
            <a:endParaRPr lang="fr-FR" sz="2400" dirty="0"/>
          </a:p>
          <a:p>
            <a:r>
              <a:rPr lang="en-US" sz="2400" dirty="0"/>
              <a:t>n = m % 8;	 </a:t>
            </a:r>
            <a:endParaRPr lang="fr-FR" sz="2400" dirty="0"/>
          </a:p>
          <a:p>
            <a:r>
              <a:rPr lang="en-US" sz="2400" dirty="0"/>
              <a:t>b = </a:t>
            </a:r>
            <a:r>
              <a:rPr lang="en-US" sz="2400" b="1" dirty="0"/>
              <a:t>true</a:t>
            </a:r>
            <a:r>
              <a:rPr lang="en-US" sz="2400" dirty="0"/>
              <a:t>;</a:t>
            </a:r>
            <a:endParaRPr lang="fr-FR" sz="2400" dirty="0"/>
          </a:p>
          <a:p>
            <a:r>
              <a:rPr lang="en-US" sz="2400" dirty="0"/>
              <a:t> </a:t>
            </a:r>
            <a:endParaRPr lang="fr-FR" sz="2400" dirty="0"/>
          </a:p>
          <a:p>
            <a:r>
              <a:rPr lang="en-US" sz="2400" dirty="0" err="1"/>
              <a:t>ch</a:t>
            </a:r>
            <a:r>
              <a:rPr lang="en-US" sz="2400" dirty="0"/>
              <a:t> = ‘x‘;</a:t>
            </a:r>
            <a:endParaRPr lang="fr-FR" sz="2400" dirty="0"/>
          </a:p>
          <a:p>
            <a:r>
              <a:rPr lang="en-US" sz="2400" dirty="0"/>
              <a:t> </a:t>
            </a:r>
            <a:endParaRPr lang="fr-FR" sz="2400" dirty="0"/>
          </a:p>
        </p:txBody>
      </p:sp>
      <p:sp>
        <p:nvSpPr>
          <p:cNvPr id="3" name="Rectangle 2"/>
          <p:cNvSpPr/>
          <p:nvPr/>
        </p:nvSpPr>
        <p:spPr>
          <a:xfrm>
            <a:off x="1828800" y="381000"/>
            <a:ext cx="5928803" cy="769441"/>
          </a:xfrm>
          <a:prstGeom prst="rect">
            <a:avLst/>
          </a:prstGeom>
        </p:spPr>
        <p:txBody>
          <a:bodyPr wrap="none">
            <a:spAutoFit/>
          </a:bodyPr>
          <a:lstStyle/>
          <a:p>
            <a:r>
              <a:rPr lang="en-US" sz="4400" dirty="0" smtClean="0">
                <a:latin typeface="+mj-lt"/>
                <a:ea typeface="+mj-ea"/>
                <a:cs typeface="+mj-cs"/>
              </a:rPr>
              <a:t>Expressions </a:t>
            </a:r>
            <a:r>
              <a:rPr lang="en-US" sz="4400" dirty="0" err="1" smtClean="0">
                <a:latin typeface="+mj-lt"/>
                <a:ea typeface="+mj-ea"/>
                <a:cs typeface="+mj-cs"/>
              </a:rPr>
              <a:t>Numeriques</a:t>
            </a:r>
            <a:r>
              <a:rPr lang="en-US" sz="4400" dirty="0" smtClean="0">
                <a:latin typeface="+mj-lt"/>
                <a:ea typeface="+mj-ea"/>
                <a:cs typeface="+mj-cs"/>
              </a:rPr>
              <a:t> </a:t>
            </a:r>
            <a:endParaRPr lang="fr-FR" sz="4400" dirty="0">
              <a:latin typeface="+mj-lt"/>
              <a:ea typeface="+mj-ea"/>
              <a:cs typeface="+mj-cs"/>
            </a:endParaRPr>
          </a:p>
        </p:txBody>
      </p:sp>
      <p:sp>
        <p:nvSpPr>
          <p:cNvPr id="4" name="Rectangle 3"/>
          <p:cNvSpPr/>
          <p:nvPr/>
        </p:nvSpPr>
        <p:spPr>
          <a:xfrm>
            <a:off x="4648200" y="3240881"/>
            <a:ext cx="4572000" cy="3693319"/>
          </a:xfrm>
          <a:prstGeom prst="rect">
            <a:avLst/>
          </a:prstGeom>
        </p:spPr>
        <p:txBody>
          <a:bodyPr>
            <a:spAutoFit/>
          </a:bodyPr>
          <a:lstStyle/>
          <a:p>
            <a:r>
              <a:rPr lang="en-US" b="1" u="sng" dirty="0"/>
              <a:t>D</a:t>
            </a:r>
            <a:r>
              <a:rPr lang="en-US" b="1" u="sng" dirty="0" smtClean="0"/>
              <a:t>ifferences entre </a:t>
            </a:r>
            <a:r>
              <a:rPr lang="en-US" b="1" u="sng" dirty="0"/>
              <a:t>division</a:t>
            </a:r>
            <a:r>
              <a:rPr lang="en-US" b="1" u="sng" dirty="0" smtClean="0"/>
              <a:t> integer / real</a:t>
            </a:r>
            <a:endParaRPr lang="fr-FR" u="sng" dirty="0"/>
          </a:p>
          <a:p>
            <a:r>
              <a:rPr lang="en-US" dirty="0"/>
              <a:t> </a:t>
            </a:r>
            <a:endParaRPr lang="fr-FR" dirty="0"/>
          </a:p>
          <a:p>
            <a:r>
              <a:rPr lang="en-US" dirty="0" smtClean="0"/>
              <a:t>(‘ </a:t>
            </a:r>
            <a:r>
              <a:rPr lang="en-US" dirty="0"/>
              <a:t>/’) </a:t>
            </a:r>
            <a:r>
              <a:rPr lang="en-US" dirty="0" smtClean="0"/>
              <a:t>: </a:t>
            </a:r>
          </a:p>
          <a:p>
            <a:r>
              <a:rPr lang="en-US" dirty="0" smtClean="0"/>
              <a:t> </a:t>
            </a:r>
            <a:r>
              <a:rPr lang="en-US" dirty="0"/>
              <a:t>real division for real </a:t>
            </a:r>
            <a:r>
              <a:rPr lang="en-US" dirty="0" smtClean="0"/>
              <a:t>numbers</a:t>
            </a:r>
          </a:p>
          <a:p>
            <a:r>
              <a:rPr lang="en-US" dirty="0" smtClean="0"/>
              <a:t>integer </a:t>
            </a:r>
            <a:r>
              <a:rPr lang="en-US" dirty="0"/>
              <a:t>division for </a:t>
            </a:r>
            <a:r>
              <a:rPr lang="en-US" dirty="0" smtClean="0"/>
              <a:t>integers</a:t>
            </a:r>
            <a:endParaRPr lang="fr-FR" dirty="0"/>
          </a:p>
          <a:p>
            <a:r>
              <a:rPr lang="en-US" dirty="0"/>
              <a:t> </a:t>
            </a:r>
            <a:endParaRPr lang="en-US" dirty="0" smtClean="0"/>
          </a:p>
          <a:p>
            <a:r>
              <a:rPr lang="en-US" b="1" dirty="0" err="1" smtClean="0"/>
              <a:t>Exemple</a:t>
            </a:r>
            <a:r>
              <a:rPr lang="en-US" b="1" dirty="0"/>
              <a:t>:</a:t>
            </a:r>
            <a:endParaRPr lang="fr-FR" b="1" dirty="0"/>
          </a:p>
          <a:p>
            <a:r>
              <a:rPr lang="en-US" b="1" dirty="0"/>
              <a:t>double </a:t>
            </a:r>
            <a:r>
              <a:rPr lang="en-US" dirty="0"/>
              <a:t>f;</a:t>
            </a:r>
            <a:endParaRPr lang="fr-FR" dirty="0"/>
          </a:p>
          <a:p>
            <a:r>
              <a:rPr lang="en-US" dirty="0"/>
              <a:t> </a:t>
            </a:r>
            <a:endParaRPr lang="fr-FR" dirty="0"/>
          </a:p>
          <a:p>
            <a:r>
              <a:rPr lang="en-US" dirty="0"/>
              <a:t>f = 1 / 3;	</a:t>
            </a:r>
            <a:r>
              <a:rPr lang="en-US" dirty="0" smtClean="0"/>
              <a:t>         </a:t>
            </a:r>
            <a:r>
              <a:rPr lang="en-US" i="1" dirty="0" smtClean="0"/>
              <a:t>// </a:t>
            </a:r>
            <a:r>
              <a:rPr lang="en-US" i="1" dirty="0"/>
              <a:t>f is now 0.0</a:t>
            </a:r>
            <a:endParaRPr lang="fr-FR" dirty="0"/>
          </a:p>
          <a:p>
            <a:r>
              <a:rPr lang="en-US" dirty="0"/>
              <a:t> </a:t>
            </a:r>
            <a:endParaRPr lang="fr-FR" dirty="0"/>
          </a:p>
          <a:p>
            <a:r>
              <a:rPr lang="en-US" dirty="0"/>
              <a:t>f = 1.0 / 3.0</a:t>
            </a:r>
            <a:r>
              <a:rPr lang="en-US" dirty="0" smtClean="0"/>
              <a:t>;   </a:t>
            </a:r>
            <a:r>
              <a:rPr lang="en-US" i="1" dirty="0" smtClean="0"/>
              <a:t>// </a:t>
            </a:r>
            <a:r>
              <a:rPr lang="en-US" i="1" dirty="0"/>
              <a:t>f is now 0.33333333...</a:t>
            </a:r>
            <a:endParaRPr lang="fr-FR" dirty="0"/>
          </a:p>
          <a:p>
            <a:r>
              <a:rPr lang="en-US" dirty="0"/>
              <a:t> </a:t>
            </a:r>
            <a:endParaRPr lang="fr-FR" dirty="0"/>
          </a:p>
        </p:txBody>
      </p:sp>
      <p:sp>
        <p:nvSpPr>
          <p:cNvPr id="5" name="Rectangle 4"/>
          <p:cNvSpPr/>
          <p:nvPr/>
        </p:nvSpPr>
        <p:spPr>
          <a:xfrm>
            <a:off x="2258683" y="3962400"/>
            <a:ext cx="2389517" cy="646331"/>
          </a:xfrm>
          <a:prstGeom prst="rect">
            <a:avLst/>
          </a:prstGeom>
        </p:spPr>
        <p:txBody>
          <a:bodyPr wrap="square">
            <a:spAutoFit/>
          </a:bodyPr>
          <a:lstStyle/>
          <a:p>
            <a:r>
              <a:rPr lang="en-US" dirty="0"/>
              <a:t>// </a:t>
            </a:r>
            <a:r>
              <a:rPr lang="en-US" i="1" dirty="0"/>
              <a:t>Modulo,</a:t>
            </a:r>
          </a:p>
          <a:p>
            <a:r>
              <a:rPr lang="en-US" i="1" dirty="0"/>
              <a:t> i.e. n is now (m mod 8)</a:t>
            </a:r>
            <a:endParaRPr lang="fr-FR" dirty="0"/>
          </a:p>
        </p:txBody>
      </p:sp>
      <p:sp>
        <p:nvSpPr>
          <p:cNvPr id="6" name="Rectangle 5"/>
          <p:cNvSpPr/>
          <p:nvPr/>
        </p:nvSpPr>
        <p:spPr>
          <a:xfrm>
            <a:off x="4683528" y="3233954"/>
            <a:ext cx="4155671" cy="33954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70996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0" y="381000"/>
            <a:ext cx="4867615" cy="769441"/>
          </a:xfrm>
          <a:prstGeom prst="rect">
            <a:avLst/>
          </a:prstGeom>
        </p:spPr>
        <p:txBody>
          <a:bodyPr wrap="none">
            <a:spAutoFit/>
          </a:bodyPr>
          <a:lstStyle/>
          <a:p>
            <a:r>
              <a:rPr lang="en-US" sz="4400" dirty="0" smtClean="0">
                <a:latin typeface="+mj-lt"/>
                <a:ea typeface="+mj-ea"/>
                <a:cs typeface="+mj-cs"/>
              </a:rPr>
              <a:t>Expressions Boolean</a:t>
            </a:r>
            <a:endParaRPr lang="fr-FR" sz="4400" dirty="0">
              <a:latin typeface="+mj-lt"/>
              <a:ea typeface="+mj-ea"/>
              <a:cs typeface="+mj-cs"/>
            </a:endParaRPr>
          </a:p>
        </p:txBody>
      </p:sp>
      <p:sp>
        <p:nvSpPr>
          <p:cNvPr id="12" name="Line 5"/>
          <p:cNvSpPr>
            <a:spLocks noChangeShapeType="1"/>
          </p:cNvSpPr>
          <p:nvPr/>
        </p:nvSpPr>
        <p:spPr bwMode="auto">
          <a:xfrm>
            <a:off x="4233095" y="2899861"/>
            <a:ext cx="0" cy="1300413"/>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Rectangle 7"/>
          <p:cNvSpPr>
            <a:spLocks noChangeArrowheads="1"/>
          </p:cNvSpPr>
          <p:nvPr/>
        </p:nvSpPr>
        <p:spPr bwMode="auto">
          <a:xfrm>
            <a:off x="320040" y="1447800"/>
            <a:ext cx="5562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Boolean expressions </a:t>
            </a:r>
            <a:r>
              <a:rPr kumimoji="0" lang="en-US" sz="2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Wingdings" pitchFamily="2" charset="2"/>
              </a:rPr>
              <a:t> </a:t>
            </a:r>
            <a:r>
              <a:rPr kumimoji="0" lang="en-US" sz="2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logical operators ‘and’, ‘or’, ‘not’</a:t>
            </a:r>
            <a:endParaRPr kumimoji="0" lang="fr-FR" sz="22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8"/>
          <p:cNvSpPr>
            <a:spLocks noChangeArrowheads="1"/>
          </p:cNvSpPr>
          <p:nvPr/>
        </p:nvSpPr>
        <p:spPr bwMode="auto">
          <a:xfrm>
            <a:off x="3106882" y="2722947"/>
            <a:ext cx="221086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498600" algn="l"/>
              </a:tabLst>
            </a:pPr>
            <a:r>
              <a:rPr kumimoji="0" lang="en-US" sz="3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and</a:t>
            </a:r>
            <a:r>
              <a:rPr kumimoji="0" lang="en-US" sz="3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3000" b="0" i="0" u="none" strike="noStrike" cap="none" normalizeH="0" baseline="0" dirty="0" smtClean="0">
                <a:ln>
                  <a:noFill/>
                </a:ln>
                <a:solidFill>
                  <a:schemeClr val="tx1"/>
                </a:solidFill>
                <a:effectLst/>
                <a:latin typeface="Arial" pitchFamily="34" charset="0"/>
                <a:ea typeface="Courier New" pitchFamily="49" charset="0"/>
                <a:cs typeface="Arial" pitchFamily="34" charset="0"/>
              </a:rPr>
              <a:t>&amp;&amp;</a:t>
            </a:r>
            <a:endParaRPr kumimoji="0" lang="fr-FR" sz="3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98600" algn="l"/>
              </a:tabLst>
            </a:pPr>
            <a:r>
              <a:rPr kumimoji="0" lang="en-US" sz="3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Or	</a:t>
            </a:r>
            <a:r>
              <a:rPr kumimoji="0" lang="en-US" sz="3000" b="0" i="0" u="none" strike="noStrike" cap="none" normalizeH="0" baseline="0" dirty="0" smtClean="0">
                <a:ln>
                  <a:noFill/>
                </a:ln>
                <a:solidFill>
                  <a:schemeClr val="tx1"/>
                </a:solidFill>
                <a:effectLst/>
                <a:latin typeface="Arial" pitchFamily="34" charset="0"/>
                <a:ea typeface="Courier New" pitchFamily="49" charset="0"/>
                <a:cs typeface="Arial" pitchFamily="34" charset="0"/>
              </a:rPr>
              <a:t>||</a:t>
            </a:r>
            <a:endParaRPr kumimoji="0" lang="fr-FR" sz="3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98600" algn="l"/>
              </a:tabLst>
            </a:pPr>
            <a:r>
              <a:rPr kumimoji="0" lang="en-US" sz="3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not</a:t>
            </a:r>
            <a:r>
              <a:rPr kumimoji="0" lang="en-US" sz="3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3000" b="0" i="0" u="none" strike="noStrike" cap="none" normalizeH="0" baseline="0" dirty="0" smtClean="0">
                <a:ln>
                  <a:noFill/>
                </a:ln>
                <a:solidFill>
                  <a:schemeClr val="tx1"/>
                </a:solidFill>
                <a:effectLst/>
                <a:latin typeface="Arial" pitchFamily="34" charset="0"/>
                <a:ea typeface="Courier New" pitchFamily="49" charset="0"/>
                <a:cs typeface="Arial" pitchFamily="34" charset="0"/>
              </a:rPr>
              <a:t>!</a:t>
            </a:r>
            <a:r>
              <a:rPr kumimoji="0" lang="fr-FR" sz="3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4"/>
          <p:cNvSpPr/>
          <p:nvPr/>
        </p:nvSpPr>
        <p:spPr>
          <a:xfrm>
            <a:off x="2540745" y="2722947"/>
            <a:ext cx="3098056" cy="17728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6491" y="5103674"/>
            <a:ext cx="4572000" cy="1754326"/>
          </a:xfrm>
          <a:prstGeom prst="rect">
            <a:avLst/>
          </a:prstGeom>
        </p:spPr>
        <p:txBody>
          <a:bodyPr>
            <a:spAutoFit/>
          </a:bodyPr>
          <a:lstStyle/>
          <a:p>
            <a:r>
              <a:rPr lang="en-US" b="1" dirty="0" err="1"/>
              <a:t>int</a:t>
            </a:r>
            <a:r>
              <a:rPr lang="en-US" b="1" dirty="0"/>
              <a:t> </a:t>
            </a:r>
            <a:r>
              <a:rPr lang="en-US" dirty="0"/>
              <a:t>x, y</a:t>
            </a:r>
            <a:r>
              <a:rPr lang="en-US" dirty="0" smtClean="0"/>
              <a:t>;</a:t>
            </a:r>
            <a:endParaRPr lang="fr-FR" dirty="0"/>
          </a:p>
          <a:p>
            <a:r>
              <a:rPr lang="en-US" b="1" dirty="0" err="1"/>
              <a:t>boolean</a:t>
            </a:r>
            <a:r>
              <a:rPr lang="en-US" b="1" dirty="0"/>
              <a:t> </a:t>
            </a:r>
            <a:r>
              <a:rPr lang="en-US" dirty="0"/>
              <a:t>b</a:t>
            </a:r>
            <a:r>
              <a:rPr lang="en-US" dirty="0" smtClean="0"/>
              <a:t>;</a:t>
            </a:r>
            <a:endParaRPr lang="fr-FR" dirty="0"/>
          </a:p>
          <a:p>
            <a:r>
              <a:rPr lang="en-US" dirty="0"/>
              <a:t> </a:t>
            </a:r>
            <a:endParaRPr lang="fr-FR" dirty="0"/>
          </a:p>
          <a:p>
            <a:r>
              <a:rPr lang="en-US" b="1" dirty="0"/>
              <a:t>if </a:t>
            </a:r>
            <a:r>
              <a:rPr lang="en-US" dirty="0"/>
              <a:t>((x &lt;= 9 || y &gt; 3) &amp;&amp; !b) </a:t>
            </a:r>
            <a:r>
              <a:rPr lang="en-US" dirty="0" smtClean="0"/>
              <a:t>{</a:t>
            </a:r>
            <a:endParaRPr lang="fr-FR" dirty="0"/>
          </a:p>
          <a:p>
            <a:r>
              <a:rPr lang="en-US" dirty="0" smtClean="0"/>
              <a:t>	b </a:t>
            </a:r>
            <a:r>
              <a:rPr lang="en-US" dirty="0"/>
              <a:t>= </a:t>
            </a:r>
            <a:r>
              <a:rPr lang="en-US" b="1" dirty="0"/>
              <a:t>true</a:t>
            </a:r>
            <a:r>
              <a:rPr lang="en-US" dirty="0" smtClean="0"/>
              <a:t>;</a:t>
            </a:r>
            <a:endParaRPr lang="fr-FR" dirty="0"/>
          </a:p>
          <a:p>
            <a:r>
              <a:rPr lang="en-US" dirty="0"/>
              <a:t>}</a:t>
            </a:r>
            <a:endParaRPr lang="fr-FR" dirty="0"/>
          </a:p>
        </p:txBody>
      </p:sp>
      <p:pic>
        <p:nvPicPr>
          <p:cNvPr id="1024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5257800"/>
            <a:ext cx="4425142" cy="2037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722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15" y="990600"/>
            <a:ext cx="781740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61149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558434"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20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8105111"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5061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Structure d'un programme Java</a:t>
            </a:r>
            <a:br>
              <a:rPr lang="fr-FR" dirty="0"/>
            </a:br>
            <a:endParaRPr lang="fr-FR" dirty="0"/>
          </a:p>
        </p:txBody>
      </p:sp>
      <p:sp>
        <p:nvSpPr>
          <p:cNvPr id="3" name="Text Placeholder 2"/>
          <p:cNvSpPr>
            <a:spLocks noGrp="1"/>
          </p:cNvSpPr>
          <p:nvPr>
            <p:ph type="body" idx="1"/>
          </p:nvPr>
        </p:nvSpPr>
        <p:spPr/>
        <p:txBody>
          <a:bodyPr>
            <a:normAutofit/>
          </a:bodyPr>
          <a:lstStyle/>
          <a:p>
            <a:r>
              <a:rPr lang="en-US" sz="5400" b="1" dirty="0" smtClean="0"/>
              <a:t>Cast</a:t>
            </a:r>
            <a:endParaRPr lang="fr-FR" sz="5400" b="1" dirty="0"/>
          </a:p>
        </p:txBody>
      </p:sp>
    </p:spTree>
    <p:extLst>
      <p:ext uri="{BB962C8B-B14F-4D97-AF65-F5344CB8AC3E}">
        <p14:creationId xmlns:p14="http://schemas.microsoft.com/office/powerpoint/2010/main" val="3377001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Les conversions</a:t>
            </a:r>
            <a:r>
              <a:rPr lang="fr-FR" dirty="0"/>
              <a:t> </a:t>
            </a:r>
            <a:r>
              <a:rPr lang="fr-FR" dirty="0" smtClean="0"/>
              <a:t>-  </a:t>
            </a:r>
            <a:r>
              <a:rPr lang="fr-FR" dirty="0"/>
              <a:t>"</a:t>
            </a:r>
            <a:r>
              <a:rPr lang="fr-FR" dirty="0" err="1" smtClean="0"/>
              <a:t>cast</a:t>
            </a:r>
            <a:r>
              <a:rPr lang="fr-FR" dirty="0" smtClean="0"/>
              <a:t>"   </a:t>
            </a:r>
            <a:br>
              <a:rPr lang="fr-FR" dirty="0" smtClean="0"/>
            </a:br>
            <a:r>
              <a:rPr lang="fr-FR" dirty="0" smtClean="0"/>
              <a:t>(type casting)</a:t>
            </a:r>
            <a:endParaRPr lang="fr-FR" dirty="0"/>
          </a:p>
        </p:txBody>
      </p:sp>
      <p:sp>
        <p:nvSpPr>
          <p:cNvPr id="3" name="Rectangle 2"/>
          <p:cNvSpPr/>
          <p:nvPr/>
        </p:nvSpPr>
        <p:spPr>
          <a:xfrm>
            <a:off x="304800" y="1219200"/>
            <a:ext cx="8229600" cy="5078313"/>
          </a:xfrm>
          <a:prstGeom prst="rect">
            <a:avLst/>
          </a:prstGeom>
        </p:spPr>
        <p:txBody>
          <a:bodyPr wrap="square">
            <a:spAutoFit/>
          </a:bodyPr>
          <a:lstStyle/>
          <a:p>
            <a:r>
              <a:rPr lang="en-US" dirty="0"/>
              <a:t> </a:t>
            </a:r>
            <a:endParaRPr lang="fr-FR" dirty="0"/>
          </a:p>
          <a:p>
            <a:r>
              <a:rPr lang="fr-FR" dirty="0"/>
              <a:t>Dans certaines langues, il est possible d'attribuer, par exemple, une valeur réelle à une variable entière.</a:t>
            </a:r>
          </a:p>
          <a:p>
            <a:endParaRPr lang="fr-FR" dirty="0"/>
          </a:p>
          <a:p>
            <a:r>
              <a:rPr lang="fr-FR" dirty="0"/>
              <a:t>La valeur est alors automatiquement convertie </a:t>
            </a:r>
            <a:r>
              <a:rPr lang="fr-FR" dirty="0" smtClean="0"/>
              <a:t>au </a:t>
            </a:r>
            <a:r>
              <a:rPr lang="fr-FR" dirty="0"/>
              <a:t>type correct.</a:t>
            </a:r>
          </a:p>
          <a:p>
            <a:endParaRPr lang="fr-FR" dirty="0"/>
          </a:p>
          <a:p>
            <a:r>
              <a:rPr lang="fr-FR" dirty="0"/>
              <a:t>Java n'exécute pas toutes ces conversions automatiquement. </a:t>
            </a:r>
            <a:endParaRPr lang="fr-FR" dirty="0" smtClean="0"/>
          </a:p>
          <a:p>
            <a:endParaRPr lang="fr-FR" dirty="0"/>
          </a:p>
          <a:p>
            <a:r>
              <a:rPr lang="fr-FR" u="sng" dirty="0" smtClean="0"/>
              <a:t>Le </a:t>
            </a:r>
            <a:r>
              <a:rPr lang="fr-FR" u="sng" dirty="0"/>
              <a:t>programmeur doit indiquer où les conversions doivent être effectuées en écrivant le type désiré entre parenthèses </a:t>
            </a:r>
            <a:r>
              <a:rPr lang="fr-FR" b="1" dirty="0"/>
              <a:t>avant </a:t>
            </a:r>
            <a:r>
              <a:rPr lang="fr-FR" b="1" dirty="0" smtClean="0"/>
              <a:t>l'expression</a:t>
            </a:r>
            <a:r>
              <a:rPr lang="fr-FR" dirty="0"/>
              <a:t> </a:t>
            </a:r>
            <a:r>
              <a:rPr lang="fr-FR" dirty="0" smtClean="0"/>
              <a:t>: «  type casting » </a:t>
            </a:r>
            <a:endParaRPr lang="fr-FR" dirty="0"/>
          </a:p>
          <a:p>
            <a:endParaRPr lang="en-US" b="1" dirty="0" smtClean="0"/>
          </a:p>
          <a:p>
            <a:r>
              <a:rPr lang="en-US" b="1" dirty="0" err="1" smtClean="0"/>
              <a:t>Exemple</a:t>
            </a:r>
            <a:r>
              <a:rPr lang="en-US" b="1" dirty="0" smtClean="0"/>
              <a:t> </a:t>
            </a:r>
            <a:endParaRPr lang="en-US" b="1" dirty="0"/>
          </a:p>
          <a:p>
            <a:r>
              <a:rPr lang="en-US" b="1" dirty="0" smtClean="0"/>
              <a:t>double </a:t>
            </a:r>
            <a:r>
              <a:rPr lang="en-US" dirty="0"/>
              <a:t>radians</a:t>
            </a:r>
            <a:r>
              <a:rPr lang="en-US" dirty="0" smtClean="0"/>
              <a:t>;</a:t>
            </a:r>
            <a:endParaRPr lang="fr-FR" dirty="0"/>
          </a:p>
          <a:p>
            <a:r>
              <a:rPr lang="en-US" b="1" dirty="0" err="1"/>
              <a:t>int</a:t>
            </a:r>
            <a:r>
              <a:rPr lang="en-US" b="1" dirty="0"/>
              <a:t> </a:t>
            </a:r>
            <a:r>
              <a:rPr lang="en-US" dirty="0"/>
              <a:t>degrees;</a:t>
            </a:r>
            <a:endParaRPr lang="fr-FR" dirty="0"/>
          </a:p>
          <a:p>
            <a:r>
              <a:rPr lang="en-US" dirty="0"/>
              <a:t>  </a:t>
            </a:r>
            <a:endParaRPr lang="fr-FR" dirty="0"/>
          </a:p>
          <a:p>
            <a:r>
              <a:rPr lang="en-US" dirty="0"/>
              <a:t>degrees = radians * 180 / 3.141592653;	</a:t>
            </a:r>
            <a:r>
              <a:rPr lang="en-US" i="1" dirty="0"/>
              <a:t>// </a:t>
            </a:r>
            <a:r>
              <a:rPr lang="en-US" i="1" dirty="0" smtClean="0"/>
              <a:t>Error</a:t>
            </a:r>
            <a:endParaRPr lang="fr-FR" dirty="0"/>
          </a:p>
          <a:p>
            <a:r>
              <a:rPr lang="en-US" dirty="0"/>
              <a:t>degrees = (</a:t>
            </a:r>
            <a:r>
              <a:rPr lang="en-US" b="1" dirty="0" err="1"/>
              <a:t>int</a:t>
            </a:r>
            <a:r>
              <a:rPr lang="en-US" dirty="0"/>
              <a:t>) (radians * 180 / 3.141592653);	</a:t>
            </a:r>
            <a:r>
              <a:rPr lang="en-US" i="1" dirty="0"/>
              <a:t>// OK</a:t>
            </a:r>
            <a:endParaRPr lang="fr-FR" dirty="0"/>
          </a:p>
          <a:p>
            <a:r>
              <a:rPr lang="en-US" dirty="0"/>
              <a:t> </a:t>
            </a:r>
            <a:endParaRPr lang="fr-FR" dirty="0"/>
          </a:p>
        </p:txBody>
      </p:sp>
    </p:spTree>
    <p:extLst>
      <p:ext uri="{BB962C8B-B14F-4D97-AF65-F5344CB8AC3E}">
        <p14:creationId xmlns:p14="http://schemas.microsoft.com/office/powerpoint/2010/main" val="4054795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Structure d'un programme Java</a:t>
            </a:r>
            <a:br>
              <a:rPr lang="fr-FR" dirty="0"/>
            </a:br>
            <a:endParaRPr lang="fr-FR" dirty="0"/>
          </a:p>
        </p:txBody>
      </p:sp>
      <p:sp>
        <p:nvSpPr>
          <p:cNvPr id="3" name="Text Placeholder 2"/>
          <p:cNvSpPr>
            <a:spLocks noGrp="1"/>
          </p:cNvSpPr>
          <p:nvPr>
            <p:ph type="body" idx="1"/>
          </p:nvPr>
        </p:nvSpPr>
        <p:spPr/>
        <p:txBody>
          <a:bodyPr>
            <a:normAutofit/>
          </a:bodyPr>
          <a:lstStyle/>
          <a:p>
            <a:r>
              <a:rPr lang="en-US" sz="5400" b="1" dirty="0" err="1" smtClean="0"/>
              <a:t>Commentaires</a:t>
            </a:r>
            <a:endParaRPr lang="fr-FR" sz="5400" b="1" dirty="0"/>
          </a:p>
        </p:txBody>
      </p:sp>
    </p:spTree>
    <p:extLst>
      <p:ext uri="{BB962C8B-B14F-4D97-AF65-F5344CB8AC3E}">
        <p14:creationId xmlns:p14="http://schemas.microsoft.com/office/powerpoint/2010/main" val="3377001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Commentaires</a:t>
            </a:r>
            <a:endParaRPr lang="fr-FR" dirty="0"/>
          </a:p>
        </p:txBody>
      </p:sp>
      <p:sp>
        <p:nvSpPr>
          <p:cNvPr id="3" name="Rectangle 2"/>
          <p:cNvSpPr/>
          <p:nvPr/>
        </p:nvSpPr>
        <p:spPr>
          <a:xfrm>
            <a:off x="152400" y="1371600"/>
            <a:ext cx="8991600" cy="5262979"/>
          </a:xfrm>
          <a:prstGeom prst="rect">
            <a:avLst/>
          </a:prstGeom>
        </p:spPr>
        <p:txBody>
          <a:bodyPr wrap="square">
            <a:spAutoFit/>
          </a:bodyPr>
          <a:lstStyle/>
          <a:p>
            <a:r>
              <a:rPr lang="en-US" sz="2400" dirty="0" smtClean="0"/>
              <a:t>Types de </a:t>
            </a:r>
            <a:r>
              <a:rPr lang="en-US" sz="2400" dirty="0" err="1" smtClean="0"/>
              <a:t>commentaires</a:t>
            </a:r>
            <a:r>
              <a:rPr lang="en-US" sz="2400" dirty="0" smtClean="0"/>
              <a:t> : </a:t>
            </a:r>
          </a:p>
          <a:p>
            <a:r>
              <a:rPr lang="en-US" sz="2400" dirty="0"/>
              <a:t> </a:t>
            </a:r>
            <a:endParaRPr lang="fr-FR" sz="2400" dirty="0"/>
          </a:p>
          <a:p>
            <a:r>
              <a:rPr lang="en-US" sz="2400" dirty="0" smtClean="0"/>
              <a:t>‘ </a:t>
            </a:r>
            <a:r>
              <a:rPr lang="en-US" sz="2400" dirty="0"/>
              <a:t>//’ </a:t>
            </a:r>
            <a:r>
              <a:rPr lang="en-US" sz="2400" dirty="0" smtClean="0"/>
              <a:t>  :  </a:t>
            </a:r>
            <a:r>
              <a:rPr lang="en-US" sz="2400" dirty="0" err="1" smtClean="0"/>
              <a:t>Commentaire</a:t>
            </a:r>
            <a:r>
              <a:rPr lang="en-US" sz="2400" dirty="0" smtClean="0"/>
              <a:t> </a:t>
            </a:r>
            <a:r>
              <a:rPr lang="en-US" sz="2400" dirty="0" err="1" smtClean="0"/>
              <a:t>sur</a:t>
            </a:r>
            <a:r>
              <a:rPr lang="en-US" sz="2400" dirty="0" smtClean="0"/>
              <a:t> </a:t>
            </a:r>
            <a:r>
              <a:rPr lang="en-US" sz="2400" dirty="0" err="1" smtClean="0"/>
              <a:t>une</a:t>
            </a:r>
            <a:r>
              <a:rPr lang="en-US" sz="2400" dirty="0" smtClean="0"/>
              <a:t> </a:t>
            </a:r>
            <a:r>
              <a:rPr lang="en-US" sz="2400" dirty="0" err="1" smtClean="0"/>
              <a:t>ligne</a:t>
            </a:r>
            <a:r>
              <a:rPr lang="en-US" sz="2400" dirty="0" smtClean="0"/>
              <a:t> </a:t>
            </a:r>
          </a:p>
          <a:p>
            <a:r>
              <a:rPr lang="en-US" sz="2400" dirty="0" smtClean="0"/>
              <a:t> </a:t>
            </a:r>
            <a:r>
              <a:rPr lang="en-US" sz="2400" dirty="0"/>
              <a:t>‘ /*’ and ‘ */’ </a:t>
            </a:r>
            <a:r>
              <a:rPr lang="en-US" sz="2400" dirty="0" smtClean="0"/>
              <a:t> : </a:t>
            </a:r>
            <a:r>
              <a:rPr lang="en-US" sz="2400" dirty="0" err="1" smtClean="0"/>
              <a:t>Commentaire</a:t>
            </a:r>
            <a:r>
              <a:rPr lang="en-US" sz="2400" dirty="0" smtClean="0"/>
              <a:t> </a:t>
            </a:r>
            <a:r>
              <a:rPr lang="en-US" sz="2400" dirty="0" err="1" smtClean="0"/>
              <a:t>sur</a:t>
            </a:r>
            <a:r>
              <a:rPr lang="en-US" sz="2400" dirty="0" smtClean="0"/>
              <a:t> </a:t>
            </a:r>
            <a:r>
              <a:rPr lang="en-US" sz="2400" dirty="0" err="1" smtClean="0"/>
              <a:t>plusieures</a:t>
            </a:r>
            <a:r>
              <a:rPr lang="en-US" sz="2400" dirty="0" smtClean="0"/>
              <a:t> </a:t>
            </a:r>
            <a:r>
              <a:rPr lang="en-US" sz="2400" dirty="0" err="1" smtClean="0"/>
              <a:t>lignes</a:t>
            </a:r>
            <a:r>
              <a:rPr lang="en-US" sz="2400" dirty="0" smtClean="0"/>
              <a:t> </a:t>
            </a:r>
            <a:endParaRPr lang="fr-FR" sz="2400" dirty="0"/>
          </a:p>
          <a:p>
            <a:r>
              <a:rPr lang="en-US" sz="2400" dirty="0"/>
              <a:t> </a:t>
            </a:r>
            <a:endParaRPr lang="fr-FR" sz="2400" dirty="0"/>
          </a:p>
          <a:p>
            <a:r>
              <a:rPr lang="en-US" sz="2400" i="1" dirty="0"/>
              <a:t>/* This is a comment</a:t>
            </a:r>
            <a:endParaRPr lang="fr-FR" sz="2400" dirty="0"/>
          </a:p>
          <a:p>
            <a:r>
              <a:rPr lang="en-US" sz="2400" dirty="0"/>
              <a:t> </a:t>
            </a:r>
            <a:endParaRPr lang="fr-FR" sz="2400" dirty="0"/>
          </a:p>
          <a:p>
            <a:r>
              <a:rPr lang="en-US" sz="2400" i="1" dirty="0"/>
              <a:t>which continues on to a second line */</a:t>
            </a:r>
            <a:endParaRPr lang="fr-FR" sz="2400" dirty="0"/>
          </a:p>
          <a:p>
            <a:r>
              <a:rPr lang="en-US" sz="2400" dirty="0"/>
              <a:t> </a:t>
            </a:r>
            <a:endParaRPr lang="fr-FR" sz="2400" dirty="0"/>
          </a:p>
          <a:p>
            <a:r>
              <a:rPr lang="en-US" sz="2400" dirty="0" smtClean="0"/>
              <a:t>(</a:t>
            </a:r>
            <a:r>
              <a:rPr lang="en-US" sz="2400" dirty="0" err="1" smtClean="0"/>
              <a:t>Cas</a:t>
            </a:r>
            <a:r>
              <a:rPr lang="en-US" sz="2400" dirty="0" smtClean="0"/>
              <a:t> special multi-</a:t>
            </a:r>
            <a:r>
              <a:rPr lang="en-US" sz="2400" dirty="0" err="1" smtClean="0"/>
              <a:t>lignes</a:t>
            </a:r>
            <a:r>
              <a:rPr lang="en-US" sz="2400" dirty="0" smtClean="0"/>
              <a:t> </a:t>
            </a:r>
            <a:r>
              <a:rPr lang="en-US" sz="2400" dirty="0" err="1" smtClean="0"/>
              <a:t>commentaires</a:t>
            </a:r>
            <a:r>
              <a:rPr lang="en-US" sz="2400" dirty="0" smtClean="0"/>
              <a:t> : </a:t>
            </a:r>
            <a:r>
              <a:rPr lang="en-US" sz="2400" b="1" i="1" dirty="0" smtClean="0"/>
              <a:t>documentation comments</a:t>
            </a:r>
            <a:endParaRPr lang="en-US" sz="2400" b="1" dirty="0"/>
          </a:p>
          <a:p>
            <a:r>
              <a:rPr lang="en-US" sz="2400" dirty="0" smtClean="0"/>
              <a:t>On en </a:t>
            </a:r>
            <a:r>
              <a:rPr lang="en-US" sz="2400" dirty="0" err="1" smtClean="0"/>
              <a:t>ecrit</a:t>
            </a:r>
            <a:r>
              <a:rPr lang="en-US" sz="2400" dirty="0" smtClean="0"/>
              <a:t> </a:t>
            </a:r>
            <a:r>
              <a:rPr lang="en-US" sz="2400" dirty="0" err="1" smtClean="0"/>
              <a:t>avant</a:t>
            </a:r>
            <a:r>
              <a:rPr lang="en-US" sz="2400" dirty="0" smtClean="0"/>
              <a:t> declarer la </a:t>
            </a:r>
            <a:r>
              <a:rPr lang="en-US" sz="2400" dirty="0" err="1" smtClean="0"/>
              <a:t>classe</a:t>
            </a:r>
            <a:r>
              <a:rPr lang="en-US" sz="2400" dirty="0" smtClean="0"/>
              <a:t> et </a:t>
            </a:r>
            <a:r>
              <a:rPr lang="en-US" sz="2400" dirty="0" err="1" smtClean="0"/>
              <a:t>ses</a:t>
            </a:r>
            <a:r>
              <a:rPr lang="en-US" sz="2400" dirty="0" smtClean="0"/>
              <a:t> </a:t>
            </a:r>
            <a:r>
              <a:rPr lang="en-US" sz="2400" dirty="0" err="1" smtClean="0"/>
              <a:t>methodes</a:t>
            </a:r>
            <a:r>
              <a:rPr lang="en-US" sz="2400" dirty="0" smtClean="0"/>
              <a:t> : </a:t>
            </a:r>
          </a:p>
          <a:p>
            <a:r>
              <a:rPr lang="en-US" sz="2400" dirty="0" smtClean="0"/>
              <a:t>‘ </a:t>
            </a:r>
            <a:r>
              <a:rPr lang="en-US" sz="2400" dirty="0"/>
              <a:t>/**’ (two asterisks) </a:t>
            </a:r>
            <a:r>
              <a:rPr lang="en-US" sz="2400" dirty="0" smtClean="0"/>
              <a:t>… ‘ </a:t>
            </a:r>
            <a:r>
              <a:rPr lang="en-US" sz="2400" dirty="0"/>
              <a:t>*/’ (one asterisk). </a:t>
            </a:r>
            <a:endParaRPr lang="en-US" sz="2400" dirty="0" smtClean="0"/>
          </a:p>
          <a:p>
            <a:r>
              <a:rPr lang="en-US" sz="2400" dirty="0" err="1" smtClean="0"/>
              <a:t>Ces</a:t>
            </a:r>
            <a:r>
              <a:rPr lang="en-US" sz="2400" dirty="0" smtClean="0"/>
              <a:t> </a:t>
            </a:r>
            <a:r>
              <a:rPr lang="en-US" sz="2400" dirty="0" err="1" smtClean="0"/>
              <a:t>commentaires</a:t>
            </a:r>
            <a:r>
              <a:rPr lang="en-US" sz="2400" dirty="0" smtClean="0"/>
              <a:t> </a:t>
            </a:r>
            <a:r>
              <a:rPr lang="en-US" sz="2400" dirty="0" err="1" smtClean="0"/>
              <a:t>sont</a:t>
            </a:r>
            <a:r>
              <a:rPr lang="en-US" sz="2400" dirty="0" smtClean="0"/>
              <a:t> </a:t>
            </a:r>
            <a:r>
              <a:rPr lang="en-US" sz="2400" dirty="0" err="1" smtClean="0"/>
              <a:t>utilises</a:t>
            </a:r>
            <a:r>
              <a:rPr lang="en-US" sz="2400" dirty="0" smtClean="0"/>
              <a:t> par un </a:t>
            </a:r>
            <a:r>
              <a:rPr lang="en-US" sz="2400" dirty="0" err="1" smtClean="0"/>
              <a:t>outil</a:t>
            </a:r>
            <a:r>
              <a:rPr lang="en-US" sz="2400" dirty="0" smtClean="0"/>
              <a:t> (</a:t>
            </a:r>
            <a:r>
              <a:rPr lang="en-US" sz="2400" dirty="0" err="1" smtClean="0"/>
              <a:t>javadoc</a:t>
            </a:r>
            <a:r>
              <a:rPr lang="en-US" sz="2400" dirty="0" smtClean="0"/>
              <a:t>)  </a:t>
            </a:r>
            <a:r>
              <a:rPr lang="en-US" sz="2400" dirty="0"/>
              <a:t>pour </a:t>
            </a:r>
            <a:r>
              <a:rPr lang="en-US" sz="2400" dirty="0" err="1" smtClean="0"/>
              <a:t>générer</a:t>
            </a:r>
            <a:r>
              <a:rPr lang="en-US" sz="2400" dirty="0" smtClean="0"/>
              <a:t> </a:t>
            </a:r>
            <a:r>
              <a:rPr lang="en-US" sz="2400" dirty="0" err="1" smtClean="0"/>
              <a:t>automatiquement</a:t>
            </a:r>
            <a:r>
              <a:rPr lang="en-US" sz="2400" dirty="0" smtClean="0"/>
              <a:t> “low-level documentation” de </a:t>
            </a:r>
            <a:r>
              <a:rPr lang="en-US" sz="2400" dirty="0" err="1" smtClean="0"/>
              <a:t>notre</a:t>
            </a:r>
            <a:r>
              <a:rPr lang="en-US" sz="2400" dirty="0" smtClean="0"/>
              <a:t> </a:t>
            </a:r>
            <a:r>
              <a:rPr lang="en-US" sz="2400" dirty="0" err="1" smtClean="0"/>
              <a:t>programme</a:t>
            </a:r>
            <a:r>
              <a:rPr lang="en-US" sz="2400" dirty="0" smtClean="0"/>
              <a:t>. </a:t>
            </a:r>
            <a:endParaRPr lang="fr-FR" sz="2400" dirty="0"/>
          </a:p>
        </p:txBody>
      </p:sp>
    </p:spTree>
    <p:extLst>
      <p:ext uri="{BB962C8B-B14F-4D97-AF65-F5344CB8AC3E}">
        <p14:creationId xmlns:p14="http://schemas.microsoft.com/office/powerpoint/2010/main" val="890846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Structure d'un programme Java</a:t>
            </a:r>
            <a:br>
              <a:rPr lang="fr-FR" dirty="0"/>
            </a:br>
            <a:endParaRPr lang="fr-FR" dirty="0"/>
          </a:p>
        </p:txBody>
      </p:sp>
      <p:sp>
        <p:nvSpPr>
          <p:cNvPr id="3" name="Text Placeholder 2"/>
          <p:cNvSpPr>
            <a:spLocks noGrp="1"/>
          </p:cNvSpPr>
          <p:nvPr>
            <p:ph type="body" idx="1"/>
          </p:nvPr>
        </p:nvSpPr>
        <p:spPr/>
        <p:txBody>
          <a:bodyPr>
            <a:normAutofit/>
          </a:bodyPr>
          <a:lstStyle/>
          <a:p>
            <a:r>
              <a:rPr lang="fr-FR" sz="5400" b="1" dirty="0"/>
              <a:t>Affichage</a:t>
            </a:r>
          </a:p>
        </p:txBody>
      </p:sp>
    </p:spTree>
    <p:extLst>
      <p:ext uri="{BB962C8B-B14F-4D97-AF65-F5344CB8AC3E}">
        <p14:creationId xmlns:p14="http://schemas.microsoft.com/office/powerpoint/2010/main" val="642448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Agenda</a:t>
            </a:r>
            <a:endParaRPr lang="fr-FR" dirty="0"/>
          </a:p>
        </p:txBody>
      </p:sp>
      <p:sp>
        <p:nvSpPr>
          <p:cNvPr id="3" name="TextBox 2"/>
          <p:cNvSpPr txBox="1"/>
          <p:nvPr/>
        </p:nvSpPr>
        <p:spPr>
          <a:xfrm>
            <a:off x="899473" y="1564481"/>
            <a:ext cx="6110927" cy="2862322"/>
          </a:xfrm>
          <a:prstGeom prst="rect">
            <a:avLst/>
          </a:prstGeom>
          <a:noFill/>
        </p:spPr>
        <p:txBody>
          <a:bodyPr wrap="square" rtlCol="0">
            <a:spAutoFit/>
          </a:bodyPr>
          <a:lstStyle/>
          <a:p>
            <a:pPr marL="285750" indent="-285750">
              <a:buFont typeface="Wingdings" pitchFamily="2" charset="2"/>
              <a:buChar char="q"/>
            </a:pPr>
            <a:r>
              <a:rPr lang="fr-FR" dirty="0" smtClean="0"/>
              <a:t>Structure </a:t>
            </a:r>
            <a:r>
              <a:rPr lang="fr-FR" dirty="0"/>
              <a:t>d'un programme </a:t>
            </a:r>
            <a:r>
              <a:rPr lang="fr-FR" dirty="0" smtClean="0"/>
              <a:t>Java</a:t>
            </a:r>
          </a:p>
          <a:p>
            <a:pPr marL="742950" lvl="1" indent="-285750">
              <a:buFont typeface="Wingdings" pitchFamily="2" charset="2"/>
              <a:buChar char="q"/>
            </a:pPr>
            <a:r>
              <a:rPr lang="en-US" dirty="0" smtClean="0"/>
              <a:t>Types </a:t>
            </a:r>
            <a:r>
              <a:rPr lang="en-US" dirty="0" err="1" smtClean="0"/>
              <a:t>primitifs</a:t>
            </a:r>
            <a:r>
              <a:rPr lang="en-US" dirty="0" smtClean="0"/>
              <a:t> </a:t>
            </a:r>
          </a:p>
          <a:p>
            <a:pPr marL="742950" lvl="1" indent="-285750">
              <a:buFont typeface="Wingdings" pitchFamily="2" charset="2"/>
              <a:buChar char="q"/>
            </a:pPr>
            <a:r>
              <a:rPr lang="en-US" dirty="0" smtClean="0"/>
              <a:t>Expressions </a:t>
            </a:r>
            <a:r>
              <a:rPr lang="en-US" dirty="0" err="1" smtClean="0"/>
              <a:t>Numeriques</a:t>
            </a:r>
            <a:r>
              <a:rPr lang="en-US" dirty="0" smtClean="0"/>
              <a:t>/Boolean </a:t>
            </a:r>
          </a:p>
          <a:p>
            <a:pPr marL="742950" lvl="1" indent="-285750">
              <a:buFont typeface="Wingdings" pitchFamily="2" charset="2"/>
              <a:buChar char="q"/>
            </a:pPr>
            <a:r>
              <a:rPr lang="en-US" dirty="0" smtClean="0"/>
              <a:t>Conversions – Cast</a:t>
            </a:r>
          </a:p>
          <a:p>
            <a:pPr marL="742950" lvl="1" indent="-285750">
              <a:buFont typeface="Wingdings" pitchFamily="2" charset="2"/>
              <a:buChar char="q"/>
            </a:pPr>
            <a:r>
              <a:rPr lang="en-US" dirty="0" err="1" smtClean="0"/>
              <a:t>Commentaires</a:t>
            </a:r>
            <a:endParaRPr lang="en-US" dirty="0" smtClean="0"/>
          </a:p>
          <a:p>
            <a:pPr marL="742950" lvl="1" indent="-285750">
              <a:buFont typeface="Wingdings" pitchFamily="2" charset="2"/>
              <a:buChar char="q"/>
            </a:pPr>
            <a:r>
              <a:rPr lang="en-US" dirty="0" err="1" smtClean="0"/>
              <a:t>Affichage</a:t>
            </a:r>
            <a:endParaRPr lang="en-US" dirty="0" smtClean="0"/>
          </a:p>
          <a:p>
            <a:pPr marL="742950" lvl="1" indent="-285750">
              <a:buFont typeface="Wingdings" pitchFamily="2" charset="2"/>
              <a:buChar char="q"/>
            </a:pPr>
            <a:r>
              <a:rPr lang="en-US" dirty="0" smtClean="0"/>
              <a:t>Statements (</a:t>
            </a:r>
            <a:r>
              <a:rPr lang="en-US" dirty="0" err="1" smtClean="0"/>
              <a:t>if..else</a:t>
            </a:r>
            <a:r>
              <a:rPr lang="en-US" dirty="0" smtClean="0"/>
              <a:t>/while/for)</a:t>
            </a:r>
          </a:p>
          <a:p>
            <a:pPr marL="742950" lvl="1" indent="-285750">
              <a:buFont typeface="Wingdings" pitchFamily="2" charset="2"/>
              <a:buChar char="q"/>
            </a:pPr>
            <a:r>
              <a:rPr lang="en-US" dirty="0" err="1" smtClean="0"/>
              <a:t>Methodes</a:t>
            </a:r>
            <a:endParaRPr lang="en-US" dirty="0" smtClean="0"/>
          </a:p>
          <a:p>
            <a:pPr marL="742950" lvl="1" indent="-285750">
              <a:buFont typeface="Wingdings" pitchFamily="2" charset="2"/>
              <a:buChar char="q"/>
            </a:pPr>
            <a:r>
              <a:rPr lang="fr-FR" dirty="0"/>
              <a:t>Instanciation de la </a:t>
            </a:r>
            <a:r>
              <a:rPr lang="fr-FR" dirty="0" smtClean="0"/>
              <a:t>classe</a:t>
            </a:r>
          </a:p>
          <a:p>
            <a:pPr marL="742950" lvl="1" indent="-285750">
              <a:buFont typeface="Wingdings" pitchFamily="2" charset="2"/>
              <a:buChar char="q"/>
            </a:pPr>
            <a:r>
              <a:rPr lang="fr-FR" dirty="0"/>
              <a:t>Invocation</a:t>
            </a:r>
            <a:endParaRPr lang="fr-FR" b="1" dirty="0" smtClean="0"/>
          </a:p>
        </p:txBody>
      </p:sp>
    </p:spTree>
    <p:extLst>
      <p:ext uri="{BB962C8B-B14F-4D97-AF65-F5344CB8AC3E}">
        <p14:creationId xmlns:p14="http://schemas.microsoft.com/office/powerpoint/2010/main" val="3550136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Affichage de l'information </a:t>
            </a:r>
            <a:r>
              <a:rPr lang="fr-FR" dirty="0" smtClean="0"/>
              <a:t/>
            </a:r>
            <a:br>
              <a:rPr lang="fr-FR" dirty="0" smtClean="0"/>
            </a:br>
            <a:r>
              <a:rPr lang="fr-FR" dirty="0" smtClean="0"/>
              <a:t>avec </a:t>
            </a:r>
            <a:r>
              <a:rPr lang="fr-FR" dirty="0" err="1"/>
              <a:t>print</a:t>
            </a:r>
            <a:r>
              <a:rPr lang="fr-FR" dirty="0"/>
              <a:t> () et </a:t>
            </a:r>
            <a:r>
              <a:rPr lang="fr-FR" dirty="0" err="1"/>
              <a:t>println</a:t>
            </a:r>
            <a:r>
              <a:rPr lang="fr-FR" dirty="0"/>
              <a:t> ()</a:t>
            </a:r>
          </a:p>
        </p:txBody>
      </p:sp>
      <p:sp>
        <p:nvSpPr>
          <p:cNvPr id="3" name="Rectangle 2"/>
          <p:cNvSpPr/>
          <p:nvPr/>
        </p:nvSpPr>
        <p:spPr>
          <a:xfrm>
            <a:off x="0" y="2136339"/>
            <a:ext cx="9372600" cy="923330"/>
          </a:xfrm>
          <a:prstGeom prst="rect">
            <a:avLst/>
          </a:prstGeom>
        </p:spPr>
        <p:txBody>
          <a:bodyPr wrap="square">
            <a:spAutoFit/>
          </a:bodyPr>
          <a:lstStyle/>
          <a:p>
            <a:r>
              <a:rPr lang="fr-FR" dirty="0"/>
              <a:t>La </a:t>
            </a:r>
            <a:r>
              <a:rPr lang="fr-FR" b="1" dirty="0" smtClean="0"/>
              <a:t>différence</a:t>
            </a:r>
            <a:r>
              <a:rPr lang="fr-FR" dirty="0" smtClean="0"/>
              <a:t> : </a:t>
            </a:r>
          </a:p>
          <a:p>
            <a:r>
              <a:rPr lang="fr-FR" dirty="0" err="1" smtClean="0"/>
              <a:t>println</a:t>
            </a:r>
            <a:r>
              <a:rPr lang="fr-FR" dirty="0" smtClean="0"/>
              <a:t> </a:t>
            </a:r>
            <a:r>
              <a:rPr lang="fr-FR" dirty="0"/>
              <a:t>() positionne le curseur sur la ligne suivante après avoir imprimé le texte </a:t>
            </a:r>
            <a:endParaRPr lang="fr-FR" dirty="0" smtClean="0"/>
          </a:p>
          <a:p>
            <a:r>
              <a:rPr lang="fr-FR" dirty="0" err="1" smtClean="0"/>
              <a:t>print</a:t>
            </a:r>
            <a:r>
              <a:rPr lang="fr-FR" dirty="0" smtClean="0"/>
              <a:t> </a:t>
            </a:r>
            <a:r>
              <a:rPr lang="fr-FR" dirty="0"/>
              <a:t>() positionne </a:t>
            </a:r>
            <a:r>
              <a:rPr lang="fr-FR" dirty="0" smtClean="0"/>
              <a:t>le </a:t>
            </a:r>
            <a:r>
              <a:rPr lang="fr-FR" dirty="0"/>
              <a:t>curseur sur la même ligne. </a:t>
            </a:r>
          </a:p>
        </p:txBody>
      </p:sp>
      <p:sp>
        <p:nvSpPr>
          <p:cNvPr id="4" name="Rectangle 3"/>
          <p:cNvSpPr/>
          <p:nvPr/>
        </p:nvSpPr>
        <p:spPr>
          <a:xfrm>
            <a:off x="228600" y="3497340"/>
            <a:ext cx="3048000" cy="646331"/>
          </a:xfrm>
          <a:prstGeom prst="rect">
            <a:avLst/>
          </a:prstGeom>
        </p:spPr>
        <p:txBody>
          <a:bodyPr wrap="square">
            <a:spAutoFit/>
          </a:bodyPr>
          <a:lstStyle/>
          <a:p>
            <a:r>
              <a:rPr lang="en-US" dirty="0" err="1"/>
              <a:t>System.out.print</a:t>
            </a:r>
            <a:r>
              <a:rPr lang="en-US" dirty="0"/>
              <a:t>("Hello ");</a:t>
            </a:r>
            <a:br>
              <a:rPr lang="en-US" dirty="0"/>
            </a:br>
            <a:r>
              <a:rPr lang="en-US" dirty="0" err="1"/>
              <a:t>System.out.print</a:t>
            </a:r>
            <a:r>
              <a:rPr lang="en-US" dirty="0"/>
              <a:t>("World </a:t>
            </a:r>
            <a:r>
              <a:rPr lang="en-US" dirty="0" smtClean="0"/>
              <a:t>");</a:t>
            </a:r>
            <a:endParaRPr lang="en-US" dirty="0"/>
          </a:p>
        </p:txBody>
      </p:sp>
      <p:sp>
        <p:nvSpPr>
          <p:cNvPr id="5" name="Cloud Callout 4"/>
          <p:cNvSpPr/>
          <p:nvPr/>
        </p:nvSpPr>
        <p:spPr>
          <a:xfrm>
            <a:off x="4654670" y="3359375"/>
            <a:ext cx="3276600" cy="922260"/>
          </a:xfrm>
          <a:prstGeom prst="cloudCallout">
            <a:avLst>
              <a:gd name="adj1" fmla="val -100868"/>
              <a:gd name="adj2" fmla="val -6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
        <p:nvSpPr>
          <p:cNvPr id="6" name="Rectangle 5"/>
          <p:cNvSpPr/>
          <p:nvPr/>
        </p:nvSpPr>
        <p:spPr>
          <a:xfrm>
            <a:off x="263106" y="4299213"/>
            <a:ext cx="4572000" cy="646331"/>
          </a:xfrm>
          <a:prstGeom prst="rect">
            <a:avLst/>
          </a:prstGeom>
        </p:spPr>
        <p:txBody>
          <a:bodyPr>
            <a:spAutoFit/>
          </a:bodyPr>
          <a:lstStyle/>
          <a:p>
            <a:r>
              <a:rPr lang="fr-FR" dirty="0" err="1"/>
              <a:t>System.out.println</a:t>
            </a:r>
            <a:r>
              <a:rPr lang="fr-FR" dirty="0"/>
              <a:t>("Hello ");</a:t>
            </a:r>
            <a:r>
              <a:rPr lang="fr-FR" dirty="0"/>
              <a:t/>
            </a:r>
            <a:br>
              <a:rPr lang="fr-FR" dirty="0"/>
            </a:br>
            <a:r>
              <a:rPr lang="fr-FR" dirty="0" err="1"/>
              <a:t>System.out.println</a:t>
            </a:r>
            <a:r>
              <a:rPr lang="fr-FR" dirty="0"/>
              <a:t>("World "); </a:t>
            </a:r>
            <a:endParaRPr lang="fr-FR" dirty="0"/>
          </a:p>
        </p:txBody>
      </p:sp>
      <p:sp>
        <p:nvSpPr>
          <p:cNvPr id="7" name="Cloud Callout 6"/>
          <p:cNvSpPr/>
          <p:nvPr/>
        </p:nvSpPr>
        <p:spPr>
          <a:xfrm>
            <a:off x="4807070" y="4335540"/>
            <a:ext cx="3276600" cy="922260"/>
          </a:xfrm>
          <a:prstGeom prst="cloudCallout">
            <a:avLst>
              <a:gd name="adj1" fmla="val -100868"/>
              <a:gd name="adj2" fmla="val -6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Tree>
    <p:extLst>
      <p:ext uri="{BB962C8B-B14F-4D97-AF65-F5344CB8AC3E}">
        <p14:creationId xmlns:p14="http://schemas.microsoft.com/office/powerpoint/2010/main" val="1869819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Concaténation </a:t>
            </a:r>
            <a:r>
              <a:rPr lang="fr-FR" dirty="0" smtClean="0"/>
              <a:t>(« + »)</a:t>
            </a:r>
            <a:endParaRPr lang="fr-FR" dirty="0"/>
          </a:p>
        </p:txBody>
      </p:sp>
      <p:sp>
        <p:nvSpPr>
          <p:cNvPr id="3" name="Rectangle 2"/>
          <p:cNvSpPr/>
          <p:nvPr/>
        </p:nvSpPr>
        <p:spPr>
          <a:xfrm>
            <a:off x="457200" y="1582341"/>
            <a:ext cx="7772400" cy="2308324"/>
          </a:xfrm>
          <a:prstGeom prst="rect">
            <a:avLst/>
          </a:prstGeom>
        </p:spPr>
        <p:txBody>
          <a:bodyPr wrap="square">
            <a:spAutoFit/>
          </a:bodyPr>
          <a:lstStyle/>
          <a:p>
            <a:r>
              <a:rPr lang="fr-FR" dirty="0" smtClean="0"/>
              <a:t>On peut l'opérateur </a:t>
            </a:r>
            <a:r>
              <a:rPr lang="fr-FR" dirty="0"/>
              <a:t>de concaténation + pour joindre deux chaînes ou plus et les imprimer. Pour imprimer la valeur d'une variable, nous l'indiquons simplement entre les parenthèses. </a:t>
            </a:r>
            <a:r>
              <a:rPr lang="en-US" dirty="0"/>
              <a:t/>
            </a:r>
            <a:br>
              <a:rPr lang="en-US" dirty="0"/>
            </a:br>
            <a:r>
              <a:rPr lang="en-US" dirty="0"/>
              <a:t/>
            </a:r>
            <a:br>
              <a:rPr lang="en-US" dirty="0"/>
            </a:br>
            <a:endParaRPr lang="en-US" dirty="0"/>
          </a:p>
          <a:p>
            <a:r>
              <a:rPr lang="en-US" dirty="0" err="1"/>
              <a:t>int</a:t>
            </a:r>
            <a:r>
              <a:rPr lang="en-US" dirty="0"/>
              <a:t> a=1;</a:t>
            </a:r>
            <a:br>
              <a:rPr lang="en-US" dirty="0"/>
            </a:br>
            <a:r>
              <a:rPr lang="en-US" dirty="0"/>
              <a:t>String s = "World";</a:t>
            </a:r>
            <a:br>
              <a:rPr lang="en-US" dirty="0"/>
            </a:br>
            <a:r>
              <a:rPr lang="en-US" dirty="0" err="1"/>
              <a:t>System.out.println</a:t>
            </a:r>
            <a:r>
              <a:rPr lang="en-US" dirty="0"/>
              <a:t>(a+" </a:t>
            </a:r>
            <a:r>
              <a:rPr lang="en-US" dirty="0" smtClean="0"/>
              <a:t> "+"</a:t>
            </a:r>
            <a:r>
              <a:rPr lang="en-US" dirty="0"/>
              <a:t>Hello "+s+"!"); </a:t>
            </a:r>
          </a:p>
        </p:txBody>
      </p:sp>
      <p:sp>
        <p:nvSpPr>
          <p:cNvPr id="4" name="Cloud Callout 3"/>
          <p:cNvSpPr/>
          <p:nvPr/>
        </p:nvSpPr>
        <p:spPr>
          <a:xfrm>
            <a:off x="4953000" y="2958707"/>
            <a:ext cx="3276600" cy="922260"/>
          </a:xfrm>
          <a:prstGeom prst="cloudCallout">
            <a:avLst>
              <a:gd name="adj1" fmla="val -100868"/>
              <a:gd name="adj2" fmla="val -6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Tree>
    <p:extLst>
      <p:ext uri="{BB962C8B-B14F-4D97-AF65-F5344CB8AC3E}">
        <p14:creationId xmlns:p14="http://schemas.microsoft.com/office/powerpoint/2010/main" val="703776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Affichage - les </a:t>
            </a:r>
            <a:r>
              <a:rPr lang="fr-FR" dirty="0"/>
              <a:t>nombres entiers et les nombres </a:t>
            </a:r>
            <a:r>
              <a:rPr lang="fr-FR" dirty="0" smtClean="0"/>
              <a:t>réels</a:t>
            </a:r>
            <a:endParaRPr lang="fr-FR" dirty="0"/>
          </a:p>
        </p:txBody>
      </p:sp>
      <p:sp>
        <p:nvSpPr>
          <p:cNvPr id="3" name="Rectangle 2"/>
          <p:cNvSpPr/>
          <p:nvPr/>
        </p:nvSpPr>
        <p:spPr>
          <a:xfrm>
            <a:off x="228600" y="2133600"/>
            <a:ext cx="4572000" cy="2308324"/>
          </a:xfrm>
          <a:prstGeom prst="rect">
            <a:avLst/>
          </a:prstGeom>
        </p:spPr>
        <p:txBody>
          <a:bodyPr>
            <a:spAutoFit/>
          </a:bodyPr>
          <a:lstStyle/>
          <a:p>
            <a:r>
              <a:rPr lang="fr-FR" dirty="0" err="1"/>
              <a:t>int</a:t>
            </a:r>
            <a:r>
              <a:rPr lang="fr-FR" dirty="0"/>
              <a:t> a = 3;</a:t>
            </a:r>
            <a:r>
              <a:rPr lang="fr-FR" dirty="0"/>
              <a:t/>
            </a:r>
            <a:br>
              <a:rPr lang="fr-FR" dirty="0"/>
            </a:br>
            <a:r>
              <a:rPr lang="fr-FR" dirty="0" err="1"/>
              <a:t>int</a:t>
            </a:r>
            <a:r>
              <a:rPr lang="fr-FR" dirty="0"/>
              <a:t> b = 4;</a:t>
            </a:r>
            <a:r>
              <a:rPr lang="fr-FR" dirty="0"/>
              <a:t/>
            </a:r>
            <a:br>
              <a:rPr lang="fr-FR" dirty="0"/>
            </a:br>
            <a:r>
              <a:rPr lang="fr-FR" dirty="0" err="1"/>
              <a:t>System.out.println</a:t>
            </a:r>
            <a:r>
              <a:rPr lang="fr-FR" dirty="0"/>
              <a:t>( a + b );</a:t>
            </a:r>
            <a:r>
              <a:rPr lang="fr-FR" dirty="0"/>
              <a:t/>
            </a:r>
            <a:br>
              <a:rPr lang="fr-FR" dirty="0"/>
            </a:br>
            <a:r>
              <a:rPr lang="fr-FR" dirty="0" err="1"/>
              <a:t>System.out.println</a:t>
            </a:r>
            <a:r>
              <a:rPr lang="fr-FR" dirty="0"/>
              <a:t>( "3" + "4" );</a:t>
            </a:r>
            <a:r>
              <a:rPr lang="fr-FR" dirty="0"/>
              <a:t/>
            </a:r>
            <a:br>
              <a:rPr lang="fr-FR" dirty="0"/>
            </a:br>
            <a:r>
              <a:rPr lang="fr-FR" dirty="0" err="1"/>
              <a:t>System.out.println</a:t>
            </a:r>
            <a:r>
              <a:rPr lang="fr-FR" dirty="0"/>
              <a:t>( "" + a + b );</a:t>
            </a:r>
            <a:r>
              <a:rPr lang="fr-FR" dirty="0"/>
              <a:t/>
            </a:r>
            <a:br>
              <a:rPr lang="fr-FR" dirty="0"/>
            </a:br>
            <a:r>
              <a:rPr lang="fr-FR" dirty="0" err="1"/>
              <a:t>System.out.println</a:t>
            </a:r>
            <a:r>
              <a:rPr lang="fr-FR" dirty="0"/>
              <a:t>( 3 + 4 + a + " " + b + a );</a:t>
            </a:r>
            <a:r>
              <a:rPr lang="fr-FR" dirty="0"/>
              <a:t/>
            </a:r>
            <a:br>
              <a:rPr lang="fr-FR" dirty="0"/>
            </a:br>
            <a:r>
              <a:rPr lang="fr-FR" dirty="0" err="1"/>
              <a:t>System.out.println</a:t>
            </a:r>
            <a:r>
              <a:rPr lang="fr-FR" dirty="0"/>
              <a:t>( "</a:t>
            </a:r>
            <a:r>
              <a:rPr lang="fr-FR" dirty="0" err="1"/>
              <a:t>Result</a:t>
            </a:r>
            <a:r>
              <a:rPr lang="fr-FR" dirty="0"/>
              <a:t>: " + a + b );</a:t>
            </a:r>
            <a:r>
              <a:rPr lang="fr-FR" dirty="0"/>
              <a:t/>
            </a:r>
            <a:br>
              <a:rPr lang="fr-FR" dirty="0"/>
            </a:br>
            <a:r>
              <a:rPr lang="fr-FR" dirty="0" err="1"/>
              <a:t>System.out.println</a:t>
            </a:r>
            <a:r>
              <a:rPr lang="fr-FR" dirty="0"/>
              <a:t>( "</a:t>
            </a:r>
            <a:r>
              <a:rPr lang="fr-FR" dirty="0" err="1"/>
              <a:t>Result</a:t>
            </a:r>
            <a:r>
              <a:rPr lang="fr-FR" dirty="0"/>
              <a:t>: " + ( a + b ) ); </a:t>
            </a:r>
            <a:endParaRPr lang="fr-FR" dirty="0"/>
          </a:p>
        </p:txBody>
      </p:sp>
      <p:sp>
        <p:nvSpPr>
          <p:cNvPr id="4" name="Cloud Callout 3"/>
          <p:cNvSpPr/>
          <p:nvPr/>
        </p:nvSpPr>
        <p:spPr>
          <a:xfrm>
            <a:off x="5410200" y="4572000"/>
            <a:ext cx="3276600" cy="922260"/>
          </a:xfrm>
          <a:prstGeom prst="cloudCallout">
            <a:avLst>
              <a:gd name="adj1" fmla="val -89543"/>
              <a:gd name="adj2" fmla="val -199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Tree>
    <p:extLst>
      <p:ext uri="{BB962C8B-B14F-4D97-AF65-F5344CB8AC3E}">
        <p14:creationId xmlns:p14="http://schemas.microsoft.com/office/powerpoint/2010/main" val="13083672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Impression de </a:t>
            </a:r>
            <a:r>
              <a:rPr lang="fr-FR" dirty="0" smtClean="0"/>
              <a:t>caractères</a:t>
            </a:r>
            <a:endParaRPr lang="fr-FR" dirty="0"/>
          </a:p>
        </p:txBody>
      </p:sp>
      <p:sp>
        <p:nvSpPr>
          <p:cNvPr id="3" name="Rectangle 2"/>
          <p:cNvSpPr/>
          <p:nvPr/>
        </p:nvSpPr>
        <p:spPr>
          <a:xfrm>
            <a:off x="228600" y="1295400"/>
            <a:ext cx="7620000" cy="1200329"/>
          </a:xfrm>
          <a:prstGeom prst="rect">
            <a:avLst/>
          </a:prstGeom>
        </p:spPr>
        <p:txBody>
          <a:bodyPr wrap="square">
            <a:spAutoFit/>
          </a:bodyPr>
          <a:lstStyle/>
          <a:p>
            <a:endParaRPr lang="fr-FR" dirty="0"/>
          </a:p>
          <a:p>
            <a:r>
              <a:rPr lang="fr-FR" dirty="0"/>
              <a:t>Chaque fois qu'une variable char est transmise comme paramètre aux méthodes </a:t>
            </a:r>
            <a:r>
              <a:rPr lang="fr-FR" dirty="0" err="1"/>
              <a:t>print</a:t>
            </a:r>
            <a:r>
              <a:rPr lang="fr-FR" dirty="0"/>
              <a:t> () ou </a:t>
            </a:r>
            <a:r>
              <a:rPr lang="fr-FR" dirty="0" err="1"/>
              <a:t>println</a:t>
            </a:r>
            <a:r>
              <a:rPr lang="fr-FR" dirty="0"/>
              <a:t> (), la représentation graphique est imprimée et non la valeur numérique. </a:t>
            </a:r>
          </a:p>
        </p:txBody>
      </p:sp>
      <p:sp>
        <p:nvSpPr>
          <p:cNvPr id="4" name="Rectangle 3"/>
          <p:cNvSpPr/>
          <p:nvPr/>
        </p:nvSpPr>
        <p:spPr>
          <a:xfrm>
            <a:off x="231371" y="2967335"/>
            <a:ext cx="4572000" cy="923330"/>
          </a:xfrm>
          <a:prstGeom prst="rect">
            <a:avLst/>
          </a:prstGeom>
        </p:spPr>
        <p:txBody>
          <a:bodyPr>
            <a:spAutoFit/>
          </a:bodyPr>
          <a:lstStyle/>
          <a:p>
            <a:r>
              <a:rPr lang="fr-FR" dirty="0"/>
              <a:t>char b='A';</a:t>
            </a:r>
            <a:r>
              <a:rPr lang="fr-FR" dirty="0"/>
              <a:t/>
            </a:r>
            <a:br>
              <a:rPr lang="fr-FR" dirty="0"/>
            </a:br>
            <a:r>
              <a:rPr lang="fr-FR" dirty="0" err="1" smtClean="0"/>
              <a:t>System.out.println</a:t>
            </a:r>
            <a:r>
              <a:rPr lang="fr-FR" dirty="0" smtClean="0"/>
              <a:t>(b);</a:t>
            </a:r>
            <a:r>
              <a:rPr lang="fr-FR" dirty="0"/>
              <a:t/>
            </a:r>
            <a:br>
              <a:rPr lang="fr-FR" dirty="0"/>
            </a:br>
            <a:endParaRPr lang="fr-FR" dirty="0"/>
          </a:p>
        </p:txBody>
      </p:sp>
      <p:sp>
        <p:nvSpPr>
          <p:cNvPr id="5" name="Cloud Callout 4"/>
          <p:cNvSpPr/>
          <p:nvPr/>
        </p:nvSpPr>
        <p:spPr>
          <a:xfrm>
            <a:off x="5410200" y="4572000"/>
            <a:ext cx="3276600" cy="922260"/>
          </a:xfrm>
          <a:prstGeom prst="cloudCallout">
            <a:avLst>
              <a:gd name="adj1" fmla="val -89543"/>
              <a:gd name="adj2" fmla="val -199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Tree>
    <p:extLst>
      <p:ext uri="{BB962C8B-B14F-4D97-AF65-F5344CB8AC3E}">
        <p14:creationId xmlns:p14="http://schemas.microsoft.com/office/powerpoint/2010/main" val="3525060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Plus loin</a:t>
            </a:r>
            <a:endParaRPr lang="fr-FR" dirty="0"/>
          </a:p>
        </p:txBody>
      </p:sp>
      <p:sp>
        <p:nvSpPr>
          <p:cNvPr id="3" name="Rectangle 2"/>
          <p:cNvSpPr/>
          <p:nvPr/>
        </p:nvSpPr>
        <p:spPr>
          <a:xfrm>
            <a:off x="152400" y="6019800"/>
            <a:ext cx="7848600" cy="646331"/>
          </a:xfrm>
          <a:prstGeom prst="rect">
            <a:avLst/>
          </a:prstGeom>
        </p:spPr>
        <p:txBody>
          <a:bodyPr wrap="square">
            <a:spAutoFit/>
          </a:bodyPr>
          <a:lstStyle/>
          <a:p>
            <a:r>
              <a:rPr lang="fr-FR" b="1" dirty="0"/>
              <a:t>http://www.javawithus.com/tutorial/displaying-information-using-print-and-println-methods</a:t>
            </a:r>
          </a:p>
        </p:txBody>
      </p:sp>
    </p:spTree>
    <p:extLst>
      <p:ext uri="{BB962C8B-B14F-4D97-AF65-F5344CB8AC3E}">
        <p14:creationId xmlns:p14="http://schemas.microsoft.com/office/powerpoint/2010/main" val="536650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Structure d'un programme Java</a:t>
            </a:r>
            <a:br>
              <a:rPr lang="fr-FR" dirty="0"/>
            </a:br>
            <a:endParaRPr lang="fr-FR" dirty="0"/>
          </a:p>
        </p:txBody>
      </p:sp>
      <p:sp>
        <p:nvSpPr>
          <p:cNvPr id="3" name="Text Placeholder 2"/>
          <p:cNvSpPr>
            <a:spLocks noGrp="1"/>
          </p:cNvSpPr>
          <p:nvPr>
            <p:ph type="body" idx="1"/>
          </p:nvPr>
        </p:nvSpPr>
        <p:spPr/>
        <p:txBody>
          <a:bodyPr>
            <a:normAutofit/>
          </a:bodyPr>
          <a:lstStyle/>
          <a:p>
            <a:r>
              <a:rPr lang="en-US" sz="5400" b="1" dirty="0" smtClean="0"/>
              <a:t>Statements (if/while/for)</a:t>
            </a:r>
            <a:endParaRPr lang="fr-FR" sz="5400" b="1" dirty="0"/>
          </a:p>
        </p:txBody>
      </p:sp>
      <p:sp>
        <p:nvSpPr>
          <p:cNvPr id="4" name="Rectangle 3"/>
          <p:cNvSpPr/>
          <p:nvPr/>
        </p:nvSpPr>
        <p:spPr>
          <a:xfrm>
            <a:off x="4572000" y="7632"/>
            <a:ext cx="4572000" cy="1200329"/>
          </a:xfrm>
          <a:prstGeom prst="rect">
            <a:avLst/>
          </a:prstGeom>
        </p:spPr>
        <p:txBody>
          <a:bodyPr>
            <a:spAutoFit/>
          </a:bodyPr>
          <a:lstStyle/>
          <a:p>
            <a:r>
              <a:rPr lang="fr-FR" dirty="0"/>
              <a:t>Les instructions Java sont écrites de la même façon que dans d'autres </a:t>
            </a:r>
            <a:r>
              <a:rPr lang="fr-FR" dirty="0" smtClean="0"/>
              <a:t>langues et peuvent </a:t>
            </a:r>
            <a:r>
              <a:rPr lang="fr-FR" dirty="0"/>
              <a:t>être regroupés en blocs en utilisant '{' et '}' (correspondant pour commencer et </a:t>
            </a:r>
            <a:r>
              <a:rPr lang="fr-FR" dirty="0" smtClean="0"/>
              <a:t>finir).</a:t>
            </a:r>
            <a:endParaRPr lang="fr-FR" dirty="0"/>
          </a:p>
        </p:txBody>
      </p:sp>
      <p:sp>
        <p:nvSpPr>
          <p:cNvPr id="5" name="Cloud Callout 4"/>
          <p:cNvSpPr/>
          <p:nvPr/>
        </p:nvSpPr>
        <p:spPr>
          <a:xfrm>
            <a:off x="3810000" y="-304800"/>
            <a:ext cx="5486400" cy="2057400"/>
          </a:xfrm>
          <a:prstGeom prst="cloudCallout">
            <a:avLst>
              <a:gd name="adj1" fmla="val -85873"/>
              <a:gd name="adj2" fmla="val 1420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68437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If statement</a:t>
            </a:r>
            <a:endParaRPr lang="fr-FR" dirty="0"/>
          </a:p>
        </p:txBody>
      </p:sp>
      <p:sp>
        <p:nvSpPr>
          <p:cNvPr id="3" name="Rectangle 2"/>
          <p:cNvSpPr/>
          <p:nvPr/>
        </p:nvSpPr>
        <p:spPr>
          <a:xfrm>
            <a:off x="531962" y="609600"/>
            <a:ext cx="9220200" cy="6370975"/>
          </a:xfrm>
          <a:prstGeom prst="rect">
            <a:avLst/>
          </a:prstGeom>
        </p:spPr>
        <p:txBody>
          <a:bodyPr wrap="square">
            <a:spAutoFit/>
          </a:bodyPr>
          <a:lstStyle/>
          <a:p>
            <a:r>
              <a:rPr lang="en-US" sz="2400" dirty="0"/>
              <a:t> </a:t>
            </a:r>
            <a:endParaRPr lang="fr-FR" sz="2400" dirty="0"/>
          </a:p>
          <a:p>
            <a:endParaRPr lang="en-US" sz="2400" dirty="0" smtClean="0"/>
          </a:p>
          <a:p>
            <a:endParaRPr lang="en-US" sz="2400" dirty="0"/>
          </a:p>
          <a:p>
            <a:r>
              <a:rPr lang="en-US" sz="2400" dirty="0"/>
              <a:t> </a:t>
            </a:r>
            <a:endParaRPr lang="fr-FR" sz="2400" dirty="0"/>
          </a:p>
          <a:p>
            <a:r>
              <a:rPr lang="en-US" sz="2400" b="1" dirty="0" err="1" smtClean="0"/>
              <a:t>Exemple</a:t>
            </a:r>
            <a:r>
              <a:rPr lang="en-US" sz="2400" b="1" dirty="0" smtClean="0"/>
              <a:t>: </a:t>
            </a:r>
            <a:endParaRPr lang="fr-FR" sz="2400" b="1" dirty="0" smtClean="0"/>
          </a:p>
          <a:p>
            <a:r>
              <a:rPr lang="fr-FR" sz="2400" b="1" dirty="0" smtClean="0"/>
              <a:t>	if </a:t>
            </a:r>
            <a:r>
              <a:rPr lang="fr-FR" sz="2400" dirty="0"/>
              <a:t>(n == 3</a:t>
            </a:r>
            <a:r>
              <a:rPr lang="fr-FR" sz="2400" dirty="0" smtClean="0"/>
              <a:t>)</a:t>
            </a:r>
            <a:endParaRPr lang="fr-FR" sz="2400" dirty="0"/>
          </a:p>
          <a:p>
            <a:r>
              <a:rPr lang="fr-FR" sz="2400" dirty="0" smtClean="0"/>
              <a:t>		x </a:t>
            </a:r>
            <a:r>
              <a:rPr lang="fr-FR" sz="2400" dirty="0"/>
              <a:t>= 3.2;</a:t>
            </a:r>
          </a:p>
          <a:p>
            <a:r>
              <a:rPr lang="fr-FR" sz="2400" dirty="0"/>
              <a:t> </a:t>
            </a:r>
          </a:p>
          <a:p>
            <a:r>
              <a:rPr lang="fr-FR" sz="2400" dirty="0" smtClean="0"/>
              <a:t>Autres O</a:t>
            </a:r>
            <a:r>
              <a:rPr lang="en-US" sz="2400" dirty="0" err="1" smtClean="0"/>
              <a:t>perators</a:t>
            </a:r>
            <a:r>
              <a:rPr lang="en-US" sz="2400" dirty="0" smtClean="0"/>
              <a:t>: ‘ </a:t>
            </a:r>
            <a:r>
              <a:rPr lang="en-US" sz="2400" dirty="0"/>
              <a:t>&lt;‘, ‘ &gt;’, ‘ &lt;=’, ‘ </a:t>
            </a:r>
            <a:r>
              <a:rPr lang="en-US" sz="2400" dirty="0" smtClean="0"/>
              <a:t>&gt;=’,‘ !=’</a:t>
            </a:r>
            <a:r>
              <a:rPr lang="en-US" sz="2400" dirty="0"/>
              <a:t> </a:t>
            </a:r>
            <a:endParaRPr lang="fr-FR" sz="2400" dirty="0"/>
          </a:p>
          <a:p>
            <a:endParaRPr lang="en-US" sz="2400" b="1" dirty="0" smtClean="0"/>
          </a:p>
          <a:p>
            <a:r>
              <a:rPr lang="en-US" sz="2400" b="1" dirty="0" err="1" smtClean="0"/>
              <a:t>Exemple</a:t>
            </a:r>
            <a:endParaRPr lang="en-US" sz="2400" b="1" dirty="0"/>
          </a:p>
          <a:p>
            <a:r>
              <a:rPr lang="en-US" sz="2400" b="1" dirty="0" smtClean="0"/>
              <a:t>if </a:t>
            </a:r>
            <a:r>
              <a:rPr lang="en-US" sz="2400" dirty="0"/>
              <a:t>(x != 0</a:t>
            </a:r>
            <a:r>
              <a:rPr lang="en-US" sz="2400" dirty="0" smtClean="0"/>
              <a:t>){</a:t>
            </a:r>
            <a:endParaRPr lang="fr-FR" sz="2400" dirty="0"/>
          </a:p>
          <a:p>
            <a:r>
              <a:rPr lang="en-US" sz="2400" dirty="0"/>
              <a:t>	</a:t>
            </a:r>
            <a:r>
              <a:rPr lang="en-US" sz="2400" dirty="0" smtClean="0"/>
              <a:t>y </a:t>
            </a:r>
            <a:r>
              <a:rPr lang="en-US" sz="2400" dirty="0"/>
              <a:t>= 3.0 / x</a:t>
            </a:r>
            <a:r>
              <a:rPr lang="en-US" sz="2400" dirty="0" smtClean="0"/>
              <a:t>;</a:t>
            </a:r>
            <a:r>
              <a:rPr lang="en-US" sz="2400" i="1" dirty="0"/>
              <a:t> // Executed when x is non-zero</a:t>
            </a:r>
            <a:endParaRPr lang="en-US" sz="2400" dirty="0" smtClean="0"/>
          </a:p>
          <a:p>
            <a:r>
              <a:rPr lang="en-US" sz="2400" dirty="0"/>
              <a:t>}</a:t>
            </a:r>
            <a:r>
              <a:rPr lang="en-US" sz="2400" dirty="0"/>
              <a:t>	</a:t>
            </a:r>
            <a:endParaRPr lang="fr-FR" sz="2400" dirty="0"/>
          </a:p>
          <a:p>
            <a:r>
              <a:rPr lang="en-US" sz="2400" b="1" dirty="0" smtClean="0"/>
              <a:t>else{</a:t>
            </a:r>
            <a:endParaRPr lang="fr-FR" sz="2400" dirty="0"/>
          </a:p>
          <a:p>
            <a:r>
              <a:rPr lang="en-US" sz="2400" dirty="0" smtClean="0"/>
              <a:t>	y </a:t>
            </a:r>
            <a:r>
              <a:rPr lang="en-US" sz="2400" dirty="0"/>
              <a:t>= 1;	</a:t>
            </a:r>
            <a:r>
              <a:rPr lang="en-US" sz="2400" i="1" dirty="0"/>
              <a:t>// Executed when x is </a:t>
            </a:r>
            <a:r>
              <a:rPr lang="en-US" sz="2400" i="1" dirty="0" smtClean="0"/>
              <a:t>zero</a:t>
            </a:r>
          </a:p>
          <a:p>
            <a:r>
              <a:rPr lang="en-US" sz="2400" i="1" dirty="0"/>
              <a:t>}</a:t>
            </a:r>
            <a:endParaRPr lang="fr-FR" sz="2400" dirty="0"/>
          </a:p>
        </p:txBody>
      </p:sp>
      <p:sp>
        <p:nvSpPr>
          <p:cNvPr id="4" name="Rectangle 3"/>
          <p:cNvSpPr/>
          <p:nvPr/>
        </p:nvSpPr>
        <p:spPr>
          <a:xfrm>
            <a:off x="533400" y="990600"/>
            <a:ext cx="2971800" cy="990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70062" y="1066800"/>
            <a:ext cx="4572000" cy="740459"/>
          </a:xfrm>
          <a:prstGeom prst="rect">
            <a:avLst/>
          </a:prstGeom>
        </p:spPr>
        <p:txBody>
          <a:bodyPr>
            <a:spAutoFit/>
          </a:bodyPr>
          <a:lstStyle/>
          <a:p>
            <a:pPr marL="25179" marR="2191834">
              <a:lnSpc>
                <a:spcPct val="117200"/>
              </a:lnSpc>
              <a:spcBef>
                <a:spcPts val="513"/>
              </a:spcBef>
            </a:pPr>
            <a:r>
              <a:rPr lang="fr-FR" spc="10" dirty="0">
                <a:solidFill>
                  <a:srgbClr val="7E0054"/>
                </a:solidFill>
                <a:latin typeface="Consolas"/>
                <a:cs typeface="Consolas"/>
              </a:rPr>
              <a:t>if </a:t>
            </a:r>
            <a:r>
              <a:rPr lang="fr-FR" spc="10" dirty="0">
                <a:latin typeface="Consolas"/>
                <a:cs typeface="Consolas"/>
              </a:rPr>
              <a:t>&lt;condition&gt; &lt;bloc si vrai&gt;  </a:t>
            </a:r>
            <a:endParaRPr lang="fr-FR" dirty="0">
              <a:latin typeface="Consolas"/>
              <a:cs typeface="Consolas"/>
            </a:endParaRPr>
          </a:p>
        </p:txBody>
      </p:sp>
    </p:spTree>
    <p:extLst>
      <p:ext uri="{BB962C8B-B14F-4D97-AF65-F5344CB8AC3E}">
        <p14:creationId xmlns:p14="http://schemas.microsoft.com/office/powerpoint/2010/main" val="3013868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else statement</a:t>
            </a:r>
            <a:endParaRPr lang="fr-FR" dirty="0"/>
          </a:p>
        </p:txBody>
      </p:sp>
      <p:sp>
        <p:nvSpPr>
          <p:cNvPr id="3" name="Rectangle 2"/>
          <p:cNvSpPr/>
          <p:nvPr/>
        </p:nvSpPr>
        <p:spPr>
          <a:xfrm>
            <a:off x="531962" y="609600"/>
            <a:ext cx="9220200" cy="6370975"/>
          </a:xfrm>
          <a:prstGeom prst="rect">
            <a:avLst/>
          </a:prstGeom>
        </p:spPr>
        <p:txBody>
          <a:bodyPr wrap="square">
            <a:spAutoFit/>
          </a:bodyPr>
          <a:lstStyle/>
          <a:p>
            <a:r>
              <a:rPr lang="en-US" sz="2400" dirty="0" smtClean="0"/>
              <a:t> </a:t>
            </a:r>
            <a:endParaRPr lang="fr-FR" sz="2400" dirty="0" smtClean="0"/>
          </a:p>
          <a:p>
            <a:endParaRPr lang="en-US" sz="2400" dirty="0" smtClean="0"/>
          </a:p>
          <a:p>
            <a:endParaRPr lang="en-US" sz="2400" dirty="0"/>
          </a:p>
          <a:p>
            <a:endParaRPr lang="en-US" sz="2400" dirty="0" smtClean="0"/>
          </a:p>
          <a:p>
            <a:r>
              <a:rPr lang="en-US" sz="2400" dirty="0"/>
              <a:t> </a:t>
            </a:r>
            <a:endParaRPr lang="fr-FR" sz="2400" dirty="0"/>
          </a:p>
          <a:p>
            <a:r>
              <a:rPr lang="en-US" sz="2400" b="1" dirty="0" err="1" smtClean="0"/>
              <a:t>Exemple</a:t>
            </a:r>
            <a:r>
              <a:rPr lang="en-US" sz="2400" b="1" dirty="0" smtClean="0"/>
              <a:t>: </a:t>
            </a:r>
            <a:endParaRPr lang="fr-FR" sz="2400" b="1" dirty="0" smtClean="0"/>
          </a:p>
          <a:p>
            <a:r>
              <a:rPr lang="fr-FR" sz="2400" b="1" dirty="0" smtClean="0"/>
              <a:t>	if </a:t>
            </a:r>
            <a:r>
              <a:rPr lang="fr-FR" sz="2400" dirty="0"/>
              <a:t>(n == 3</a:t>
            </a:r>
            <a:r>
              <a:rPr lang="fr-FR" sz="2400" dirty="0" smtClean="0"/>
              <a:t>)</a:t>
            </a:r>
            <a:endParaRPr lang="fr-FR" sz="2400" dirty="0"/>
          </a:p>
          <a:p>
            <a:r>
              <a:rPr lang="fr-FR" sz="2400" dirty="0" smtClean="0"/>
              <a:t>		x </a:t>
            </a:r>
            <a:r>
              <a:rPr lang="fr-FR" sz="2400" dirty="0"/>
              <a:t>= 3.2;</a:t>
            </a:r>
          </a:p>
          <a:p>
            <a:r>
              <a:rPr lang="fr-FR" sz="2400" dirty="0"/>
              <a:t> </a:t>
            </a:r>
          </a:p>
          <a:p>
            <a:r>
              <a:rPr lang="fr-FR" sz="2400" dirty="0" smtClean="0"/>
              <a:t>Autres O</a:t>
            </a:r>
            <a:r>
              <a:rPr lang="en-US" sz="2400" dirty="0" err="1" smtClean="0"/>
              <a:t>perators</a:t>
            </a:r>
            <a:r>
              <a:rPr lang="en-US" sz="2400" dirty="0" smtClean="0"/>
              <a:t>: ‘ </a:t>
            </a:r>
            <a:r>
              <a:rPr lang="en-US" sz="2400" dirty="0"/>
              <a:t>&lt;‘, ‘ &gt;’, ‘ &lt;=’, ‘ </a:t>
            </a:r>
            <a:r>
              <a:rPr lang="en-US" sz="2400" dirty="0" smtClean="0"/>
              <a:t>&gt;=’,‘ !=’</a:t>
            </a:r>
            <a:r>
              <a:rPr lang="en-US" sz="2400" dirty="0"/>
              <a:t> </a:t>
            </a:r>
            <a:endParaRPr lang="en-US" sz="2400" b="1" dirty="0" smtClean="0"/>
          </a:p>
          <a:p>
            <a:r>
              <a:rPr lang="en-US" sz="2400" b="1" dirty="0" err="1" smtClean="0"/>
              <a:t>Exemple</a:t>
            </a:r>
            <a:endParaRPr lang="en-US" sz="2400" b="1" dirty="0"/>
          </a:p>
          <a:p>
            <a:r>
              <a:rPr lang="en-US" sz="2400" b="1" dirty="0" smtClean="0"/>
              <a:t>if </a:t>
            </a:r>
            <a:r>
              <a:rPr lang="en-US" sz="2400" dirty="0"/>
              <a:t>(x != 0</a:t>
            </a:r>
            <a:r>
              <a:rPr lang="en-US" sz="2400" dirty="0" smtClean="0"/>
              <a:t>){</a:t>
            </a:r>
            <a:endParaRPr lang="fr-FR" sz="2400" dirty="0"/>
          </a:p>
          <a:p>
            <a:r>
              <a:rPr lang="en-US" sz="2400" dirty="0"/>
              <a:t>	</a:t>
            </a:r>
            <a:r>
              <a:rPr lang="en-US" sz="2400" dirty="0" smtClean="0"/>
              <a:t>y </a:t>
            </a:r>
            <a:r>
              <a:rPr lang="en-US" sz="2400" dirty="0"/>
              <a:t>= 3.0 / x</a:t>
            </a:r>
            <a:r>
              <a:rPr lang="en-US" sz="2400" dirty="0" smtClean="0"/>
              <a:t>;</a:t>
            </a:r>
            <a:r>
              <a:rPr lang="en-US" sz="2400" i="1" dirty="0"/>
              <a:t> // Executed when x is non-zero</a:t>
            </a:r>
            <a:endParaRPr lang="en-US" sz="2400" dirty="0" smtClean="0"/>
          </a:p>
          <a:p>
            <a:r>
              <a:rPr lang="en-US" sz="2400" dirty="0"/>
              <a:t>}</a:t>
            </a:r>
            <a:r>
              <a:rPr lang="en-US" sz="2400" dirty="0"/>
              <a:t>	</a:t>
            </a:r>
            <a:endParaRPr lang="fr-FR" sz="2400" dirty="0"/>
          </a:p>
          <a:p>
            <a:r>
              <a:rPr lang="en-US" sz="2400" b="1" dirty="0" smtClean="0"/>
              <a:t>else{</a:t>
            </a:r>
            <a:endParaRPr lang="fr-FR" sz="2400" dirty="0"/>
          </a:p>
          <a:p>
            <a:r>
              <a:rPr lang="en-US" sz="2400" dirty="0" smtClean="0"/>
              <a:t>	y </a:t>
            </a:r>
            <a:r>
              <a:rPr lang="en-US" sz="2400" dirty="0"/>
              <a:t>= 1;	</a:t>
            </a:r>
            <a:r>
              <a:rPr lang="en-US" sz="2400" i="1" dirty="0"/>
              <a:t>// Executed when x is </a:t>
            </a:r>
            <a:r>
              <a:rPr lang="en-US" sz="2400" i="1" dirty="0" smtClean="0"/>
              <a:t>zero</a:t>
            </a:r>
          </a:p>
          <a:p>
            <a:r>
              <a:rPr lang="en-US" sz="2400" i="1" dirty="0"/>
              <a:t>}</a:t>
            </a:r>
            <a:endParaRPr lang="fr-FR" sz="2400" dirty="0"/>
          </a:p>
        </p:txBody>
      </p:sp>
      <p:sp>
        <p:nvSpPr>
          <p:cNvPr id="4" name="Rectangle 3"/>
          <p:cNvSpPr/>
          <p:nvPr/>
        </p:nvSpPr>
        <p:spPr>
          <a:xfrm>
            <a:off x="533400" y="990600"/>
            <a:ext cx="3581400"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70062" y="999361"/>
            <a:ext cx="4572000" cy="1388585"/>
          </a:xfrm>
          <a:prstGeom prst="rect">
            <a:avLst/>
          </a:prstGeom>
        </p:spPr>
        <p:txBody>
          <a:bodyPr>
            <a:spAutoFit/>
          </a:bodyPr>
          <a:lstStyle/>
          <a:p>
            <a:pPr marL="25179" marR="2191834">
              <a:lnSpc>
                <a:spcPct val="117200"/>
              </a:lnSpc>
              <a:spcBef>
                <a:spcPts val="513"/>
              </a:spcBef>
            </a:pPr>
            <a:r>
              <a:rPr lang="fr-FR" spc="10" dirty="0">
                <a:solidFill>
                  <a:srgbClr val="7E0054"/>
                </a:solidFill>
                <a:latin typeface="Consolas"/>
                <a:cs typeface="Consolas"/>
              </a:rPr>
              <a:t>if </a:t>
            </a:r>
            <a:r>
              <a:rPr lang="fr-FR" spc="10" dirty="0">
                <a:latin typeface="Consolas"/>
                <a:cs typeface="Consolas"/>
              </a:rPr>
              <a:t>&lt;condition&gt; &lt;bloc si vrai&gt;  [</a:t>
            </a:r>
            <a:r>
              <a:rPr lang="fr-FR" spc="10" dirty="0" err="1">
                <a:solidFill>
                  <a:srgbClr val="7E0054"/>
                </a:solidFill>
                <a:latin typeface="Consolas"/>
                <a:cs typeface="Consolas"/>
              </a:rPr>
              <a:t>else</a:t>
            </a:r>
            <a:r>
              <a:rPr lang="fr-FR" spc="10" dirty="0">
                <a:solidFill>
                  <a:srgbClr val="7E0054"/>
                </a:solidFill>
                <a:latin typeface="Consolas"/>
                <a:cs typeface="Consolas"/>
              </a:rPr>
              <a:t> </a:t>
            </a:r>
            <a:r>
              <a:rPr lang="fr-FR" spc="10" dirty="0">
                <a:latin typeface="Consolas"/>
                <a:cs typeface="Consolas"/>
              </a:rPr>
              <a:t>&lt;bloc si</a:t>
            </a:r>
            <a:r>
              <a:rPr lang="fr-FR" dirty="0">
                <a:latin typeface="Consolas"/>
                <a:cs typeface="Consolas"/>
              </a:rPr>
              <a:t> </a:t>
            </a:r>
            <a:r>
              <a:rPr lang="fr-FR" spc="10" dirty="0">
                <a:latin typeface="Consolas"/>
                <a:cs typeface="Consolas"/>
              </a:rPr>
              <a:t>faux&gt;]</a:t>
            </a:r>
            <a:endParaRPr lang="fr-FR" dirty="0">
              <a:latin typeface="Consolas"/>
              <a:cs typeface="Consolas"/>
            </a:endParaRPr>
          </a:p>
        </p:txBody>
      </p:sp>
      <p:sp>
        <p:nvSpPr>
          <p:cNvPr id="7" name="Rectangle 6"/>
          <p:cNvSpPr/>
          <p:nvPr/>
        </p:nvSpPr>
        <p:spPr>
          <a:xfrm>
            <a:off x="4953000" y="990600"/>
            <a:ext cx="4572000" cy="1754326"/>
          </a:xfrm>
          <a:prstGeom prst="rect">
            <a:avLst/>
          </a:prstGeom>
        </p:spPr>
        <p:txBody>
          <a:bodyPr>
            <a:spAutoFit/>
          </a:bodyPr>
          <a:lstStyle/>
          <a:p>
            <a:r>
              <a:rPr lang="en-US" b="1" dirty="0"/>
              <a:t>if </a:t>
            </a:r>
            <a:r>
              <a:rPr lang="en-US" dirty="0"/>
              <a:t>(x != 0) </a:t>
            </a:r>
            <a:r>
              <a:rPr lang="en-US" dirty="0" smtClean="0"/>
              <a:t>{</a:t>
            </a:r>
            <a:endParaRPr lang="fr-FR" dirty="0"/>
          </a:p>
          <a:p>
            <a:r>
              <a:rPr lang="en-US" dirty="0" smtClean="0"/>
              <a:t>    y </a:t>
            </a:r>
            <a:r>
              <a:rPr lang="en-US" dirty="0"/>
              <a:t>= 3.0 / x</a:t>
            </a:r>
            <a:r>
              <a:rPr lang="en-US" dirty="0" smtClean="0"/>
              <a:t>;</a:t>
            </a:r>
            <a:endParaRPr lang="fr-FR" dirty="0"/>
          </a:p>
          <a:p>
            <a:r>
              <a:rPr lang="en-US" dirty="0" smtClean="0"/>
              <a:t>     x </a:t>
            </a:r>
            <a:r>
              <a:rPr lang="en-US" dirty="0"/>
              <a:t>= x + 1</a:t>
            </a:r>
            <a:r>
              <a:rPr lang="en-US" dirty="0" smtClean="0"/>
              <a:t>;</a:t>
            </a:r>
            <a:endParaRPr lang="fr-FR" dirty="0"/>
          </a:p>
          <a:p>
            <a:r>
              <a:rPr lang="en-US" dirty="0" smtClean="0"/>
              <a:t>}</a:t>
            </a:r>
          </a:p>
          <a:p>
            <a:r>
              <a:rPr lang="en-US" dirty="0" smtClean="0"/>
              <a:t> </a:t>
            </a:r>
            <a:r>
              <a:rPr lang="en-US" b="1" dirty="0"/>
              <a:t>else</a:t>
            </a:r>
            <a:r>
              <a:rPr lang="en-US" dirty="0"/>
              <a:t>	</a:t>
            </a:r>
            <a:r>
              <a:rPr lang="en-US" i="1" dirty="0"/>
              <a:t>// &lt;--- Note: no </a:t>
            </a:r>
            <a:r>
              <a:rPr lang="en-US" i="1" dirty="0" smtClean="0"/>
              <a:t>semicolon</a:t>
            </a:r>
            <a:endParaRPr lang="fr-FR" dirty="0"/>
          </a:p>
          <a:p>
            <a:r>
              <a:rPr lang="en-US" dirty="0"/>
              <a:t> </a:t>
            </a:r>
            <a:r>
              <a:rPr lang="en-US" dirty="0" smtClean="0"/>
              <a:t>    y </a:t>
            </a:r>
            <a:r>
              <a:rPr lang="en-US" dirty="0"/>
              <a:t>= 1;</a:t>
            </a:r>
            <a:endParaRPr lang="fr-FR" dirty="0"/>
          </a:p>
        </p:txBody>
      </p:sp>
      <p:sp>
        <p:nvSpPr>
          <p:cNvPr id="8" name="Cloud Callout 7"/>
          <p:cNvSpPr/>
          <p:nvPr/>
        </p:nvSpPr>
        <p:spPr>
          <a:xfrm>
            <a:off x="6172200" y="4119323"/>
            <a:ext cx="3276600" cy="922260"/>
          </a:xfrm>
          <a:prstGeom prst="cloudCallout">
            <a:avLst>
              <a:gd name="adj1" fmla="val -31096"/>
              <a:gd name="adj2" fmla="val -2349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Pourquoi</a:t>
            </a:r>
            <a:r>
              <a:rPr lang="en-US" dirty="0" smtClean="0"/>
              <a:t>? </a:t>
            </a:r>
            <a:endParaRPr lang="fr-FR" dirty="0"/>
          </a:p>
        </p:txBody>
      </p:sp>
    </p:spTree>
    <p:extLst>
      <p:ext uri="{BB962C8B-B14F-4D97-AF65-F5344CB8AC3E}">
        <p14:creationId xmlns:p14="http://schemas.microsoft.com/office/powerpoint/2010/main" val="3172414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fr-FR" dirty="0"/>
          </a:p>
        </p:txBody>
      </p:sp>
      <p:sp>
        <p:nvSpPr>
          <p:cNvPr id="3" name="Rectangle 2"/>
          <p:cNvSpPr/>
          <p:nvPr/>
        </p:nvSpPr>
        <p:spPr>
          <a:xfrm>
            <a:off x="457200" y="1905000"/>
            <a:ext cx="4495800" cy="4394665"/>
          </a:xfrm>
          <a:prstGeom prst="rect">
            <a:avLst/>
          </a:prstGeom>
        </p:spPr>
        <p:txBody>
          <a:bodyPr wrap="square">
            <a:spAutoFit/>
          </a:bodyPr>
          <a:lstStyle/>
          <a:p>
            <a:pPr marL="712566" marR="410418" indent="-242978">
              <a:lnSpc>
                <a:spcPct val="117200"/>
              </a:lnSpc>
              <a:spcBef>
                <a:spcPts val="565"/>
              </a:spcBef>
            </a:pPr>
            <a:r>
              <a:rPr lang="fr-FR" spc="10" dirty="0">
                <a:solidFill>
                  <a:srgbClr val="7E0054"/>
                </a:solidFill>
                <a:latin typeface="Consolas"/>
                <a:cs typeface="Consolas"/>
              </a:rPr>
              <a:t>switch </a:t>
            </a:r>
            <a:r>
              <a:rPr lang="fr-FR" spc="10" dirty="0">
                <a:latin typeface="Consolas"/>
                <a:cs typeface="Consolas"/>
              </a:rPr>
              <a:t>(&lt;variable&gt;) {  [</a:t>
            </a:r>
            <a:r>
              <a:rPr lang="fr-FR" spc="10" dirty="0">
                <a:solidFill>
                  <a:srgbClr val="7E0054"/>
                </a:solidFill>
                <a:latin typeface="Consolas"/>
                <a:cs typeface="Consolas"/>
              </a:rPr>
              <a:t>case </a:t>
            </a:r>
            <a:r>
              <a:rPr lang="fr-FR" spc="10" dirty="0">
                <a:latin typeface="Consolas"/>
                <a:cs typeface="Consolas"/>
              </a:rPr>
              <a:t>&lt;val&gt; :</a:t>
            </a:r>
            <a:r>
              <a:rPr lang="fr-FR" spc="-40" dirty="0">
                <a:latin typeface="Consolas"/>
                <a:cs typeface="Consolas"/>
              </a:rPr>
              <a:t> </a:t>
            </a:r>
            <a:r>
              <a:rPr lang="fr-FR" spc="10" dirty="0">
                <a:latin typeface="Consolas"/>
                <a:cs typeface="Consolas"/>
              </a:rPr>
              <a:t>&lt;bloc&gt;]*  </a:t>
            </a:r>
            <a:r>
              <a:rPr lang="fr-FR" spc="10" dirty="0">
                <a:solidFill>
                  <a:srgbClr val="7E0054"/>
                </a:solidFill>
                <a:latin typeface="Consolas"/>
                <a:cs typeface="Consolas"/>
              </a:rPr>
              <a:t>default </a:t>
            </a:r>
            <a:r>
              <a:rPr lang="fr-FR" spc="10" dirty="0">
                <a:latin typeface="Consolas"/>
                <a:cs typeface="Consolas"/>
              </a:rPr>
              <a:t>:</a:t>
            </a:r>
            <a:r>
              <a:rPr lang="fr-FR" spc="-10" dirty="0">
                <a:latin typeface="Consolas"/>
                <a:cs typeface="Consolas"/>
              </a:rPr>
              <a:t> </a:t>
            </a:r>
            <a:r>
              <a:rPr lang="fr-FR" spc="10" dirty="0">
                <a:latin typeface="Consolas"/>
                <a:cs typeface="Consolas"/>
              </a:rPr>
              <a:t>&lt;bloc&gt;</a:t>
            </a:r>
            <a:endParaRPr lang="fr-FR" dirty="0">
              <a:latin typeface="Consolas"/>
              <a:cs typeface="Consolas"/>
            </a:endParaRPr>
          </a:p>
          <a:p>
            <a:pPr marL="469587">
              <a:spcBef>
                <a:spcPts val="347"/>
              </a:spcBef>
            </a:pPr>
            <a:r>
              <a:rPr lang="fr-FR" spc="10" dirty="0">
                <a:latin typeface="Consolas"/>
                <a:cs typeface="Consolas"/>
              </a:rPr>
              <a:t>}</a:t>
            </a:r>
            <a:endParaRPr lang="fr-FR" dirty="0">
              <a:latin typeface="Consolas"/>
              <a:cs typeface="Consolas"/>
            </a:endParaRPr>
          </a:p>
          <a:p>
            <a:pPr>
              <a:lnSpc>
                <a:spcPct val="100000"/>
              </a:lnSpc>
            </a:pPr>
            <a:endParaRPr lang="fr-FR" dirty="0">
              <a:latin typeface="Times New Roman"/>
              <a:cs typeface="Times New Roman"/>
            </a:endParaRPr>
          </a:p>
          <a:p>
            <a:pPr marL="469587">
              <a:spcBef>
                <a:spcPts val="1180"/>
              </a:spcBef>
            </a:pPr>
            <a:r>
              <a:rPr lang="fr-FR" b="1" spc="99" dirty="0">
                <a:solidFill>
                  <a:srgbClr val="083981"/>
                </a:solidFill>
                <a:cs typeface="Calibri"/>
              </a:rPr>
              <a:t>Exemple</a:t>
            </a:r>
            <a:endParaRPr lang="fr-FR" dirty="0">
              <a:cs typeface="Calibri"/>
            </a:endParaRPr>
          </a:p>
          <a:p>
            <a:pPr marL="712566" marR="46581" indent="-242978">
              <a:lnSpc>
                <a:spcPct val="117300"/>
              </a:lnSpc>
              <a:spcBef>
                <a:spcPts val="525"/>
              </a:spcBef>
            </a:pPr>
            <a:r>
              <a:rPr lang="fr-FR" spc="10" dirty="0">
                <a:solidFill>
                  <a:srgbClr val="7E0054"/>
                </a:solidFill>
                <a:latin typeface="Consolas"/>
                <a:cs typeface="Consolas"/>
              </a:rPr>
              <a:t>switch </a:t>
            </a:r>
            <a:r>
              <a:rPr lang="fr-FR" spc="10" dirty="0">
                <a:latin typeface="Consolas"/>
                <a:cs typeface="Consolas"/>
              </a:rPr>
              <a:t>(</a:t>
            </a:r>
            <a:r>
              <a:rPr lang="fr-FR" spc="10" dirty="0" err="1">
                <a:latin typeface="Consolas"/>
                <a:cs typeface="Consolas"/>
              </a:rPr>
              <a:t>l.getCategorie</a:t>
            </a:r>
            <a:r>
              <a:rPr lang="fr-FR" spc="10" dirty="0">
                <a:latin typeface="Consolas"/>
                <a:cs typeface="Consolas"/>
              </a:rPr>
              <a:t>()) {  </a:t>
            </a:r>
            <a:r>
              <a:rPr lang="fr-FR" spc="10" dirty="0">
                <a:solidFill>
                  <a:srgbClr val="7E0054"/>
                </a:solidFill>
                <a:latin typeface="Consolas"/>
                <a:cs typeface="Consolas"/>
              </a:rPr>
              <a:t>case </a:t>
            </a:r>
            <a:r>
              <a:rPr lang="fr-FR" spc="10" dirty="0">
                <a:solidFill>
                  <a:srgbClr val="990000"/>
                </a:solidFill>
                <a:latin typeface="Consolas"/>
                <a:cs typeface="Consolas"/>
              </a:rPr>
              <a:t>1 </a:t>
            </a:r>
            <a:r>
              <a:rPr lang="fr-FR" spc="10" dirty="0">
                <a:latin typeface="Consolas"/>
                <a:cs typeface="Consolas"/>
              </a:rPr>
              <a:t>: </a:t>
            </a:r>
            <a:r>
              <a:rPr lang="fr-FR" spc="10" dirty="0" err="1">
                <a:latin typeface="Consolas"/>
                <a:cs typeface="Consolas"/>
              </a:rPr>
              <a:t>l.setDuree</a:t>
            </a:r>
            <a:r>
              <a:rPr lang="fr-FR" spc="10" dirty="0">
                <a:latin typeface="Consolas"/>
                <a:cs typeface="Consolas"/>
              </a:rPr>
              <a:t>(</a:t>
            </a:r>
            <a:r>
              <a:rPr lang="fr-FR" spc="10" dirty="0">
                <a:solidFill>
                  <a:srgbClr val="990000"/>
                </a:solidFill>
                <a:latin typeface="Consolas"/>
                <a:cs typeface="Consolas"/>
              </a:rPr>
              <a:t>15</a:t>
            </a:r>
            <a:r>
              <a:rPr lang="fr-FR" spc="10" dirty="0">
                <a:latin typeface="Consolas"/>
                <a:cs typeface="Consolas"/>
              </a:rPr>
              <a:t>)</a:t>
            </a:r>
            <a:r>
              <a:rPr lang="fr-FR" spc="-694" dirty="0">
                <a:latin typeface="Consolas"/>
                <a:cs typeface="Consolas"/>
              </a:rPr>
              <a:t> </a:t>
            </a:r>
            <a:r>
              <a:rPr lang="fr-FR" spc="10" dirty="0">
                <a:latin typeface="Consolas"/>
                <a:cs typeface="Consolas"/>
              </a:rPr>
              <a:t>;</a:t>
            </a:r>
            <a:endParaRPr lang="fr-FR" dirty="0">
              <a:latin typeface="Consolas"/>
              <a:cs typeface="Consolas"/>
            </a:endParaRPr>
          </a:p>
          <a:p>
            <a:pPr marL="955544">
              <a:spcBef>
                <a:spcPts val="347"/>
              </a:spcBef>
            </a:pPr>
            <a:r>
              <a:rPr lang="fr-FR" spc="10" dirty="0">
                <a:solidFill>
                  <a:srgbClr val="7E0054"/>
                </a:solidFill>
                <a:latin typeface="Consolas"/>
                <a:cs typeface="Consolas"/>
              </a:rPr>
              <a:t>break</a:t>
            </a:r>
            <a:r>
              <a:rPr lang="fr-FR" spc="-793" dirty="0">
                <a:solidFill>
                  <a:srgbClr val="7E0054"/>
                </a:solidFill>
                <a:latin typeface="Consolas"/>
                <a:cs typeface="Consolas"/>
              </a:rPr>
              <a:t> </a:t>
            </a:r>
            <a:r>
              <a:rPr lang="fr-FR" spc="10" dirty="0">
                <a:latin typeface="Consolas"/>
                <a:cs typeface="Consolas"/>
              </a:rPr>
              <a:t>;</a:t>
            </a:r>
            <a:endParaRPr lang="fr-FR" dirty="0">
              <a:latin typeface="Consolas"/>
              <a:cs typeface="Consolas"/>
            </a:endParaRPr>
          </a:p>
          <a:p>
            <a:pPr marL="955544" marR="130931" indent="-242978">
              <a:lnSpc>
                <a:spcPct val="117200"/>
              </a:lnSpc>
            </a:pPr>
            <a:r>
              <a:rPr lang="fr-FR" spc="10" dirty="0">
                <a:solidFill>
                  <a:srgbClr val="7E0054"/>
                </a:solidFill>
                <a:latin typeface="Consolas"/>
                <a:cs typeface="Consolas"/>
              </a:rPr>
              <a:t>case </a:t>
            </a:r>
            <a:r>
              <a:rPr lang="fr-FR" spc="10" dirty="0">
                <a:solidFill>
                  <a:srgbClr val="990000"/>
                </a:solidFill>
                <a:latin typeface="Consolas"/>
                <a:cs typeface="Consolas"/>
              </a:rPr>
              <a:t>2 </a:t>
            </a:r>
            <a:r>
              <a:rPr lang="fr-FR" spc="10" dirty="0">
                <a:latin typeface="Consolas"/>
                <a:cs typeface="Consolas"/>
              </a:rPr>
              <a:t>: </a:t>
            </a:r>
            <a:r>
              <a:rPr lang="fr-FR" spc="10" dirty="0" err="1">
                <a:latin typeface="Consolas"/>
                <a:cs typeface="Consolas"/>
              </a:rPr>
              <a:t>l.setDuree</a:t>
            </a:r>
            <a:r>
              <a:rPr lang="fr-FR" spc="10" dirty="0">
                <a:latin typeface="Consolas"/>
                <a:cs typeface="Consolas"/>
              </a:rPr>
              <a:t>(</a:t>
            </a:r>
            <a:r>
              <a:rPr lang="fr-FR" spc="10" dirty="0">
                <a:solidFill>
                  <a:srgbClr val="990000"/>
                </a:solidFill>
                <a:latin typeface="Consolas"/>
                <a:cs typeface="Consolas"/>
              </a:rPr>
              <a:t>20</a:t>
            </a:r>
            <a:r>
              <a:rPr lang="fr-FR" spc="10" dirty="0">
                <a:latin typeface="Consolas"/>
                <a:cs typeface="Consolas"/>
              </a:rPr>
              <a:t>)</a:t>
            </a:r>
            <a:r>
              <a:rPr lang="fr-FR" spc="-704" dirty="0">
                <a:latin typeface="Consolas"/>
                <a:cs typeface="Consolas"/>
              </a:rPr>
              <a:t> </a:t>
            </a:r>
            <a:r>
              <a:rPr lang="fr-FR" spc="10" dirty="0">
                <a:latin typeface="Consolas"/>
                <a:cs typeface="Consolas"/>
              </a:rPr>
              <a:t>;  </a:t>
            </a:r>
            <a:r>
              <a:rPr lang="fr-FR" spc="10" dirty="0">
                <a:solidFill>
                  <a:srgbClr val="7E0054"/>
                </a:solidFill>
                <a:latin typeface="Consolas"/>
                <a:cs typeface="Consolas"/>
              </a:rPr>
              <a:t>break</a:t>
            </a:r>
            <a:r>
              <a:rPr lang="fr-FR" spc="-654" dirty="0">
                <a:solidFill>
                  <a:srgbClr val="7E0054"/>
                </a:solidFill>
                <a:latin typeface="Consolas"/>
                <a:cs typeface="Consolas"/>
              </a:rPr>
              <a:t> </a:t>
            </a:r>
            <a:r>
              <a:rPr lang="fr-FR" spc="10" dirty="0">
                <a:latin typeface="Consolas"/>
                <a:cs typeface="Consolas"/>
              </a:rPr>
              <a:t>;</a:t>
            </a:r>
            <a:endParaRPr lang="fr-FR" dirty="0">
              <a:latin typeface="Consolas"/>
              <a:cs typeface="Consolas"/>
            </a:endParaRPr>
          </a:p>
          <a:p>
            <a:pPr marL="712566">
              <a:spcBef>
                <a:spcPts val="347"/>
              </a:spcBef>
            </a:pPr>
            <a:r>
              <a:rPr lang="fr-FR" spc="10" dirty="0">
                <a:solidFill>
                  <a:srgbClr val="7E0054"/>
                </a:solidFill>
                <a:latin typeface="Consolas"/>
                <a:cs typeface="Consolas"/>
              </a:rPr>
              <a:t>default </a:t>
            </a:r>
            <a:r>
              <a:rPr lang="fr-FR" spc="10" dirty="0">
                <a:latin typeface="Consolas"/>
                <a:cs typeface="Consolas"/>
              </a:rPr>
              <a:t>: </a:t>
            </a:r>
            <a:r>
              <a:rPr lang="fr-FR" spc="10" dirty="0" err="1">
                <a:latin typeface="Consolas"/>
                <a:cs typeface="Consolas"/>
              </a:rPr>
              <a:t>l.setDuree</a:t>
            </a:r>
            <a:r>
              <a:rPr lang="fr-FR" spc="10" dirty="0">
                <a:latin typeface="Consolas"/>
                <a:cs typeface="Consolas"/>
              </a:rPr>
              <a:t>(</a:t>
            </a:r>
            <a:r>
              <a:rPr lang="fr-FR" spc="10" dirty="0">
                <a:solidFill>
                  <a:srgbClr val="990000"/>
                </a:solidFill>
                <a:latin typeface="Consolas"/>
                <a:cs typeface="Consolas"/>
              </a:rPr>
              <a:t>30</a:t>
            </a:r>
            <a:r>
              <a:rPr lang="fr-FR" spc="10" dirty="0">
                <a:latin typeface="Consolas"/>
                <a:cs typeface="Consolas"/>
              </a:rPr>
              <a:t>)</a:t>
            </a:r>
            <a:r>
              <a:rPr lang="fr-FR" spc="-674" dirty="0">
                <a:latin typeface="Consolas"/>
                <a:cs typeface="Consolas"/>
              </a:rPr>
              <a:t> </a:t>
            </a:r>
            <a:r>
              <a:rPr lang="fr-FR" spc="10" dirty="0">
                <a:latin typeface="Consolas"/>
                <a:cs typeface="Consolas"/>
              </a:rPr>
              <a:t>;</a:t>
            </a:r>
            <a:endParaRPr lang="fr-FR" dirty="0">
              <a:latin typeface="Consolas"/>
              <a:cs typeface="Consolas"/>
            </a:endParaRPr>
          </a:p>
          <a:p>
            <a:pPr marL="469587">
              <a:spcBef>
                <a:spcPts val="347"/>
              </a:spcBef>
            </a:pPr>
            <a:r>
              <a:rPr lang="fr-FR" spc="10" dirty="0">
                <a:latin typeface="Consolas"/>
                <a:cs typeface="Consolas"/>
              </a:rPr>
              <a:t>}</a:t>
            </a:r>
            <a:endParaRPr lang="fr-FR" dirty="0">
              <a:latin typeface="Consolas"/>
              <a:cs typeface="Consolas"/>
            </a:endParaRPr>
          </a:p>
        </p:txBody>
      </p:sp>
      <p:sp>
        <p:nvSpPr>
          <p:cNvPr id="7" name="Rectangle 6"/>
          <p:cNvSpPr/>
          <p:nvPr/>
        </p:nvSpPr>
        <p:spPr>
          <a:xfrm>
            <a:off x="762000" y="1905000"/>
            <a:ext cx="3429000"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080559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while statement</a:t>
            </a:r>
            <a:endParaRPr lang="fr-FR" dirty="0"/>
          </a:p>
        </p:txBody>
      </p:sp>
      <p:sp>
        <p:nvSpPr>
          <p:cNvPr id="3" name="Rectangle 2"/>
          <p:cNvSpPr/>
          <p:nvPr/>
        </p:nvSpPr>
        <p:spPr>
          <a:xfrm>
            <a:off x="531962" y="609600"/>
            <a:ext cx="9220200" cy="4431983"/>
          </a:xfrm>
          <a:prstGeom prst="rect">
            <a:avLst/>
          </a:prstGeom>
        </p:spPr>
        <p:txBody>
          <a:bodyPr wrap="square">
            <a:spAutoFit/>
          </a:bodyPr>
          <a:lstStyle/>
          <a:p>
            <a:r>
              <a:rPr lang="en-US" sz="2400" dirty="0"/>
              <a:t> </a:t>
            </a:r>
            <a:endParaRPr lang="fr-FR" sz="2400" dirty="0"/>
          </a:p>
          <a:p>
            <a:endParaRPr lang="en-US" sz="2400" dirty="0" smtClean="0"/>
          </a:p>
          <a:p>
            <a:endParaRPr lang="en-US" sz="2400" dirty="0"/>
          </a:p>
          <a:p>
            <a:r>
              <a:rPr lang="en-US" sz="2400" dirty="0"/>
              <a:t> </a:t>
            </a:r>
            <a:endParaRPr lang="fr-FR" sz="2400" dirty="0"/>
          </a:p>
          <a:p>
            <a:r>
              <a:rPr lang="en-US" sz="2400" b="1" dirty="0" err="1" smtClean="0"/>
              <a:t>Exemple</a:t>
            </a:r>
            <a:r>
              <a:rPr lang="en-US" sz="2400" b="1" dirty="0" smtClean="0"/>
              <a:t>: </a:t>
            </a:r>
          </a:p>
          <a:p>
            <a:r>
              <a:rPr lang="en-US" sz="2400" b="1" dirty="0"/>
              <a:t>	</a:t>
            </a:r>
            <a:r>
              <a:rPr lang="en-US" sz="2000" b="1" dirty="0" err="1" smtClean="0"/>
              <a:t>int</a:t>
            </a:r>
            <a:r>
              <a:rPr lang="en-US" sz="2000" b="1" dirty="0" smtClean="0"/>
              <a:t> </a:t>
            </a:r>
            <a:r>
              <a:rPr lang="en-US" sz="2000" b="1" dirty="0" err="1" smtClean="0"/>
              <a:t>i</a:t>
            </a:r>
            <a:r>
              <a:rPr lang="en-US" sz="2000" b="1" dirty="0" smtClean="0"/>
              <a:t> = 0; </a:t>
            </a:r>
            <a:endParaRPr lang="fr-FR" sz="2000" b="1" dirty="0" smtClean="0"/>
          </a:p>
          <a:p>
            <a:pPr marL="25179">
              <a:spcBef>
                <a:spcPts val="860"/>
              </a:spcBef>
            </a:pPr>
            <a:r>
              <a:rPr lang="fr-FR" sz="2000" b="1" dirty="0" smtClean="0"/>
              <a:t>	</a:t>
            </a:r>
            <a:r>
              <a:rPr lang="fr-FR" sz="2000" spc="10" dirty="0" err="1" smtClean="0">
                <a:solidFill>
                  <a:srgbClr val="7E0054"/>
                </a:solidFill>
                <a:latin typeface="Consolas"/>
                <a:cs typeface="Consolas"/>
              </a:rPr>
              <a:t>while</a:t>
            </a:r>
            <a:r>
              <a:rPr lang="fr-FR" sz="2000" spc="10" dirty="0" smtClean="0">
                <a:solidFill>
                  <a:srgbClr val="7E0054"/>
                </a:solidFill>
                <a:latin typeface="Consolas"/>
                <a:cs typeface="Consolas"/>
              </a:rPr>
              <a:t> </a:t>
            </a:r>
            <a:r>
              <a:rPr lang="fr-FR" sz="2000" spc="10" dirty="0">
                <a:latin typeface="Consolas"/>
                <a:cs typeface="Consolas"/>
              </a:rPr>
              <a:t>(i &lt; </a:t>
            </a:r>
            <a:r>
              <a:rPr lang="fr-FR" sz="2000" spc="10" dirty="0" smtClean="0">
                <a:latin typeface="Consolas"/>
                <a:cs typeface="Consolas"/>
              </a:rPr>
              <a:t>5) </a:t>
            </a:r>
            <a:r>
              <a:rPr lang="fr-FR" sz="2000" spc="10" dirty="0">
                <a:latin typeface="Consolas"/>
                <a:cs typeface="Consolas"/>
              </a:rPr>
              <a:t>{  </a:t>
            </a:r>
            <a:endParaRPr lang="fr-FR" sz="2000" spc="10" dirty="0" smtClean="0">
              <a:latin typeface="Consolas"/>
              <a:cs typeface="Consolas"/>
            </a:endParaRPr>
          </a:p>
          <a:p>
            <a:pPr marL="25179">
              <a:spcBef>
                <a:spcPts val="860"/>
              </a:spcBef>
            </a:pPr>
            <a:r>
              <a:rPr lang="fr-FR" sz="2000" spc="10" dirty="0">
                <a:latin typeface="Consolas"/>
                <a:cs typeface="Consolas"/>
              </a:rPr>
              <a:t>	</a:t>
            </a:r>
            <a:r>
              <a:rPr lang="fr-FR" sz="2000" spc="10" dirty="0" smtClean="0">
                <a:latin typeface="Consolas"/>
                <a:cs typeface="Consolas"/>
              </a:rPr>
              <a:t>	</a:t>
            </a:r>
            <a:r>
              <a:rPr lang="en-US" sz="2000" spc="10" dirty="0" err="1" smtClean="0">
                <a:latin typeface="Consolas"/>
                <a:cs typeface="Consolas"/>
              </a:rPr>
              <a:t>System.out.println</a:t>
            </a:r>
            <a:r>
              <a:rPr lang="en-US" sz="2000" spc="10" dirty="0" smtClean="0">
                <a:latin typeface="Consolas"/>
                <a:cs typeface="Consolas"/>
              </a:rPr>
              <a:t>(“</a:t>
            </a:r>
            <a:r>
              <a:rPr lang="en-US" sz="2000" spc="10" dirty="0" err="1" smtClean="0">
                <a:latin typeface="Consolas"/>
                <a:cs typeface="Consolas"/>
              </a:rPr>
              <a:t>Var</a:t>
            </a:r>
            <a:r>
              <a:rPr lang="en-US" sz="2000" spc="10" dirty="0" smtClean="0">
                <a:latin typeface="Consolas"/>
                <a:cs typeface="Consolas"/>
              </a:rPr>
              <a:t> I = “ +</a:t>
            </a:r>
            <a:r>
              <a:rPr lang="en-US" sz="2000" spc="10" dirty="0" err="1" smtClean="0">
                <a:latin typeface="Consolas"/>
                <a:cs typeface="Consolas"/>
              </a:rPr>
              <a:t>i</a:t>
            </a:r>
            <a:r>
              <a:rPr lang="en-US" sz="2000" spc="10" dirty="0" smtClean="0">
                <a:latin typeface="Consolas"/>
                <a:cs typeface="Consolas"/>
              </a:rPr>
              <a:t>);</a:t>
            </a:r>
          </a:p>
          <a:p>
            <a:pPr marL="25179">
              <a:spcBef>
                <a:spcPts val="860"/>
              </a:spcBef>
            </a:pPr>
            <a:r>
              <a:rPr lang="fr-FR" sz="2000" spc="10" dirty="0" smtClean="0">
                <a:latin typeface="Consolas"/>
                <a:cs typeface="Consolas"/>
              </a:rPr>
              <a:t>		i++;</a:t>
            </a:r>
          </a:p>
          <a:p>
            <a:pPr marL="25179">
              <a:spcBef>
                <a:spcPts val="860"/>
              </a:spcBef>
            </a:pPr>
            <a:r>
              <a:rPr lang="fr-FR" sz="2400" spc="10" dirty="0" smtClean="0">
                <a:latin typeface="Consolas"/>
                <a:cs typeface="Consolas"/>
              </a:rPr>
              <a:t>	</a:t>
            </a:r>
            <a:r>
              <a:rPr lang="fr-FR" sz="2000" spc="10" dirty="0" smtClean="0">
                <a:latin typeface="Consolas"/>
                <a:cs typeface="Consolas"/>
              </a:rPr>
              <a:t>}</a:t>
            </a:r>
            <a:endParaRPr lang="fr-FR" sz="2000" dirty="0">
              <a:latin typeface="Consolas"/>
              <a:cs typeface="Consolas"/>
            </a:endParaRPr>
          </a:p>
          <a:p>
            <a:endParaRPr lang="fr-FR" sz="2400" dirty="0"/>
          </a:p>
        </p:txBody>
      </p:sp>
      <p:sp>
        <p:nvSpPr>
          <p:cNvPr id="4" name="Rectangle 3"/>
          <p:cNvSpPr/>
          <p:nvPr/>
        </p:nvSpPr>
        <p:spPr>
          <a:xfrm>
            <a:off x="533400" y="990600"/>
            <a:ext cx="3200400" cy="990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70062" y="1295400"/>
            <a:ext cx="4572000" cy="369332"/>
          </a:xfrm>
          <a:prstGeom prst="rect">
            <a:avLst/>
          </a:prstGeom>
        </p:spPr>
        <p:txBody>
          <a:bodyPr>
            <a:spAutoFit/>
          </a:bodyPr>
          <a:lstStyle/>
          <a:p>
            <a:pPr marL="25179">
              <a:spcBef>
                <a:spcPts val="860"/>
              </a:spcBef>
            </a:pPr>
            <a:r>
              <a:rPr lang="fr-FR" spc="10" dirty="0" err="1">
                <a:solidFill>
                  <a:srgbClr val="7E0054"/>
                </a:solidFill>
                <a:latin typeface="Consolas"/>
                <a:cs typeface="Consolas"/>
              </a:rPr>
              <a:t>while</a:t>
            </a:r>
            <a:r>
              <a:rPr lang="fr-FR" spc="10" dirty="0">
                <a:solidFill>
                  <a:srgbClr val="7E0054"/>
                </a:solidFill>
                <a:latin typeface="Consolas"/>
                <a:cs typeface="Consolas"/>
              </a:rPr>
              <a:t> </a:t>
            </a:r>
            <a:r>
              <a:rPr lang="fr-FR" spc="10" dirty="0">
                <a:latin typeface="Consolas"/>
                <a:cs typeface="Consolas"/>
              </a:rPr>
              <a:t>&lt;condition&gt;</a:t>
            </a:r>
            <a:r>
              <a:rPr lang="fr-FR" dirty="0">
                <a:latin typeface="Consolas"/>
                <a:cs typeface="Consolas"/>
              </a:rPr>
              <a:t> </a:t>
            </a:r>
            <a:r>
              <a:rPr lang="fr-FR" spc="10" dirty="0">
                <a:latin typeface="Consolas"/>
                <a:cs typeface="Consolas"/>
              </a:rPr>
              <a:t>&lt;bloc</a:t>
            </a:r>
            <a:r>
              <a:rPr lang="fr-FR" spc="10" dirty="0" smtClean="0">
                <a:latin typeface="Consolas"/>
                <a:cs typeface="Consolas"/>
              </a:rPr>
              <a:t>&gt;</a:t>
            </a:r>
            <a:endParaRPr lang="fr-FR" dirty="0">
              <a:latin typeface="Consolas"/>
              <a:cs typeface="Consolas"/>
            </a:endParaRPr>
          </a:p>
        </p:txBody>
      </p:sp>
      <p:sp>
        <p:nvSpPr>
          <p:cNvPr id="7" name="Cloud Callout 6"/>
          <p:cNvSpPr/>
          <p:nvPr/>
        </p:nvSpPr>
        <p:spPr>
          <a:xfrm>
            <a:off x="5410200" y="5840184"/>
            <a:ext cx="3276600" cy="922260"/>
          </a:xfrm>
          <a:prstGeom prst="cloudCallout">
            <a:avLst>
              <a:gd name="adj1" fmla="val -89543"/>
              <a:gd name="adj2" fmla="val -199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
        <p:nvSpPr>
          <p:cNvPr id="8" name="Rectangle 7"/>
          <p:cNvSpPr/>
          <p:nvPr/>
        </p:nvSpPr>
        <p:spPr>
          <a:xfrm>
            <a:off x="0" y="4343400"/>
            <a:ext cx="5638800" cy="2585323"/>
          </a:xfrm>
          <a:prstGeom prst="rect">
            <a:avLst/>
          </a:prstGeom>
        </p:spPr>
        <p:txBody>
          <a:bodyPr wrap="square">
            <a:spAutoFit/>
          </a:bodyPr>
          <a:lstStyle/>
          <a:p>
            <a:r>
              <a:rPr lang="en-US" i="1" dirty="0"/>
              <a:t>// Calculate </a:t>
            </a:r>
            <a:r>
              <a:rPr lang="en-US" i="1" dirty="0" err="1" smtClean="0"/>
              <a:t>exp</a:t>
            </a:r>
            <a:r>
              <a:rPr lang="en-US" i="1" dirty="0" smtClean="0"/>
              <a:t>(1</a:t>
            </a:r>
            <a:r>
              <a:rPr lang="en-US" i="1" dirty="0"/>
              <a:t>). End when the term is less than </a:t>
            </a:r>
            <a:r>
              <a:rPr lang="en-US" i="1" dirty="0" smtClean="0"/>
              <a:t>0.00001</a:t>
            </a:r>
            <a:endParaRPr lang="fr-FR" dirty="0"/>
          </a:p>
          <a:p>
            <a:r>
              <a:rPr lang="en-US" b="1" dirty="0"/>
              <a:t>double </a:t>
            </a:r>
            <a:r>
              <a:rPr lang="en-US" dirty="0"/>
              <a:t>sum = 0.0</a:t>
            </a:r>
            <a:r>
              <a:rPr lang="en-US" dirty="0" smtClean="0"/>
              <a:t>;</a:t>
            </a:r>
            <a:endParaRPr lang="fr-FR" dirty="0"/>
          </a:p>
          <a:p>
            <a:r>
              <a:rPr lang="en-US" b="1" dirty="0"/>
              <a:t>double </a:t>
            </a:r>
            <a:r>
              <a:rPr lang="en-US" dirty="0"/>
              <a:t>term = 1.0</a:t>
            </a:r>
            <a:r>
              <a:rPr lang="en-US" dirty="0" smtClean="0"/>
              <a:t>;</a:t>
            </a:r>
            <a:endParaRPr lang="fr-FR" dirty="0"/>
          </a:p>
          <a:p>
            <a:r>
              <a:rPr lang="en-US" b="1" dirty="0" err="1"/>
              <a:t>int</a:t>
            </a:r>
            <a:r>
              <a:rPr lang="en-US" b="1" dirty="0"/>
              <a:t> </a:t>
            </a:r>
            <a:r>
              <a:rPr lang="en-US" dirty="0"/>
              <a:t>k = 1</a:t>
            </a:r>
            <a:r>
              <a:rPr lang="en-US" dirty="0" smtClean="0"/>
              <a:t>;</a:t>
            </a:r>
            <a:endParaRPr lang="fr-FR" dirty="0"/>
          </a:p>
          <a:p>
            <a:r>
              <a:rPr lang="en-US" b="1" dirty="0"/>
              <a:t>while </a:t>
            </a:r>
            <a:r>
              <a:rPr lang="en-US" dirty="0"/>
              <a:t>(term &gt;= 0.00001) </a:t>
            </a:r>
            <a:r>
              <a:rPr lang="en-US" dirty="0" smtClean="0"/>
              <a:t>{</a:t>
            </a:r>
            <a:endParaRPr lang="fr-FR" dirty="0"/>
          </a:p>
          <a:p>
            <a:pPr lvl="1"/>
            <a:r>
              <a:rPr lang="en-US" dirty="0"/>
              <a:t>sum = sum + term</a:t>
            </a:r>
            <a:r>
              <a:rPr lang="en-US" dirty="0" smtClean="0"/>
              <a:t>;</a:t>
            </a:r>
            <a:endParaRPr lang="fr-FR" dirty="0"/>
          </a:p>
          <a:p>
            <a:pPr lvl="1"/>
            <a:r>
              <a:rPr lang="en-US" dirty="0"/>
              <a:t>term = term / k</a:t>
            </a:r>
            <a:r>
              <a:rPr lang="en-US" dirty="0" smtClean="0"/>
              <a:t>;</a:t>
            </a:r>
            <a:endParaRPr lang="fr-FR" dirty="0"/>
          </a:p>
          <a:p>
            <a:pPr lvl="1"/>
            <a:r>
              <a:rPr lang="en-US" dirty="0"/>
              <a:t>k++;	</a:t>
            </a:r>
            <a:r>
              <a:rPr lang="en-US" i="1" dirty="0"/>
              <a:t>// Shortcut for ‘k = k + 1</a:t>
            </a:r>
            <a:r>
              <a:rPr lang="en-US" i="1" dirty="0" smtClean="0"/>
              <a:t>’</a:t>
            </a:r>
            <a:endParaRPr lang="fr-FR" dirty="0"/>
          </a:p>
          <a:p>
            <a:r>
              <a:rPr lang="en-US" dirty="0"/>
              <a:t>}</a:t>
            </a:r>
            <a:endParaRPr lang="fr-FR" dirty="0"/>
          </a:p>
        </p:txBody>
      </p:sp>
      <p:sp>
        <p:nvSpPr>
          <p:cNvPr id="9" name="Cloud Callout 8"/>
          <p:cNvSpPr/>
          <p:nvPr/>
        </p:nvSpPr>
        <p:spPr>
          <a:xfrm>
            <a:off x="6172200" y="4119323"/>
            <a:ext cx="3276600" cy="922260"/>
          </a:xfrm>
          <a:prstGeom prst="cloudCallout">
            <a:avLst>
              <a:gd name="adj1" fmla="val -89543"/>
              <a:gd name="adj2" fmla="val -199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Tree>
    <p:extLst>
      <p:ext uri="{BB962C8B-B14F-4D97-AF65-F5344CB8AC3E}">
        <p14:creationId xmlns:p14="http://schemas.microsoft.com/office/powerpoint/2010/main" val="3677962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67000"/>
            <a:ext cx="7772400" cy="1362075"/>
          </a:xfrm>
        </p:spPr>
        <p:txBody>
          <a:bodyPr>
            <a:normAutofit fontScale="90000"/>
          </a:bodyPr>
          <a:lstStyle/>
          <a:p>
            <a:r>
              <a:rPr lang="fr-FR" dirty="0"/>
              <a:t>Structure d'un programme Java</a:t>
            </a:r>
            <a:br>
              <a:rPr lang="fr-FR" dirty="0"/>
            </a:br>
            <a:endParaRPr lang="fr-FR" dirty="0"/>
          </a:p>
        </p:txBody>
      </p:sp>
    </p:spTree>
    <p:extLst>
      <p:ext uri="{BB962C8B-B14F-4D97-AF65-F5344CB8AC3E}">
        <p14:creationId xmlns:p14="http://schemas.microsoft.com/office/powerpoint/2010/main" val="345648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for statement</a:t>
            </a:r>
            <a:endParaRPr lang="fr-FR" dirty="0"/>
          </a:p>
        </p:txBody>
      </p:sp>
      <p:sp>
        <p:nvSpPr>
          <p:cNvPr id="3" name="Rectangle 2"/>
          <p:cNvSpPr/>
          <p:nvPr/>
        </p:nvSpPr>
        <p:spPr>
          <a:xfrm>
            <a:off x="531962" y="609600"/>
            <a:ext cx="9220200" cy="4447243"/>
          </a:xfrm>
          <a:prstGeom prst="rect">
            <a:avLst/>
          </a:prstGeom>
        </p:spPr>
        <p:txBody>
          <a:bodyPr wrap="square">
            <a:spAutoFit/>
          </a:bodyPr>
          <a:lstStyle/>
          <a:p>
            <a:r>
              <a:rPr lang="en-US" sz="2400" dirty="0"/>
              <a:t> </a:t>
            </a:r>
            <a:endParaRPr lang="fr-FR" sz="2400" dirty="0"/>
          </a:p>
          <a:p>
            <a:endParaRPr lang="en-US" sz="2400" dirty="0" smtClean="0"/>
          </a:p>
          <a:p>
            <a:endParaRPr lang="en-US" sz="2400" dirty="0"/>
          </a:p>
          <a:p>
            <a:r>
              <a:rPr lang="en-US" sz="2400" dirty="0"/>
              <a:t> </a:t>
            </a:r>
            <a:endParaRPr lang="fr-FR" sz="2400" dirty="0"/>
          </a:p>
          <a:p>
            <a:endParaRPr lang="en-US" sz="2400" b="1" dirty="0" smtClean="0"/>
          </a:p>
          <a:p>
            <a:endParaRPr lang="en-US" sz="2400" b="1" dirty="0"/>
          </a:p>
          <a:p>
            <a:r>
              <a:rPr lang="en-US" sz="2400" b="1" dirty="0" err="1" smtClean="0"/>
              <a:t>Exemple</a:t>
            </a:r>
            <a:r>
              <a:rPr lang="en-US" sz="2400" b="1" dirty="0" smtClean="0"/>
              <a:t>: </a:t>
            </a:r>
          </a:p>
          <a:p>
            <a:pPr marL="266898" marR="10072" indent="-242978">
              <a:lnSpc>
                <a:spcPct val="117200"/>
              </a:lnSpc>
              <a:spcBef>
                <a:spcPts val="525"/>
              </a:spcBef>
            </a:pPr>
            <a:r>
              <a:rPr lang="en-US" sz="2400" b="1" dirty="0"/>
              <a:t>	</a:t>
            </a:r>
            <a:r>
              <a:rPr lang="fr-FR" sz="2400" spc="10" dirty="0">
                <a:solidFill>
                  <a:srgbClr val="7E0054"/>
                </a:solidFill>
                <a:latin typeface="Consolas"/>
                <a:cs typeface="Consolas"/>
              </a:rPr>
              <a:t>for </a:t>
            </a:r>
            <a:r>
              <a:rPr lang="fr-FR" sz="2400" spc="10" dirty="0">
                <a:latin typeface="Consolas"/>
                <a:cs typeface="Consolas"/>
              </a:rPr>
              <a:t>(</a:t>
            </a:r>
            <a:r>
              <a:rPr lang="fr-FR" sz="2400" spc="10" dirty="0" err="1">
                <a:solidFill>
                  <a:srgbClr val="7E0054"/>
                </a:solidFill>
                <a:latin typeface="Consolas"/>
                <a:cs typeface="Consolas"/>
              </a:rPr>
              <a:t>int</a:t>
            </a:r>
            <a:r>
              <a:rPr lang="fr-FR" sz="2400" spc="10" dirty="0">
                <a:solidFill>
                  <a:srgbClr val="7E0054"/>
                </a:solidFill>
                <a:latin typeface="Consolas"/>
                <a:cs typeface="Consolas"/>
              </a:rPr>
              <a:t> </a:t>
            </a:r>
            <a:r>
              <a:rPr lang="fr-FR" sz="2400" spc="10" dirty="0">
                <a:latin typeface="Consolas"/>
                <a:cs typeface="Consolas"/>
              </a:rPr>
              <a:t>i = </a:t>
            </a:r>
            <a:r>
              <a:rPr lang="fr-FR" sz="2400" spc="10" dirty="0">
                <a:solidFill>
                  <a:srgbClr val="990000"/>
                </a:solidFill>
                <a:latin typeface="Consolas"/>
                <a:cs typeface="Consolas"/>
              </a:rPr>
              <a:t>0</a:t>
            </a:r>
            <a:r>
              <a:rPr lang="fr-FR" sz="2400" spc="-644" dirty="0">
                <a:solidFill>
                  <a:srgbClr val="990000"/>
                </a:solidFill>
                <a:latin typeface="Consolas"/>
                <a:cs typeface="Consolas"/>
              </a:rPr>
              <a:t> </a:t>
            </a:r>
            <a:r>
              <a:rPr lang="fr-FR" sz="2400" spc="10" dirty="0">
                <a:latin typeface="Consolas"/>
                <a:cs typeface="Consolas"/>
              </a:rPr>
              <a:t>; i &lt; </a:t>
            </a:r>
            <a:r>
              <a:rPr lang="fr-FR" sz="2400" spc="10" dirty="0" smtClean="0">
                <a:latin typeface="Consolas"/>
                <a:cs typeface="Consolas"/>
              </a:rPr>
              <a:t>5; </a:t>
            </a:r>
            <a:r>
              <a:rPr lang="fr-FR" sz="2400" spc="10" dirty="0">
                <a:latin typeface="Consolas"/>
                <a:cs typeface="Consolas"/>
              </a:rPr>
              <a:t>i++ ) {  </a:t>
            </a:r>
            <a:endParaRPr lang="fr-FR" sz="2400" spc="10" dirty="0" smtClean="0">
              <a:latin typeface="Consolas"/>
              <a:cs typeface="Consolas"/>
            </a:endParaRPr>
          </a:p>
          <a:p>
            <a:pPr marL="266898" marR="10072" indent="-242978">
              <a:lnSpc>
                <a:spcPct val="117200"/>
              </a:lnSpc>
              <a:spcBef>
                <a:spcPts val="525"/>
              </a:spcBef>
            </a:pPr>
            <a:r>
              <a:rPr lang="fr-FR" sz="2400" spc="10" dirty="0" smtClean="0">
                <a:latin typeface="Consolas"/>
                <a:cs typeface="Consolas"/>
              </a:rPr>
              <a:t>		</a:t>
            </a:r>
            <a:r>
              <a:rPr lang="fr-FR" sz="2400" spc="10" dirty="0" err="1" smtClean="0">
                <a:latin typeface="Consolas"/>
                <a:cs typeface="Consolas"/>
              </a:rPr>
              <a:t>System.out.println</a:t>
            </a:r>
            <a:r>
              <a:rPr lang="fr-FR" sz="2400" spc="10" dirty="0" smtClean="0">
                <a:latin typeface="Consolas"/>
                <a:cs typeface="Consolas"/>
              </a:rPr>
              <a:t>(‘’Var i = ‘’  + i);</a:t>
            </a:r>
            <a:endParaRPr lang="fr-FR" sz="2400" dirty="0" smtClean="0">
              <a:latin typeface="Consolas"/>
              <a:cs typeface="Consolas"/>
            </a:endParaRPr>
          </a:p>
          <a:p>
            <a:pPr marL="25179">
              <a:spcBef>
                <a:spcPts val="347"/>
              </a:spcBef>
            </a:pPr>
            <a:r>
              <a:rPr lang="fr-FR" sz="2400" spc="10" dirty="0" smtClean="0">
                <a:latin typeface="Consolas"/>
                <a:cs typeface="Consolas"/>
              </a:rPr>
              <a:t>}</a:t>
            </a:r>
            <a:endParaRPr lang="fr-FR" sz="2400" dirty="0">
              <a:latin typeface="Consolas"/>
              <a:cs typeface="Consolas"/>
            </a:endParaRPr>
          </a:p>
          <a:p>
            <a:endParaRPr lang="fr-FR" sz="2400" dirty="0"/>
          </a:p>
        </p:txBody>
      </p:sp>
      <p:sp>
        <p:nvSpPr>
          <p:cNvPr id="4" name="Rectangle 3"/>
          <p:cNvSpPr/>
          <p:nvPr/>
        </p:nvSpPr>
        <p:spPr>
          <a:xfrm>
            <a:off x="533400" y="990600"/>
            <a:ext cx="5257800" cy="990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70062" y="1295400"/>
            <a:ext cx="5221138" cy="646331"/>
          </a:xfrm>
          <a:prstGeom prst="rect">
            <a:avLst/>
          </a:prstGeom>
        </p:spPr>
        <p:txBody>
          <a:bodyPr wrap="square">
            <a:spAutoFit/>
          </a:bodyPr>
          <a:lstStyle/>
          <a:p>
            <a:pPr marL="25179">
              <a:spcBef>
                <a:spcPts val="910"/>
              </a:spcBef>
            </a:pPr>
            <a:r>
              <a:rPr lang="fr-FR" spc="10" dirty="0">
                <a:solidFill>
                  <a:srgbClr val="7E0054"/>
                </a:solidFill>
                <a:latin typeface="Consolas"/>
                <a:cs typeface="Consolas"/>
              </a:rPr>
              <a:t>for</a:t>
            </a:r>
            <a:r>
              <a:rPr lang="fr-FR" spc="30" dirty="0">
                <a:solidFill>
                  <a:srgbClr val="7E0054"/>
                </a:solidFill>
                <a:latin typeface="Consolas"/>
                <a:cs typeface="Consolas"/>
              </a:rPr>
              <a:t> </a:t>
            </a:r>
            <a:r>
              <a:rPr lang="fr-FR" spc="10" dirty="0">
                <a:latin typeface="Consolas"/>
                <a:cs typeface="Consolas"/>
              </a:rPr>
              <a:t>(&lt;</a:t>
            </a:r>
            <a:r>
              <a:rPr lang="fr-FR" spc="10" dirty="0" err="1">
                <a:latin typeface="Consolas"/>
                <a:cs typeface="Consolas"/>
              </a:rPr>
              <a:t>init</a:t>
            </a:r>
            <a:r>
              <a:rPr lang="fr-FR" spc="10" dirty="0">
                <a:latin typeface="Consolas"/>
                <a:cs typeface="Consolas"/>
              </a:rPr>
              <a:t>&gt;</a:t>
            </a:r>
            <a:r>
              <a:rPr lang="fr-FR" spc="-644" dirty="0">
                <a:latin typeface="Consolas"/>
                <a:cs typeface="Consolas"/>
              </a:rPr>
              <a:t> </a:t>
            </a:r>
            <a:r>
              <a:rPr lang="fr-FR" spc="10" dirty="0">
                <a:latin typeface="Consolas"/>
                <a:cs typeface="Consolas"/>
              </a:rPr>
              <a:t>;</a:t>
            </a:r>
            <a:r>
              <a:rPr lang="fr-FR" spc="30" dirty="0">
                <a:latin typeface="Consolas"/>
                <a:cs typeface="Consolas"/>
              </a:rPr>
              <a:t> </a:t>
            </a:r>
            <a:r>
              <a:rPr lang="fr-FR" spc="10" dirty="0">
                <a:latin typeface="Consolas"/>
                <a:cs typeface="Consolas"/>
              </a:rPr>
              <a:t>&lt;condition&gt;</a:t>
            </a:r>
            <a:r>
              <a:rPr lang="fr-FR" spc="-644" dirty="0">
                <a:latin typeface="Consolas"/>
                <a:cs typeface="Consolas"/>
              </a:rPr>
              <a:t> </a:t>
            </a:r>
            <a:r>
              <a:rPr lang="fr-FR" spc="10" dirty="0">
                <a:latin typeface="Consolas"/>
                <a:cs typeface="Consolas"/>
              </a:rPr>
              <a:t>;</a:t>
            </a:r>
            <a:r>
              <a:rPr lang="fr-FR" spc="30" dirty="0">
                <a:latin typeface="Consolas"/>
                <a:cs typeface="Consolas"/>
              </a:rPr>
              <a:t> </a:t>
            </a:r>
            <a:r>
              <a:rPr lang="fr-FR" spc="10" dirty="0">
                <a:latin typeface="Consolas"/>
                <a:cs typeface="Consolas"/>
              </a:rPr>
              <a:t>&lt;</a:t>
            </a:r>
            <a:r>
              <a:rPr lang="fr-FR" spc="10" dirty="0" err="1">
                <a:latin typeface="Consolas"/>
                <a:cs typeface="Consolas"/>
              </a:rPr>
              <a:t>increment</a:t>
            </a:r>
            <a:r>
              <a:rPr lang="fr-FR" spc="10" dirty="0">
                <a:latin typeface="Consolas"/>
                <a:cs typeface="Consolas"/>
              </a:rPr>
              <a:t>&gt;)</a:t>
            </a:r>
            <a:r>
              <a:rPr lang="fr-FR" spc="30" dirty="0">
                <a:latin typeface="Consolas"/>
                <a:cs typeface="Consolas"/>
              </a:rPr>
              <a:t> </a:t>
            </a:r>
            <a:r>
              <a:rPr lang="fr-FR" spc="10" dirty="0">
                <a:latin typeface="Consolas"/>
                <a:cs typeface="Consolas"/>
              </a:rPr>
              <a:t>&lt;bloc&gt;</a:t>
            </a:r>
            <a:endParaRPr lang="fr-FR" dirty="0">
              <a:latin typeface="Consolas"/>
              <a:cs typeface="Consolas"/>
            </a:endParaRPr>
          </a:p>
        </p:txBody>
      </p:sp>
      <p:sp>
        <p:nvSpPr>
          <p:cNvPr id="7" name="Cloud Callout 6"/>
          <p:cNvSpPr/>
          <p:nvPr/>
        </p:nvSpPr>
        <p:spPr>
          <a:xfrm>
            <a:off x="5410200" y="5840184"/>
            <a:ext cx="3276600" cy="922260"/>
          </a:xfrm>
          <a:prstGeom prst="cloudCallout">
            <a:avLst>
              <a:gd name="adj1" fmla="val -89543"/>
              <a:gd name="adj2" fmla="val -199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Tree>
    <p:extLst>
      <p:ext uri="{BB962C8B-B14F-4D97-AF65-F5344CB8AC3E}">
        <p14:creationId xmlns:p14="http://schemas.microsoft.com/office/powerpoint/2010/main" val="485827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Structure d'un programme Java</a:t>
            </a:r>
            <a:br>
              <a:rPr lang="fr-FR" dirty="0"/>
            </a:br>
            <a:endParaRPr lang="fr-FR" dirty="0"/>
          </a:p>
        </p:txBody>
      </p:sp>
      <p:sp>
        <p:nvSpPr>
          <p:cNvPr id="3" name="Text Placeholder 2"/>
          <p:cNvSpPr>
            <a:spLocks noGrp="1"/>
          </p:cNvSpPr>
          <p:nvPr>
            <p:ph type="body" idx="1"/>
          </p:nvPr>
        </p:nvSpPr>
        <p:spPr/>
        <p:txBody>
          <a:bodyPr>
            <a:normAutofit/>
          </a:bodyPr>
          <a:lstStyle/>
          <a:p>
            <a:r>
              <a:rPr lang="fr-FR" sz="5400" b="1" dirty="0" err="1" smtClean="0"/>
              <a:t>Methodes</a:t>
            </a:r>
            <a:endParaRPr lang="fr-FR" sz="5400" b="1" dirty="0"/>
          </a:p>
        </p:txBody>
      </p:sp>
    </p:spTree>
    <p:extLst>
      <p:ext uri="{BB962C8B-B14F-4D97-AF65-F5344CB8AC3E}">
        <p14:creationId xmlns:p14="http://schemas.microsoft.com/office/powerpoint/2010/main" val="3325192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err="1" smtClean="0"/>
              <a:t>Methodes</a:t>
            </a:r>
            <a:r>
              <a:rPr lang="fr-FR" b="1" dirty="0" smtClean="0"/>
              <a:t> - Syntaxe</a:t>
            </a:r>
            <a:endParaRPr lang="fr-FR" b="1" dirty="0"/>
          </a:p>
        </p:txBody>
      </p:sp>
      <p:sp>
        <p:nvSpPr>
          <p:cNvPr id="6" name="TextBox 5"/>
          <p:cNvSpPr txBox="1"/>
          <p:nvPr/>
        </p:nvSpPr>
        <p:spPr>
          <a:xfrm>
            <a:off x="443344" y="2133600"/>
            <a:ext cx="8014855" cy="2585323"/>
          </a:xfrm>
          <a:prstGeom prst="rect">
            <a:avLst/>
          </a:prstGeom>
          <a:noFill/>
        </p:spPr>
        <p:txBody>
          <a:bodyPr wrap="square" rtlCol="0">
            <a:spAutoFit/>
          </a:bodyPr>
          <a:lstStyle/>
          <a:p>
            <a:r>
              <a:rPr lang="fr-FR" dirty="0"/>
              <a:t>▸ Une méthode est composée de sa signature et d’un traitement associé </a:t>
            </a:r>
            <a:endParaRPr lang="fr-FR" dirty="0" smtClean="0"/>
          </a:p>
          <a:p>
            <a:r>
              <a:rPr lang="fr-FR" dirty="0"/>
              <a:t>	</a:t>
            </a:r>
            <a:r>
              <a:rPr lang="fr-FR" dirty="0" smtClean="0"/>
              <a:t>▸ </a:t>
            </a:r>
            <a:r>
              <a:rPr lang="fr-FR" dirty="0"/>
              <a:t>La signature d’une méthode contient notamment </a:t>
            </a:r>
            <a:endParaRPr lang="fr-FR" dirty="0" smtClean="0"/>
          </a:p>
          <a:p>
            <a:r>
              <a:rPr lang="fr-FR" dirty="0"/>
              <a:t>	</a:t>
            </a:r>
            <a:r>
              <a:rPr lang="fr-FR" dirty="0" smtClean="0"/>
              <a:t>	▸ </a:t>
            </a:r>
            <a:r>
              <a:rPr lang="fr-FR" dirty="0"/>
              <a:t>un nom de méthode </a:t>
            </a:r>
            <a:endParaRPr lang="fr-FR" dirty="0" smtClean="0"/>
          </a:p>
          <a:p>
            <a:r>
              <a:rPr lang="fr-FR" dirty="0"/>
              <a:t>	</a:t>
            </a:r>
            <a:r>
              <a:rPr lang="fr-FR" dirty="0" smtClean="0"/>
              <a:t>	▸ </a:t>
            </a:r>
            <a:r>
              <a:rPr lang="fr-FR" dirty="0"/>
              <a:t>un type de données de retour </a:t>
            </a:r>
            <a:endParaRPr lang="fr-FR" dirty="0" smtClean="0"/>
          </a:p>
          <a:p>
            <a:r>
              <a:rPr lang="fr-FR" dirty="0"/>
              <a:t>	</a:t>
            </a:r>
            <a:r>
              <a:rPr lang="fr-FR" dirty="0" smtClean="0"/>
              <a:t>	▸ </a:t>
            </a:r>
            <a:r>
              <a:rPr lang="fr-FR" dirty="0"/>
              <a:t>des types de données pour ses arguments </a:t>
            </a:r>
            <a:endParaRPr lang="fr-FR" dirty="0" smtClean="0"/>
          </a:p>
          <a:p>
            <a:endParaRPr lang="fr-FR" dirty="0"/>
          </a:p>
          <a:p>
            <a:endParaRPr lang="fr-FR" dirty="0" smtClean="0"/>
          </a:p>
          <a:p>
            <a:r>
              <a:rPr lang="fr-FR" dirty="0" smtClean="0"/>
              <a:t>▸ </a:t>
            </a:r>
            <a:r>
              <a:rPr lang="fr-FR" dirty="0"/>
              <a:t>Par convention le nom des méthodes et attributs commencent toujours par une </a:t>
            </a:r>
            <a:r>
              <a:rPr lang="fr-FR" dirty="0" smtClean="0"/>
              <a:t>minuscule</a:t>
            </a:r>
            <a:endParaRPr lang="fr-FR" dirty="0"/>
          </a:p>
        </p:txBody>
      </p:sp>
      <p:grpSp>
        <p:nvGrpSpPr>
          <p:cNvPr id="7" name="Group 6"/>
          <p:cNvGrpSpPr/>
          <p:nvPr/>
        </p:nvGrpSpPr>
        <p:grpSpPr>
          <a:xfrm>
            <a:off x="228600" y="5410200"/>
            <a:ext cx="10439400" cy="1437859"/>
            <a:chOff x="76200" y="5562600"/>
            <a:chExt cx="10439400" cy="1437859"/>
          </a:xfrm>
        </p:grpSpPr>
        <p:sp>
          <p:nvSpPr>
            <p:cNvPr id="8" name="TextBox 7"/>
            <p:cNvSpPr txBox="1"/>
            <p:nvPr/>
          </p:nvSpPr>
          <p:spPr>
            <a:xfrm>
              <a:off x="214378" y="5800130"/>
              <a:ext cx="10301222" cy="1200329"/>
            </a:xfrm>
            <a:prstGeom prst="rect">
              <a:avLst/>
            </a:prstGeom>
            <a:noFill/>
          </p:spPr>
          <p:txBody>
            <a:bodyPr wrap="square" rtlCol="0">
              <a:spAutoFit/>
            </a:bodyPr>
            <a:lstStyle/>
            <a:p>
              <a:r>
                <a:rPr lang="en-US" dirty="0" smtClean="0">
                  <a:solidFill>
                    <a:srgbClr val="7030A0"/>
                  </a:solidFill>
                </a:rPr>
                <a:t>&lt;type de retour&gt; </a:t>
              </a:r>
              <a:r>
                <a:rPr lang="en-US" dirty="0" smtClean="0"/>
                <a:t>&lt;</a:t>
              </a:r>
              <a:r>
                <a:rPr lang="en-US" dirty="0" err="1" smtClean="0"/>
                <a:t>nom_de_methode</a:t>
              </a:r>
              <a:r>
                <a:rPr lang="en-US" dirty="0" smtClean="0"/>
                <a:t>&gt;  (&lt;arguments&gt;  *){  </a:t>
              </a:r>
              <a:r>
                <a:rPr lang="en-US" dirty="0" smtClean="0">
                  <a:sym typeface="Wingdings" pitchFamily="2" charset="2"/>
                </a:rPr>
                <a:t> Nom de </a:t>
              </a:r>
              <a:r>
                <a:rPr lang="en-US" dirty="0" err="1" smtClean="0">
                  <a:sym typeface="Wingdings" pitchFamily="2" charset="2"/>
                </a:rPr>
                <a:t>methode</a:t>
              </a:r>
              <a:r>
                <a:rPr lang="en-US" dirty="0" smtClean="0">
                  <a:sym typeface="Wingdings" pitchFamily="2" charset="2"/>
                </a:rPr>
                <a:t>  + arguments </a:t>
              </a:r>
            </a:p>
            <a:p>
              <a:r>
                <a:rPr lang="en-US" dirty="0">
                  <a:sym typeface="Wingdings" pitchFamily="2" charset="2"/>
                </a:rPr>
                <a:t>	</a:t>
              </a:r>
              <a:r>
                <a:rPr lang="en-US" dirty="0" smtClean="0">
                  <a:sym typeface="Wingdings" pitchFamily="2" charset="2"/>
                </a:rPr>
                <a:t>						</a:t>
              </a:r>
              <a:r>
                <a:rPr lang="en-US" dirty="0" err="1" smtClean="0">
                  <a:sym typeface="Wingdings" pitchFamily="2" charset="2"/>
                </a:rPr>
                <a:t>dans</a:t>
              </a:r>
              <a:r>
                <a:rPr lang="en-US" dirty="0" smtClean="0">
                  <a:sym typeface="Wingdings" pitchFamily="2" charset="2"/>
                </a:rPr>
                <a:t> la </a:t>
              </a:r>
              <a:r>
                <a:rPr lang="en-US" dirty="0" err="1" smtClean="0">
                  <a:sym typeface="Wingdings" pitchFamily="2" charset="2"/>
                </a:rPr>
                <a:t>parenthese</a:t>
              </a:r>
              <a:endParaRPr lang="en-US" dirty="0" smtClean="0"/>
            </a:p>
            <a:p>
              <a:r>
                <a:rPr lang="en-US" dirty="0" smtClean="0"/>
                <a:t>      &lt;</a:t>
              </a:r>
              <a:r>
                <a:rPr lang="en-US" dirty="0" err="1" smtClean="0"/>
                <a:t>traitement</a:t>
              </a:r>
              <a:r>
                <a:rPr lang="en-US" dirty="0" smtClean="0"/>
                <a:t> </a:t>
              </a:r>
              <a:r>
                <a:rPr lang="en-US" dirty="0" err="1" smtClean="0"/>
                <a:t>associe</a:t>
              </a:r>
              <a:r>
                <a:rPr lang="en-US" dirty="0" smtClean="0"/>
                <a:t>&gt;       </a:t>
              </a:r>
              <a:r>
                <a:rPr lang="en-US" dirty="0" smtClean="0">
                  <a:sym typeface="Wingdings" pitchFamily="2" charset="2"/>
                </a:rPr>
                <a:t>  </a:t>
              </a:r>
              <a:r>
                <a:rPr lang="en-US" dirty="0" err="1" smtClean="0">
                  <a:sym typeface="Wingdings" pitchFamily="2" charset="2"/>
                </a:rPr>
                <a:t>traitement</a:t>
              </a:r>
              <a:endParaRPr lang="en-US" dirty="0" smtClean="0"/>
            </a:p>
            <a:p>
              <a:r>
                <a:rPr lang="en-US" dirty="0" smtClean="0"/>
                <a:t>}</a:t>
              </a:r>
              <a:endParaRPr lang="fr-FR" dirty="0"/>
            </a:p>
          </p:txBody>
        </p:sp>
        <p:sp>
          <p:nvSpPr>
            <p:cNvPr id="9" name="Rectangle 8"/>
            <p:cNvSpPr/>
            <p:nvPr/>
          </p:nvSpPr>
          <p:spPr>
            <a:xfrm>
              <a:off x="76200" y="5562600"/>
              <a:ext cx="6477000" cy="11608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Cloud 9"/>
          <p:cNvSpPr/>
          <p:nvPr/>
        </p:nvSpPr>
        <p:spPr>
          <a:xfrm>
            <a:off x="4953000" y="2133600"/>
            <a:ext cx="4191000" cy="2895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about a method that is called  </a:t>
            </a:r>
            <a:r>
              <a:rPr lang="en-US" dirty="0" err="1" smtClean="0"/>
              <a:t>MyFirstMethod</a:t>
            </a:r>
            <a:endParaRPr lang="en-US" dirty="0" smtClean="0"/>
          </a:p>
          <a:p>
            <a:pPr algn="ctr"/>
            <a:r>
              <a:rPr lang="en-US" dirty="0" smtClean="0"/>
              <a:t>With the arguments </a:t>
            </a:r>
          </a:p>
          <a:p>
            <a:pPr algn="ctr"/>
            <a:r>
              <a:rPr lang="en-US" dirty="0" smtClean="0"/>
              <a:t>A,B: integers</a:t>
            </a:r>
          </a:p>
          <a:p>
            <a:pPr algn="ctr"/>
            <a:r>
              <a:rPr lang="en-US" dirty="0" smtClean="0"/>
              <a:t>That calculates the sum of the two argument? </a:t>
            </a:r>
            <a:endParaRPr lang="fr-FR" dirty="0"/>
          </a:p>
        </p:txBody>
      </p:sp>
    </p:spTree>
    <p:extLst>
      <p:ext uri="{BB962C8B-B14F-4D97-AF65-F5344CB8AC3E}">
        <p14:creationId xmlns:p14="http://schemas.microsoft.com/office/powerpoint/2010/main" val="106642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352" y="10386"/>
            <a:ext cx="184731" cy="584775"/>
          </a:xfrm>
          <a:prstGeom prst="rect">
            <a:avLst/>
          </a:prstGeom>
        </p:spPr>
        <p:txBody>
          <a:bodyPr wrap="none">
            <a:spAutoFit/>
          </a:bodyPr>
          <a:lstStyle/>
          <a:p>
            <a:endParaRPr lang="fr-FR" sz="3200" b="1" u="sng" dirty="0" smtClean="0"/>
          </a:p>
        </p:txBody>
      </p:sp>
      <p:sp>
        <p:nvSpPr>
          <p:cNvPr id="51"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Exemple: Classe Livre </a:t>
            </a:r>
            <a:endParaRPr lang="fr-FR" dirty="0" smtClean="0"/>
          </a:p>
        </p:txBody>
      </p:sp>
      <p:sp>
        <p:nvSpPr>
          <p:cNvPr id="20" name="Rectangle 19"/>
          <p:cNvSpPr/>
          <p:nvPr/>
        </p:nvSpPr>
        <p:spPr>
          <a:xfrm>
            <a:off x="1295400" y="1417638"/>
            <a:ext cx="4648200" cy="4524315"/>
          </a:xfrm>
          <a:prstGeom prst="rect">
            <a:avLst/>
          </a:prstGeom>
        </p:spPr>
        <p:txBody>
          <a:bodyPr wrap="square">
            <a:spAutoFit/>
          </a:bodyPr>
          <a:lstStyle/>
          <a:p>
            <a:r>
              <a:rPr lang="fr-FR" sz="1600" b="1" u="sng" dirty="0" smtClean="0"/>
              <a:t>Exemple </a:t>
            </a:r>
          </a:p>
          <a:p>
            <a:r>
              <a:rPr lang="fr-FR" sz="1600" dirty="0" smtClean="0"/>
              <a:t>class  Livre { </a:t>
            </a:r>
          </a:p>
          <a:p>
            <a:r>
              <a:rPr lang="fr-FR" sz="1600" dirty="0"/>
              <a:t> </a:t>
            </a:r>
            <a:r>
              <a:rPr lang="fr-FR" sz="1600" dirty="0" smtClean="0"/>
              <a:t>   String      </a:t>
            </a:r>
            <a:r>
              <a:rPr lang="fr-FR" sz="1600" dirty="0" smtClean="0"/>
              <a:t>titre; </a:t>
            </a:r>
          </a:p>
          <a:p>
            <a:r>
              <a:rPr lang="en-US" sz="1600" dirty="0" smtClean="0"/>
              <a:t>    double prix </a:t>
            </a:r>
            <a:endParaRPr lang="fr-FR" sz="1600" dirty="0" smtClean="0"/>
          </a:p>
          <a:p>
            <a:r>
              <a:rPr lang="fr-FR" sz="1600" dirty="0" smtClean="0"/>
              <a:t>double </a:t>
            </a:r>
            <a:r>
              <a:rPr lang="fr-FR" sz="1600" dirty="0" err="1" smtClean="0"/>
              <a:t>getPrix</a:t>
            </a:r>
            <a:r>
              <a:rPr lang="fr-FR" sz="1600" dirty="0" smtClean="0"/>
              <a:t>() </a:t>
            </a:r>
            <a:r>
              <a:rPr lang="fr-FR" sz="1600" dirty="0" smtClean="0"/>
              <a:t>{ </a:t>
            </a:r>
          </a:p>
          <a:p>
            <a:r>
              <a:rPr lang="fr-FR" sz="1600" dirty="0"/>
              <a:t>	</a:t>
            </a:r>
            <a:r>
              <a:rPr lang="fr-FR" sz="1600" dirty="0" smtClean="0"/>
              <a:t>return prix;        	</a:t>
            </a:r>
            <a:endParaRPr lang="fr-FR" sz="1100" dirty="0" smtClean="0"/>
          </a:p>
          <a:p>
            <a:r>
              <a:rPr lang="fr-FR" sz="1600" dirty="0" smtClean="0"/>
              <a:t>    } </a:t>
            </a:r>
            <a:endParaRPr lang="fr-FR" sz="1600" dirty="0" smtClean="0"/>
          </a:p>
          <a:p>
            <a:r>
              <a:rPr lang="fr-FR" sz="1600" dirty="0"/>
              <a:t>double </a:t>
            </a:r>
            <a:r>
              <a:rPr lang="fr-FR" sz="1600" dirty="0" err="1" smtClean="0"/>
              <a:t>setPrix</a:t>
            </a:r>
            <a:r>
              <a:rPr lang="fr-FR" sz="1600" dirty="0" smtClean="0"/>
              <a:t>(double p) </a:t>
            </a:r>
            <a:r>
              <a:rPr lang="fr-FR" sz="1600" dirty="0"/>
              <a:t>{ </a:t>
            </a:r>
          </a:p>
          <a:p>
            <a:r>
              <a:rPr lang="fr-FR" sz="1600" dirty="0"/>
              <a:t>	</a:t>
            </a:r>
            <a:r>
              <a:rPr lang="fr-FR" sz="1600" dirty="0" smtClean="0"/>
              <a:t>prix = p;        </a:t>
            </a:r>
            <a:r>
              <a:rPr lang="fr-FR" sz="1600" dirty="0"/>
              <a:t>	</a:t>
            </a:r>
            <a:endParaRPr lang="fr-FR" sz="1100" dirty="0"/>
          </a:p>
          <a:p>
            <a:r>
              <a:rPr lang="fr-FR" sz="1600" dirty="0"/>
              <a:t>    } </a:t>
            </a:r>
            <a:r>
              <a:rPr lang="fr-FR" sz="1600" dirty="0" smtClean="0"/>
              <a:t>		            	</a:t>
            </a:r>
            <a:endParaRPr lang="fr-FR" sz="1100" dirty="0" smtClean="0"/>
          </a:p>
          <a:p>
            <a:r>
              <a:rPr lang="fr-FR" sz="1600" dirty="0" smtClean="0"/>
              <a:t> String </a:t>
            </a:r>
            <a:r>
              <a:rPr lang="fr-FR" sz="1600" dirty="0" err="1" smtClean="0"/>
              <a:t>getTitre</a:t>
            </a:r>
            <a:r>
              <a:rPr lang="fr-FR" sz="1600" dirty="0" smtClean="0"/>
              <a:t>() </a:t>
            </a:r>
            <a:r>
              <a:rPr lang="fr-FR" sz="1600" dirty="0" smtClean="0"/>
              <a:t>{ </a:t>
            </a:r>
          </a:p>
          <a:p>
            <a:r>
              <a:rPr lang="fr-FR" sz="1600" dirty="0" smtClean="0"/>
              <a:t>	return </a:t>
            </a:r>
            <a:r>
              <a:rPr lang="fr-FR" sz="1600" dirty="0" smtClean="0"/>
              <a:t>titre;        </a:t>
            </a:r>
            <a:endParaRPr lang="fr-FR" sz="1100" dirty="0" smtClean="0"/>
          </a:p>
          <a:p>
            <a:r>
              <a:rPr lang="fr-FR" sz="1600" dirty="0" smtClean="0"/>
              <a:t>    } </a:t>
            </a:r>
            <a:endParaRPr lang="fr-FR" sz="1600" dirty="0" smtClean="0"/>
          </a:p>
          <a:p>
            <a:r>
              <a:rPr lang="fr-FR" sz="1600" dirty="0"/>
              <a:t> String </a:t>
            </a:r>
            <a:r>
              <a:rPr lang="fr-FR" sz="1600" dirty="0" err="1" smtClean="0"/>
              <a:t>setTitre</a:t>
            </a:r>
            <a:r>
              <a:rPr lang="fr-FR" sz="1600" dirty="0" smtClean="0"/>
              <a:t> (String t) </a:t>
            </a:r>
            <a:r>
              <a:rPr lang="fr-FR" sz="1600" dirty="0"/>
              <a:t>{ </a:t>
            </a:r>
          </a:p>
          <a:p>
            <a:r>
              <a:rPr lang="fr-FR" sz="1600" dirty="0"/>
              <a:t>	</a:t>
            </a:r>
            <a:r>
              <a:rPr lang="fr-FR" sz="1600" dirty="0" smtClean="0"/>
              <a:t>titre = t; </a:t>
            </a:r>
            <a:endParaRPr lang="fr-FR" sz="1100" dirty="0"/>
          </a:p>
          <a:p>
            <a:r>
              <a:rPr lang="fr-FR" sz="1600" dirty="0"/>
              <a:t>    } 	</a:t>
            </a:r>
            <a:endParaRPr lang="fr-FR" sz="1600" dirty="0" smtClean="0"/>
          </a:p>
          <a:p>
            <a:r>
              <a:rPr lang="fr-FR" sz="1600" dirty="0" smtClean="0"/>
              <a:t>		</a:t>
            </a:r>
            <a:r>
              <a:rPr lang="fr-FR" sz="1100" dirty="0" smtClean="0"/>
              <a:t>                         </a:t>
            </a:r>
          </a:p>
          <a:p>
            <a:r>
              <a:rPr lang="fr-FR" sz="1600" dirty="0" smtClean="0"/>
              <a:t>} </a:t>
            </a:r>
            <a:endParaRPr lang="fr-FR" sz="1600" dirty="0"/>
          </a:p>
        </p:txBody>
      </p:sp>
      <p:cxnSp>
        <p:nvCxnSpPr>
          <p:cNvPr id="5" name="Straight Arrow Connector 4"/>
          <p:cNvCxnSpPr/>
          <p:nvPr/>
        </p:nvCxnSpPr>
        <p:spPr>
          <a:xfrm flipH="1" flipV="1">
            <a:off x="3619500" y="2590800"/>
            <a:ext cx="1600200" cy="1044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3505200" y="3483004"/>
            <a:ext cx="17145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505200" y="3635404"/>
            <a:ext cx="1714500" cy="631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657600" y="3679795"/>
            <a:ext cx="1562100" cy="1197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048000" y="21336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213784" y="1948934"/>
            <a:ext cx="1005916" cy="369332"/>
          </a:xfrm>
          <a:prstGeom prst="rect">
            <a:avLst/>
          </a:prstGeom>
          <a:noFill/>
        </p:spPr>
        <p:txBody>
          <a:bodyPr wrap="none" rtlCol="0">
            <a:spAutoFit/>
          </a:bodyPr>
          <a:lstStyle/>
          <a:p>
            <a:r>
              <a:rPr lang="en-US" dirty="0" err="1" smtClean="0"/>
              <a:t>Attributs</a:t>
            </a:r>
            <a:endParaRPr lang="fr-FR" dirty="0"/>
          </a:p>
        </p:txBody>
      </p:sp>
      <p:sp>
        <p:nvSpPr>
          <p:cNvPr id="28" name="Rectangle 27"/>
          <p:cNvSpPr/>
          <p:nvPr/>
        </p:nvSpPr>
        <p:spPr>
          <a:xfrm>
            <a:off x="5257800" y="3429000"/>
            <a:ext cx="1143646" cy="369332"/>
          </a:xfrm>
          <a:prstGeom prst="rect">
            <a:avLst/>
          </a:prstGeom>
        </p:spPr>
        <p:txBody>
          <a:bodyPr wrap="none">
            <a:spAutoFit/>
          </a:bodyPr>
          <a:lstStyle/>
          <a:p>
            <a:r>
              <a:rPr lang="fr-FR" dirty="0"/>
              <a:t>Méthodes</a:t>
            </a:r>
          </a:p>
        </p:txBody>
      </p:sp>
    </p:spTree>
    <p:extLst>
      <p:ext uri="{BB962C8B-B14F-4D97-AF65-F5344CB8AC3E}">
        <p14:creationId xmlns:p14="http://schemas.microsoft.com/office/powerpoint/2010/main" val="38711279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26727" y="1424747"/>
            <a:ext cx="4478673" cy="1928521"/>
          </a:xfrm>
          <a:prstGeom prst="rect">
            <a:avLst/>
          </a:prstGeom>
        </p:spPr>
        <p:txBody>
          <a:bodyPr vert="horz" wrap="square" lIns="0" tIns="23920" rIns="0" bIns="0" rtlCol="0">
            <a:spAutoFit/>
          </a:bodyPr>
          <a:lstStyle/>
          <a:p>
            <a:pPr marL="341176" marR="812023" indent="-317256">
              <a:lnSpc>
                <a:spcPct val="117200"/>
              </a:lnSpc>
              <a:spcBef>
                <a:spcPts val="188"/>
              </a:spcBef>
            </a:pPr>
            <a:r>
              <a:rPr sz="1700" spc="10" dirty="0">
                <a:solidFill>
                  <a:schemeClr val="tx1">
                    <a:lumMod val="95000"/>
                    <a:lumOff val="5000"/>
                  </a:schemeClr>
                </a:solidFill>
                <a:latin typeface="Consolas"/>
                <a:cs typeface="Consolas"/>
              </a:rPr>
              <a:t>public class </a:t>
            </a:r>
            <a:r>
              <a:rPr lang="en-US" sz="1700" spc="10" dirty="0" err="1">
                <a:solidFill>
                  <a:schemeClr val="tx1">
                    <a:lumMod val="95000"/>
                    <a:lumOff val="5000"/>
                  </a:schemeClr>
                </a:solidFill>
                <a:latin typeface="Consolas"/>
                <a:cs typeface="Consolas"/>
              </a:rPr>
              <a:t>t</a:t>
            </a:r>
            <a:r>
              <a:rPr lang="en-US" sz="1700" spc="10" dirty="0" err="1" smtClean="0">
                <a:solidFill>
                  <a:schemeClr val="tx1">
                    <a:lumMod val="95000"/>
                    <a:lumOff val="5000"/>
                  </a:schemeClr>
                </a:solidFill>
                <a:latin typeface="Consolas"/>
                <a:cs typeface="Consolas"/>
              </a:rPr>
              <a:t>estClass</a:t>
            </a:r>
            <a:r>
              <a:rPr sz="1700" spc="10" dirty="0" smtClean="0">
                <a:solidFill>
                  <a:schemeClr val="tx1">
                    <a:lumMod val="95000"/>
                    <a:lumOff val="5000"/>
                  </a:schemeClr>
                </a:solidFill>
                <a:latin typeface="Consolas"/>
                <a:cs typeface="Consolas"/>
              </a:rPr>
              <a:t>{  </a:t>
            </a:r>
            <a:endParaRPr lang="en-US" sz="1700" spc="10" dirty="0" smtClean="0">
              <a:solidFill>
                <a:schemeClr val="tx1">
                  <a:lumMod val="95000"/>
                  <a:lumOff val="5000"/>
                </a:schemeClr>
              </a:solidFill>
              <a:latin typeface="Consolas"/>
              <a:cs typeface="Consolas"/>
            </a:endParaRPr>
          </a:p>
          <a:p>
            <a:pPr marL="341176" marR="812023" indent="-317256">
              <a:lnSpc>
                <a:spcPct val="117200"/>
              </a:lnSpc>
              <a:spcBef>
                <a:spcPts val="188"/>
              </a:spcBef>
            </a:pPr>
            <a:endParaRPr lang="en-US" sz="1700" spc="10" dirty="0">
              <a:solidFill>
                <a:schemeClr val="tx1">
                  <a:lumMod val="95000"/>
                  <a:lumOff val="5000"/>
                </a:schemeClr>
              </a:solidFill>
              <a:latin typeface="Consolas"/>
              <a:cs typeface="Consolas"/>
            </a:endParaRPr>
          </a:p>
          <a:p>
            <a:pPr marL="341176" marR="812023" indent="-317256">
              <a:lnSpc>
                <a:spcPct val="117200"/>
              </a:lnSpc>
              <a:spcBef>
                <a:spcPts val="188"/>
              </a:spcBef>
            </a:pPr>
            <a:r>
              <a:rPr sz="1700" spc="10" dirty="0" err="1" smtClean="0">
                <a:solidFill>
                  <a:schemeClr val="tx1">
                    <a:lumMod val="95000"/>
                    <a:lumOff val="5000"/>
                  </a:schemeClr>
                </a:solidFill>
                <a:latin typeface="Consolas"/>
                <a:cs typeface="Consolas"/>
              </a:rPr>
              <a:t>int</a:t>
            </a:r>
            <a:r>
              <a:rPr sz="1700" dirty="0" smtClean="0">
                <a:solidFill>
                  <a:schemeClr val="tx1">
                    <a:lumMod val="95000"/>
                    <a:lumOff val="5000"/>
                  </a:schemeClr>
                </a:solidFill>
                <a:latin typeface="Consolas"/>
                <a:cs typeface="Consolas"/>
              </a:rPr>
              <a:t> </a:t>
            </a:r>
            <a:r>
              <a:rPr sz="1700" spc="10" dirty="0">
                <a:solidFill>
                  <a:schemeClr val="tx1">
                    <a:lumMod val="95000"/>
                    <a:lumOff val="5000"/>
                  </a:schemeClr>
                </a:solidFill>
                <a:latin typeface="Consolas"/>
                <a:cs typeface="Consolas"/>
              </a:rPr>
              <a:t>a;</a:t>
            </a:r>
            <a:endParaRPr sz="1700" dirty="0">
              <a:solidFill>
                <a:schemeClr val="tx1">
                  <a:lumMod val="95000"/>
                  <a:lumOff val="5000"/>
                </a:schemeClr>
              </a:solidFill>
              <a:latin typeface="Consolas"/>
              <a:cs typeface="Consolas"/>
            </a:endParaRPr>
          </a:p>
          <a:p>
            <a:pPr>
              <a:spcBef>
                <a:spcPts val="40"/>
              </a:spcBef>
            </a:pPr>
            <a:endParaRPr sz="2300" dirty="0" smtClean="0">
              <a:solidFill>
                <a:schemeClr val="tx1">
                  <a:lumMod val="95000"/>
                  <a:lumOff val="5000"/>
                </a:schemeClr>
              </a:solidFill>
              <a:latin typeface="Times New Roman"/>
              <a:cs typeface="Times New Roman"/>
            </a:endParaRPr>
          </a:p>
          <a:p>
            <a:pPr marL="705013" marR="10072" indent="-363837">
              <a:lnSpc>
                <a:spcPct val="102499"/>
              </a:lnSpc>
            </a:pPr>
            <a:r>
              <a:rPr sz="1700" spc="10" dirty="0" smtClean="0">
                <a:solidFill>
                  <a:schemeClr val="tx1">
                    <a:lumMod val="95000"/>
                    <a:lumOff val="5000"/>
                  </a:schemeClr>
                </a:solidFill>
                <a:latin typeface="Consolas"/>
                <a:cs typeface="Consolas"/>
              </a:rPr>
              <a:t>public </a:t>
            </a:r>
            <a:r>
              <a:rPr sz="1700" spc="10" dirty="0">
                <a:solidFill>
                  <a:schemeClr val="tx1">
                    <a:lumMod val="95000"/>
                    <a:lumOff val="5000"/>
                  </a:schemeClr>
                </a:solidFill>
                <a:latin typeface="Consolas"/>
                <a:cs typeface="Consolas"/>
              </a:rPr>
              <a:t>void </a:t>
            </a:r>
            <a:r>
              <a:rPr sz="1700" spc="10" dirty="0" smtClean="0">
                <a:solidFill>
                  <a:schemeClr val="tx1">
                    <a:lumMod val="95000"/>
                    <a:lumOff val="5000"/>
                  </a:schemeClr>
                </a:solidFill>
                <a:latin typeface="Consolas"/>
                <a:cs typeface="Consolas"/>
              </a:rPr>
              <a:t>test(</a:t>
            </a:r>
            <a:r>
              <a:rPr sz="1700" spc="10" dirty="0" err="1" smtClean="0">
                <a:solidFill>
                  <a:schemeClr val="tx1">
                    <a:lumMod val="95000"/>
                    <a:lumOff val="5000"/>
                  </a:schemeClr>
                </a:solidFill>
                <a:latin typeface="Consolas"/>
                <a:cs typeface="Consolas"/>
              </a:rPr>
              <a:t>int</a:t>
            </a:r>
            <a:r>
              <a:rPr sz="1700" spc="10" dirty="0" smtClean="0">
                <a:solidFill>
                  <a:schemeClr val="tx1">
                    <a:lumMod val="95000"/>
                    <a:lumOff val="5000"/>
                  </a:schemeClr>
                </a:solidFill>
                <a:latin typeface="Consolas"/>
                <a:cs typeface="Consolas"/>
              </a:rPr>
              <a:t> b</a:t>
            </a:r>
            <a:r>
              <a:rPr sz="1700" spc="10" dirty="0">
                <a:solidFill>
                  <a:schemeClr val="tx1">
                    <a:lumMod val="95000"/>
                    <a:lumOff val="5000"/>
                  </a:schemeClr>
                </a:solidFill>
                <a:latin typeface="Consolas"/>
                <a:cs typeface="Consolas"/>
              </a:rPr>
              <a:t>) { </a:t>
            </a:r>
            <a:endParaRPr lang="en-US" sz="1700" spc="10" dirty="0" smtClean="0">
              <a:solidFill>
                <a:schemeClr val="tx1">
                  <a:lumMod val="95000"/>
                  <a:lumOff val="5000"/>
                </a:schemeClr>
              </a:solidFill>
              <a:latin typeface="Consolas"/>
              <a:cs typeface="Consolas"/>
            </a:endParaRPr>
          </a:p>
          <a:p>
            <a:pPr marL="705013" marR="10072" indent="-363837">
              <a:lnSpc>
                <a:spcPct val="102499"/>
              </a:lnSpc>
            </a:pPr>
            <a:r>
              <a:rPr sz="1700" spc="10" dirty="0" smtClean="0">
                <a:solidFill>
                  <a:schemeClr val="tx1">
                    <a:lumMod val="95000"/>
                    <a:lumOff val="5000"/>
                  </a:schemeClr>
                </a:solidFill>
                <a:latin typeface="Consolas"/>
                <a:cs typeface="Consolas"/>
              </a:rPr>
              <a:t> </a:t>
            </a:r>
            <a:r>
              <a:rPr sz="1700" spc="10" dirty="0">
                <a:solidFill>
                  <a:schemeClr val="tx1">
                    <a:lumMod val="95000"/>
                    <a:lumOff val="5000"/>
                  </a:schemeClr>
                </a:solidFill>
                <a:latin typeface="Consolas"/>
                <a:cs typeface="Consolas"/>
              </a:rPr>
              <a:t>if (a </a:t>
            </a:r>
            <a:r>
              <a:rPr lang="en-US" sz="1700" spc="10" dirty="0" smtClean="0">
                <a:solidFill>
                  <a:schemeClr val="tx1">
                    <a:lumMod val="95000"/>
                    <a:lumOff val="5000"/>
                  </a:schemeClr>
                </a:solidFill>
                <a:latin typeface="Consolas"/>
                <a:cs typeface="Consolas"/>
              </a:rPr>
              <a:t>== </a:t>
            </a:r>
            <a:r>
              <a:rPr sz="2000" spc="-20" dirty="0" smtClean="0">
                <a:solidFill>
                  <a:schemeClr val="tx1">
                    <a:lumMod val="95000"/>
                    <a:lumOff val="5000"/>
                  </a:schemeClr>
                </a:solidFill>
                <a:latin typeface="Cambria"/>
                <a:cs typeface="Cambria"/>
              </a:rPr>
              <a:t> </a:t>
            </a:r>
            <a:r>
              <a:rPr sz="1700" spc="10" dirty="0">
                <a:solidFill>
                  <a:schemeClr val="tx1">
                    <a:lumMod val="95000"/>
                    <a:lumOff val="5000"/>
                  </a:schemeClr>
                </a:solidFill>
                <a:latin typeface="Consolas"/>
                <a:cs typeface="Consolas"/>
              </a:rPr>
              <a:t>b)</a:t>
            </a:r>
            <a:r>
              <a:rPr sz="1700" spc="79" dirty="0">
                <a:solidFill>
                  <a:schemeClr val="tx1">
                    <a:lumMod val="95000"/>
                    <a:lumOff val="5000"/>
                  </a:schemeClr>
                </a:solidFill>
                <a:latin typeface="Consolas"/>
                <a:cs typeface="Consolas"/>
              </a:rPr>
              <a:t> </a:t>
            </a:r>
            <a:r>
              <a:rPr sz="1700" spc="10" dirty="0">
                <a:solidFill>
                  <a:schemeClr val="tx1">
                    <a:lumMod val="95000"/>
                    <a:lumOff val="5000"/>
                  </a:schemeClr>
                </a:solidFill>
                <a:latin typeface="Consolas"/>
                <a:cs typeface="Consolas"/>
              </a:rPr>
              <a:t>{</a:t>
            </a:r>
            <a:endParaRPr sz="1700" dirty="0">
              <a:solidFill>
                <a:schemeClr val="tx1">
                  <a:lumMod val="95000"/>
                  <a:lumOff val="5000"/>
                </a:schemeClr>
              </a:solidFill>
              <a:latin typeface="Consolas"/>
              <a:cs typeface="Consolas"/>
            </a:endParaRPr>
          </a:p>
        </p:txBody>
      </p:sp>
      <p:sp>
        <p:nvSpPr>
          <p:cNvPr id="7" name="object 7"/>
          <p:cNvSpPr txBox="1"/>
          <p:nvPr/>
        </p:nvSpPr>
        <p:spPr>
          <a:xfrm>
            <a:off x="1371600" y="3440409"/>
            <a:ext cx="2031456" cy="293391"/>
          </a:xfrm>
          <a:prstGeom prst="rect">
            <a:avLst/>
          </a:prstGeom>
        </p:spPr>
        <p:txBody>
          <a:bodyPr vert="horz" wrap="square" lIns="0" tIns="31474" rIns="0" bIns="0" rtlCol="0">
            <a:spAutoFit/>
          </a:bodyPr>
          <a:lstStyle/>
          <a:p>
            <a:pPr marL="25179">
              <a:spcBef>
                <a:spcPts val="248"/>
              </a:spcBef>
            </a:pPr>
            <a:r>
              <a:rPr sz="1700" spc="10" dirty="0">
                <a:solidFill>
                  <a:schemeClr val="tx1">
                    <a:lumMod val="95000"/>
                    <a:lumOff val="5000"/>
                  </a:schemeClr>
                </a:solidFill>
                <a:latin typeface="Consolas"/>
                <a:cs typeface="Consolas"/>
              </a:rPr>
              <a:t>int</a:t>
            </a:r>
            <a:r>
              <a:rPr sz="1700" spc="10" dirty="0">
                <a:solidFill>
                  <a:schemeClr val="tx1">
                    <a:lumMod val="95000"/>
                    <a:lumOff val="5000"/>
                  </a:schemeClr>
                </a:solidFill>
                <a:latin typeface="Consolas"/>
                <a:cs typeface="Consolas"/>
              </a:rPr>
              <a:t> c =</a:t>
            </a:r>
            <a:r>
              <a:rPr sz="1700" spc="-119" dirty="0">
                <a:solidFill>
                  <a:schemeClr val="tx1">
                    <a:lumMod val="95000"/>
                    <a:lumOff val="5000"/>
                  </a:schemeClr>
                </a:solidFill>
                <a:latin typeface="Consolas"/>
                <a:cs typeface="Consolas"/>
              </a:rPr>
              <a:t> </a:t>
            </a:r>
            <a:r>
              <a:rPr lang="en-US" sz="1700" spc="-119" dirty="0" smtClean="0">
                <a:solidFill>
                  <a:schemeClr val="tx1">
                    <a:lumMod val="95000"/>
                    <a:lumOff val="5000"/>
                  </a:schemeClr>
                </a:solidFill>
                <a:latin typeface="Consolas"/>
                <a:cs typeface="Consolas"/>
              </a:rPr>
              <a:t>a + </a:t>
            </a:r>
            <a:r>
              <a:rPr sz="1700" spc="10" dirty="0" smtClean="0">
                <a:solidFill>
                  <a:schemeClr val="tx1">
                    <a:lumMod val="95000"/>
                    <a:lumOff val="5000"/>
                  </a:schemeClr>
                </a:solidFill>
                <a:latin typeface="Consolas"/>
                <a:cs typeface="Consolas"/>
              </a:rPr>
              <a:t>b;</a:t>
            </a:r>
            <a:endParaRPr sz="1700" dirty="0">
              <a:solidFill>
                <a:schemeClr val="tx1">
                  <a:lumMod val="95000"/>
                  <a:lumOff val="5000"/>
                </a:schemeClr>
              </a:solidFill>
              <a:latin typeface="Consolas"/>
              <a:cs typeface="Consolas"/>
            </a:endParaRPr>
          </a:p>
        </p:txBody>
      </p:sp>
      <p:sp>
        <p:nvSpPr>
          <p:cNvPr id="9" name="object 9"/>
          <p:cNvSpPr txBox="1"/>
          <p:nvPr/>
        </p:nvSpPr>
        <p:spPr>
          <a:xfrm>
            <a:off x="609600" y="3657600"/>
            <a:ext cx="1992534" cy="630339"/>
          </a:xfrm>
          <a:prstGeom prst="rect">
            <a:avLst/>
          </a:prstGeom>
        </p:spPr>
        <p:txBody>
          <a:bodyPr vert="horz" wrap="square" lIns="0" tIns="67983" rIns="0" bIns="0" rtlCol="0">
            <a:spAutoFit/>
          </a:bodyPr>
          <a:lstStyle/>
          <a:p>
            <a:pPr marL="509875">
              <a:spcBef>
                <a:spcPts val="535"/>
              </a:spcBef>
            </a:pPr>
            <a:r>
              <a:rPr sz="1700" spc="10" dirty="0">
                <a:solidFill>
                  <a:schemeClr val="tx1">
                    <a:lumMod val="95000"/>
                    <a:lumOff val="5000"/>
                  </a:schemeClr>
                </a:solidFill>
                <a:latin typeface="Consolas"/>
                <a:cs typeface="Consolas"/>
              </a:rPr>
              <a:t>}</a:t>
            </a:r>
            <a:endParaRPr sz="1700" dirty="0">
              <a:solidFill>
                <a:schemeClr val="tx1">
                  <a:lumMod val="95000"/>
                  <a:lumOff val="5000"/>
                </a:schemeClr>
              </a:solidFill>
              <a:latin typeface="Consolas"/>
              <a:cs typeface="Consolas"/>
            </a:endParaRPr>
          </a:p>
          <a:p>
            <a:pPr marL="25179">
              <a:spcBef>
                <a:spcPts val="347"/>
              </a:spcBef>
            </a:pPr>
            <a:r>
              <a:rPr lang="en-US" sz="1700" spc="10" dirty="0" smtClean="0">
                <a:solidFill>
                  <a:schemeClr val="tx1">
                    <a:lumMod val="95000"/>
                    <a:lumOff val="5000"/>
                  </a:schemeClr>
                </a:solidFill>
                <a:latin typeface="Consolas"/>
                <a:cs typeface="Consolas"/>
              </a:rPr>
              <a:t>    </a:t>
            </a:r>
            <a:r>
              <a:rPr sz="1700" spc="10" dirty="0" smtClean="0">
                <a:solidFill>
                  <a:schemeClr val="tx1">
                    <a:lumMod val="95000"/>
                    <a:lumOff val="5000"/>
                  </a:schemeClr>
                </a:solidFill>
                <a:latin typeface="Consolas"/>
                <a:cs typeface="Consolas"/>
              </a:rPr>
              <a:t>}</a:t>
            </a:r>
            <a:endParaRPr sz="1700" dirty="0">
              <a:solidFill>
                <a:schemeClr val="tx1">
                  <a:lumMod val="95000"/>
                  <a:lumOff val="5000"/>
                </a:schemeClr>
              </a:solidFill>
              <a:latin typeface="Consolas"/>
              <a:cs typeface="Consolas"/>
            </a:endParaRPr>
          </a:p>
        </p:txBody>
      </p:sp>
      <p:sp>
        <p:nvSpPr>
          <p:cNvPr id="13" name="object 13"/>
          <p:cNvSpPr/>
          <p:nvPr/>
        </p:nvSpPr>
        <p:spPr>
          <a:xfrm>
            <a:off x="5450630" y="3784859"/>
            <a:ext cx="201521" cy="201336"/>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8636067" y="3039009"/>
            <a:ext cx="0" cy="25167"/>
          </a:xfrm>
          <a:custGeom>
            <a:avLst/>
            <a:gdLst/>
            <a:ahLst/>
            <a:cxnLst/>
            <a:rect l="l" t="t" r="r" b="b"/>
            <a:pathLst>
              <a:path h="12700">
                <a:moveTo>
                  <a:pt x="0" y="12700"/>
                </a:moveTo>
                <a:lnTo>
                  <a:pt x="0" y="0"/>
                </a:lnTo>
              </a:path>
            </a:pathLst>
          </a:custGeom>
          <a:ln w="3175">
            <a:solidFill>
              <a:srgbClr val="A5A5AB"/>
            </a:solidFill>
          </a:ln>
        </p:spPr>
        <p:txBody>
          <a:bodyPr wrap="square" lIns="0" tIns="0" rIns="0" bIns="0" rtlCol="0"/>
          <a:lstStyle/>
          <a:p>
            <a:endParaRPr/>
          </a:p>
        </p:txBody>
      </p:sp>
      <p:sp>
        <p:nvSpPr>
          <p:cNvPr id="19" name="object 19"/>
          <p:cNvSpPr/>
          <p:nvPr/>
        </p:nvSpPr>
        <p:spPr>
          <a:xfrm>
            <a:off x="8636067" y="3013842"/>
            <a:ext cx="0" cy="25167"/>
          </a:xfrm>
          <a:custGeom>
            <a:avLst/>
            <a:gdLst/>
            <a:ahLst/>
            <a:cxnLst/>
            <a:rect l="l" t="t" r="r" b="b"/>
            <a:pathLst>
              <a:path h="12700">
                <a:moveTo>
                  <a:pt x="0" y="12700"/>
                </a:moveTo>
                <a:lnTo>
                  <a:pt x="0" y="0"/>
                </a:lnTo>
              </a:path>
            </a:pathLst>
          </a:custGeom>
          <a:ln w="3175">
            <a:solidFill>
              <a:srgbClr val="C2C2C9"/>
            </a:solidFill>
          </a:ln>
        </p:spPr>
        <p:txBody>
          <a:bodyPr wrap="square" lIns="0" tIns="0" rIns="0" bIns="0" rtlCol="0"/>
          <a:lstStyle/>
          <a:p>
            <a:endParaRPr/>
          </a:p>
        </p:txBody>
      </p:sp>
      <p:sp>
        <p:nvSpPr>
          <p:cNvPr id="20" name="object 20"/>
          <p:cNvSpPr/>
          <p:nvPr/>
        </p:nvSpPr>
        <p:spPr>
          <a:xfrm>
            <a:off x="8636067" y="2988675"/>
            <a:ext cx="0" cy="25167"/>
          </a:xfrm>
          <a:custGeom>
            <a:avLst/>
            <a:gdLst/>
            <a:ahLst/>
            <a:cxnLst/>
            <a:rect l="l" t="t" r="r" b="b"/>
            <a:pathLst>
              <a:path h="12700">
                <a:moveTo>
                  <a:pt x="0" y="12700"/>
                </a:moveTo>
                <a:lnTo>
                  <a:pt x="0" y="0"/>
                </a:lnTo>
              </a:path>
            </a:pathLst>
          </a:custGeom>
          <a:ln w="3175">
            <a:solidFill>
              <a:srgbClr val="E1E1EA"/>
            </a:solidFill>
          </a:ln>
        </p:spPr>
        <p:txBody>
          <a:bodyPr wrap="square" lIns="0" tIns="0" rIns="0" bIns="0" rtlCol="0"/>
          <a:lstStyle/>
          <a:p>
            <a:endParaRPr/>
          </a:p>
        </p:txBody>
      </p:sp>
      <p:sp>
        <p:nvSpPr>
          <p:cNvPr id="21" name="object 21"/>
          <p:cNvSpPr/>
          <p:nvPr/>
        </p:nvSpPr>
        <p:spPr>
          <a:xfrm>
            <a:off x="8636067" y="2950925"/>
            <a:ext cx="0" cy="37750"/>
          </a:xfrm>
          <a:custGeom>
            <a:avLst/>
            <a:gdLst/>
            <a:ahLst/>
            <a:cxnLst/>
            <a:rect l="l" t="t" r="r" b="b"/>
            <a:pathLst>
              <a:path h="19050">
                <a:moveTo>
                  <a:pt x="0" y="19050"/>
                </a:moveTo>
                <a:lnTo>
                  <a:pt x="0" y="0"/>
                </a:lnTo>
              </a:path>
            </a:pathLst>
          </a:custGeom>
          <a:ln w="3175">
            <a:solidFill>
              <a:srgbClr val="EFEFF9"/>
            </a:solidFill>
          </a:ln>
        </p:spPr>
        <p:txBody>
          <a:bodyPr wrap="square" lIns="0" tIns="0" rIns="0" bIns="0" rtlCol="0"/>
          <a:lstStyle/>
          <a:p>
            <a:endParaRPr/>
          </a:p>
        </p:txBody>
      </p:sp>
      <p:sp>
        <p:nvSpPr>
          <p:cNvPr id="22" name="object 22"/>
          <p:cNvSpPr txBox="1"/>
          <p:nvPr/>
        </p:nvSpPr>
        <p:spPr>
          <a:xfrm>
            <a:off x="4572000" y="2738263"/>
            <a:ext cx="3063114" cy="651825"/>
          </a:xfrm>
          <a:prstGeom prst="rect">
            <a:avLst/>
          </a:prstGeom>
        </p:spPr>
        <p:txBody>
          <a:bodyPr vert="horz" wrap="square" lIns="0" tIns="22661" rIns="0" bIns="0" rtlCol="0">
            <a:spAutoFit/>
          </a:bodyPr>
          <a:lstStyle/>
          <a:p>
            <a:pPr marL="25179" marR="10072">
              <a:lnSpc>
                <a:spcPct val="117200"/>
              </a:lnSpc>
              <a:spcBef>
                <a:spcPts val="178"/>
              </a:spcBef>
            </a:pPr>
            <a:r>
              <a:rPr sz="1700" dirty="0">
                <a:latin typeface="Calibri"/>
                <a:cs typeface="Calibri"/>
              </a:rPr>
              <a:t>l’entier</a:t>
            </a:r>
            <a:r>
              <a:rPr sz="1700" spc="-30" dirty="0">
                <a:latin typeface="Calibri"/>
                <a:cs typeface="Calibri"/>
              </a:rPr>
              <a:t> </a:t>
            </a:r>
            <a:r>
              <a:rPr sz="1700" spc="10" dirty="0">
                <a:solidFill>
                  <a:srgbClr val="083981"/>
                </a:solidFill>
                <a:latin typeface="Consolas"/>
                <a:cs typeface="Consolas"/>
              </a:rPr>
              <a:t>a</a:t>
            </a:r>
            <a:r>
              <a:rPr sz="1700" spc="-575" dirty="0">
                <a:solidFill>
                  <a:srgbClr val="083981"/>
                </a:solidFill>
                <a:latin typeface="Consolas"/>
                <a:cs typeface="Consolas"/>
              </a:rPr>
              <a:t> </a:t>
            </a:r>
            <a:r>
              <a:rPr sz="1700" spc="20" dirty="0">
                <a:latin typeface="Calibri"/>
                <a:cs typeface="Calibri"/>
              </a:rPr>
              <a:t>est</a:t>
            </a:r>
            <a:r>
              <a:rPr sz="1700" spc="-30" dirty="0">
                <a:latin typeface="Calibri"/>
                <a:cs typeface="Calibri"/>
              </a:rPr>
              <a:t> </a:t>
            </a:r>
            <a:r>
              <a:rPr sz="1700" spc="50" dirty="0">
                <a:latin typeface="Calibri"/>
                <a:cs typeface="Calibri"/>
              </a:rPr>
              <a:t>visible</a:t>
            </a:r>
            <a:r>
              <a:rPr sz="1700" spc="-30" dirty="0">
                <a:latin typeface="Calibri"/>
                <a:cs typeface="Calibri"/>
              </a:rPr>
              <a:t> </a:t>
            </a:r>
            <a:r>
              <a:rPr sz="1700" spc="50" dirty="0">
                <a:latin typeface="Calibri"/>
                <a:cs typeface="Calibri"/>
              </a:rPr>
              <a:t>dans</a:t>
            </a:r>
            <a:r>
              <a:rPr sz="1700" spc="-30" dirty="0">
                <a:latin typeface="Calibri"/>
                <a:cs typeface="Calibri"/>
              </a:rPr>
              <a:t> </a:t>
            </a:r>
            <a:r>
              <a:rPr sz="1700" spc="30" dirty="0">
                <a:latin typeface="Calibri"/>
                <a:cs typeface="Calibri"/>
              </a:rPr>
              <a:t>toute</a:t>
            </a:r>
            <a:r>
              <a:rPr sz="1700" spc="-30" dirty="0">
                <a:latin typeface="Calibri"/>
                <a:cs typeface="Calibri"/>
              </a:rPr>
              <a:t> </a:t>
            </a:r>
            <a:r>
              <a:rPr sz="1700" spc="20" dirty="0">
                <a:latin typeface="Calibri"/>
                <a:cs typeface="Calibri"/>
              </a:rPr>
              <a:t>la  </a:t>
            </a:r>
            <a:r>
              <a:rPr sz="1700" spc="30" dirty="0" err="1">
                <a:latin typeface="Calibri"/>
                <a:cs typeface="Calibri"/>
              </a:rPr>
              <a:t>classe</a:t>
            </a:r>
            <a:r>
              <a:rPr sz="1700" spc="-20" dirty="0">
                <a:latin typeface="Calibri"/>
                <a:cs typeface="Calibri"/>
              </a:rPr>
              <a:t> </a:t>
            </a:r>
            <a:r>
              <a:rPr lang="en-US" sz="1700" spc="10" dirty="0" err="1" smtClean="0">
                <a:latin typeface="Consolas"/>
                <a:cs typeface="Consolas"/>
              </a:rPr>
              <a:t>testClass</a:t>
            </a:r>
            <a:endParaRPr sz="1700" dirty="0">
              <a:latin typeface="Consolas"/>
              <a:cs typeface="Consolas"/>
            </a:endParaRPr>
          </a:p>
        </p:txBody>
      </p:sp>
      <p:sp>
        <p:nvSpPr>
          <p:cNvPr id="31" name="Oval 30"/>
          <p:cNvSpPr/>
          <p:nvPr/>
        </p:nvSpPr>
        <p:spPr>
          <a:xfrm>
            <a:off x="618665" y="3001258"/>
            <a:ext cx="2895600" cy="12489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95000"/>
                  <a:lumOff val="5000"/>
                </a:schemeClr>
              </a:solidFill>
            </a:endParaRPr>
          </a:p>
        </p:txBody>
      </p:sp>
      <p:cxnSp>
        <p:nvCxnSpPr>
          <p:cNvPr id="33" name="Straight Arrow Connector 32"/>
          <p:cNvCxnSpPr>
            <a:stCxn id="35" idx="5"/>
            <a:endCxn id="34" idx="0"/>
          </p:cNvCxnSpPr>
          <p:nvPr/>
        </p:nvCxnSpPr>
        <p:spPr>
          <a:xfrm>
            <a:off x="3155456" y="4313351"/>
            <a:ext cx="3106736" cy="944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976192" y="5257800"/>
            <a:ext cx="4572000" cy="740459"/>
          </a:xfrm>
          <a:prstGeom prst="rect">
            <a:avLst/>
          </a:prstGeom>
        </p:spPr>
        <p:txBody>
          <a:bodyPr>
            <a:spAutoFit/>
          </a:bodyPr>
          <a:lstStyle/>
          <a:p>
            <a:pPr marL="25179" marR="10072">
              <a:lnSpc>
                <a:spcPct val="117200"/>
              </a:lnSpc>
              <a:spcBef>
                <a:spcPts val="178"/>
              </a:spcBef>
            </a:pPr>
            <a:r>
              <a:rPr lang="fr-FR" dirty="0">
                <a:cs typeface="Calibri"/>
              </a:rPr>
              <a:t>l’entier </a:t>
            </a:r>
            <a:r>
              <a:rPr lang="fr-FR" spc="10" dirty="0">
                <a:solidFill>
                  <a:srgbClr val="083981"/>
                </a:solidFill>
                <a:latin typeface="Consolas"/>
                <a:cs typeface="Consolas"/>
              </a:rPr>
              <a:t>b</a:t>
            </a:r>
            <a:r>
              <a:rPr lang="fr-FR" spc="-773" dirty="0">
                <a:solidFill>
                  <a:srgbClr val="083981"/>
                </a:solidFill>
                <a:latin typeface="Consolas"/>
                <a:cs typeface="Consolas"/>
              </a:rPr>
              <a:t> </a:t>
            </a:r>
            <a:r>
              <a:rPr lang="fr-FR" spc="20" dirty="0">
                <a:cs typeface="Calibri"/>
              </a:rPr>
              <a:t>est </a:t>
            </a:r>
            <a:r>
              <a:rPr lang="fr-FR" spc="50" dirty="0">
                <a:cs typeface="Calibri"/>
              </a:rPr>
              <a:t>visible </a:t>
            </a:r>
            <a:r>
              <a:rPr lang="fr-FR" spc="30" dirty="0">
                <a:cs typeface="Calibri"/>
              </a:rPr>
              <a:t>à </a:t>
            </a:r>
            <a:r>
              <a:rPr lang="fr-FR" dirty="0">
                <a:cs typeface="Calibri"/>
              </a:rPr>
              <a:t>l’intérieur  </a:t>
            </a:r>
            <a:r>
              <a:rPr lang="fr-FR" spc="59" dirty="0">
                <a:cs typeface="Calibri"/>
              </a:rPr>
              <a:t>de </a:t>
            </a:r>
            <a:r>
              <a:rPr lang="fr-FR" spc="20" dirty="0">
                <a:cs typeface="Calibri"/>
              </a:rPr>
              <a:t>la </a:t>
            </a:r>
            <a:r>
              <a:rPr lang="fr-FR" spc="59" dirty="0">
                <a:cs typeface="Calibri"/>
              </a:rPr>
              <a:t>méthode</a:t>
            </a:r>
            <a:r>
              <a:rPr lang="fr-FR" spc="-149" dirty="0">
                <a:cs typeface="Calibri"/>
              </a:rPr>
              <a:t> </a:t>
            </a:r>
            <a:r>
              <a:rPr lang="fr-FR" spc="10" dirty="0">
                <a:latin typeface="Consolas"/>
                <a:cs typeface="Consolas"/>
              </a:rPr>
              <a:t>test</a:t>
            </a:r>
            <a:endParaRPr lang="fr-FR" dirty="0">
              <a:latin typeface="Consolas"/>
              <a:cs typeface="Consolas"/>
            </a:endParaRPr>
          </a:p>
        </p:txBody>
      </p:sp>
      <p:sp>
        <p:nvSpPr>
          <p:cNvPr id="35" name="Oval 34"/>
          <p:cNvSpPr/>
          <p:nvPr/>
        </p:nvSpPr>
        <p:spPr>
          <a:xfrm>
            <a:off x="175912" y="1752600"/>
            <a:ext cx="3490753" cy="30001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6" name="Straight Arrow Connector 35"/>
          <p:cNvCxnSpPr>
            <a:endCxn id="22" idx="1"/>
          </p:cNvCxnSpPr>
          <p:nvPr/>
        </p:nvCxnSpPr>
        <p:spPr>
          <a:xfrm>
            <a:off x="3276600" y="2286000"/>
            <a:ext cx="1295400" cy="778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Exemple: Classe Test : </a:t>
            </a:r>
            <a:r>
              <a:rPr lang="fr-FR" dirty="0" err="1" smtClean="0"/>
              <a:t>Visibilite</a:t>
            </a:r>
            <a:endParaRPr lang="fr-FR" dirty="0" smtClean="0"/>
          </a:p>
        </p:txBody>
      </p:sp>
      <p:sp>
        <p:nvSpPr>
          <p:cNvPr id="40" name="Rectangle 39"/>
          <p:cNvSpPr/>
          <p:nvPr/>
        </p:nvSpPr>
        <p:spPr>
          <a:xfrm>
            <a:off x="4419600" y="3463962"/>
            <a:ext cx="4572000" cy="740459"/>
          </a:xfrm>
          <a:prstGeom prst="rect">
            <a:avLst/>
          </a:prstGeom>
        </p:spPr>
        <p:txBody>
          <a:bodyPr>
            <a:spAutoFit/>
          </a:bodyPr>
          <a:lstStyle/>
          <a:p>
            <a:pPr marL="25179" marR="10072">
              <a:lnSpc>
                <a:spcPct val="117300"/>
              </a:lnSpc>
              <a:spcBef>
                <a:spcPts val="178"/>
              </a:spcBef>
            </a:pPr>
            <a:r>
              <a:rPr lang="fr-FR" dirty="0">
                <a:cs typeface="Calibri"/>
              </a:rPr>
              <a:t>l’entier </a:t>
            </a:r>
            <a:r>
              <a:rPr lang="fr-FR" spc="10" dirty="0">
                <a:solidFill>
                  <a:srgbClr val="083981"/>
                </a:solidFill>
                <a:latin typeface="Consolas"/>
                <a:cs typeface="Consolas"/>
              </a:rPr>
              <a:t>c</a:t>
            </a:r>
            <a:r>
              <a:rPr lang="fr-FR" spc="-773" dirty="0">
                <a:solidFill>
                  <a:srgbClr val="083981"/>
                </a:solidFill>
                <a:latin typeface="Consolas"/>
                <a:cs typeface="Consolas"/>
              </a:rPr>
              <a:t> </a:t>
            </a:r>
            <a:r>
              <a:rPr lang="fr-FR" spc="20" dirty="0">
                <a:cs typeface="Calibri"/>
              </a:rPr>
              <a:t>est </a:t>
            </a:r>
            <a:r>
              <a:rPr lang="fr-FR" spc="50" dirty="0">
                <a:cs typeface="Calibri"/>
              </a:rPr>
              <a:t>visible </a:t>
            </a:r>
            <a:r>
              <a:rPr lang="fr-FR" spc="30" dirty="0">
                <a:cs typeface="Calibri"/>
              </a:rPr>
              <a:t>à </a:t>
            </a:r>
            <a:r>
              <a:rPr lang="fr-FR" dirty="0">
                <a:cs typeface="Calibri"/>
              </a:rPr>
              <a:t>l’intérieur  </a:t>
            </a:r>
            <a:r>
              <a:rPr lang="fr-FR" spc="79" dirty="0">
                <a:cs typeface="Calibri"/>
              </a:rPr>
              <a:t>du </a:t>
            </a:r>
            <a:r>
              <a:rPr lang="fr-FR" spc="59" dirty="0">
                <a:cs typeface="Calibri"/>
              </a:rPr>
              <a:t>bloc de </a:t>
            </a:r>
            <a:r>
              <a:rPr lang="fr-FR" spc="20" dirty="0">
                <a:cs typeface="Calibri"/>
              </a:rPr>
              <a:t>la structure </a:t>
            </a:r>
            <a:r>
              <a:rPr lang="fr-FR" spc="59" dirty="0">
                <a:cs typeface="Calibri"/>
              </a:rPr>
              <a:t>de  </a:t>
            </a:r>
            <a:r>
              <a:rPr lang="fr-FR" spc="30" dirty="0">
                <a:cs typeface="Calibri"/>
              </a:rPr>
              <a:t>contrôle</a:t>
            </a:r>
            <a:r>
              <a:rPr lang="fr-FR" spc="-20" dirty="0">
                <a:cs typeface="Calibri"/>
              </a:rPr>
              <a:t> </a:t>
            </a:r>
            <a:r>
              <a:rPr lang="fr-FR" spc="10" dirty="0">
                <a:latin typeface="Consolas"/>
                <a:cs typeface="Consolas"/>
              </a:rPr>
              <a:t>if</a:t>
            </a:r>
            <a:endParaRPr lang="fr-FR" dirty="0">
              <a:latin typeface="Consolas"/>
              <a:cs typeface="Consolas"/>
            </a:endParaRPr>
          </a:p>
        </p:txBody>
      </p:sp>
      <p:sp>
        <p:nvSpPr>
          <p:cNvPr id="42" name="Oval 41"/>
          <p:cNvSpPr/>
          <p:nvPr/>
        </p:nvSpPr>
        <p:spPr>
          <a:xfrm>
            <a:off x="1219200" y="3390088"/>
            <a:ext cx="2183856" cy="4954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95000"/>
                  <a:lumOff val="5000"/>
                </a:schemeClr>
              </a:solidFill>
            </a:endParaRPr>
          </a:p>
        </p:txBody>
      </p:sp>
      <p:cxnSp>
        <p:nvCxnSpPr>
          <p:cNvPr id="43" name="Straight Arrow Connector 42"/>
          <p:cNvCxnSpPr>
            <a:stCxn id="42" idx="5"/>
            <a:endCxn id="40" idx="1"/>
          </p:cNvCxnSpPr>
          <p:nvPr/>
        </p:nvCxnSpPr>
        <p:spPr>
          <a:xfrm>
            <a:off x="3083238" y="3812972"/>
            <a:ext cx="1336362" cy="21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181771"/>
      </p:ext>
    </p:extLst>
  </p:cSld>
  <p:clrMapOvr>
    <a:masterClrMapping/>
  </p:clrMapOvr>
  <p:transition>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14139" y="1580486"/>
            <a:ext cx="201521" cy="201336"/>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714139" y="6021701"/>
            <a:ext cx="201521" cy="201336"/>
          </a:xfrm>
          <a:prstGeom prst="rect">
            <a:avLst/>
          </a:prstGeom>
          <a:blipFill>
            <a:blip r:embed="rId3" cstate="print"/>
            <a:stretch>
              <a:fillRect/>
            </a:stretch>
          </a:blipFill>
        </p:spPr>
        <p:txBody>
          <a:bodyPr wrap="square" lIns="0" tIns="0" rIns="0" bIns="0" rtlCol="0"/>
          <a:lstStyle/>
          <a:p>
            <a:endParaRPr/>
          </a:p>
        </p:txBody>
      </p:sp>
      <p:sp>
        <p:nvSpPr>
          <p:cNvPr id="25" name="object 25"/>
          <p:cNvSpPr txBox="1"/>
          <p:nvPr/>
        </p:nvSpPr>
        <p:spPr>
          <a:xfrm>
            <a:off x="243083" y="1165809"/>
            <a:ext cx="9358117" cy="3945439"/>
          </a:xfrm>
          <a:prstGeom prst="rect">
            <a:avLst/>
          </a:prstGeom>
        </p:spPr>
        <p:txBody>
          <a:bodyPr vert="horz" wrap="square" lIns="0" tIns="28956" rIns="0" bIns="0" rtlCol="0">
            <a:spAutoFit/>
          </a:bodyPr>
          <a:lstStyle/>
          <a:p>
            <a:pPr>
              <a:spcBef>
                <a:spcPts val="59"/>
              </a:spcBef>
            </a:pPr>
            <a:endParaRPr dirty="0">
              <a:latin typeface="Times New Roman"/>
              <a:cs typeface="Times New Roman"/>
            </a:endParaRPr>
          </a:p>
          <a:p>
            <a:pPr marL="469587" marR="10072">
              <a:lnSpc>
                <a:spcPct val="117200"/>
              </a:lnSpc>
            </a:pPr>
            <a:r>
              <a:rPr spc="79" dirty="0">
                <a:latin typeface="Calibri"/>
                <a:cs typeface="Calibri"/>
              </a:rPr>
              <a:t>On</a:t>
            </a:r>
            <a:r>
              <a:rPr dirty="0">
                <a:latin typeface="Calibri"/>
                <a:cs typeface="Calibri"/>
              </a:rPr>
              <a:t> </a:t>
            </a:r>
            <a:r>
              <a:rPr spc="50" dirty="0">
                <a:latin typeface="Calibri"/>
                <a:cs typeface="Calibri"/>
              </a:rPr>
              <a:t>appelle</a:t>
            </a:r>
            <a:r>
              <a:rPr dirty="0">
                <a:latin typeface="Calibri"/>
                <a:cs typeface="Calibri"/>
              </a:rPr>
              <a:t> </a:t>
            </a:r>
            <a:r>
              <a:rPr b="1" spc="79" dirty="0">
                <a:latin typeface="Calibri"/>
                <a:cs typeface="Calibri"/>
              </a:rPr>
              <a:t>instance</a:t>
            </a:r>
            <a:r>
              <a:rPr b="1" dirty="0">
                <a:latin typeface="Calibri"/>
                <a:cs typeface="Calibri"/>
              </a:rPr>
              <a:t> </a:t>
            </a:r>
            <a:r>
              <a:rPr spc="50" dirty="0" err="1">
                <a:latin typeface="Calibri"/>
                <a:cs typeface="Calibri"/>
              </a:rPr>
              <a:t>d’une</a:t>
            </a:r>
            <a:r>
              <a:rPr dirty="0">
                <a:latin typeface="Calibri"/>
                <a:cs typeface="Calibri"/>
              </a:rPr>
              <a:t> </a:t>
            </a:r>
            <a:r>
              <a:rPr spc="10" dirty="0" err="1" smtClean="0">
                <a:latin typeface="Calibri"/>
                <a:cs typeface="Calibri"/>
              </a:rPr>
              <a:t>classe</a:t>
            </a:r>
            <a:r>
              <a:rPr lang="en-US" spc="10" dirty="0" smtClean="0">
                <a:latin typeface="Calibri"/>
                <a:cs typeface="Calibri"/>
              </a:rPr>
              <a:t>:</a:t>
            </a:r>
          </a:p>
          <a:p>
            <a:pPr marL="469587" marR="10072">
              <a:lnSpc>
                <a:spcPct val="117200"/>
              </a:lnSpc>
            </a:pPr>
            <a:r>
              <a:rPr lang="en-US" spc="10" dirty="0">
                <a:latin typeface="Calibri"/>
                <a:cs typeface="Calibri"/>
              </a:rPr>
              <a:t>	</a:t>
            </a:r>
            <a:r>
              <a:rPr sz="2800" u="sng" spc="69" dirty="0" smtClean="0">
                <a:latin typeface="Calibri"/>
                <a:cs typeface="Calibri"/>
              </a:rPr>
              <a:t>un</a:t>
            </a:r>
            <a:r>
              <a:rPr sz="2800" u="sng" dirty="0" smtClean="0">
                <a:latin typeface="Calibri"/>
                <a:cs typeface="Calibri"/>
              </a:rPr>
              <a:t> </a:t>
            </a:r>
            <a:r>
              <a:rPr sz="2800" u="sng" spc="50" dirty="0" smtClean="0">
                <a:latin typeface="Calibri"/>
                <a:cs typeface="Calibri"/>
              </a:rPr>
              <a:t>objet</a:t>
            </a:r>
            <a:r>
              <a:rPr sz="2800" u="sng" dirty="0" smtClean="0">
                <a:latin typeface="Calibri"/>
                <a:cs typeface="Calibri"/>
              </a:rPr>
              <a:t> </a:t>
            </a:r>
            <a:r>
              <a:rPr sz="2800" u="sng" spc="50" dirty="0" smtClean="0">
                <a:latin typeface="Calibri"/>
                <a:cs typeface="Calibri"/>
              </a:rPr>
              <a:t>avec</a:t>
            </a:r>
            <a:r>
              <a:rPr sz="2800" u="sng" dirty="0" smtClean="0">
                <a:latin typeface="Calibri"/>
                <a:cs typeface="Calibri"/>
              </a:rPr>
              <a:t> </a:t>
            </a:r>
            <a:r>
              <a:rPr sz="2800" u="sng" spc="69" dirty="0" smtClean="0">
                <a:latin typeface="Calibri"/>
                <a:cs typeface="Calibri"/>
              </a:rPr>
              <a:t>un</a:t>
            </a:r>
            <a:r>
              <a:rPr sz="2800" u="sng" dirty="0" smtClean="0">
                <a:latin typeface="Calibri"/>
                <a:cs typeface="Calibri"/>
              </a:rPr>
              <a:t> </a:t>
            </a:r>
            <a:r>
              <a:rPr sz="2800" u="sng" spc="50" dirty="0" err="1" smtClean="0">
                <a:latin typeface="Calibri"/>
                <a:cs typeface="Calibri"/>
              </a:rPr>
              <a:t>comportement</a:t>
            </a:r>
            <a:r>
              <a:rPr sz="2800" u="sng" dirty="0" smtClean="0">
                <a:latin typeface="Calibri"/>
                <a:cs typeface="Calibri"/>
              </a:rPr>
              <a:t> </a:t>
            </a:r>
            <a:r>
              <a:rPr sz="2800" u="sng" spc="20" dirty="0" smtClean="0">
                <a:latin typeface="Calibri"/>
                <a:cs typeface="Calibri"/>
              </a:rPr>
              <a:t>et</a:t>
            </a:r>
            <a:r>
              <a:rPr sz="2800" u="sng" dirty="0" smtClean="0">
                <a:latin typeface="Calibri"/>
                <a:cs typeface="Calibri"/>
              </a:rPr>
              <a:t> </a:t>
            </a:r>
            <a:r>
              <a:rPr sz="2800" u="sng" spc="69" dirty="0" smtClean="0">
                <a:latin typeface="Calibri"/>
                <a:cs typeface="Calibri"/>
              </a:rPr>
              <a:t>un</a:t>
            </a:r>
            <a:r>
              <a:rPr sz="2800" u="sng" dirty="0" smtClean="0">
                <a:latin typeface="Calibri"/>
                <a:cs typeface="Calibri"/>
              </a:rPr>
              <a:t> </a:t>
            </a:r>
            <a:r>
              <a:rPr sz="2800" u="sng" dirty="0" err="1" smtClean="0">
                <a:latin typeface="Calibri"/>
                <a:cs typeface="Calibri"/>
              </a:rPr>
              <a:t>état</a:t>
            </a:r>
            <a:r>
              <a:rPr sz="2800" u="sng" dirty="0" smtClean="0">
                <a:latin typeface="Calibri"/>
                <a:cs typeface="Calibri"/>
              </a:rPr>
              <a:t>,</a:t>
            </a:r>
            <a:endParaRPr lang="en-US" sz="2800" u="sng" dirty="0" smtClean="0">
              <a:latin typeface="Calibri"/>
              <a:cs typeface="Calibri"/>
            </a:endParaRPr>
          </a:p>
          <a:p>
            <a:pPr marL="469587" marR="10072">
              <a:lnSpc>
                <a:spcPct val="117200"/>
              </a:lnSpc>
            </a:pPr>
            <a:r>
              <a:rPr dirty="0" smtClean="0">
                <a:latin typeface="Calibri"/>
                <a:cs typeface="Calibri"/>
              </a:rPr>
              <a:t> </a:t>
            </a:r>
            <a:r>
              <a:rPr spc="50" dirty="0">
                <a:latin typeface="Calibri"/>
                <a:cs typeface="Calibri"/>
              </a:rPr>
              <a:t>tous  </a:t>
            </a:r>
            <a:r>
              <a:rPr spc="69" dirty="0">
                <a:latin typeface="Calibri"/>
                <a:cs typeface="Calibri"/>
              </a:rPr>
              <a:t>deux </a:t>
            </a:r>
            <a:r>
              <a:rPr spc="30" dirty="0">
                <a:latin typeface="Calibri"/>
                <a:cs typeface="Calibri"/>
              </a:rPr>
              <a:t>définis par </a:t>
            </a:r>
            <a:r>
              <a:rPr spc="20" dirty="0">
                <a:latin typeface="Calibri"/>
                <a:cs typeface="Calibri"/>
              </a:rPr>
              <a:t>sa</a:t>
            </a:r>
            <a:r>
              <a:rPr spc="-208" dirty="0">
                <a:latin typeface="Calibri"/>
                <a:cs typeface="Calibri"/>
              </a:rPr>
              <a:t> </a:t>
            </a:r>
            <a:r>
              <a:rPr spc="10" dirty="0">
                <a:latin typeface="Calibri"/>
                <a:cs typeface="Calibri"/>
              </a:rPr>
              <a:t>classe</a:t>
            </a:r>
            <a:r>
              <a:rPr spc="10" dirty="0">
                <a:latin typeface="Calibri"/>
                <a:cs typeface="Calibri"/>
              </a:rPr>
              <a:t>.</a:t>
            </a:r>
            <a:endParaRPr dirty="0">
              <a:latin typeface="Calibri"/>
              <a:cs typeface="Calibri"/>
            </a:endParaRPr>
          </a:p>
          <a:p>
            <a:pPr marL="469587" marR="395311">
              <a:lnSpc>
                <a:spcPct val="204199"/>
              </a:lnSpc>
              <a:spcBef>
                <a:spcPts val="1624"/>
              </a:spcBef>
            </a:pPr>
            <a:r>
              <a:rPr spc="20" dirty="0">
                <a:latin typeface="Calibri"/>
                <a:cs typeface="Calibri"/>
              </a:rPr>
              <a:t>L’instanciation</a:t>
            </a:r>
            <a:r>
              <a:rPr spc="-10" dirty="0">
                <a:latin typeface="Calibri"/>
                <a:cs typeface="Calibri"/>
              </a:rPr>
              <a:t> </a:t>
            </a:r>
            <a:r>
              <a:rPr spc="20" dirty="0">
                <a:latin typeface="Calibri"/>
                <a:cs typeface="Calibri"/>
              </a:rPr>
              <a:t>est</a:t>
            </a:r>
            <a:r>
              <a:rPr spc="-10" dirty="0">
                <a:latin typeface="Calibri"/>
                <a:cs typeface="Calibri"/>
              </a:rPr>
              <a:t> </a:t>
            </a:r>
            <a:r>
              <a:rPr spc="10" dirty="0">
                <a:latin typeface="Calibri"/>
                <a:cs typeface="Calibri"/>
              </a:rPr>
              <a:t>l’opération</a:t>
            </a:r>
            <a:r>
              <a:rPr spc="-10" dirty="0">
                <a:latin typeface="Calibri"/>
                <a:cs typeface="Calibri"/>
              </a:rPr>
              <a:t> </a:t>
            </a:r>
            <a:r>
              <a:rPr spc="59" dirty="0">
                <a:latin typeface="Calibri"/>
                <a:cs typeface="Calibri"/>
              </a:rPr>
              <a:t>qui</a:t>
            </a:r>
            <a:r>
              <a:rPr spc="-10" dirty="0">
                <a:latin typeface="Calibri"/>
                <a:cs typeface="Calibri"/>
              </a:rPr>
              <a:t> </a:t>
            </a:r>
            <a:r>
              <a:rPr spc="30" dirty="0">
                <a:latin typeface="Calibri"/>
                <a:cs typeface="Calibri"/>
              </a:rPr>
              <a:t>consiste</a:t>
            </a:r>
            <a:r>
              <a:rPr spc="-10" dirty="0">
                <a:latin typeface="Calibri"/>
                <a:cs typeface="Calibri"/>
              </a:rPr>
              <a:t> </a:t>
            </a:r>
            <a:r>
              <a:rPr spc="30" dirty="0">
                <a:latin typeface="Calibri"/>
                <a:cs typeface="Calibri"/>
              </a:rPr>
              <a:t>à</a:t>
            </a:r>
            <a:r>
              <a:rPr spc="-10" dirty="0">
                <a:latin typeface="Calibri"/>
                <a:cs typeface="Calibri"/>
              </a:rPr>
              <a:t> </a:t>
            </a:r>
            <a:r>
              <a:rPr spc="10" dirty="0">
                <a:latin typeface="Calibri"/>
                <a:cs typeface="Calibri"/>
              </a:rPr>
              <a:t>créer</a:t>
            </a:r>
            <a:r>
              <a:rPr spc="-10" dirty="0">
                <a:latin typeface="Calibri"/>
                <a:cs typeface="Calibri"/>
              </a:rPr>
              <a:t> </a:t>
            </a:r>
            <a:r>
              <a:rPr spc="69" dirty="0">
                <a:latin typeface="Calibri"/>
                <a:cs typeface="Calibri"/>
              </a:rPr>
              <a:t>un</a:t>
            </a:r>
            <a:r>
              <a:rPr spc="-10" dirty="0">
                <a:latin typeface="Calibri"/>
                <a:cs typeface="Calibri"/>
              </a:rPr>
              <a:t> </a:t>
            </a:r>
            <a:r>
              <a:rPr spc="50" dirty="0">
                <a:latin typeface="Calibri"/>
                <a:cs typeface="Calibri"/>
              </a:rPr>
              <a:t>objet</a:t>
            </a:r>
            <a:r>
              <a:rPr spc="-10" dirty="0">
                <a:latin typeface="Calibri"/>
                <a:cs typeface="Calibri"/>
              </a:rPr>
              <a:t> </a:t>
            </a:r>
            <a:r>
              <a:rPr spc="30" dirty="0">
                <a:latin typeface="Calibri"/>
                <a:cs typeface="Calibri"/>
              </a:rPr>
              <a:t>à</a:t>
            </a:r>
            <a:r>
              <a:rPr spc="-10" dirty="0">
                <a:latin typeface="Calibri"/>
                <a:cs typeface="Calibri"/>
              </a:rPr>
              <a:t> </a:t>
            </a:r>
            <a:r>
              <a:rPr spc="20" dirty="0">
                <a:latin typeface="Calibri"/>
                <a:cs typeface="Calibri"/>
              </a:rPr>
              <a:t>partir</a:t>
            </a:r>
            <a:r>
              <a:rPr spc="-10" dirty="0">
                <a:latin typeface="Calibri"/>
                <a:cs typeface="Calibri"/>
              </a:rPr>
              <a:t> </a:t>
            </a:r>
            <a:r>
              <a:rPr spc="50" dirty="0">
                <a:latin typeface="Calibri"/>
                <a:cs typeface="Calibri"/>
              </a:rPr>
              <a:t>d’une</a:t>
            </a:r>
            <a:r>
              <a:rPr spc="-10" dirty="0">
                <a:latin typeface="Calibri"/>
                <a:cs typeface="Calibri"/>
              </a:rPr>
              <a:t> </a:t>
            </a:r>
            <a:r>
              <a:rPr spc="30" dirty="0" err="1">
                <a:latin typeface="Calibri"/>
                <a:cs typeface="Calibri"/>
              </a:rPr>
              <a:t>classe</a:t>
            </a:r>
            <a:r>
              <a:rPr spc="30" dirty="0">
                <a:latin typeface="Calibri"/>
                <a:cs typeface="Calibri"/>
              </a:rPr>
              <a:t>  </a:t>
            </a:r>
            <a:r>
              <a:rPr lang="en-US" dirty="0" smtClean="0">
                <a:latin typeface="Calibri"/>
                <a:cs typeface="Calibri"/>
              </a:rPr>
              <a:t>M</a:t>
            </a:r>
            <a:r>
              <a:rPr spc="50" dirty="0" smtClean="0">
                <a:latin typeface="Calibri"/>
                <a:cs typeface="Calibri"/>
              </a:rPr>
              <a:t>ot-</a:t>
            </a:r>
            <a:r>
              <a:rPr spc="50" dirty="0" err="1" smtClean="0">
                <a:latin typeface="Calibri"/>
                <a:cs typeface="Calibri"/>
              </a:rPr>
              <a:t>clé</a:t>
            </a:r>
            <a:r>
              <a:rPr dirty="0" smtClean="0">
                <a:latin typeface="Calibri"/>
                <a:cs typeface="Calibri"/>
              </a:rPr>
              <a:t> </a:t>
            </a:r>
            <a:r>
              <a:rPr u="sng" spc="10" dirty="0" smtClean="0">
                <a:solidFill>
                  <a:srgbClr val="083981"/>
                </a:solidFill>
                <a:latin typeface="Consolas"/>
                <a:cs typeface="Consolas"/>
              </a:rPr>
              <a:t>new</a:t>
            </a:r>
            <a:r>
              <a:rPr u="sng" spc="-545" dirty="0" smtClean="0">
                <a:solidFill>
                  <a:srgbClr val="083981"/>
                </a:solidFill>
                <a:latin typeface="Consolas"/>
                <a:cs typeface="Consolas"/>
              </a:rPr>
              <a:t> </a:t>
            </a:r>
            <a:r>
              <a:rPr spc="50" dirty="0" err="1" smtClean="0">
                <a:latin typeface="Calibri"/>
                <a:cs typeface="Calibri"/>
              </a:rPr>
              <a:t>provoque</a:t>
            </a:r>
            <a:r>
              <a:rPr dirty="0" smtClean="0">
                <a:latin typeface="Calibri"/>
                <a:cs typeface="Calibri"/>
              </a:rPr>
              <a:t> </a:t>
            </a:r>
            <a:r>
              <a:rPr spc="59" dirty="0">
                <a:latin typeface="Calibri"/>
                <a:cs typeface="Calibri"/>
              </a:rPr>
              <a:t>une</a:t>
            </a:r>
            <a:r>
              <a:rPr dirty="0">
                <a:latin typeface="Calibri"/>
                <a:cs typeface="Calibri"/>
              </a:rPr>
              <a:t> </a:t>
            </a:r>
            <a:r>
              <a:rPr spc="30" dirty="0">
                <a:latin typeface="Calibri"/>
                <a:cs typeface="Calibri"/>
              </a:rPr>
              <a:t>instanciation</a:t>
            </a:r>
            <a:r>
              <a:rPr dirty="0">
                <a:latin typeface="Calibri"/>
                <a:cs typeface="Calibri"/>
              </a:rPr>
              <a:t> </a:t>
            </a:r>
            <a:r>
              <a:rPr spc="50" dirty="0">
                <a:latin typeface="Calibri"/>
                <a:cs typeface="Calibri"/>
              </a:rPr>
              <a:t>en</a:t>
            </a:r>
            <a:r>
              <a:rPr dirty="0">
                <a:latin typeface="Calibri"/>
                <a:cs typeface="Calibri"/>
              </a:rPr>
              <a:t> </a:t>
            </a:r>
            <a:r>
              <a:rPr spc="20" dirty="0">
                <a:latin typeface="Calibri"/>
                <a:cs typeface="Calibri"/>
              </a:rPr>
              <a:t>faisant</a:t>
            </a:r>
            <a:r>
              <a:rPr dirty="0">
                <a:latin typeface="Calibri"/>
                <a:cs typeface="Calibri"/>
              </a:rPr>
              <a:t> </a:t>
            </a:r>
            <a:r>
              <a:rPr spc="50" dirty="0">
                <a:latin typeface="Calibri"/>
                <a:cs typeface="Calibri"/>
              </a:rPr>
              <a:t>appel</a:t>
            </a:r>
            <a:r>
              <a:rPr dirty="0">
                <a:latin typeface="Calibri"/>
                <a:cs typeface="Calibri"/>
              </a:rPr>
              <a:t> </a:t>
            </a:r>
            <a:r>
              <a:rPr spc="30" dirty="0">
                <a:latin typeface="Calibri"/>
                <a:cs typeface="Calibri"/>
              </a:rPr>
              <a:t>à</a:t>
            </a:r>
            <a:r>
              <a:rPr dirty="0">
                <a:latin typeface="Calibri"/>
                <a:cs typeface="Calibri"/>
              </a:rPr>
              <a:t> </a:t>
            </a:r>
            <a:r>
              <a:rPr spc="69" dirty="0">
                <a:latin typeface="Calibri"/>
                <a:cs typeface="Calibri"/>
              </a:rPr>
              <a:t>un</a:t>
            </a:r>
            <a:endParaRPr dirty="0">
              <a:latin typeface="Calibri"/>
              <a:cs typeface="Calibri"/>
            </a:endParaRPr>
          </a:p>
          <a:p>
            <a:pPr marL="469587">
              <a:spcBef>
                <a:spcPts val="347"/>
              </a:spcBef>
            </a:pPr>
            <a:r>
              <a:rPr b="1" spc="69" dirty="0">
                <a:latin typeface="Calibri"/>
                <a:cs typeface="Calibri"/>
              </a:rPr>
              <a:t>constructeur </a:t>
            </a:r>
            <a:r>
              <a:rPr spc="59" dirty="0">
                <a:latin typeface="Calibri"/>
                <a:cs typeface="Calibri"/>
              </a:rPr>
              <a:t>de </a:t>
            </a:r>
            <a:r>
              <a:rPr spc="20" dirty="0">
                <a:latin typeface="Calibri"/>
                <a:cs typeface="Calibri"/>
              </a:rPr>
              <a:t>la </a:t>
            </a:r>
            <a:r>
              <a:rPr spc="30" dirty="0">
                <a:latin typeface="Calibri"/>
                <a:cs typeface="Calibri"/>
              </a:rPr>
              <a:t>classe</a:t>
            </a:r>
            <a:r>
              <a:rPr spc="-218" dirty="0">
                <a:latin typeface="Calibri"/>
                <a:cs typeface="Calibri"/>
              </a:rPr>
              <a:t> </a:t>
            </a:r>
            <a:r>
              <a:rPr spc="30" dirty="0">
                <a:latin typeface="Calibri"/>
                <a:cs typeface="Calibri"/>
              </a:rPr>
              <a:t>instanciée</a:t>
            </a:r>
            <a:endParaRPr dirty="0">
              <a:latin typeface="Calibri"/>
              <a:cs typeface="Calibri"/>
            </a:endParaRPr>
          </a:p>
          <a:p>
            <a:pPr marL="1023495" indent="-285750">
              <a:spcBef>
                <a:spcPts val="1338"/>
              </a:spcBef>
              <a:buFont typeface="Arial" pitchFamily="34" charset="0"/>
              <a:buChar char="•"/>
            </a:pPr>
            <a:r>
              <a:rPr spc="59" dirty="0" smtClean="0">
                <a:latin typeface="Calibri"/>
                <a:cs typeface="Calibri"/>
              </a:rPr>
              <a:t>Un</a:t>
            </a:r>
            <a:r>
              <a:rPr spc="-10" dirty="0" smtClean="0">
                <a:latin typeface="Calibri"/>
                <a:cs typeface="Calibri"/>
              </a:rPr>
              <a:t> </a:t>
            </a:r>
            <a:r>
              <a:rPr spc="30" dirty="0">
                <a:latin typeface="Calibri"/>
                <a:cs typeface="Calibri"/>
              </a:rPr>
              <a:t>constructeur</a:t>
            </a:r>
            <a:r>
              <a:rPr spc="-10" dirty="0">
                <a:latin typeface="Calibri"/>
                <a:cs typeface="Calibri"/>
              </a:rPr>
              <a:t> </a:t>
            </a:r>
            <a:r>
              <a:rPr spc="20" dirty="0">
                <a:latin typeface="Calibri"/>
                <a:cs typeface="Calibri"/>
              </a:rPr>
              <a:t>est</a:t>
            </a:r>
            <a:r>
              <a:rPr spc="-10" dirty="0">
                <a:latin typeface="Calibri"/>
                <a:cs typeface="Calibri"/>
              </a:rPr>
              <a:t> </a:t>
            </a:r>
            <a:r>
              <a:rPr spc="59" dirty="0">
                <a:latin typeface="Calibri"/>
                <a:cs typeface="Calibri"/>
              </a:rPr>
              <a:t>une</a:t>
            </a:r>
            <a:r>
              <a:rPr spc="-10" dirty="0">
                <a:latin typeface="Calibri"/>
                <a:cs typeface="Calibri"/>
              </a:rPr>
              <a:t> </a:t>
            </a:r>
            <a:r>
              <a:rPr spc="59" dirty="0">
                <a:latin typeface="Calibri"/>
                <a:cs typeface="Calibri"/>
              </a:rPr>
              <a:t>méthode</a:t>
            </a:r>
            <a:r>
              <a:rPr spc="-10" dirty="0">
                <a:latin typeface="Calibri"/>
                <a:cs typeface="Calibri"/>
              </a:rPr>
              <a:t> </a:t>
            </a:r>
            <a:r>
              <a:rPr spc="59" dirty="0">
                <a:latin typeface="Calibri"/>
                <a:cs typeface="Calibri"/>
              </a:rPr>
              <a:t>qui</a:t>
            </a:r>
            <a:r>
              <a:rPr spc="-10" dirty="0">
                <a:latin typeface="Calibri"/>
                <a:cs typeface="Calibri"/>
              </a:rPr>
              <a:t> </a:t>
            </a:r>
            <a:r>
              <a:rPr spc="30" dirty="0">
                <a:latin typeface="Calibri"/>
                <a:cs typeface="Calibri"/>
              </a:rPr>
              <a:t>a</a:t>
            </a:r>
            <a:r>
              <a:rPr spc="-10" dirty="0">
                <a:latin typeface="Calibri"/>
                <a:cs typeface="Calibri"/>
              </a:rPr>
              <a:t> </a:t>
            </a:r>
            <a:r>
              <a:rPr spc="20" dirty="0">
                <a:latin typeface="Calibri"/>
                <a:cs typeface="Calibri"/>
              </a:rPr>
              <a:t>le</a:t>
            </a:r>
            <a:r>
              <a:rPr spc="-10" dirty="0">
                <a:latin typeface="Calibri"/>
                <a:cs typeface="Calibri"/>
              </a:rPr>
              <a:t> </a:t>
            </a:r>
            <a:r>
              <a:rPr b="1" spc="99" dirty="0">
                <a:latin typeface="Calibri"/>
                <a:cs typeface="Calibri"/>
              </a:rPr>
              <a:t>même</a:t>
            </a:r>
            <a:r>
              <a:rPr b="1" spc="-30" dirty="0">
                <a:latin typeface="Calibri"/>
                <a:cs typeface="Calibri"/>
              </a:rPr>
              <a:t> </a:t>
            </a:r>
            <a:r>
              <a:rPr b="1" spc="109" dirty="0">
                <a:latin typeface="Calibri"/>
                <a:cs typeface="Calibri"/>
              </a:rPr>
              <a:t>nom</a:t>
            </a:r>
            <a:r>
              <a:rPr b="1" spc="-10" dirty="0">
                <a:latin typeface="Calibri"/>
                <a:cs typeface="Calibri"/>
              </a:rPr>
              <a:t> </a:t>
            </a:r>
            <a:r>
              <a:rPr spc="59" dirty="0">
                <a:latin typeface="Calibri"/>
                <a:cs typeface="Calibri"/>
              </a:rPr>
              <a:t>que</a:t>
            </a:r>
            <a:r>
              <a:rPr spc="-10" dirty="0">
                <a:latin typeface="Calibri"/>
                <a:cs typeface="Calibri"/>
              </a:rPr>
              <a:t> </a:t>
            </a:r>
            <a:r>
              <a:rPr spc="20" dirty="0">
                <a:latin typeface="Calibri"/>
                <a:cs typeface="Calibri"/>
              </a:rPr>
              <a:t>la</a:t>
            </a:r>
            <a:r>
              <a:rPr spc="-10" dirty="0">
                <a:latin typeface="Calibri"/>
                <a:cs typeface="Calibri"/>
              </a:rPr>
              <a:t> </a:t>
            </a:r>
            <a:r>
              <a:rPr spc="30" dirty="0">
                <a:latin typeface="Calibri"/>
                <a:cs typeface="Calibri"/>
              </a:rPr>
              <a:t>classe</a:t>
            </a:r>
            <a:endParaRPr dirty="0">
              <a:latin typeface="Calibri"/>
              <a:cs typeface="Calibri"/>
            </a:endParaRPr>
          </a:p>
          <a:p>
            <a:pPr marL="1023495" indent="-285750">
              <a:spcBef>
                <a:spcPts val="932"/>
              </a:spcBef>
              <a:buFont typeface="Arial" pitchFamily="34" charset="0"/>
              <a:buChar char="•"/>
            </a:pPr>
            <a:r>
              <a:rPr spc="59" dirty="0" smtClean="0">
                <a:latin typeface="Calibri"/>
                <a:cs typeface="Calibri"/>
              </a:rPr>
              <a:t>Un </a:t>
            </a:r>
            <a:r>
              <a:rPr spc="30" dirty="0">
                <a:latin typeface="Calibri"/>
                <a:cs typeface="Calibri"/>
              </a:rPr>
              <a:t>constructeur </a:t>
            </a:r>
            <a:r>
              <a:rPr spc="-10" dirty="0">
                <a:latin typeface="Calibri"/>
                <a:cs typeface="Calibri"/>
              </a:rPr>
              <a:t>n’a </a:t>
            </a:r>
            <a:r>
              <a:rPr b="1" spc="99" dirty="0">
                <a:latin typeface="Calibri"/>
                <a:cs typeface="Calibri"/>
              </a:rPr>
              <a:t>pas de </a:t>
            </a:r>
            <a:r>
              <a:rPr b="1" spc="79" dirty="0">
                <a:latin typeface="Calibri"/>
                <a:cs typeface="Calibri"/>
              </a:rPr>
              <a:t>valeur</a:t>
            </a:r>
            <a:r>
              <a:rPr b="1" spc="79" dirty="0">
                <a:latin typeface="Calibri"/>
                <a:cs typeface="Calibri"/>
              </a:rPr>
              <a:t> </a:t>
            </a:r>
            <a:r>
              <a:rPr b="1" spc="99" dirty="0">
                <a:latin typeface="Calibri"/>
                <a:cs typeface="Calibri"/>
              </a:rPr>
              <a:t>de</a:t>
            </a:r>
            <a:r>
              <a:rPr b="1" spc="-119" dirty="0">
                <a:latin typeface="Calibri"/>
                <a:cs typeface="Calibri"/>
              </a:rPr>
              <a:t> </a:t>
            </a:r>
            <a:r>
              <a:rPr b="1" spc="69" dirty="0">
                <a:latin typeface="Calibri"/>
                <a:cs typeface="Calibri"/>
              </a:rPr>
              <a:t>retour</a:t>
            </a:r>
            <a:endParaRPr dirty="0">
              <a:latin typeface="Calibri"/>
              <a:cs typeface="Calibri"/>
            </a:endParaRPr>
          </a:p>
        </p:txBody>
      </p:sp>
      <p:sp>
        <p:nvSpPr>
          <p:cNvPr id="27" name="object 27"/>
          <p:cNvSpPr txBox="1"/>
          <p:nvPr/>
        </p:nvSpPr>
        <p:spPr>
          <a:xfrm>
            <a:off x="914400" y="4918326"/>
            <a:ext cx="6907121" cy="1396079"/>
          </a:xfrm>
          <a:prstGeom prst="rect">
            <a:avLst/>
          </a:prstGeom>
        </p:spPr>
        <p:txBody>
          <a:bodyPr vert="horz" wrap="square" lIns="0" tIns="22661" rIns="0" bIns="0" rtlCol="0">
            <a:spAutoFit/>
          </a:bodyPr>
          <a:lstStyle/>
          <a:p>
            <a:pPr marL="25179" marR="10072">
              <a:lnSpc>
                <a:spcPct val="117300"/>
              </a:lnSpc>
              <a:spcBef>
                <a:spcPts val="178"/>
              </a:spcBef>
            </a:pPr>
            <a:r>
              <a:rPr b="1" spc="79" dirty="0">
                <a:latin typeface="Calibri"/>
                <a:cs typeface="Calibri"/>
              </a:rPr>
              <a:t>Plusieurs</a:t>
            </a:r>
            <a:r>
              <a:rPr b="1" spc="-10" dirty="0">
                <a:latin typeface="Calibri"/>
                <a:cs typeface="Calibri"/>
              </a:rPr>
              <a:t> </a:t>
            </a:r>
            <a:r>
              <a:rPr b="1" spc="69" dirty="0">
                <a:latin typeface="Calibri"/>
                <a:cs typeface="Calibri"/>
              </a:rPr>
              <a:t>constructeurs</a:t>
            </a:r>
            <a:r>
              <a:rPr b="1" dirty="0">
                <a:latin typeface="Calibri"/>
                <a:cs typeface="Calibri"/>
              </a:rPr>
              <a:t> </a:t>
            </a:r>
            <a:r>
              <a:rPr spc="50" dirty="0">
                <a:latin typeface="Calibri"/>
                <a:cs typeface="Calibri"/>
              </a:rPr>
              <a:t>peuvent</a:t>
            </a:r>
            <a:r>
              <a:rPr dirty="0">
                <a:latin typeface="Calibri"/>
                <a:cs typeface="Calibri"/>
              </a:rPr>
              <a:t> </a:t>
            </a:r>
            <a:r>
              <a:rPr spc="10" dirty="0">
                <a:latin typeface="Calibri"/>
                <a:cs typeface="Calibri"/>
              </a:rPr>
              <a:t>exister</a:t>
            </a:r>
            <a:r>
              <a:rPr dirty="0">
                <a:latin typeface="Calibri"/>
                <a:cs typeface="Calibri"/>
              </a:rPr>
              <a:t> </a:t>
            </a:r>
            <a:r>
              <a:rPr spc="50" dirty="0">
                <a:latin typeface="Calibri"/>
                <a:cs typeface="Calibri"/>
              </a:rPr>
              <a:t>dans</a:t>
            </a:r>
            <a:r>
              <a:rPr dirty="0">
                <a:latin typeface="Calibri"/>
                <a:cs typeface="Calibri"/>
              </a:rPr>
              <a:t> </a:t>
            </a:r>
            <a:r>
              <a:rPr spc="59" dirty="0">
                <a:latin typeface="Calibri"/>
                <a:cs typeface="Calibri"/>
              </a:rPr>
              <a:t>une</a:t>
            </a:r>
            <a:r>
              <a:rPr dirty="0">
                <a:latin typeface="Calibri"/>
                <a:cs typeface="Calibri"/>
              </a:rPr>
              <a:t> </a:t>
            </a:r>
            <a:r>
              <a:rPr spc="69" dirty="0">
                <a:latin typeface="Calibri"/>
                <a:cs typeface="Calibri"/>
              </a:rPr>
              <a:t>même</a:t>
            </a:r>
            <a:r>
              <a:rPr dirty="0">
                <a:latin typeface="Calibri"/>
                <a:cs typeface="Calibri"/>
              </a:rPr>
              <a:t> </a:t>
            </a:r>
            <a:r>
              <a:rPr spc="30" dirty="0">
                <a:latin typeface="Calibri"/>
                <a:cs typeface="Calibri"/>
              </a:rPr>
              <a:t>classe</a:t>
            </a:r>
            <a:r>
              <a:rPr dirty="0">
                <a:latin typeface="Calibri"/>
                <a:cs typeface="Calibri"/>
              </a:rPr>
              <a:t> </a:t>
            </a:r>
            <a:r>
              <a:rPr spc="20" dirty="0">
                <a:latin typeface="Calibri"/>
                <a:cs typeface="Calibri"/>
              </a:rPr>
              <a:t>(avec</a:t>
            </a:r>
            <a:r>
              <a:rPr dirty="0">
                <a:latin typeface="Calibri"/>
                <a:cs typeface="Calibri"/>
              </a:rPr>
              <a:t> </a:t>
            </a:r>
            <a:r>
              <a:rPr spc="50" dirty="0">
                <a:latin typeface="Calibri"/>
                <a:cs typeface="Calibri"/>
              </a:rPr>
              <a:t>des  arguments</a:t>
            </a:r>
            <a:r>
              <a:rPr spc="-20" dirty="0">
                <a:latin typeface="Calibri"/>
                <a:cs typeface="Calibri"/>
              </a:rPr>
              <a:t> </a:t>
            </a:r>
            <a:r>
              <a:rPr spc="10" dirty="0">
                <a:latin typeface="Calibri"/>
                <a:cs typeface="Calibri"/>
              </a:rPr>
              <a:t>différents</a:t>
            </a:r>
            <a:r>
              <a:rPr spc="10" dirty="0">
                <a:latin typeface="Calibri"/>
                <a:cs typeface="Calibri"/>
              </a:rPr>
              <a:t>)</a:t>
            </a:r>
            <a:endParaRPr dirty="0">
              <a:latin typeface="Calibri"/>
              <a:cs typeface="Calibri"/>
            </a:endParaRPr>
          </a:p>
          <a:p>
            <a:pPr marL="25179" marR="163664">
              <a:lnSpc>
                <a:spcPct val="117300"/>
              </a:lnSpc>
              <a:spcBef>
                <a:spcPts val="595"/>
              </a:spcBef>
            </a:pPr>
            <a:r>
              <a:rPr dirty="0">
                <a:latin typeface="Calibri"/>
                <a:cs typeface="Calibri"/>
              </a:rPr>
              <a:t>Il </a:t>
            </a:r>
            <a:r>
              <a:rPr spc="20" dirty="0">
                <a:latin typeface="Calibri"/>
                <a:cs typeface="Calibri"/>
              </a:rPr>
              <a:t>faut</a:t>
            </a:r>
            <a:r>
              <a:rPr dirty="0">
                <a:latin typeface="Calibri"/>
                <a:cs typeface="Calibri"/>
              </a:rPr>
              <a:t> </a:t>
            </a:r>
            <a:r>
              <a:rPr b="1" spc="99" dirty="0">
                <a:latin typeface="Calibri"/>
                <a:cs typeface="Calibri"/>
              </a:rPr>
              <a:t>au</a:t>
            </a:r>
            <a:r>
              <a:rPr b="1" spc="-20" dirty="0">
                <a:latin typeface="Calibri"/>
                <a:cs typeface="Calibri"/>
              </a:rPr>
              <a:t> </a:t>
            </a:r>
            <a:r>
              <a:rPr b="1" spc="99" dirty="0">
                <a:latin typeface="Calibri"/>
                <a:cs typeface="Calibri"/>
              </a:rPr>
              <a:t>moins</a:t>
            </a:r>
            <a:r>
              <a:rPr b="1" spc="-20" dirty="0">
                <a:latin typeface="Calibri"/>
                <a:cs typeface="Calibri"/>
              </a:rPr>
              <a:t> </a:t>
            </a:r>
            <a:r>
              <a:rPr b="1" spc="109" dirty="0">
                <a:latin typeface="Calibri"/>
                <a:cs typeface="Calibri"/>
              </a:rPr>
              <a:t>un</a:t>
            </a:r>
            <a:r>
              <a:rPr b="1" spc="-20" dirty="0">
                <a:latin typeface="Calibri"/>
                <a:cs typeface="Calibri"/>
              </a:rPr>
              <a:t> </a:t>
            </a:r>
            <a:r>
              <a:rPr b="1" spc="69" dirty="0">
                <a:latin typeface="Calibri"/>
                <a:cs typeface="Calibri"/>
              </a:rPr>
              <a:t>constructeur</a:t>
            </a:r>
            <a:r>
              <a:rPr b="1" dirty="0">
                <a:latin typeface="Calibri"/>
                <a:cs typeface="Calibri"/>
              </a:rPr>
              <a:t> </a:t>
            </a:r>
            <a:r>
              <a:rPr spc="50" dirty="0">
                <a:latin typeface="Calibri"/>
                <a:cs typeface="Calibri"/>
              </a:rPr>
              <a:t>dans</a:t>
            </a:r>
            <a:r>
              <a:rPr dirty="0">
                <a:latin typeface="Calibri"/>
                <a:cs typeface="Calibri"/>
              </a:rPr>
              <a:t> </a:t>
            </a:r>
            <a:r>
              <a:rPr spc="59" dirty="0">
                <a:latin typeface="Calibri"/>
                <a:cs typeface="Calibri"/>
              </a:rPr>
              <a:t>une</a:t>
            </a:r>
            <a:r>
              <a:rPr dirty="0">
                <a:latin typeface="Calibri"/>
                <a:cs typeface="Calibri"/>
              </a:rPr>
              <a:t> </a:t>
            </a:r>
            <a:r>
              <a:rPr spc="30" dirty="0">
                <a:latin typeface="Calibri"/>
                <a:cs typeface="Calibri"/>
              </a:rPr>
              <a:t>classe</a:t>
            </a:r>
            <a:r>
              <a:rPr dirty="0">
                <a:latin typeface="Calibri"/>
                <a:cs typeface="Calibri"/>
              </a:rPr>
              <a:t> </a:t>
            </a:r>
            <a:r>
              <a:rPr spc="50" dirty="0">
                <a:latin typeface="Calibri"/>
                <a:cs typeface="Calibri"/>
              </a:rPr>
              <a:t>pour</a:t>
            </a:r>
            <a:r>
              <a:rPr dirty="0">
                <a:latin typeface="Calibri"/>
                <a:cs typeface="Calibri"/>
              </a:rPr>
              <a:t> </a:t>
            </a:r>
            <a:r>
              <a:rPr spc="50" dirty="0">
                <a:latin typeface="Calibri"/>
                <a:cs typeface="Calibri"/>
              </a:rPr>
              <a:t>en</a:t>
            </a:r>
            <a:r>
              <a:rPr dirty="0">
                <a:latin typeface="Calibri"/>
                <a:cs typeface="Calibri"/>
              </a:rPr>
              <a:t> </a:t>
            </a:r>
            <a:r>
              <a:rPr spc="30" dirty="0">
                <a:latin typeface="Calibri"/>
                <a:cs typeface="Calibri"/>
              </a:rPr>
              <a:t>instancier</a:t>
            </a:r>
            <a:r>
              <a:rPr dirty="0">
                <a:latin typeface="Calibri"/>
                <a:cs typeface="Calibri"/>
              </a:rPr>
              <a:t> </a:t>
            </a:r>
            <a:r>
              <a:rPr spc="50" dirty="0">
                <a:latin typeface="Calibri"/>
                <a:cs typeface="Calibri"/>
              </a:rPr>
              <a:t>des  objets</a:t>
            </a:r>
            <a:endParaRPr dirty="0">
              <a:latin typeface="Calibri"/>
              <a:cs typeface="Calibri"/>
            </a:endParaRPr>
          </a:p>
        </p:txBody>
      </p:sp>
      <p:sp>
        <p:nvSpPr>
          <p:cNvPr id="28" name="object 28"/>
          <p:cNvSpPr txBox="1"/>
          <p:nvPr/>
        </p:nvSpPr>
        <p:spPr>
          <a:xfrm>
            <a:off x="688950" y="6206175"/>
            <a:ext cx="7651488" cy="671008"/>
          </a:xfrm>
          <a:prstGeom prst="rect">
            <a:avLst/>
          </a:prstGeom>
        </p:spPr>
        <p:txBody>
          <a:bodyPr vert="horz" wrap="square" lIns="0" tIns="22661" rIns="0" bIns="0" rtlCol="0">
            <a:spAutoFit/>
          </a:bodyPr>
          <a:lstStyle/>
          <a:p>
            <a:pPr marL="25179" marR="10072">
              <a:lnSpc>
                <a:spcPct val="117200"/>
              </a:lnSpc>
              <a:spcBef>
                <a:spcPts val="178"/>
              </a:spcBef>
            </a:pPr>
            <a:r>
              <a:rPr spc="10" dirty="0">
                <a:latin typeface="Calibri"/>
                <a:cs typeface="Calibri"/>
              </a:rPr>
              <a:t>L’appel</a:t>
            </a:r>
            <a:r>
              <a:rPr dirty="0">
                <a:latin typeface="Calibri"/>
                <a:cs typeface="Calibri"/>
              </a:rPr>
              <a:t> </a:t>
            </a:r>
            <a:r>
              <a:rPr spc="50" dirty="0">
                <a:latin typeface="Calibri"/>
                <a:cs typeface="Calibri"/>
              </a:rPr>
              <a:t>au</a:t>
            </a:r>
            <a:r>
              <a:rPr dirty="0">
                <a:latin typeface="Calibri"/>
                <a:cs typeface="Calibri"/>
              </a:rPr>
              <a:t> </a:t>
            </a:r>
            <a:r>
              <a:rPr spc="30" dirty="0">
                <a:latin typeface="Calibri"/>
                <a:cs typeface="Calibri"/>
              </a:rPr>
              <a:t>constructeur</a:t>
            </a:r>
            <a:r>
              <a:rPr dirty="0">
                <a:latin typeface="Calibri"/>
                <a:cs typeface="Calibri"/>
              </a:rPr>
              <a:t> </a:t>
            </a:r>
            <a:r>
              <a:rPr spc="10" dirty="0">
                <a:latin typeface="Calibri"/>
                <a:cs typeface="Calibri"/>
              </a:rPr>
              <a:t>affecte</a:t>
            </a:r>
            <a:r>
              <a:rPr dirty="0">
                <a:latin typeface="Calibri"/>
                <a:cs typeface="Calibri"/>
              </a:rPr>
              <a:t> </a:t>
            </a:r>
            <a:r>
              <a:rPr spc="59" dirty="0">
                <a:latin typeface="Calibri"/>
                <a:cs typeface="Calibri"/>
              </a:rPr>
              <a:t>une</a:t>
            </a:r>
            <a:r>
              <a:rPr dirty="0">
                <a:latin typeface="Calibri"/>
                <a:cs typeface="Calibri"/>
              </a:rPr>
              <a:t> </a:t>
            </a:r>
            <a:r>
              <a:rPr b="1" spc="79" dirty="0">
                <a:latin typeface="Calibri"/>
                <a:cs typeface="Calibri"/>
              </a:rPr>
              <a:t>nouvelle</a:t>
            </a:r>
            <a:r>
              <a:rPr b="1" spc="-20" dirty="0">
                <a:latin typeface="Calibri"/>
                <a:cs typeface="Calibri"/>
              </a:rPr>
              <a:t> </a:t>
            </a:r>
            <a:r>
              <a:rPr b="1" spc="79" dirty="0">
                <a:latin typeface="Calibri"/>
                <a:cs typeface="Calibri"/>
              </a:rPr>
              <a:t>adresse</a:t>
            </a:r>
            <a:r>
              <a:rPr b="1" spc="-20" dirty="0">
                <a:latin typeface="Calibri"/>
                <a:cs typeface="Calibri"/>
              </a:rPr>
              <a:t> </a:t>
            </a:r>
            <a:r>
              <a:rPr b="1" spc="99" dirty="0">
                <a:latin typeface="Calibri"/>
                <a:cs typeface="Calibri"/>
              </a:rPr>
              <a:t>en</a:t>
            </a:r>
            <a:r>
              <a:rPr b="1" spc="-20" dirty="0">
                <a:latin typeface="Calibri"/>
                <a:cs typeface="Calibri"/>
              </a:rPr>
              <a:t> </a:t>
            </a:r>
            <a:r>
              <a:rPr b="1" spc="79" dirty="0">
                <a:latin typeface="Calibri"/>
                <a:cs typeface="Calibri"/>
              </a:rPr>
              <a:t>mémoire</a:t>
            </a:r>
            <a:r>
              <a:rPr b="1" dirty="0">
                <a:latin typeface="Calibri"/>
                <a:cs typeface="Calibri"/>
              </a:rPr>
              <a:t> </a:t>
            </a:r>
            <a:r>
              <a:rPr spc="50" dirty="0">
                <a:latin typeface="Calibri"/>
                <a:cs typeface="Calibri"/>
              </a:rPr>
              <a:t>pour</a:t>
            </a:r>
            <a:r>
              <a:rPr dirty="0">
                <a:latin typeface="Calibri"/>
                <a:cs typeface="Calibri"/>
              </a:rPr>
              <a:t> </a:t>
            </a:r>
            <a:r>
              <a:rPr spc="20" dirty="0">
                <a:latin typeface="Calibri"/>
                <a:cs typeface="Calibri"/>
              </a:rPr>
              <a:t>le</a:t>
            </a:r>
            <a:r>
              <a:rPr dirty="0">
                <a:latin typeface="Calibri"/>
                <a:cs typeface="Calibri"/>
              </a:rPr>
              <a:t> </a:t>
            </a:r>
            <a:r>
              <a:rPr spc="50" dirty="0">
                <a:latin typeface="Calibri"/>
                <a:cs typeface="Calibri"/>
              </a:rPr>
              <a:t>nouvel  objet</a:t>
            </a:r>
            <a:r>
              <a:rPr spc="-20" dirty="0">
                <a:latin typeface="Calibri"/>
                <a:cs typeface="Calibri"/>
              </a:rPr>
              <a:t> </a:t>
            </a:r>
            <a:r>
              <a:rPr spc="20" dirty="0">
                <a:latin typeface="Calibri"/>
                <a:cs typeface="Calibri"/>
              </a:rPr>
              <a:t>créé</a:t>
            </a:r>
            <a:endParaRPr>
              <a:latin typeface="Calibri"/>
              <a:cs typeface="Calibri"/>
            </a:endParaRPr>
          </a:p>
        </p:txBody>
      </p:sp>
      <p:sp>
        <p:nvSpPr>
          <p:cNvPr id="37" name="Rectangle 36"/>
          <p:cNvSpPr/>
          <p:nvPr/>
        </p:nvSpPr>
        <p:spPr>
          <a:xfrm>
            <a:off x="2111712" y="396368"/>
            <a:ext cx="5163658" cy="769441"/>
          </a:xfrm>
          <a:prstGeom prst="rect">
            <a:avLst/>
          </a:prstGeom>
        </p:spPr>
        <p:txBody>
          <a:bodyPr/>
          <a:lstStyle/>
          <a:p>
            <a:pPr algn="ctr">
              <a:spcBef>
                <a:spcPct val="0"/>
              </a:spcBef>
            </a:pPr>
            <a:r>
              <a:rPr lang="fr-FR" sz="4400" dirty="0" smtClean="0">
                <a:latin typeface="+mj-lt"/>
                <a:ea typeface="+mj-ea"/>
                <a:cs typeface="+mj-cs"/>
              </a:rPr>
              <a:t>Instance </a:t>
            </a:r>
            <a:r>
              <a:rPr lang="fr-FR" sz="4400" dirty="0">
                <a:latin typeface="+mj-lt"/>
                <a:ea typeface="+mj-ea"/>
                <a:cs typeface="+mj-cs"/>
              </a:rPr>
              <a:t>d’une </a:t>
            </a:r>
            <a:r>
              <a:rPr lang="fr-FR" sz="4400" dirty="0" smtClean="0">
                <a:latin typeface="+mj-lt"/>
                <a:ea typeface="+mj-ea"/>
                <a:cs typeface="+mj-cs"/>
              </a:rPr>
              <a:t>classe</a:t>
            </a:r>
            <a:endParaRPr lang="fr-FR" sz="4400" dirty="0">
              <a:latin typeface="+mj-lt"/>
              <a:ea typeface="+mj-ea"/>
              <a:cs typeface="+mj-cs"/>
            </a:endParaRPr>
          </a:p>
        </p:txBody>
      </p:sp>
    </p:spTree>
    <p:extLst>
      <p:ext uri="{BB962C8B-B14F-4D97-AF65-F5344CB8AC3E}">
        <p14:creationId xmlns:p14="http://schemas.microsoft.com/office/powerpoint/2010/main" val="2237658359"/>
      </p:ext>
    </p:extLst>
  </p:cSld>
  <p:clrMapOvr>
    <a:masterClrMapping/>
  </p:clrMapOvr>
  <p:transition>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76483" y="369144"/>
            <a:ext cx="7529317" cy="1383456"/>
          </a:xfrm>
          <a:prstGeom prst="rect">
            <a:avLst/>
          </a:prstGeom>
        </p:spPr>
        <p:txBody>
          <a:bodyPr/>
          <a:lstStyle>
            <a:defPPr>
              <a:defRPr lang="fr-FR"/>
            </a:defPPr>
            <a:lvl1pPr algn="ctr">
              <a:spcBef>
                <a:spcPct val="0"/>
              </a:spcBef>
              <a:defRPr sz="4400">
                <a:latin typeface="+mj-lt"/>
                <a:ea typeface="+mj-ea"/>
                <a:cs typeface="+mj-cs"/>
              </a:defRPr>
            </a:lvl1pPr>
          </a:lstStyle>
          <a:p>
            <a:r>
              <a:rPr dirty="0"/>
              <a:t>Instanciation de la classe Livre</a:t>
            </a:r>
          </a:p>
        </p:txBody>
      </p:sp>
      <p:sp>
        <p:nvSpPr>
          <p:cNvPr id="6" name="object 6"/>
          <p:cNvSpPr txBox="1"/>
          <p:nvPr/>
        </p:nvSpPr>
        <p:spPr>
          <a:xfrm>
            <a:off x="4158253" y="1552575"/>
            <a:ext cx="5061947" cy="3661108"/>
          </a:xfrm>
          <a:prstGeom prst="rect">
            <a:avLst/>
          </a:prstGeom>
        </p:spPr>
        <p:txBody>
          <a:bodyPr vert="horz" wrap="square" lIns="0" tIns="31474" rIns="0" bIns="0" rtlCol="0">
            <a:spAutoFit/>
          </a:bodyPr>
          <a:lstStyle/>
          <a:p>
            <a:pPr marL="71760">
              <a:spcBef>
                <a:spcPts val="248"/>
              </a:spcBef>
            </a:pPr>
            <a:r>
              <a:rPr sz="1700" spc="10" dirty="0">
                <a:solidFill>
                  <a:srgbClr val="7E0054"/>
                </a:solidFill>
                <a:latin typeface="Consolas"/>
                <a:cs typeface="Consolas"/>
              </a:rPr>
              <a:t>class </a:t>
            </a:r>
            <a:r>
              <a:rPr sz="1700" spc="10" dirty="0" err="1" smtClean="0">
                <a:latin typeface="Consolas"/>
                <a:cs typeface="Consolas"/>
              </a:rPr>
              <a:t>Bibliothecaire</a:t>
            </a:r>
            <a:r>
              <a:rPr sz="1700" spc="10" dirty="0" smtClean="0">
                <a:latin typeface="Consolas"/>
                <a:cs typeface="Consolas"/>
              </a:rPr>
              <a:t> </a:t>
            </a:r>
            <a:r>
              <a:rPr sz="1700" spc="10" dirty="0">
                <a:latin typeface="Consolas"/>
                <a:cs typeface="Consolas"/>
              </a:rPr>
              <a:t>{</a:t>
            </a:r>
            <a:endParaRPr sz="1700" dirty="0">
              <a:latin typeface="Consolas"/>
              <a:cs typeface="Consolas"/>
            </a:endParaRPr>
          </a:p>
          <a:p>
            <a:pPr>
              <a:spcBef>
                <a:spcPts val="89"/>
              </a:spcBef>
            </a:pPr>
            <a:endParaRPr sz="2000" dirty="0">
              <a:latin typeface="Times New Roman"/>
              <a:cs typeface="Times New Roman"/>
            </a:endParaRPr>
          </a:p>
          <a:p>
            <a:pPr marL="751594" marR="531277" indent="-363837">
              <a:lnSpc>
                <a:spcPct val="117200"/>
              </a:lnSpc>
            </a:pPr>
            <a:r>
              <a:rPr sz="1700" spc="10" dirty="0">
                <a:solidFill>
                  <a:srgbClr val="7E0054"/>
                </a:solidFill>
                <a:latin typeface="Consolas"/>
                <a:cs typeface="Consolas"/>
              </a:rPr>
              <a:t>void </a:t>
            </a:r>
            <a:r>
              <a:rPr sz="1700" spc="10" dirty="0">
                <a:latin typeface="Consolas"/>
                <a:cs typeface="Consolas"/>
              </a:rPr>
              <a:t>enregistreLivre(String nom) {  Livre nouveauLivre;  </a:t>
            </a:r>
            <a:r>
              <a:rPr sz="1700" spc="10" dirty="0">
                <a:solidFill>
                  <a:schemeClr val="tx1">
                    <a:lumMod val="95000"/>
                    <a:lumOff val="5000"/>
                  </a:schemeClr>
                </a:solidFill>
                <a:latin typeface="Consolas"/>
                <a:cs typeface="Consolas"/>
              </a:rPr>
              <a:t>nouveauLivre = new</a:t>
            </a:r>
            <a:r>
              <a:rPr sz="1700" spc="30" dirty="0">
                <a:solidFill>
                  <a:schemeClr val="tx1">
                    <a:lumMod val="95000"/>
                    <a:lumOff val="5000"/>
                  </a:schemeClr>
                </a:solidFill>
                <a:latin typeface="Consolas"/>
                <a:cs typeface="Consolas"/>
              </a:rPr>
              <a:t> </a:t>
            </a:r>
            <a:r>
              <a:rPr sz="1700" spc="10" dirty="0">
                <a:solidFill>
                  <a:schemeClr val="tx1">
                    <a:lumMod val="95000"/>
                    <a:lumOff val="5000"/>
                  </a:schemeClr>
                </a:solidFill>
                <a:latin typeface="Consolas"/>
                <a:cs typeface="Consolas"/>
              </a:rPr>
              <a:t>Livre</a:t>
            </a:r>
            <a:r>
              <a:rPr sz="1700" spc="10" dirty="0">
                <a:solidFill>
                  <a:schemeClr val="tx1">
                    <a:lumMod val="95000"/>
                    <a:lumOff val="5000"/>
                  </a:schemeClr>
                </a:solidFill>
                <a:latin typeface="Consolas"/>
                <a:cs typeface="Consolas"/>
              </a:rPr>
              <a:t>(nom);</a:t>
            </a:r>
            <a:endParaRPr sz="1700" dirty="0">
              <a:solidFill>
                <a:schemeClr val="tx1">
                  <a:lumMod val="95000"/>
                  <a:lumOff val="5000"/>
                </a:schemeClr>
              </a:solidFill>
              <a:latin typeface="Consolas"/>
              <a:cs typeface="Consolas"/>
            </a:endParaRPr>
          </a:p>
          <a:p>
            <a:pPr marL="751594">
              <a:spcBef>
                <a:spcPts val="347"/>
              </a:spcBef>
            </a:pPr>
            <a:r>
              <a:rPr sz="1700" spc="10" dirty="0">
                <a:latin typeface="Consolas"/>
                <a:cs typeface="Consolas"/>
              </a:rPr>
              <a:t>ajouteEnBibliotheque(nouveauLivre</a:t>
            </a:r>
            <a:r>
              <a:rPr sz="1700" spc="10" dirty="0">
                <a:latin typeface="Consolas"/>
                <a:cs typeface="Consolas"/>
              </a:rPr>
              <a:t>)</a:t>
            </a:r>
            <a:r>
              <a:rPr sz="1700" spc="-605" dirty="0">
                <a:latin typeface="Consolas"/>
                <a:cs typeface="Consolas"/>
              </a:rPr>
              <a:t> </a:t>
            </a:r>
            <a:r>
              <a:rPr sz="1700" spc="10" dirty="0">
                <a:latin typeface="Consolas"/>
                <a:cs typeface="Consolas"/>
              </a:rPr>
              <a:t>;</a:t>
            </a:r>
            <a:endParaRPr sz="1700" dirty="0">
              <a:latin typeface="Consolas"/>
              <a:cs typeface="Consolas"/>
            </a:endParaRPr>
          </a:p>
          <a:p>
            <a:pPr marL="389016">
              <a:spcBef>
                <a:spcPts val="347"/>
              </a:spcBef>
            </a:pPr>
            <a:r>
              <a:rPr sz="1700" spc="10" dirty="0">
                <a:latin typeface="Consolas"/>
                <a:cs typeface="Consolas"/>
              </a:rPr>
              <a:t>}</a:t>
            </a:r>
            <a:endParaRPr sz="1700" dirty="0">
              <a:latin typeface="Consolas"/>
              <a:cs typeface="Consolas"/>
            </a:endParaRPr>
          </a:p>
          <a:p>
            <a:pPr>
              <a:spcBef>
                <a:spcPts val="99"/>
              </a:spcBef>
            </a:pPr>
            <a:endParaRPr sz="2300" dirty="0">
              <a:latin typeface="Times New Roman"/>
              <a:cs typeface="Times New Roman"/>
            </a:endParaRPr>
          </a:p>
          <a:p>
            <a:pPr marL="389016"/>
            <a:r>
              <a:rPr sz="1700" spc="10" dirty="0">
                <a:solidFill>
                  <a:srgbClr val="7E0054"/>
                </a:solidFill>
                <a:latin typeface="Consolas"/>
                <a:cs typeface="Consolas"/>
              </a:rPr>
              <a:t>void </a:t>
            </a:r>
            <a:r>
              <a:rPr sz="1700" spc="10" dirty="0">
                <a:latin typeface="Consolas"/>
                <a:cs typeface="Consolas"/>
              </a:rPr>
              <a:t>ajouteEnBibliotheque(Livre</a:t>
            </a:r>
            <a:r>
              <a:rPr sz="1700" spc="10" dirty="0">
                <a:latin typeface="Consolas"/>
                <a:cs typeface="Consolas"/>
              </a:rPr>
              <a:t> li)</a:t>
            </a:r>
            <a:r>
              <a:rPr sz="1700" spc="50" dirty="0">
                <a:latin typeface="Consolas"/>
                <a:cs typeface="Consolas"/>
              </a:rPr>
              <a:t> </a:t>
            </a:r>
            <a:r>
              <a:rPr sz="1700" spc="10" dirty="0">
                <a:latin typeface="Consolas"/>
                <a:cs typeface="Consolas"/>
              </a:rPr>
              <a:t>{</a:t>
            </a:r>
            <a:endParaRPr sz="1700" dirty="0">
              <a:latin typeface="Consolas"/>
              <a:cs typeface="Consolas"/>
            </a:endParaRPr>
          </a:p>
          <a:p>
            <a:pPr marL="751594">
              <a:spcBef>
                <a:spcPts val="347"/>
              </a:spcBef>
            </a:pPr>
            <a:r>
              <a:rPr sz="1700" spc="10" dirty="0">
                <a:latin typeface="Consolas"/>
                <a:cs typeface="Consolas"/>
              </a:rPr>
              <a:t>…</a:t>
            </a:r>
            <a:endParaRPr sz="1700" dirty="0">
              <a:latin typeface="Consolas"/>
              <a:cs typeface="Consolas"/>
            </a:endParaRPr>
          </a:p>
          <a:p>
            <a:pPr marL="389016">
              <a:spcBef>
                <a:spcPts val="347"/>
              </a:spcBef>
            </a:pPr>
            <a:r>
              <a:rPr sz="1700" spc="10" dirty="0">
                <a:latin typeface="Consolas"/>
                <a:cs typeface="Consolas"/>
              </a:rPr>
              <a:t>}</a:t>
            </a:r>
            <a:endParaRPr sz="1700" dirty="0">
              <a:latin typeface="Consolas"/>
              <a:cs typeface="Consolas"/>
            </a:endParaRPr>
          </a:p>
          <a:p>
            <a:pPr marL="25179">
              <a:spcBef>
                <a:spcPts val="347"/>
              </a:spcBef>
            </a:pPr>
            <a:r>
              <a:rPr sz="1700" spc="10" dirty="0">
                <a:latin typeface="Consolas"/>
                <a:cs typeface="Consolas"/>
              </a:rPr>
              <a:t>}</a:t>
            </a:r>
            <a:endParaRPr sz="1700" dirty="0">
              <a:latin typeface="Consolas"/>
              <a:cs typeface="Consolas"/>
            </a:endParaRPr>
          </a:p>
        </p:txBody>
      </p:sp>
      <p:sp>
        <p:nvSpPr>
          <p:cNvPr id="15" name="Oval 14"/>
          <p:cNvSpPr/>
          <p:nvPr/>
        </p:nvSpPr>
        <p:spPr>
          <a:xfrm>
            <a:off x="4724400" y="2667000"/>
            <a:ext cx="43434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295400" y="1417638"/>
            <a:ext cx="4648200" cy="4524315"/>
          </a:xfrm>
          <a:prstGeom prst="rect">
            <a:avLst/>
          </a:prstGeom>
        </p:spPr>
        <p:txBody>
          <a:bodyPr wrap="square">
            <a:spAutoFit/>
          </a:bodyPr>
          <a:lstStyle/>
          <a:p>
            <a:r>
              <a:rPr lang="fr-FR" sz="1600" b="1" u="sng" dirty="0" smtClean="0"/>
              <a:t>Exemple </a:t>
            </a:r>
          </a:p>
          <a:p>
            <a:r>
              <a:rPr lang="fr-FR" sz="1600" dirty="0" smtClean="0"/>
              <a:t>class  Livre { </a:t>
            </a:r>
          </a:p>
          <a:p>
            <a:r>
              <a:rPr lang="fr-FR" sz="1600" dirty="0"/>
              <a:t> </a:t>
            </a:r>
            <a:r>
              <a:rPr lang="fr-FR" sz="1600" dirty="0" smtClean="0"/>
              <a:t>   String      </a:t>
            </a:r>
            <a:r>
              <a:rPr lang="fr-FR" sz="1600" dirty="0" smtClean="0"/>
              <a:t>titre; </a:t>
            </a:r>
          </a:p>
          <a:p>
            <a:r>
              <a:rPr lang="en-US" sz="1600" dirty="0" smtClean="0"/>
              <a:t>    double prix </a:t>
            </a:r>
            <a:endParaRPr lang="fr-FR" sz="1600" dirty="0" smtClean="0"/>
          </a:p>
          <a:p>
            <a:r>
              <a:rPr lang="fr-FR" sz="1600" dirty="0" smtClean="0"/>
              <a:t>double </a:t>
            </a:r>
            <a:r>
              <a:rPr lang="fr-FR" sz="1600" dirty="0" err="1" smtClean="0"/>
              <a:t>getPrix</a:t>
            </a:r>
            <a:r>
              <a:rPr lang="fr-FR" sz="1600" dirty="0" smtClean="0"/>
              <a:t>() </a:t>
            </a:r>
            <a:r>
              <a:rPr lang="fr-FR" sz="1600" dirty="0" smtClean="0"/>
              <a:t>{ </a:t>
            </a:r>
          </a:p>
          <a:p>
            <a:r>
              <a:rPr lang="fr-FR" sz="1600" dirty="0"/>
              <a:t>	</a:t>
            </a:r>
            <a:r>
              <a:rPr lang="fr-FR" sz="1600" dirty="0" smtClean="0"/>
              <a:t>return prix;        	</a:t>
            </a:r>
            <a:endParaRPr lang="fr-FR" sz="1100" dirty="0" smtClean="0"/>
          </a:p>
          <a:p>
            <a:r>
              <a:rPr lang="fr-FR" sz="1600" dirty="0" smtClean="0"/>
              <a:t>    } </a:t>
            </a:r>
            <a:endParaRPr lang="fr-FR" sz="1600" dirty="0" smtClean="0"/>
          </a:p>
          <a:p>
            <a:r>
              <a:rPr lang="fr-FR" sz="1600" dirty="0"/>
              <a:t>double </a:t>
            </a:r>
            <a:r>
              <a:rPr lang="fr-FR" sz="1600" dirty="0" err="1" smtClean="0"/>
              <a:t>setPrix</a:t>
            </a:r>
            <a:r>
              <a:rPr lang="fr-FR" sz="1600" dirty="0" smtClean="0"/>
              <a:t>(double p) </a:t>
            </a:r>
            <a:r>
              <a:rPr lang="fr-FR" sz="1600" dirty="0"/>
              <a:t>{ </a:t>
            </a:r>
          </a:p>
          <a:p>
            <a:r>
              <a:rPr lang="fr-FR" sz="1600" dirty="0"/>
              <a:t>	</a:t>
            </a:r>
            <a:r>
              <a:rPr lang="fr-FR" sz="1600" dirty="0" smtClean="0"/>
              <a:t>prix = p;        </a:t>
            </a:r>
            <a:r>
              <a:rPr lang="fr-FR" sz="1600" dirty="0"/>
              <a:t>	</a:t>
            </a:r>
            <a:endParaRPr lang="fr-FR" sz="1100" dirty="0"/>
          </a:p>
          <a:p>
            <a:r>
              <a:rPr lang="fr-FR" sz="1600" dirty="0"/>
              <a:t>    } </a:t>
            </a:r>
            <a:r>
              <a:rPr lang="fr-FR" sz="1600" dirty="0" smtClean="0"/>
              <a:t>		            	</a:t>
            </a:r>
            <a:endParaRPr lang="fr-FR" sz="1100" dirty="0" smtClean="0"/>
          </a:p>
          <a:p>
            <a:r>
              <a:rPr lang="fr-FR" sz="1600" dirty="0" smtClean="0"/>
              <a:t> String </a:t>
            </a:r>
            <a:r>
              <a:rPr lang="fr-FR" sz="1600" dirty="0" err="1" smtClean="0"/>
              <a:t>getTitre</a:t>
            </a:r>
            <a:r>
              <a:rPr lang="fr-FR" sz="1600" dirty="0" smtClean="0"/>
              <a:t>() </a:t>
            </a:r>
            <a:r>
              <a:rPr lang="fr-FR" sz="1600" dirty="0" smtClean="0"/>
              <a:t>{ </a:t>
            </a:r>
          </a:p>
          <a:p>
            <a:r>
              <a:rPr lang="fr-FR" sz="1600" dirty="0" smtClean="0"/>
              <a:t>	return </a:t>
            </a:r>
            <a:r>
              <a:rPr lang="fr-FR" sz="1600" dirty="0" smtClean="0"/>
              <a:t>titre;        </a:t>
            </a:r>
            <a:endParaRPr lang="fr-FR" sz="1100" dirty="0" smtClean="0"/>
          </a:p>
          <a:p>
            <a:r>
              <a:rPr lang="fr-FR" sz="1600" dirty="0" smtClean="0"/>
              <a:t>    } </a:t>
            </a:r>
            <a:endParaRPr lang="fr-FR" sz="1600" dirty="0" smtClean="0"/>
          </a:p>
          <a:p>
            <a:r>
              <a:rPr lang="fr-FR" sz="1600" dirty="0"/>
              <a:t> String </a:t>
            </a:r>
            <a:r>
              <a:rPr lang="fr-FR" sz="1600" dirty="0" err="1" smtClean="0"/>
              <a:t>setTitre</a:t>
            </a:r>
            <a:r>
              <a:rPr lang="fr-FR" sz="1600" dirty="0" smtClean="0"/>
              <a:t> (String t) </a:t>
            </a:r>
            <a:r>
              <a:rPr lang="fr-FR" sz="1600" dirty="0"/>
              <a:t>{ </a:t>
            </a:r>
          </a:p>
          <a:p>
            <a:r>
              <a:rPr lang="fr-FR" sz="1600" dirty="0"/>
              <a:t>	</a:t>
            </a:r>
            <a:r>
              <a:rPr lang="fr-FR" sz="1600" dirty="0" smtClean="0"/>
              <a:t>titre = t; </a:t>
            </a:r>
            <a:endParaRPr lang="fr-FR" sz="1100" dirty="0"/>
          </a:p>
          <a:p>
            <a:r>
              <a:rPr lang="fr-FR" sz="1600" dirty="0"/>
              <a:t>    } 	</a:t>
            </a:r>
            <a:endParaRPr lang="fr-FR" sz="1600" dirty="0" smtClean="0"/>
          </a:p>
          <a:p>
            <a:r>
              <a:rPr lang="fr-FR" sz="1600" dirty="0" smtClean="0"/>
              <a:t>		</a:t>
            </a:r>
            <a:r>
              <a:rPr lang="fr-FR" sz="1100" dirty="0" smtClean="0"/>
              <a:t>                         </a:t>
            </a:r>
          </a:p>
          <a:p>
            <a:r>
              <a:rPr lang="fr-FR" sz="1600" dirty="0" smtClean="0"/>
              <a:t>} </a:t>
            </a:r>
            <a:endParaRPr lang="fr-FR" sz="1600" dirty="0"/>
          </a:p>
        </p:txBody>
      </p:sp>
      <p:cxnSp>
        <p:nvCxnSpPr>
          <p:cNvPr id="18" name="Straight Connector 17"/>
          <p:cNvCxnSpPr/>
          <p:nvPr/>
        </p:nvCxnSpPr>
        <p:spPr>
          <a:xfrm>
            <a:off x="3886200" y="1417638"/>
            <a:ext cx="0" cy="45243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67090"/>
      </p:ext>
    </p:extLst>
  </p:cSld>
  <p:clrMapOvr>
    <a:masterClrMapping/>
  </p:clrMapOvr>
  <p:transition>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85800" y="454036"/>
            <a:ext cx="6941393" cy="2060564"/>
          </a:xfrm>
          <a:prstGeom prst="rect">
            <a:avLst/>
          </a:prstGeom>
        </p:spPr>
        <p:txBody>
          <a:bodyPr/>
          <a:lstStyle>
            <a:defPPr>
              <a:defRPr lang="fr-FR"/>
            </a:defPPr>
            <a:lvl1pPr algn="ctr">
              <a:spcBef>
                <a:spcPct val="0"/>
              </a:spcBef>
              <a:defRPr sz="4400">
                <a:latin typeface="+mj-lt"/>
                <a:ea typeface="+mj-ea"/>
                <a:cs typeface="+mj-cs"/>
              </a:defRPr>
            </a:lvl1pPr>
          </a:lstStyle>
          <a:p>
            <a:r>
              <a:rPr dirty="0"/>
              <a:t>Visibilité des membres</a:t>
            </a:r>
          </a:p>
        </p:txBody>
      </p:sp>
      <p:sp>
        <p:nvSpPr>
          <p:cNvPr id="7" name="object 7"/>
          <p:cNvSpPr/>
          <p:nvPr/>
        </p:nvSpPr>
        <p:spPr>
          <a:xfrm>
            <a:off x="714139" y="3337895"/>
            <a:ext cx="240434" cy="201336"/>
          </a:xfrm>
          <a:prstGeom prst="rect">
            <a:avLst/>
          </a:prstGeom>
          <a:blipFill>
            <a:blip r:embed="rId2" cstate="print"/>
            <a:stretch>
              <a:fillRect/>
            </a:stretch>
          </a:blipFill>
        </p:spPr>
        <p:txBody>
          <a:bodyPr wrap="square" lIns="0" tIns="0" rIns="0" bIns="0" rtlCol="0"/>
          <a:lstStyle/>
          <a:p>
            <a:endParaRPr sz="2000"/>
          </a:p>
        </p:txBody>
      </p:sp>
      <p:sp>
        <p:nvSpPr>
          <p:cNvPr id="20" name="object 20"/>
          <p:cNvSpPr/>
          <p:nvPr/>
        </p:nvSpPr>
        <p:spPr>
          <a:xfrm>
            <a:off x="714139" y="5492692"/>
            <a:ext cx="240434" cy="201336"/>
          </a:xfrm>
          <a:prstGeom prst="rect">
            <a:avLst/>
          </a:prstGeom>
          <a:blipFill>
            <a:blip r:embed="rId3" cstate="print"/>
            <a:stretch>
              <a:fillRect/>
            </a:stretch>
          </a:blipFill>
        </p:spPr>
        <p:txBody>
          <a:bodyPr wrap="square" lIns="0" tIns="0" rIns="0" bIns="0" rtlCol="0"/>
          <a:lstStyle/>
          <a:p>
            <a:endParaRPr sz="2000"/>
          </a:p>
        </p:txBody>
      </p:sp>
      <p:sp>
        <p:nvSpPr>
          <p:cNvPr id="29" name="object 29"/>
          <p:cNvSpPr txBox="1"/>
          <p:nvPr/>
        </p:nvSpPr>
        <p:spPr>
          <a:xfrm>
            <a:off x="688949" y="1572793"/>
            <a:ext cx="7234033" cy="1964885"/>
          </a:xfrm>
          <a:prstGeom prst="rect">
            <a:avLst/>
          </a:prstGeom>
        </p:spPr>
        <p:txBody>
          <a:bodyPr vert="horz" wrap="square" lIns="0" tIns="117082" rIns="0" bIns="0" rtlCol="0">
            <a:spAutoFit/>
          </a:bodyPr>
          <a:lstStyle/>
          <a:p>
            <a:pPr marL="25179">
              <a:spcBef>
                <a:spcPts val="10"/>
              </a:spcBef>
            </a:pPr>
            <a:r>
              <a:rPr lang="en-US" sz="3000" b="1" spc="109" dirty="0" err="1" smtClean="0">
                <a:solidFill>
                  <a:srgbClr val="083981"/>
                </a:solidFill>
                <a:latin typeface="Calibri"/>
                <a:cs typeface="Calibri"/>
              </a:rPr>
              <a:t>Niveaux</a:t>
            </a:r>
            <a:r>
              <a:rPr lang="en-US" sz="3000" b="1" spc="109" dirty="0" smtClean="0">
                <a:solidFill>
                  <a:srgbClr val="083981"/>
                </a:solidFill>
                <a:latin typeface="Calibri"/>
                <a:cs typeface="Calibri"/>
              </a:rPr>
              <a:t> </a:t>
            </a:r>
            <a:r>
              <a:rPr sz="3000" b="1" spc="99" dirty="0" smtClean="0">
                <a:solidFill>
                  <a:srgbClr val="083981"/>
                </a:solidFill>
                <a:latin typeface="Calibri"/>
                <a:cs typeface="Calibri"/>
              </a:rPr>
              <a:t>de</a:t>
            </a:r>
            <a:r>
              <a:rPr sz="3000" b="1" spc="-40" dirty="0" smtClean="0">
                <a:solidFill>
                  <a:srgbClr val="083981"/>
                </a:solidFill>
                <a:latin typeface="Calibri"/>
                <a:cs typeface="Calibri"/>
              </a:rPr>
              <a:t> </a:t>
            </a:r>
            <a:r>
              <a:rPr sz="3000" b="1" spc="69" dirty="0">
                <a:solidFill>
                  <a:srgbClr val="083981"/>
                </a:solidFill>
                <a:latin typeface="Calibri"/>
                <a:cs typeface="Calibri"/>
              </a:rPr>
              <a:t>visibilité</a:t>
            </a:r>
            <a:r>
              <a:rPr sz="3000" b="1" spc="-40" dirty="0">
                <a:solidFill>
                  <a:srgbClr val="083981"/>
                </a:solidFill>
                <a:latin typeface="Calibri"/>
                <a:cs typeface="Calibri"/>
              </a:rPr>
              <a:t> </a:t>
            </a:r>
            <a:r>
              <a:rPr sz="3000" b="1" spc="99" dirty="0">
                <a:solidFill>
                  <a:srgbClr val="083981"/>
                </a:solidFill>
                <a:latin typeface="Calibri"/>
                <a:cs typeface="Calibri"/>
              </a:rPr>
              <a:t>en</a:t>
            </a:r>
            <a:r>
              <a:rPr sz="3000" b="1" spc="-40" dirty="0">
                <a:solidFill>
                  <a:srgbClr val="083981"/>
                </a:solidFill>
                <a:latin typeface="Calibri"/>
                <a:cs typeface="Calibri"/>
              </a:rPr>
              <a:t> </a:t>
            </a:r>
            <a:r>
              <a:rPr sz="3000" b="1" spc="99" dirty="0" smtClean="0">
                <a:solidFill>
                  <a:srgbClr val="083981"/>
                </a:solidFill>
                <a:latin typeface="Calibri"/>
                <a:cs typeface="Calibri"/>
              </a:rPr>
              <a:t>Java</a:t>
            </a:r>
            <a:endParaRPr lang="en-US" sz="3000" b="1" spc="99" dirty="0" smtClean="0">
              <a:solidFill>
                <a:srgbClr val="083981"/>
              </a:solidFill>
              <a:latin typeface="Calibri"/>
              <a:cs typeface="Calibri"/>
            </a:endParaRPr>
          </a:p>
          <a:p>
            <a:pPr marL="25179">
              <a:spcBef>
                <a:spcPts val="10"/>
              </a:spcBef>
            </a:pPr>
            <a:endParaRPr lang="en-US" sz="3000" b="1" dirty="0">
              <a:latin typeface="Calibri"/>
              <a:cs typeface="Calibri"/>
            </a:endParaRPr>
          </a:p>
          <a:p>
            <a:pPr marL="25179">
              <a:spcBef>
                <a:spcPts val="10"/>
              </a:spcBef>
            </a:pPr>
            <a:r>
              <a:rPr sz="2000" b="1" spc="59" dirty="0" smtClean="0">
                <a:solidFill>
                  <a:srgbClr val="083981"/>
                </a:solidFill>
                <a:latin typeface="Calibri"/>
                <a:cs typeface="Calibri"/>
              </a:rPr>
              <a:t>public</a:t>
            </a:r>
            <a:r>
              <a:rPr sz="2000" spc="59" dirty="0" smtClean="0">
                <a:solidFill>
                  <a:srgbClr val="083981"/>
                </a:solidFill>
                <a:latin typeface="Calibri"/>
                <a:cs typeface="Calibri"/>
              </a:rPr>
              <a:t> </a:t>
            </a:r>
            <a:r>
              <a:rPr sz="2000" spc="50" dirty="0">
                <a:latin typeface="Calibri"/>
                <a:cs typeface="Calibri"/>
              </a:rPr>
              <a:t>visible </a:t>
            </a:r>
            <a:r>
              <a:rPr sz="2000" spc="50" dirty="0">
                <a:latin typeface="Calibri"/>
                <a:cs typeface="Calibri"/>
              </a:rPr>
              <a:t>tous</a:t>
            </a:r>
            <a:r>
              <a:rPr sz="2000" spc="50" dirty="0">
                <a:latin typeface="Calibri"/>
                <a:cs typeface="Calibri"/>
              </a:rPr>
              <a:t> </a:t>
            </a:r>
            <a:r>
              <a:rPr sz="2000" spc="20" dirty="0">
                <a:latin typeface="Calibri"/>
                <a:cs typeface="Calibri"/>
              </a:rPr>
              <a:t>les</a:t>
            </a:r>
            <a:r>
              <a:rPr sz="2000" spc="-59" dirty="0">
                <a:latin typeface="Calibri"/>
                <a:cs typeface="Calibri"/>
              </a:rPr>
              <a:t> </a:t>
            </a:r>
            <a:r>
              <a:rPr sz="2000" spc="50" dirty="0" err="1" smtClean="0">
                <a:latin typeface="Calibri"/>
                <a:cs typeface="Calibri"/>
              </a:rPr>
              <a:t>objets</a:t>
            </a:r>
            <a:endParaRPr lang="en-US" sz="2000" dirty="0">
              <a:latin typeface="Calibri"/>
              <a:cs typeface="Calibri"/>
            </a:endParaRPr>
          </a:p>
          <a:p>
            <a:pPr marL="25179">
              <a:spcBef>
                <a:spcPts val="10"/>
              </a:spcBef>
            </a:pPr>
            <a:r>
              <a:rPr sz="2000" b="1" spc="20" dirty="0" smtClean="0">
                <a:solidFill>
                  <a:srgbClr val="083981"/>
                </a:solidFill>
                <a:latin typeface="Calibri"/>
                <a:cs typeface="Calibri"/>
              </a:rPr>
              <a:t>private</a:t>
            </a:r>
            <a:r>
              <a:rPr sz="2000" spc="20" dirty="0" smtClean="0">
                <a:solidFill>
                  <a:srgbClr val="083981"/>
                </a:solidFill>
                <a:latin typeface="Calibri"/>
                <a:cs typeface="Calibri"/>
              </a:rPr>
              <a:t> </a:t>
            </a:r>
            <a:r>
              <a:rPr sz="2000" spc="50" dirty="0">
                <a:latin typeface="Calibri"/>
                <a:cs typeface="Calibri"/>
              </a:rPr>
              <a:t>uniquement visible </a:t>
            </a:r>
            <a:r>
              <a:rPr sz="2000" spc="30" dirty="0">
                <a:latin typeface="Calibri"/>
                <a:cs typeface="Calibri"/>
              </a:rPr>
              <a:t>par </a:t>
            </a:r>
            <a:r>
              <a:rPr sz="2000" spc="20" dirty="0">
                <a:latin typeface="Calibri"/>
                <a:cs typeface="Calibri"/>
              </a:rPr>
              <a:t>les </a:t>
            </a:r>
            <a:r>
              <a:rPr sz="2000" spc="50" dirty="0">
                <a:latin typeface="Calibri"/>
                <a:cs typeface="Calibri"/>
              </a:rPr>
              <a:t>instances </a:t>
            </a:r>
            <a:r>
              <a:rPr sz="2000" spc="59" dirty="0">
                <a:latin typeface="Calibri"/>
                <a:cs typeface="Calibri"/>
              </a:rPr>
              <a:t>de </a:t>
            </a:r>
            <a:r>
              <a:rPr sz="2000" spc="20" dirty="0">
                <a:latin typeface="Calibri"/>
                <a:cs typeface="Calibri"/>
              </a:rPr>
              <a:t>la</a:t>
            </a:r>
            <a:r>
              <a:rPr sz="2000" spc="-139" dirty="0">
                <a:latin typeface="Calibri"/>
                <a:cs typeface="Calibri"/>
              </a:rPr>
              <a:t> </a:t>
            </a:r>
            <a:r>
              <a:rPr sz="2000" spc="30" dirty="0" err="1">
                <a:latin typeface="Calibri"/>
                <a:cs typeface="Calibri"/>
              </a:rPr>
              <a:t>classe</a:t>
            </a:r>
            <a:r>
              <a:rPr sz="2000" spc="30" dirty="0">
                <a:latin typeface="Calibri"/>
                <a:cs typeface="Calibri"/>
              </a:rPr>
              <a:t>  </a:t>
            </a:r>
            <a:endParaRPr lang="en-US" sz="2000" spc="30" dirty="0" smtClean="0">
              <a:latin typeface="Calibri"/>
              <a:cs typeface="Calibri"/>
            </a:endParaRPr>
          </a:p>
          <a:p>
            <a:pPr marL="25179">
              <a:spcBef>
                <a:spcPts val="10"/>
              </a:spcBef>
            </a:pPr>
            <a:r>
              <a:rPr sz="2000" b="1" spc="30" dirty="0" smtClean="0">
                <a:solidFill>
                  <a:srgbClr val="083981"/>
                </a:solidFill>
                <a:latin typeface="Calibri"/>
                <a:cs typeface="Calibri"/>
              </a:rPr>
              <a:t>protected</a:t>
            </a:r>
            <a:r>
              <a:rPr sz="2000" spc="30" dirty="0" smtClean="0">
                <a:solidFill>
                  <a:srgbClr val="083981"/>
                </a:solidFill>
                <a:latin typeface="Calibri"/>
                <a:cs typeface="Calibri"/>
              </a:rPr>
              <a:t> </a:t>
            </a:r>
            <a:r>
              <a:rPr lang="fr-FR" sz="2000" spc="50" dirty="0">
                <a:cs typeface="Calibri"/>
              </a:rPr>
              <a:t>visible </a:t>
            </a:r>
            <a:r>
              <a:rPr lang="fr-FR" sz="2000" spc="30" dirty="0">
                <a:cs typeface="Calibri"/>
              </a:rPr>
              <a:t>par </a:t>
            </a:r>
            <a:r>
              <a:rPr lang="fr-FR" sz="2000" spc="20" dirty="0">
                <a:cs typeface="Calibri"/>
              </a:rPr>
              <a:t>les </a:t>
            </a:r>
            <a:r>
              <a:rPr lang="fr-FR" sz="2000" spc="50" dirty="0">
                <a:cs typeface="Calibri"/>
              </a:rPr>
              <a:t>instances </a:t>
            </a:r>
            <a:r>
              <a:rPr lang="fr-FR" sz="2000" spc="50" dirty="0" smtClean="0">
                <a:cs typeface="Calibri"/>
              </a:rPr>
              <a:t>dans </a:t>
            </a:r>
            <a:r>
              <a:rPr lang="fr-FR" sz="2000" dirty="0" smtClean="0"/>
              <a:t>les </a:t>
            </a:r>
            <a:r>
              <a:rPr lang="fr-FR" sz="2000" dirty="0"/>
              <a:t>classe </a:t>
            </a:r>
            <a:r>
              <a:rPr lang="fr-FR" sz="2000" dirty="0" err="1"/>
              <a:t>herité</a:t>
            </a:r>
            <a:r>
              <a:rPr lang="fr-FR" sz="2000" dirty="0"/>
              <a:t> </a:t>
            </a:r>
            <a:endParaRPr lang="fr-FR" sz="2000" dirty="0" smtClean="0"/>
          </a:p>
        </p:txBody>
      </p:sp>
      <p:sp>
        <p:nvSpPr>
          <p:cNvPr id="38" name="Rectangle 37"/>
          <p:cNvSpPr/>
          <p:nvPr/>
        </p:nvSpPr>
        <p:spPr>
          <a:xfrm>
            <a:off x="152400" y="4115550"/>
            <a:ext cx="6626251" cy="1354217"/>
          </a:xfrm>
          <a:prstGeom prst="rect">
            <a:avLst/>
          </a:prstGeom>
        </p:spPr>
        <p:txBody>
          <a:bodyPr wrap="square">
            <a:spAutoFit/>
          </a:bodyPr>
          <a:lstStyle/>
          <a:p>
            <a:pPr marL="526242">
              <a:spcBef>
                <a:spcPts val="922"/>
              </a:spcBef>
            </a:pPr>
            <a:r>
              <a:rPr lang="fr-FR" spc="50" dirty="0">
                <a:cs typeface="Calibri"/>
              </a:rPr>
              <a:t>Les </a:t>
            </a:r>
            <a:r>
              <a:rPr lang="fr-FR" spc="30" dirty="0">
                <a:cs typeface="Calibri"/>
              </a:rPr>
              <a:t>contraintes </a:t>
            </a:r>
            <a:r>
              <a:rPr lang="fr-FR" spc="59" dirty="0">
                <a:cs typeface="Calibri"/>
              </a:rPr>
              <a:t>de </a:t>
            </a:r>
            <a:r>
              <a:rPr lang="fr-FR" spc="30" dirty="0">
                <a:cs typeface="Calibri"/>
              </a:rPr>
              <a:t>visibilité </a:t>
            </a:r>
            <a:r>
              <a:rPr lang="fr-FR" spc="50" dirty="0">
                <a:cs typeface="Calibri"/>
              </a:rPr>
              <a:t>portent </a:t>
            </a:r>
            <a:r>
              <a:rPr lang="fr-FR" spc="20" dirty="0">
                <a:cs typeface="Calibri"/>
              </a:rPr>
              <a:t>sur</a:t>
            </a:r>
            <a:r>
              <a:rPr lang="fr-FR" spc="99" dirty="0">
                <a:cs typeface="Calibri"/>
              </a:rPr>
              <a:t> </a:t>
            </a:r>
            <a:r>
              <a:rPr lang="fr-FR" spc="-89" dirty="0">
                <a:cs typeface="Calibri"/>
              </a:rPr>
              <a:t>:</a:t>
            </a:r>
            <a:endParaRPr lang="fr-FR" dirty="0">
              <a:cs typeface="Calibri"/>
            </a:endParaRPr>
          </a:p>
          <a:p>
            <a:pPr marL="815800">
              <a:spcBef>
                <a:spcPts val="644"/>
              </a:spcBef>
            </a:pPr>
            <a:r>
              <a:rPr lang="fr-FR" dirty="0">
                <a:cs typeface="Calibri"/>
              </a:rPr>
              <a:t>la </a:t>
            </a:r>
            <a:r>
              <a:rPr lang="fr-FR" spc="-10" dirty="0">
                <a:cs typeface="Calibri"/>
              </a:rPr>
              <a:t>référence fait </a:t>
            </a:r>
            <a:r>
              <a:rPr lang="fr-FR" dirty="0">
                <a:cs typeface="Calibri"/>
              </a:rPr>
              <a:t>à </a:t>
            </a:r>
            <a:r>
              <a:rPr lang="fr-FR" spc="10" dirty="0">
                <a:cs typeface="Calibri"/>
              </a:rPr>
              <a:t>une</a:t>
            </a:r>
            <a:r>
              <a:rPr lang="fr-FR" spc="-59" dirty="0">
                <a:cs typeface="Calibri"/>
              </a:rPr>
              <a:t> </a:t>
            </a:r>
            <a:r>
              <a:rPr lang="fr-FR" b="1" spc="30" dirty="0">
                <a:cs typeface="Calibri"/>
              </a:rPr>
              <a:t>classe</a:t>
            </a:r>
            <a:endParaRPr lang="fr-FR" dirty="0">
              <a:cs typeface="Calibri"/>
            </a:endParaRPr>
          </a:p>
          <a:p>
            <a:pPr marL="815800">
              <a:spcBef>
                <a:spcPts val="268"/>
              </a:spcBef>
            </a:pPr>
            <a:r>
              <a:rPr lang="fr-FR" dirty="0">
                <a:cs typeface="Calibri"/>
              </a:rPr>
              <a:t>l’invocation d’une </a:t>
            </a:r>
            <a:r>
              <a:rPr lang="fr-FR" b="1" spc="50" dirty="0">
                <a:cs typeface="Calibri"/>
              </a:rPr>
              <a:t>méthode </a:t>
            </a:r>
            <a:r>
              <a:rPr lang="fr-FR" dirty="0">
                <a:cs typeface="Calibri"/>
              </a:rPr>
              <a:t>sur </a:t>
            </a:r>
            <a:r>
              <a:rPr lang="fr-FR" spc="30" dirty="0">
                <a:cs typeface="Calibri"/>
              </a:rPr>
              <a:t>un</a:t>
            </a:r>
            <a:r>
              <a:rPr lang="fr-FR" spc="-139" dirty="0">
                <a:cs typeface="Calibri"/>
              </a:rPr>
              <a:t> </a:t>
            </a:r>
            <a:r>
              <a:rPr lang="fr-FR" spc="10" dirty="0">
                <a:cs typeface="Calibri"/>
              </a:rPr>
              <a:t>objet</a:t>
            </a:r>
            <a:endParaRPr lang="fr-FR" dirty="0">
              <a:cs typeface="Calibri"/>
            </a:endParaRPr>
          </a:p>
          <a:p>
            <a:pPr marL="815800">
              <a:spcBef>
                <a:spcPts val="268"/>
              </a:spcBef>
            </a:pPr>
            <a:r>
              <a:rPr lang="fr-FR" spc="-10" dirty="0">
                <a:cs typeface="Calibri"/>
              </a:rPr>
              <a:t>l’accès </a:t>
            </a:r>
            <a:r>
              <a:rPr lang="fr-FR" spc="10" dirty="0">
                <a:cs typeface="Calibri"/>
              </a:rPr>
              <a:t>en </a:t>
            </a:r>
            <a:r>
              <a:rPr lang="fr-FR" dirty="0">
                <a:cs typeface="Calibri"/>
              </a:rPr>
              <a:t>lecture </a:t>
            </a:r>
            <a:r>
              <a:rPr lang="fr-FR" spc="-10" dirty="0">
                <a:cs typeface="Calibri"/>
              </a:rPr>
              <a:t>et écriture </a:t>
            </a:r>
            <a:r>
              <a:rPr lang="fr-FR" dirty="0">
                <a:cs typeface="Calibri"/>
              </a:rPr>
              <a:t>à </a:t>
            </a:r>
            <a:r>
              <a:rPr lang="fr-FR" spc="30" dirty="0">
                <a:cs typeface="Calibri"/>
              </a:rPr>
              <a:t>un </a:t>
            </a:r>
            <a:r>
              <a:rPr lang="fr-FR" b="1" spc="30" dirty="0">
                <a:cs typeface="Calibri"/>
              </a:rPr>
              <a:t>attribut </a:t>
            </a:r>
            <a:r>
              <a:rPr lang="fr-FR" dirty="0">
                <a:cs typeface="Calibri"/>
              </a:rPr>
              <a:t>d’un</a:t>
            </a:r>
            <a:r>
              <a:rPr lang="fr-FR" spc="-218" dirty="0">
                <a:cs typeface="Calibri"/>
              </a:rPr>
              <a:t> </a:t>
            </a:r>
            <a:r>
              <a:rPr lang="fr-FR" spc="10" dirty="0">
                <a:cs typeface="Calibri"/>
              </a:rPr>
              <a:t>objet</a:t>
            </a:r>
            <a:endParaRPr lang="fr-FR" dirty="0">
              <a:cs typeface="Calibri"/>
            </a:endParaRPr>
          </a:p>
        </p:txBody>
      </p:sp>
      <p:sp>
        <p:nvSpPr>
          <p:cNvPr id="39" name="Cloud 38"/>
          <p:cNvSpPr/>
          <p:nvPr/>
        </p:nvSpPr>
        <p:spPr>
          <a:xfrm>
            <a:off x="5181600" y="2057400"/>
            <a:ext cx="4495800" cy="2819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Turtle</a:t>
            </a:r>
          </a:p>
          <a:p>
            <a:pPr marL="285750" indent="-285750" algn="ctr">
              <a:buFont typeface="Arial" pitchFamily="34" charset="0"/>
              <a:buChar char="•"/>
            </a:pPr>
            <a:r>
              <a:rPr lang="en-US" dirty="0" smtClean="0"/>
              <a:t>x, y : coordinates &gt; protected integer</a:t>
            </a:r>
          </a:p>
          <a:p>
            <a:pPr marL="285750" indent="-285750" algn="ctr">
              <a:buFont typeface="Arial" pitchFamily="34" charset="0"/>
              <a:buChar char="•"/>
            </a:pPr>
            <a:r>
              <a:rPr lang="en-US" dirty="0" smtClean="0"/>
              <a:t>Two methods : </a:t>
            </a:r>
          </a:p>
          <a:p>
            <a:pPr marL="285750" indent="-285750" algn="ctr">
              <a:buFont typeface="Arial" pitchFamily="34" charset="0"/>
              <a:buChar char="•"/>
            </a:pPr>
            <a:r>
              <a:rPr lang="en-US" dirty="0" err="1" smtClean="0"/>
              <a:t>jumpTo</a:t>
            </a:r>
            <a:r>
              <a:rPr lang="en-US" dirty="0" smtClean="0"/>
              <a:t> with arguments </a:t>
            </a:r>
            <a:r>
              <a:rPr lang="en-US" dirty="0" err="1" smtClean="0"/>
              <a:t>newX,newY:integers</a:t>
            </a:r>
            <a:r>
              <a:rPr lang="en-US" dirty="0" smtClean="0"/>
              <a:t> </a:t>
            </a:r>
          </a:p>
          <a:p>
            <a:pPr algn="ctr"/>
            <a:r>
              <a:rPr lang="en-US" dirty="0" smtClean="0"/>
              <a:t>Initialize the variables </a:t>
            </a:r>
            <a:r>
              <a:rPr lang="en-US" dirty="0" err="1" smtClean="0"/>
              <a:t>x,y</a:t>
            </a:r>
            <a:endParaRPr lang="en-US" dirty="0" smtClean="0"/>
          </a:p>
          <a:p>
            <a:pPr algn="ctr"/>
            <a:r>
              <a:rPr lang="en-US" dirty="0" err="1" smtClean="0"/>
              <a:t>getX</a:t>
            </a:r>
            <a:r>
              <a:rPr lang="en-US" dirty="0" smtClean="0"/>
              <a:t> : return the value of x</a:t>
            </a:r>
          </a:p>
          <a:p>
            <a:pPr marL="285750" indent="-285750" algn="ctr">
              <a:buFont typeface="Arial" pitchFamily="34" charset="0"/>
              <a:buChar char="•"/>
            </a:pPr>
            <a:endParaRPr lang="fr-FR" dirty="0"/>
          </a:p>
        </p:txBody>
      </p:sp>
    </p:spTree>
    <p:extLst>
      <p:ext uri="{BB962C8B-B14F-4D97-AF65-F5344CB8AC3E}">
        <p14:creationId xmlns:p14="http://schemas.microsoft.com/office/powerpoint/2010/main" val="81882848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43082" y="201687"/>
            <a:ext cx="8015990" cy="706347"/>
          </a:xfrm>
          <a:prstGeom prst="rect">
            <a:avLst/>
          </a:prstGeom>
        </p:spPr>
        <p:txBody>
          <a:bodyPr vert="horz" wrap="square" lIns="0" tIns="28956" rIns="0" bIns="0" rtlCol="0">
            <a:spAutoFit/>
          </a:bodyPr>
          <a:lstStyle/>
          <a:p>
            <a:pPr marL="25179">
              <a:spcBef>
                <a:spcPts val="228"/>
              </a:spcBef>
            </a:pPr>
            <a:r>
              <a:rPr sz="4400" dirty="0">
                <a:latin typeface="+mj-lt"/>
                <a:ea typeface="+mj-ea"/>
                <a:cs typeface="+mj-cs"/>
              </a:rPr>
              <a:t>Invocation de méthodes</a:t>
            </a:r>
          </a:p>
        </p:txBody>
      </p:sp>
      <p:sp>
        <p:nvSpPr>
          <p:cNvPr id="7" name="object 7"/>
          <p:cNvSpPr/>
          <p:nvPr/>
        </p:nvSpPr>
        <p:spPr>
          <a:xfrm>
            <a:off x="714139" y="1991966"/>
            <a:ext cx="201521" cy="20133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688950" y="1374229"/>
            <a:ext cx="7845450" cy="707044"/>
          </a:xfrm>
          <a:prstGeom prst="rect">
            <a:avLst/>
          </a:prstGeom>
        </p:spPr>
        <p:txBody>
          <a:bodyPr vert="horz" wrap="square" lIns="0" tIns="22661" rIns="0" bIns="0" rtlCol="0">
            <a:spAutoFit/>
          </a:bodyPr>
          <a:lstStyle/>
          <a:p>
            <a:pPr marL="25179" marR="10072">
              <a:lnSpc>
                <a:spcPct val="117300"/>
              </a:lnSpc>
              <a:spcBef>
                <a:spcPts val="178"/>
              </a:spcBef>
            </a:pPr>
            <a:r>
              <a:rPr sz="1900" b="1" spc="109" dirty="0" smtClean="0">
                <a:solidFill>
                  <a:schemeClr val="tx1">
                    <a:lumMod val="95000"/>
                    <a:lumOff val="5000"/>
                  </a:schemeClr>
                </a:solidFill>
                <a:latin typeface="Calibri"/>
                <a:cs typeface="Calibri"/>
              </a:rPr>
              <a:t>En</a:t>
            </a:r>
            <a:r>
              <a:rPr sz="1900" b="1" spc="-30" dirty="0" smtClean="0">
                <a:solidFill>
                  <a:schemeClr val="tx1">
                    <a:lumMod val="95000"/>
                    <a:lumOff val="5000"/>
                  </a:schemeClr>
                </a:solidFill>
                <a:latin typeface="Calibri"/>
                <a:cs typeface="Calibri"/>
              </a:rPr>
              <a:t> </a:t>
            </a:r>
            <a:r>
              <a:rPr sz="1900" b="1" spc="79" dirty="0" smtClean="0">
                <a:solidFill>
                  <a:schemeClr val="tx1">
                    <a:lumMod val="95000"/>
                    <a:lumOff val="5000"/>
                  </a:schemeClr>
                </a:solidFill>
                <a:latin typeface="Calibri"/>
                <a:cs typeface="Calibri"/>
              </a:rPr>
              <a:t>Java,</a:t>
            </a:r>
            <a:r>
              <a:rPr sz="1900" b="1" spc="-30" dirty="0" smtClean="0">
                <a:solidFill>
                  <a:schemeClr val="tx1">
                    <a:lumMod val="95000"/>
                    <a:lumOff val="5000"/>
                  </a:schemeClr>
                </a:solidFill>
                <a:latin typeface="Calibri"/>
                <a:cs typeface="Calibri"/>
              </a:rPr>
              <a:t> </a:t>
            </a:r>
            <a:r>
              <a:rPr sz="1900" b="1" spc="99" dirty="0" err="1" smtClean="0">
                <a:solidFill>
                  <a:schemeClr val="tx1">
                    <a:lumMod val="95000"/>
                    <a:lumOff val="5000"/>
                  </a:schemeClr>
                </a:solidFill>
                <a:latin typeface="Calibri"/>
                <a:cs typeface="Calibri"/>
              </a:rPr>
              <a:t>une</a:t>
            </a:r>
            <a:r>
              <a:rPr sz="1900" b="1" spc="-30" dirty="0" smtClean="0">
                <a:solidFill>
                  <a:schemeClr val="tx1">
                    <a:lumMod val="95000"/>
                    <a:lumOff val="5000"/>
                  </a:schemeClr>
                </a:solidFill>
                <a:latin typeface="Calibri"/>
                <a:cs typeface="Calibri"/>
              </a:rPr>
              <a:t> </a:t>
            </a:r>
            <a:r>
              <a:rPr sz="1900" b="1" spc="99" dirty="0" err="1" smtClean="0">
                <a:solidFill>
                  <a:schemeClr val="tx1">
                    <a:lumMod val="95000"/>
                    <a:lumOff val="5000"/>
                  </a:schemeClr>
                </a:solidFill>
                <a:latin typeface="Calibri"/>
                <a:cs typeface="Calibri"/>
              </a:rPr>
              <a:t>méthode</a:t>
            </a:r>
            <a:r>
              <a:rPr sz="1900" b="1" spc="-30" dirty="0" smtClean="0">
                <a:solidFill>
                  <a:schemeClr val="tx1">
                    <a:lumMod val="95000"/>
                    <a:lumOff val="5000"/>
                  </a:schemeClr>
                </a:solidFill>
                <a:latin typeface="Calibri"/>
                <a:cs typeface="Calibri"/>
              </a:rPr>
              <a:t> </a:t>
            </a:r>
            <a:r>
              <a:rPr sz="1900" b="1" spc="99" dirty="0" smtClean="0">
                <a:solidFill>
                  <a:schemeClr val="tx1">
                    <a:lumMod val="95000"/>
                    <a:lumOff val="5000"/>
                  </a:schemeClr>
                </a:solidFill>
                <a:latin typeface="Calibri"/>
                <a:cs typeface="Calibri"/>
              </a:rPr>
              <a:t>ne</a:t>
            </a:r>
            <a:r>
              <a:rPr sz="1900" b="1" spc="-30" dirty="0" smtClean="0">
                <a:solidFill>
                  <a:schemeClr val="tx1">
                    <a:lumMod val="95000"/>
                    <a:lumOff val="5000"/>
                  </a:schemeClr>
                </a:solidFill>
                <a:latin typeface="Calibri"/>
                <a:cs typeface="Calibri"/>
              </a:rPr>
              <a:t> </a:t>
            </a:r>
            <a:r>
              <a:rPr sz="1900" b="1" spc="99" dirty="0" err="1" smtClean="0">
                <a:solidFill>
                  <a:schemeClr val="tx1">
                    <a:lumMod val="95000"/>
                    <a:lumOff val="5000"/>
                  </a:schemeClr>
                </a:solidFill>
                <a:latin typeface="Calibri"/>
                <a:cs typeface="Calibri"/>
              </a:rPr>
              <a:t>peut</a:t>
            </a:r>
            <a:r>
              <a:rPr sz="1900" b="1" spc="-30" dirty="0" smtClean="0">
                <a:solidFill>
                  <a:schemeClr val="tx1">
                    <a:lumMod val="95000"/>
                    <a:lumOff val="5000"/>
                  </a:schemeClr>
                </a:solidFill>
                <a:latin typeface="Calibri"/>
                <a:cs typeface="Calibri"/>
              </a:rPr>
              <a:t> </a:t>
            </a:r>
            <a:r>
              <a:rPr sz="1900" b="1" spc="99" dirty="0" smtClean="0">
                <a:solidFill>
                  <a:schemeClr val="tx1">
                    <a:lumMod val="95000"/>
                    <a:lumOff val="5000"/>
                  </a:schemeClr>
                </a:solidFill>
                <a:latin typeface="Calibri"/>
                <a:cs typeface="Calibri"/>
              </a:rPr>
              <a:t>pas</a:t>
            </a:r>
            <a:r>
              <a:rPr sz="1900" b="1" spc="-30" dirty="0" smtClean="0">
                <a:solidFill>
                  <a:schemeClr val="tx1">
                    <a:lumMod val="95000"/>
                    <a:lumOff val="5000"/>
                  </a:schemeClr>
                </a:solidFill>
                <a:latin typeface="Calibri"/>
                <a:cs typeface="Calibri"/>
              </a:rPr>
              <a:t> </a:t>
            </a:r>
            <a:r>
              <a:rPr sz="1900" b="1" spc="50" dirty="0" err="1" smtClean="0">
                <a:solidFill>
                  <a:schemeClr val="tx1">
                    <a:lumMod val="95000"/>
                    <a:lumOff val="5000"/>
                  </a:schemeClr>
                </a:solidFill>
                <a:latin typeface="Calibri"/>
                <a:cs typeface="Calibri"/>
              </a:rPr>
              <a:t>être</a:t>
            </a:r>
            <a:r>
              <a:rPr sz="1900" b="1" spc="-30" dirty="0" smtClean="0">
                <a:solidFill>
                  <a:schemeClr val="tx1">
                    <a:lumMod val="95000"/>
                    <a:lumOff val="5000"/>
                  </a:schemeClr>
                </a:solidFill>
                <a:latin typeface="Calibri"/>
                <a:cs typeface="Calibri"/>
              </a:rPr>
              <a:t> </a:t>
            </a:r>
            <a:r>
              <a:rPr sz="1900" b="1" spc="99" dirty="0" err="1" smtClean="0">
                <a:solidFill>
                  <a:schemeClr val="tx1">
                    <a:lumMod val="95000"/>
                    <a:lumOff val="5000"/>
                  </a:schemeClr>
                </a:solidFill>
                <a:latin typeface="Calibri"/>
                <a:cs typeface="Calibri"/>
              </a:rPr>
              <a:t>invoquée</a:t>
            </a:r>
            <a:r>
              <a:rPr sz="1900" b="1" spc="-30" dirty="0" smtClean="0">
                <a:solidFill>
                  <a:schemeClr val="tx1">
                    <a:lumMod val="95000"/>
                    <a:lumOff val="5000"/>
                  </a:schemeClr>
                </a:solidFill>
                <a:latin typeface="Calibri"/>
                <a:cs typeface="Calibri"/>
              </a:rPr>
              <a:t> </a:t>
            </a:r>
            <a:r>
              <a:rPr sz="1900" b="1" spc="59" dirty="0" err="1" smtClean="0">
                <a:solidFill>
                  <a:schemeClr val="tx1">
                    <a:lumMod val="95000"/>
                    <a:lumOff val="5000"/>
                  </a:schemeClr>
                </a:solidFill>
                <a:latin typeface="Calibri"/>
                <a:cs typeface="Calibri"/>
              </a:rPr>
              <a:t>seule</a:t>
            </a:r>
            <a:r>
              <a:rPr sz="1900" b="1" spc="59" dirty="0" smtClean="0">
                <a:solidFill>
                  <a:schemeClr val="tx1">
                    <a:lumMod val="95000"/>
                    <a:lumOff val="5000"/>
                  </a:schemeClr>
                </a:solidFill>
                <a:latin typeface="Calibri"/>
                <a:cs typeface="Calibri"/>
              </a:rPr>
              <a:t>,</a:t>
            </a:r>
            <a:r>
              <a:rPr sz="1900" b="1" spc="-30" dirty="0" smtClean="0">
                <a:solidFill>
                  <a:schemeClr val="tx1">
                    <a:lumMod val="95000"/>
                    <a:lumOff val="5000"/>
                  </a:schemeClr>
                </a:solidFill>
                <a:latin typeface="Calibri"/>
                <a:cs typeface="Calibri"/>
              </a:rPr>
              <a:t> </a:t>
            </a:r>
            <a:r>
              <a:rPr sz="1900" b="1" spc="59" dirty="0" err="1" smtClean="0">
                <a:solidFill>
                  <a:schemeClr val="tx1">
                    <a:lumMod val="95000"/>
                    <a:lumOff val="5000"/>
                  </a:schemeClr>
                </a:solidFill>
                <a:latin typeface="Calibri"/>
                <a:cs typeface="Calibri"/>
              </a:rPr>
              <a:t>elle</a:t>
            </a:r>
            <a:r>
              <a:rPr sz="1900" b="1" spc="-30" dirty="0" smtClean="0">
                <a:solidFill>
                  <a:schemeClr val="tx1">
                    <a:lumMod val="95000"/>
                    <a:lumOff val="5000"/>
                  </a:schemeClr>
                </a:solidFill>
                <a:latin typeface="Calibri"/>
                <a:cs typeface="Calibri"/>
              </a:rPr>
              <a:t> </a:t>
            </a:r>
            <a:r>
              <a:rPr sz="1900" b="1" spc="59" dirty="0" err="1" smtClean="0">
                <a:solidFill>
                  <a:schemeClr val="tx1">
                    <a:lumMod val="95000"/>
                    <a:lumOff val="5000"/>
                  </a:schemeClr>
                </a:solidFill>
                <a:latin typeface="Calibri"/>
                <a:cs typeface="Calibri"/>
              </a:rPr>
              <a:t>est</a:t>
            </a:r>
            <a:r>
              <a:rPr sz="1900" b="1" spc="-30" dirty="0" smtClean="0">
                <a:solidFill>
                  <a:schemeClr val="tx1">
                    <a:lumMod val="95000"/>
                    <a:lumOff val="5000"/>
                  </a:schemeClr>
                </a:solidFill>
                <a:latin typeface="Calibri"/>
                <a:cs typeface="Calibri"/>
              </a:rPr>
              <a:t> </a:t>
            </a:r>
            <a:r>
              <a:rPr sz="1900" b="1" spc="79" dirty="0" err="1" smtClean="0">
                <a:solidFill>
                  <a:schemeClr val="tx1">
                    <a:lumMod val="95000"/>
                    <a:lumOff val="5000"/>
                  </a:schemeClr>
                </a:solidFill>
                <a:latin typeface="Calibri"/>
                <a:cs typeface="Calibri"/>
              </a:rPr>
              <a:t>toujours</a:t>
            </a:r>
            <a:r>
              <a:rPr sz="1900" b="1" spc="79" dirty="0" smtClean="0">
                <a:solidFill>
                  <a:schemeClr val="tx1">
                    <a:lumMod val="95000"/>
                    <a:lumOff val="5000"/>
                  </a:schemeClr>
                </a:solidFill>
                <a:latin typeface="Calibri"/>
                <a:cs typeface="Calibri"/>
              </a:rPr>
              <a:t>  </a:t>
            </a:r>
            <a:r>
              <a:rPr sz="1900" b="1" spc="99" dirty="0" err="1" smtClean="0">
                <a:solidFill>
                  <a:schemeClr val="tx1">
                    <a:lumMod val="95000"/>
                    <a:lumOff val="5000"/>
                  </a:schemeClr>
                </a:solidFill>
                <a:latin typeface="Calibri"/>
                <a:cs typeface="Calibri"/>
              </a:rPr>
              <a:t>appelée</a:t>
            </a:r>
            <a:r>
              <a:rPr sz="1900" b="1" spc="-30" dirty="0" smtClean="0">
                <a:solidFill>
                  <a:schemeClr val="tx1">
                    <a:lumMod val="95000"/>
                    <a:lumOff val="5000"/>
                  </a:schemeClr>
                </a:solidFill>
                <a:latin typeface="Calibri"/>
                <a:cs typeface="Calibri"/>
              </a:rPr>
              <a:t> </a:t>
            </a:r>
            <a:r>
              <a:rPr sz="1900" b="1" spc="79" dirty="0" err="1" smtClean="0">
                <a:solidFill>
                  <a:schemeClr val="tx1">
                    <a:lumMod val="95000"/>
                    <a:lumOff val="5000"/>
                  </a:schemeClr>
                </a:solidFill>
                <a:latin typeface="Calibri"/>
                <a:cs typeface="Calibri"/>
              </a:rPr>
              <a:t>sur</a:t>
            </a:r>
            <a:r>
              <a:rPr sz="1900" b="1" spc="-30" dirty="0" smtClean="0">
                <a:solidFill>
                  <a:schemeClr val="tx1">
                    <a:lumMod val="95000"/>
                    <a:lumOff val="5000"/>
                  </a:schemeClr>
                </a:solidFill>
                <a:latin typeface="Calibri"/>
                <a:cs typeface="Calibri"/>
              </a:rPr>
              <a:t> </a:t>
            </a:r>
            <a:r>
              <a:rPr sz="1900" b="1" spc="109" dirty="0" smtClean="0">
                <a:solidFill>
                  <a:schemeClr val="tx1">
                    <a:lumMod val="95000"/>
                    <a:lumOff val="5000"/>
                  </a:schemeClr>
                </a:solidFill>
                <a:latin typeface="Calibri"/>
                <a:cs typeface="Calibri"/>
              </a:rPr>
              <a:t>un</a:t>
            </a:r>
            <a:r>
              <a:rPr sz="1900" b="1" spc="-30" dirty="0" smtClean="0">
                <a:solidFill>
                  <a:schemeClr val="tx1">
                    <a:lumMod val="95000"/>
                    <a:lumOff val="5000"/>
                  </a:schemeClr>
                </a:solidFill>
                <a:latin typeface="Calibri"/>
                <a:cs typeface="Calibri"/>
              </a:rPr>
              <a:t> </a:t>
            </a:r>
            <a:r>
              <a:rPr sz="1900" b="1" spc="79" dirty="0" smtClean="0">
                <a:solidFill>
                  <a:schemeClr val="tx1">
                    <a:lumMod val="95000"/>
                    <a:lumOff val="5000"/>
                  </a:schemeClr>
                </a:solidFill>
                <a:latin typeface="Calibri"/>
                <a:cs typeface="Calibri"/>
              </a:rPr>
              <a:t>objet</a:t>
            </a:r>
            <a:r>
              <a:rPr sz="1900" b="1" spc="-30" dirty="0" smtClean="0">
                <a:solidFill>
                  <a:schemeClr val="tx1">
                    <a:lumMod val="95000"/>
                    <a:lumOff val="5000"/>
                  </a:schemeClr>
                </a:solidFill>
                <a:latin typeface="Calibri"/>
                <a:cs typeface="Calibri"/>
              </a:rPr>
              <a:t> </a:t>
            </a:r>
            <a:r>
              <a:rPr sz="1900" b="1" spc="69" dirty="0" smtClean="0">
                <a:solidFill>
                  <a:schemeClr val="tx1">
                    <a:lumMod val="95000"/>
                    <a:lumOff val="5000"/>
                  </a:schemeClr>
                </a:solidFill>
                <a:latin typeface="Calibri"/>
                <a:cs typeface="Calibri"/>
              </a:rPr>
              <a:t>(</a:t>
            </a:r>
            <a:r>
              <a:rPr sz="1900" b="1" spc="69" dirty="0" err="1" smtClean="0">
                <a:solidFill>
                  <a:schemeClr val="tx1">
                    <a:lumMod val="95000"/>
                    <a:lumOff val="5000"/>
                  </a:schemeClr>
                </a:solidFill>
                <a:latin typeface="Calibri"/>
                <a:cs typeface="Calibri"/>
              </a:rPr>
              <a:t>ou</a:t>
            </a:r>
            <a:r>
              <a:rPr sz="1900" b="1" spc="-30" dirty="0" smtClean="0">
                <a:solidFill>
                  <a:schemeClr val="tx1">
                    <a:lumMod val="95000"/>
                    <a:lumOff val="5000"/>
                  </a:schemeClr>
                </a:solidFill>
                <a:latin typeface="Calibri"/>
                <a:cs typeface="Calibri"/>
              </a:rPr>
              <a:t> </a:t>
            </a:r>
            <a:r>
              <a:rPr sz="1900" b="1" spc="99" dirty="0" err="1" smtClean="0">
                <a:solidFill>
                  <a:schemeClr val="tx1">
                    <a:lumMod val="95000"/>
                    <a:lumOff val="5000"/>
                  </a:schemeClr>
                </a:solidFill>
                <a:latin typeface="Calibri"/>
                <a:cs typeface="Calibri"/>
              </a:rPr>
              <a:t>une</a:t>
            </a:r>
            <a:r>
              <a:rPr sz="1900" b="1" spc="-30" dirty="0" smtClean="0">
                <a:solidFill>
                  <a:schemeClr val="tx1">
                    <a:lumMod val="95000"/>
                    <a:lumOff val="5000"/>
                  </a:schemeClr>
                </a:solidFill>
                <a:latin typeface="Calibri"/>
                <a:cs typeface="Calibri"/>
              </a:rPr>
              <a:t> </a:t>
            </a:r>
            <a:r>
              <a:rPr sz="1900" b="1" spc="59" dirty="0" err="1" smtClean="0">
                <a:solidFill>
                  <a:schemeClr val="tx1">
                    <a:lumMod val="95000"/>
                    <a:lumOff val="5000"/>
                  </a:schemeClr>
                </a:solidFill>
                <a:latin typeface="Calibri"/>
                <a:cs typeface="Calibri"/>
              </a:rPr>
              <a:t>classe</a:t>
            </a:r>
            <a:r>
              <a:rPr sz="1900" b="1" spc="59" dirty="0" smtClean="0">
                <a:solidFill>
                  <a:schemeClr val="tx1">
                    <a:lumMod val="95000"/>
                    <a:lumOff val="5000"/>
                  </a:schemeClr>
                </a:solidFill>
                <a:latin typeface="Calibri"/>
                <a:cs typeface="Calibri"/>
              </a:rPr>
              <a:t>,</a:t>
            </a:r>
            <a:r>
              <a:rPr sz="1900" b="1" spc="-30" dirty="0" smtClean="0">
                <a:solidFill>
                  <a:schemeClr val="tx1">
                    <a:lumMod val="95000"/>
                    <a:lumOff val="5000"/>
                  </a:schemeClr>
                </a:solidFill>
                <a:latin typeface="Calibri"/>
                <a:cs typeface="Calibri"/>
              </a:rPr>
              <a:t> </a:t>
            </a:r>
            <a:r>
              <a:rPr sz="1900" b="1" spc="99" dirty="0" smtClean="0">
                <a:solidFill>
                  <a:schemeClr val="tx1">
                    <a:lumMod val="95000"/>
                    <a:lumOff val="5000"/>
                  </a:schemeClr>
                </a:solidFill>
                <a:latin typeface="Calibri"/>
                <a:cs typeface="Calibri"/>
              </a:rPr>
              <a:t>pour</a:t>
            </a:r>
            <a:r>
              <a:rPr sz="1900" b="1" spc="-30" dirty="0" smtClean="0">
                <a:solidFill>
                  <a:schemeClr val="tx1">
                    <a:lumMod val="95000"/>
                    <a:lumOff val="5000"/>
                  </a:schemeClr>
                </a:solidFill>
                <a:latin typeface="Calibri"/>
                <a:cs typeface="Calibri"/>
              </a:rPr>
              <a:t> </a:t>
            </a:r>
            <a:r>
              <a:rPr sz="1900" b="1" spc="69" dirty="0" smtClean="0">
                <a:solidFill>
                  <a:schemeClr val="tx1">
                    <a:lumMod val="95000"/>
                    <a:lumOff val="5000"/>
                  </a:schemeClr>
                </a:solidFill>
                <a:latin typeface="Calibri"/>
                <a:cs typeface="Calibri"/>
              </a:rPr>
              <a:t>les</a:t>
            </a:r>
            <a:r>
              <a:rPr sz="1900" b="1" spc="-30" dirty="0" smtClean="0">
                <a:solidFill>
                  <a:schemeClr val="tx1">
                    <a:lumMod val="95000"/>
                    <a:lumOff val="5000"/>
                  </a:schemeClr>
                </a:solidFill>
                <a:latin typeface="Calibri"/>
                <a:cs typeface="Calibri"/>
              </a:rPr>
              <a:t> </a:t>
            </a:r>
            <a:r>
              <a:rPr sz="1900" b="1" spc="99" dirty="0" err="1" smtClean="0">
                <a:solidFill>
                  <a:schemeClr val="tx1">
                    <a:lumMod val="95000"/>
                    <a:lumOff val="5000"/>
                  </a:schemeClr>
                </a:solidFill>
                <a:latin typeface="Calibri"/>
                <a:cs typeface="Calibri"/>
              </a:rPr>
              <a:t>méthodes</a:t>
            </a:r>
            <a:r>
              <a:rPr sz="1900" b="1" spc="-30" dirty="0" smtClean="0">
                <a:solidFill>
                  <a:schemeClr val="tx1">
                    <a:lumMod val="95000"/>
                    <a:lumOff val="5000"/>
                  </a:schemeClr>
                </a:solidFill>
                <a:latin typeface="Calibri"/>
                <a:cs typeface="Calibri"/>
              </a:rPr>
              <a:t> </a:t>
            </a:r>
            <a:r>
              <a:rPr sz="1900" b="1" dirty="0" smtClean="0">
                <a:solidFill>
                  <a:schemeClr val="tx1">
                    <a:lumMod val="95000"/>
                    <a:lumOff val="5000"/>
                  </a:schemeClr>
                </a:solidFill>
                <a:latin typeface="Consolas"/>
                <a:cs typeface="Consolas"/>
              </a:rPr>
              <a:t>static</a:t>
            </a:r>
            <a:r>
              <a:rPr sz="1900" b="1" dirty="0" smtClean="0">
                <a:solidFill>
                  <a:schemeClr val="tx1">
                    <a:lumMod val="95000"/>
                    <a:lumOff val="5000"/>
                  </a:schemeClr>
                </a:solidFill>
                <a:latin typeface="Calibri"/>
                <a:cs typeface="Calibri"/>
              </a:rPr>
              <a:t>)</a:t>
            </a:r>
            <a:endParaRPr sz="1900" dirty="0">
              <a:solidFill>
                <a:schemeClr val="tx1">
                  <a:lumMod val="95000"/>
                  <a:lumOff val="5000"/>
                </a:schemeClr>
              </a:solidFill>
              <a:latin typeface="Calibri"/>
              <a:cs typeface="Calibri"/>
            </a:endParaRPr>
          </a:p>
        </p:txBody>
      </p:sp>
      <p:sp>
        <p:nvSpPr>
          <p:cNvPr id="18" name="object 18"/>
          <p:cNvSpPr/>
          <p:nvPr/>
        </p:nvSpPr>
        <p:spPr>
          <a:xfrm>
            <a:off x="714139" y="5409892"/>
            <a:ext cx="201521" cy="201336"/>
          </a:xfrm>
          <a:prstGeom prst="rect">
            <a:avLst/>
          </a:prstGeom>
          <a:blipFill>
            <a:blip r:embed="rId3" cstate="print"/>
            <a:stretch>
              <a:fillRect/>
            </a:stretch>
          </a:blipFill>
        </p:spPr>
        <p:txBody>
          <a:bodyPr wrap="square" lIns="0" tIns="0" rIns="0" bIns="0" rtlCol="0"/>
          <a:lstStyle/>
          <a:p>
            <a:endParaRPr/>
          </a:p>
        </p:txBody>
      </p:sp>
      <p:sp>
        <p:nvSpPr>
          <p:cNvPr id="28" name="object 28"/>
          <p:cNvSpPr txBox="1"/>
          <p:nvPr/>
        </p:nvSpPr>
        <p:spPr>
          <a:xfrm>
            <a:off x="957224" y="4338936"/>
            <a:ext cx="159957" cy="239597"/>
          </a:xfrm>
          <a:prstGeom prst="rect">
            <a:avLst/>
          </a:prstGeom>
        </p:spPr>
        <p:txBody>
          <a:bodyPr vert="horz" wrap="square" lIns="0" tIns="23920" rIns="0" bIns="0" rtlCol="0">
            <a:spAutoFit/>
          </a:bodyPr>
          <a:lstStyle/>
          <a:p>
            <a:pPr marL="25179">
              <a:spcBef>
                <a:spcPts val="188"/>
              </a:spcBef>
            </a:pPr>
            <a:r>
              <a:rPr sz="1400" spc="69" dirty="0">
                <a:solidFill>
                  <a:srgbClr val="083981"/>
                </a:solidFill>
                <a:latin typeface="Lucida Sans Unicode"/>
                <a:cs typeface="Lucida Sans Unicode"/>
              </a:rPr>
              <a:t>▸</a:t>
            </a:r>
            <a:endParaRPr sz="1400">
              <a:latin typeface="Lucida Sans Unicode"/>
              <a:cs typeface="Lucida Sans Unicode"/>
            </a:endParaRPr>
          </a:p>
        </p:txBody>
      </p:sp>
      <p:sp>
        <p:nvSpPr>
          <p:cNvPr id="29" name="object 29"/>
          <p:cNvSpPr txBox="1"/>
          <p:nvPr/>
        </p:nvSpPr>
        <p:spPr>
          <a:xfrm>
            <a:off x="1190735" y="2408843"/>
            <a:ext cx="7068337" cy="2533056"/>
          </a:xfrm>
          <a:prstGeom prst="rect">
            <a:avLst/>
          </a:prstGeom>
        </p:spPr>
        <p:txBody>
          <a:bodyPr vert="horz" wrap="square" lIns="0" tIns="22661" rIns="0" bIns="0" rtlCol="0">
            <a:spAutoFit/>
          </a:bodyPr>
          <a:lstStyle/>
          <a:p>
            <a:pPr marL="25179" marR="460776">
              <a:lnSpc>
                <a:spcPct val="117300"/>
              </a:lnSpc>
              <a:spcBef>
                <a:spcPts val="178"/>
              </a:spcBef>
            </a:pPr>
            <a:r>
              <a:rPr sz="1700" spc="59" dirty="0">
                <a:latin typeface="Calibri"/>
                <a:cs typeface="Calibri"/>
              </a:rPr>
              <a:t>Un</a:t>
            </a:r>
            <a:r>
              <a:rPr sz="1700" spc="-10" dirty="0">
                <a:latin typeface="Calibri"/>
                <a:cs typeface="Calibri"/>
              </a:rPr>
              <a:t> </a:t>
            </a:r>
            <a:r>
              <a:rPr sz="1700" spc="50" dirty="0">
                <a:latin typeface="Calibri"/>
                <a:cs typeface="Calibri"/>
              </a:rPr>
              <a:t>point</a:t>
            </a:r>
            <a:r>
              <a:rPr sz="1700" spc="-10" dirty="0">
                <a:latin typeface="Calibri"/>
                <a:cs typeface="Calibri"/>
              </a:rPr>
              <a:t> </a:t>
            </a:r>
            <a:r>
              <a:rPr sz="1700" spc="-129" dirty="0">
                <a:latin typeface="Calibri"/>
                <a:cs typeface="Calibri"/>
              </a:rPr>
              <a:t>«</a:t>
            </a:r>
            <a:r>
              <a:rPr sz="1700" spc="-89" dirty="0">
                <a:latin typeface="Calibri"/>
                <a:cs typeface="Calibri"/>
              </a:rPr>
              <a:t> </a:t>
            </a:r>
            <a:r>
              <a:rPr sz="1700" spc="10" dirty="0">
                <a:latin typeface="Consolas"/>
                <a:cs typeface="Consolas"/>
              </a:rPr>
              <a:t>.</a:t>
            </a:r>
            <a:r>
              <a:rPr sz="1700" spc="-634" dirty="0">
                <a:latin typeface="Consolas"/>
                <a:cs typeface="Consolas"/>
              </a:rPr>
              <a:t> </a:t>
            </a:r>
            <a:r>
              <a:rPr sz="1700" spc="-129" dirty="0">
                <a:latin typeface="Calibri"/>
                <a:cs typeface="Calibri"/>
              </a:rPr>
              <a:t>»</a:t>
            </a:r>
            <a:r>
              <a:rPr sz="1700" spc="-10" dirty="0">
                <a:latin typeface="Calibri"/>
                <a:cs typeface="Calibri"/>
              </a:rPr>
              <a:t> </a:t>
            </a:r>
            <a:r>
              <a:rPr sz="1700" spc="30" dirty="0">
                <a:latin typeface="Calibri"/>
                <a:cs typeface="Calibri"/>
              </a:rPr>
              <a:t>sépare</a:t>
            </a:r>
            <a:r>
              <a:rPr sz="1700" spc="-10" dirty="0">
                <a:latin typeface="Calibri"/>
                <a:cs typeface="Calibri"/>
              </a:rPr>
              <a:t> </a:t>
            </a:r>
            <a:r>
              <a:rPr sz="1700" spc="20" dirty="0">
                <a:latin typeface="Calibri"/>
                <a:cs typeface="Calibri"/>
              </a:rPr>
              <a:t>le</a:t>
            </a:r>
            <a:r>
              <a:rPr sz="1700" spc="-10" dirty="0">
                <a:latin typeface="Calibri"/>
                <a:cs typeface="Calibri"/>
              </a:rPr>
              <a:t> </a:t>
            </a:r>
            <a:r>
              <a:rPr sz="1700" spc="79" dirty="0">
                <a:latin typeface="Calibri"/>
                <a:cs typeface="Calibri"/>
              </a:rPr>
              <a:t>nom</a:t>
            </a:r>
            <a:r>
              <a:rPr sz="1700" spc="-10" dirty="0">
                <a:latin typeface="Calibri"/>
                <a:cs typeface="Calibri"/>
              </a:rPr>
              <a:t> </a:t>
            </a:r>
            <a:r>
              <a:rPr sz="1700" spc="59" dirty="0">
                <a:latin typeface="Calibri"/>
                <a:cs typeface="Calibri"/>
              </a:rPr>
              <a:t>de</a:t>
            </a:r>
            <a:r>
              <a:rPr sz="1700" spc="-10" dirty="0">
                <a:latin typeface="Calibri"/>
                <a:cs typeface="Calibri"/>
              </a:rPr>
              <a:t> </a:t>
            </a:r>
            <a:r>
              <a:rPr sz="1700" spc="20" dirty="0">
                <a:latin typeface="Calibri"/>
                <a:cs typeface="Calibri"/>
              </a:rPr>
              <a:t>la</a:t>
            </a:r>
            <a:r>
              <a:rPr sz="1700" spc="-10" dirty="0">
                <a:latin typeface="Calibri"/>
                <a:cs typeface="Calibri"/>
              </a:rPr>
              <a:t> </a:t>
            </a:r>
            <a:r>
              <a:rPr sz="1700" spc="59" dirty="0">
                <a:latin typeface="Calibri"/>
                <a:cs typeface="Calibri"/>
              </a:rPr>
              <a:t>méthode</a:t>
            </a:r>
            <a:r>
              <a:rPr sz="1700" spc="-10" dirty="0">
                <a:latin typeface="Calibri"/>
                <a:cs typeface="Calibri"/>
              </a:rPr>
              <a:t> </a:t>
            </a:r>
            <a:r>
              <a:rPr sz="1700" spc="59" dirty="0">
                <a:latin typeface="Calibri"/>
                <a:cs typeface="Calibri"/>
              </a:rPr>
              <a:t>de</a:t>
            </a:r>
            <a:r>
              <a:rPr sz="1700" spc="-10" dirty="0">
                <a:latin typeface="Calibri"/>
                <a:cs typeface="Calibri"/>
              </a:rPr>
              <a:t> </a:t>
            </a:r>
            <a:r>
              <a:rPr sz="1700" dirty="0">
                <a:latin typeface="Calibri"/>
                <a:cs typeface="Calibri"/>
              </a:rPr>
              <a:t>l’objet</a:t>
            </a:r>
            <a:r>
              <a:rPr sz="1700" spc="-10" dirty="0">
                <a:latin typeface="Calibri"/>
                <a:cs typeface="Calibri"/>
              </a:rPr>
              <a:t> </a:t>
            </a:r>
            <a:r>
              <a:rPr sz="1700" spc="20" dirty="0">
                <a:latin typeface="Calibri"/>
                <a:cs typeface="Calibri"/>
              </a:rPr>
              <a:t>sur</a:t>
            </a:r>
            <a:r>
              <a:rPr sz="1700" spc="-10" dirty="0">
                <a:latin typeface="Calibri"/>
                <a:cs typeface="Calibri"/>
              </a:rPr>
              <a:t> </a:t>
            </a:r>
            <a:r>
              <a:rPr sz="1700" spc="50" dirty="0">
                <a:latin typeface="Calibri"/>
                <a:cs typeface="Calibri"/>
              </a:rPr>
              <a:t>lequel</a:t>
            </a:r>
            <a:r>
              <a:rPr sz="1700" spc="-10" dirty="0">
                <a:latin typeface="Calibri"/>
                <a:cs typeface="Calibri"/>
              </a:rPr>
              <a:t> </a:t>
            </a:r>
            <a:r>
              <a:rPr sz="1700" spc="20" dirty="0">
                <a:latin typeface="Calibri"/>
                <a:cs typeface="Calibri"/>
              </a:rPr>
              <a:t>elle</a:t>
            </a:r>
            <a:r>
              <a:rPr sz="1700" spc="-10" dirty="0">
                <a:latin typeface="Calibri"/>
                <a:cs typeface="Calibri"/>
              </a:rPr>
              <a:t> </a:t>
            </a:r>
            <a:r>
              <a:rPr sz="1700" spc="20" dirty="0">
                <a:latin typeface="Calibri"/>
                <a:cs typeface="Calibri"/>
              </a:rPr>
              <a:t>est  </a:t>
            </a:r>
            <a:r>
              <a:rPr sz="1700" spc="50" dirty="0">
                <a:latin typeface="Calibri"/>
                <a:cs typeface="Calibri"/>
              </a:rPr>
              <a:t>invoquée</a:t>
            </a:r>
            <a:r>
              <a:rPr sz="1700" spc="-20" dirty="0">
                <a:latin typeface="Calibri"/>
                <a:cs typeface="Calibri"/>
              </a:rPr>
              <a:t> </a:t>
            </a:r>
            <a:r>
              <a:rPr sz="1700" spc="-89" dirty="0">
                <a:latin typeface="Calibri"/>
                <a:cs typeface="Calibri"/>
              </a:rPr>
              <a:t>:</a:t>
            </a:r>
            <a:endParaRPr sz="1700" dirty="0">
              <a:latin typeface="Calibri"/>
              <a:cs typeface="Calibri"/>
            </a:endParaRPr>
          </a:p>
          <a:p>
            <a:pPr marL="389016">
              <a:spcBef>
                <a:spcPts val="347"/>
              </a:spcBef>
            </a:pPr>
            <a:r>
              <a:rPr sz="1700" spc="10" dirty="0">
                <a:latin typeface="Consolas"/>
                <a:cs typeface="Consolas"/>
              </a:rPr>
              <a:t>…</a:t>
            </a:r>
            <a:endParaRPr sz="1700" dirty="0">
              <a:latin typeface="Consolas"/>
              <a:cs typeface="Consolas"/>
            </a:endParaRPr>
          </a:p>
          <a:p>
            <a:pPr marL="389016" marR="1529625">
              <a:lnSpc>
                <a:spcPct val="117200"/>
              </a:lnSpc>
            </a:pPr>
            <a:r>
              <a:rPr sz="1700" spc="10" dirty="0">
                <a:latin typeface="Consolas"/>
                <a:cs typeface="Consolas"/>
              </a:rPr>
              <a:t>Livre monLivre = </a:t>
            </a:r>
            <a:r>
              <a:rPr sz="1700" spc="10" dirty="0">
                <a:solidFill>
                  <a:srgbClr val="7E0054"/>
                </a:solidFill>
                <a:latin typeface="Consolas"/>
                <a:cs typeface="Consolas"/>
              </a:rPr>
              <a:t>new </a:t>
            </a:r>
            <a:r>
              <a:rPr sz="1700" spc="10" dirty="0" err="1">
                <a:latin typeface="Consolas"/>
                <a:cs typeface="Consolas"/>
              </a:rPr>
              <a:t>Livre</a:t>
            </a:r>
            <a:r>
              <a:rPr sz="1700" spc="10" dirty="0" smtClean="0">
                <a:latin typeface="Consolas"/>
                <a:cs typeface="Consolas"/>
              </a:rPr>
              <a:t>() </a:t>
            </a:r>
            <a:r>
              <a:rPr sz="1700" spc="10" dirty="0">
                <a:latin typeface="Consolas"/>
                <a:cs typeface="Consolas"/>
              </a:rPr>
              <a:t>;  </a:t>
            </a:r>
            <a:endParaRPr lang="en-US" sz="1700" spc="10" dirty="0" smtClean="0">
              <a:latin typeface="Consolas"/>
              <a:cs typeface="Consolas"/>
            </a:endParaRPr>
          </a:p>
          <a:p>
            <a:pPr marL="389016" marR="1529625">
              <a:lnSpc>
                <a:spcPct val="117200"/>
              </a:lnSpc>
            </a:pPr>
            <a:r>
              <a:rPr sz="1700" spc="10" dirty="0" smtClean="0">
                <a:latin typeface="Consolas"/>
                <a:cs typeface="Consolas"/>
              </a:rPr>
              <a:t>String </a:t>
            </a:r>
            <a:r>
              <a:rPr sz="1700" spc="10" dirty="0">
                <a:latin typeface="Consolas"/>
                <a:cs typeface="Consolas"/>
              </a:rPr>
              <a:t>titreDuLivre = monLivre.getTitre</a:t>
            </a:r>
            <a:r>
              <a:rPr sz="1700" spc="10" dirty="0">
                <a:latin typeface="Consolas"/>
                <a:cs typeface="Consolas"/>
              </a:rPr>
              <a:t>()</a:t>
            </a:r>
            <a:r>
              <a:rPr sz="1700" spc="-545" dirty="0">
                <a:latin typeface="Consolas"/>
                <a:cs typeface="Consolas"/>
              </a:rPr>
              <a:t> </a:t>
            </a:r>
            <a:r>
              <a:rPr sz="1700" spc="10" dirty="0">
                <a:latin typeface="Consolas"/>
                <a:cs typeface="Consolas"/>
              </a:rPr>
              <a:t>;</a:t>
            </a:r>
            <a:endParaRPr sz="1700" dirty="0">
              <a:latin typeface="Consolas"/>
              <a:cs typeface="Consolas"/>
            </a:endParaRPr>
          </a:p>
          <a:p>
            <a:pPr marL="389016">
              <a:spcBef>
                <a:spcPts val="347"/>
              </a:spcBef>
            </a:pPr>
            <a:r>
              <a:rPr sz="1700" spc="10" dirty="0">
                <a:latin typeface="Consolas"/>
                <a:cs typeface="Consolas"/>
              </a:rPr>
              <a:t>…</a:t>
            </a:r>
            <a:endParaRPr sz="1700" dirty="0">
              <a:latin typeface="Consolas"/>
              <a:cs typeface="Consolas"/>
            </a:endParaRPr>
          </a:p>
          <a:p>
            <a:pPr marL="25179" marR="10072">
              <a:lnSpc>
                <a:spcPct val="117300"/>
              </a:lnSpc>
              <a:spcBef>
                <a:spcPts val="595"/>
              </a:spcBef>
            </a:pPr>
            <a:r>
              <a:rPr sz="1700" spc="50" dirty="0">
                <a:latin typeface="Calibri"/>
                <a:cs typeface="Calibri"/>
              </a:rPr>
              <a:t>Le</a:t>
            </a:r>
            <a:r>
              <a:rPr sz="1700" dirty="0">
                <a:latin typeface="Calibri"/>
                <a:cs typeface="Calibri"/>
              </a:rPr>
              <a:t> </a:t>
            </a:r>
            <a:r>
              <a:rPr sz="1700" spc="50" dirty="0">
                <a:latin typeface="Calibri"/>
                <a:cs typeface="Calibri"/>
              </a:rPr>
              <a:t>mot-clé</a:t>
            </a:r>
            <a:r>
              <a:rPr sz="1700" dirty="0">
                <a:latin typeface="Calibri"/>
                <a:cs typeface="Calibri"/>
              </a:rPr>
              <a:t> </a:t>
            </a:r>
            <a:r>
              <a:rPr sz="1700" spc="10" dirty="0">
                <a:solidFill>
                  <a:srgbClr val="7E0054"/>
                </a:solidFill>
                <a:latin typeface="Consolas"/>
                <a:cs typeface="Consolas"/>
              </a:rPr>
              <a:t>this</a:t>
            </a:r>
            <a:r>
              <a:rPr sz="1700" spc="-555" dirty="0">
                <a:solidFill>
                  <a:srgbClr val="7E0054"/>
                </a:solidFill>
                <a:latin typeface="Consolas"/>
                <a:cs typeface="Consolas"/>
              </a:rPr>
              <a:t> </a:t>
            </a:r>
            <a:r>
              <a:rPr sz="1700" spc="50" dirty="0">
                <a:latin typeface="Calibri"/>
                <a:cs typeface="Calibri"/>
              </a:rPr>
              <a:t>désigne,</a:t>
            </a:r>
            <a:r>
              <a:rPr sz="1700" dirty="0">
                <a:latin typeface="Calibri"/>
                <a:cs typeface="Calibri"/>
              </a:rPr>
              <a:t> </a:t>
            </a:r>
            <a:r>
              <a:rPr sz="1700" spc="50" dirty="0">
                <a:latin typeface="Calibri"/>
                <a:cs typeface="Calibri"/>
              </a:rPr>
              <a:t>en</a:t>
            </a:r>
            <a:r>
              <a:rPr sz="1700" dirty="0">
                <a:latin typeface="Calibri"/>
                <a:cs typeface="Calibri"/>
              </a:rPr>
              <a:t> </a:t>
            </a:r>
            <a:r>
              <a:rPr sz="1700" spc="50" dirty="0">
                <a:latin typeface="Calibri"/>
                <a:cs typeface="Calibri"/>
              </a:rPr>
              <a:t>cours</a:t>
            </a:r>
            <a:r>
              <a:rPr sz="1700" dirty="0">
                <a:latin typeface="Calibri"/>
                <a:cs typeface="Calibri"/>
              </a:rPr>
              <a:t> </a:t>
            </a:r>
            <a:r>
              <a:rPr sz="1700" spc="20" dirty="0">
                <a:latin typeface="Calibri"/>
                <a:cs typeface="Calibri"/>
              </a:rPr>
              <a:t>d’exécution</a:t>
            </a:r>
            <a:r>
              <a:rPr sz="1700" dirty="0">
                <a:latin typeface="Calibri"/>
                <a:cs typeface="Calibri"/>
              </a:rPr>
              <a:t> </a:t>
            </a:r>
            <a:r>
              <a:rPr sz="1700" spc="50" dirty="0">
                <a:latin typeface="Calibri"/>
                <a:cs typeface="Calibri"/>
              </a:rPr>
              <a:t>d’une</a:t>
            </a:r>
            <a:r>
              <a:rPr sz="1700" dirty="0">
                <a:latin typeface="Calibri"/>
                <a:cs typeface="Calibri"/>
              </a:rPr>
              <a:t> </a:t>
            </a:r>
            <a:r>
              <a:rPr sz="1700" spc="50" dirty="0">
                <a:latin typeface="Calibri"/>
                <a:cs typeface="Calibri"/>
              </a:rPr>
              <a:t>méthode,</a:t>
            </a:r>
            <a:r>
              <a:rPr sz="1700" dirty="0">
                <a:latin typeface="Calibri"/>
                <a:cs typeface="Calibri"/>
              </a:rPr>
              <a:t> l’objet </a:t>
            </a:r>
            <a:r>
              <a:rPr sz="1700" spc="50" dirty="0">
                <a:latin typeface="Calibri"/>
                <a:cs typeface="Calibri"/>
              </a:rPr>
              <a:t>(ou</a:t>
            </a:r>
            <a:r>
              <a:rPr sz="1700" dirty="0">
                <a:latin typeface="Calibri"/>
                <a:cs typeface="Calibri"/>
              </a:rPr>
              <a:t> </a:t>
            </a:r>
            <a:r>
              <a:rPr sz="1700" spc="20" dirty="0">
                <a:latin typeface="Calibri"/>
                <a:cs typeface="Calibri"/>
              </a:rPr>
              <a:t>la  classe) sur </a:t>
            </a:r>
            <a:r>
              <a:rPr sz="1700" spc="50" dirty="0">
                <a:latin typeface="Calibri"/>
                <a:cs typeface="Calibri"/>
              </a:rPr>
              <a:t>lequel </a:t>
            </a:r>
            <a:r>
              <a:rPr sz="1700" spc="20" dirty="0">
                <a:latin typeface="Calibri"/>
                <a:cs typeface="Calibri"/>
              </a:rPr>
              <a:t>elle est</a:t>
            </a:r>
            <a:r>
              <a:rPr sz="1700" spc="-198" dirty="0">
                <a:latin typeface="Calibri"/>
                <a:cs typeface="Calibri"/>
              </a:rPr>
              <a:t> </a:t>
            </a:r>
            <a:r>
              <a:rPr sz="1700" spc="50" dirty="0">
                <a:latin typeface="Calibri"/>
                <a:cs typeface="Calibri"/>
              </a:rPr>
              <a:t>appelée</a:t>
            </a:r>
            <a:endParaRPr sz="1700" dirty="0">
              <a:latin typeface="Calibri"/>
              <a:cs typeface="Calibri"/>
            </a:endParaRPr>
          </a:p>
        </p:txBody>
      </p:sp>
      <p:sp>
        <p:nvSpPr>
          <p:cNvPr id="30" name="object 30"/>
          <p:cNvSpPr txBox="1"/>
          <p:nvPr/>
        </p:nvSpPr>
        <p:spPr>
          <a:xfrm>
            <a:off x="957223" y="4999369"/>
            <a:ext cx="5927226" cy="295934"/>
          </a:xfrm>
          <a:prstGeom prst="rect">
            <a:avLst/>
          </a:prstGeom>
        </p:spPr>
        <p:txBody>
          <a:bodyPr vert="horz" wrap="square" lIns="0" tIns="33992" rIns="0" bIns="0" rtlCol="0">
            <a:spAutoFit/>
          </a:bodyPr>
          <a:lstStyle/>
          <a:p>
            <a:pPr marL="25179">
              <a:spcBef>
                <a:spcPts val="268"/>
              </a:spcBef>
            </a:pPr>
            <a:r>
              <a:rPr sz="2100" spc="103" baseline="7936" dirty="0">
                <a:solidFill>
                  <a:srgbClr val="083981"/>
                </a:solidFill>
                <a:latin typeface="Lucida Sans Unicode"/>
                <a:cs typeface="Lucida Sans Unicode"/>
              </a:rPr>
              <a:t>▸ </a:t>
            </a:r>
            <a:r>
              <a:rPr sz="1700" spc="69" dirty="0">
                <a:latin typeface="Calibri"/>
                <a:cs typeface="Calibri"/>
              </a:rPr>
              <a:t>La </a:t>
            </a:r>
            <a:r>
              <a:rPr sz="1700" spc="30" dirty="0">
                <a:latin typeface="Calibri"/>
                <a:cs typeface="Calibri"/>
              </a:rPr>
              <a:t>syntaxe </a:t>
            </a:r>
            <a:r>
              <a:rPr sz="1700" spc="50" dirty="0">
                <a:latin typeface="Calibri"/>
                <a:cs typeface="Calibri"/>
              </a:rPr>
              <a:t>pour </a:t>
            </a:r>
            <a:r>
              <a:rPr sz="1700" spc="30" dirty="0">
                <a:latin typeface="Calibri"/>
                <a:cs typeface="Calibri"/>
              </a:rPr>
              <a:t>accéder </a:t>
            </a:r>
            <a:r>
              <a:rPr sz="1700" spc="59" dirty="0">
                <a:latin typeface="Calibri"/>
                <a:cs typeface="Calibri"/>
              </a:rPr>
              <a:t>aux </a:t>
            </a:r>
            <a:r>
              <a:rPr sz="1700" spc="20" dirty="0">
                <a:latin typeface="Calibri"/>
                <a:cs typeface="Calibri"/>
              </a:rPr>
              <a:t>attributs </a:t>
            </a:r>
            <a:r>
              <a:rPr sz="1700" spc="50" dirty="0">
                <a:latin typeface="Calibri"/>
                <a:cs typeface="Calibri"/>
              </a:rPr>
              <a:t>d’un objet </a:t>
            </a:r>
            <a:r>
              <a:rPr sz="1700" spc="20" dirty="0">
                <a:latin typeface="Calibri"/>
                <a:cs typeface="Calibri"/>
              </a:rPr>
              <a:t>est la </a:t>
            </a:r>
            <a:r>
              <a:rPr sz="1700" spc="69" dirty="0">
                <a:latin typeface="Calibri"/>
                <a:cs typeface="Calibri"/>
              </a:rPr>
              <a:t>même</a:t>
            </a:r>
            <a:endParaRPr sz="1700">
              <a:latin typeface="Calibri"/>
              <a:cs typeface="Calibri"/>
            </a:endParaRPr>
          </a:p>
        </p:txBody>
      </p:sp>
    </p:spTree>
    <p:extLst>
      <p:ext uri="{BB962C8B-B14F-4D97-AF65-F5344CB8AC3E}">
        <p14:creationId xmlns:p14="http://schemas.microsoft.com/office/powerpoint/2010/main" val="2800081430"/>
      </p:ext>
    </p:extLst>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514600"/>
            <a:ext cx="4076700" cy="26765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 y="6324600"/>
            <a:ext cx="4561057" cy="369332"/>
          </a:xfrm>
          <a:prstGeom prst="rect">
            <a:avLst/>
          </a:prstGeom>
        </p:spPr>
        <p:txBody>
          <a:bodyPr wrap="none">
            <a:spAutoFit/>
          </a:bodyPr>
          <a:lstStyle/>
          <a:p>
            <a:r>
              <a:rPr lang="fr-FR" dirty="0"/>
              <a:t>https://github.com/akatsouraki/Promo-P20.git</a:t>
            </a:r>
          </a:p>
        </p:txBody>
      </p:sp>
    </p:spTree>
    <p:extLst>
      <p:ext uri="{BB962C8B-B14F-4D97-AF65-F5344CB8AC3E}">
        <p14:creationId xmlns:p14="http://schemas.microsoft.com/office/powerpoint/2010/main" val="949191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295400"/>
            <a:ext cx="8153400" cy="3416320"/>
          </a:xfrm>
          <a:prstGeom prst="rect">
            <a:avLst/>
          </a:prstGeom>
        </p:spPr>
        <p:txBody>
          <a:bodyPr wrap="square">
            <a:spAutoFit/>
          </a:bodyPr>
          <a:lstStyle/>
          <a:p>
            <a:r>
              <a:rPr lang="fr-FR" sz="2400" dirty="0"/>
              <a:t>Le code source d’un programme Java </a:t>
            </a:r>
            <a:endParaRPr lang="fr-FR" sz="2400" dirty="0" smtClean="0"/>
          </a:p>
          <a:p>
            <a:endParaRPr lang="fr-FR" sz="2400" dirty="0" smtClean="0"/>
          </a:p>
          <a:p>
            <a:pPr marL="342900" indent="-342900">
              <a:buFont typeface="Wingdings" pitchFamily="2" charset="2"/>
              <a:buChar char="ü"/>
            </a:pPr>
            <a:r>
              <a:rPr lang="fr-FR" sz="2400" dirty="0" smtClean="0"/>
              <a:t>d’extension </a:t>
            </a:r>
            <a:r>
              <a:rPr lang="fr-FR" sz="2400" dirty="0"/>
              <a:t>.java </a:t>
            </a:r>
          </a:p>
          <a:p>
            <a:pPr marL="342900" indent="-342900">
              <a:buFont typeface="Wingdings" pitchFamily="2" charset="2"/>
              <a:buChar char="ü"/>
            </a:pPr>
            <a:r>
              <a:rPr lang="fr-FR" sz="2400" dirty="0" smtClean="0"/>
              <a:t>une </a:t>
            </a:r>
            <a:r>
              <a:rPr lang="fr-FR" sz="2400" dirty="0"/>
              <a:t>seule classe publique par </a:t>
            </a:r>
            <a:r>
              <a:rPr lang="fr-FR" sz="2400" dirty="0" smtClean="0"/>
              <a:t>fichier</a:t>
            </a:r>
          </a:p>
          <a:p>
            <a:pPr marL="342900" indent="-342900">
              <a:buFont typeface="Wingdings" pitchFamily="2" charset="2"/>
              <a:buChar char="ü"/>
            </a:pPr>
            <a:endParaRPr lang="fr-FR" sz="2400" dirty="0"/>
          </a:p>
          <a:p>
            <a:r>
              <a:rPr lang="fr-FR" sz="2400" dirty="0" smtClean="0"/>
              <a:t>&gt; </a:t>
            </a:r>
            <a:r>
              <a:rPr lang="fr-FR" sz="2400" b="1" dirty="0" smtClean="0"/>
              <a:t>Le </a:t>
            </a:r>
            <a:r>
              <a:rPr lang="fr-FR" sz="2400" b="1" dirty="0"/>
              <a:t>nom du fichier doit être le même que celui de la </a:t>
            </a:r>
            <a:r>
              <a:rPr lang="fr-FR" sz="2400" b="1" dirty="0" smtClean="0"/>
              <a:t>classe &lt;</a:t>
            </a:r>
          </a:p>
          <a:p>
            <a:endParaRPr lang="fr-FR" sz="2400" dirty="0"/>
          </a:p>
          <a:p>
            <a:r>
              <a:rPr lang="fr-FR" sz="2400" dirty="0" smtClean="0"/>
              <a:t>Par convention:</a:t>
            </a:r>
          </a:p>
          <a:p>
            <a:r>
              <a:rPr lang="fr-FR" sz="2400" dirty="0" smtClean="0"/>
              <a:t> </a:t>
            </a:r>
            <a:r>
              <a:rPr lang="fr-FR" sz="2400" dirty="0"/>
              <a:t>le nom d’une classe commence toujours par une majuscule </a:t>
            </a:r>
            <a:endParaRPr lang="fr-FR" sz="2400" dirty="0" smtClean="0"/>
          </a:p>
        </p:txBody>
      </p:sp>
      <p:sp>
        <p:nvSpPr>
          <p:cNvPr id="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Code source Java</a:t>
            </a:r>
            <a:endParaRPr lang="fr-FR" dirty="0"/>
          </a:p>
        </p:txBody>
      </p:sp>
      <p:sp>
        <p:nvSpPr>
          <p:cNvPr id="5" name="TextBox 4"/>
          <p:cNvSpPr txBox="1"/>
          <p:nvPr/>
        </p:nvSpPr>
        <p:spPr>
          <a:xfrm>
            <a:off x="1890778" y="5800130"/>
            <a:ext cx="6338822" cy="923330"/>
          </a:xfrm>
          <a:prstGeom prst="rect">
            <a:avLst/>
          </a:prstGeom>
          <a:noFill/>
        </p:spPr>
        <p:txBody>
          <a:bodyPr wrap="square" rtlCol="0">
            <a:spAutoFit/>
          </a:bodyPr>
          <a:lstStyle/>
          <a:p>
            <a:r>
              <a:rPr lang="en-US" dirty="0">
                <a:solidFill>
                  <a:srgbClr val="7030A0"/>
                </a:solidFill>
              </a:rPr>
              <a:t>c</a:t>
            </a:r>
            <a:r>
              <a:rPr lang="en-US" dirty="0" smtClean="0">
                <a:solidFill>
                  <a:srgbClr val="7030A0"/>
                </a:solidFill>
              </a:rPr>
              <a:t>lass</a:t>
            </a:r>
            <a:r>
              <a:rPr lang="en-US" dirty="0" smtClean="0"/>
              <a:t>  &lt;</a:t>
            </a:r>
            <a:r>
              <a:rPr lang="en-US" dirty="0" err="1" smtClean="0"/>
              <a:t>nom_de_la_classe</a:t>
            </a:r>
            <a:r>
              <a:rPr lang="en-US" dirty="0" smtClean="0"/>
              <a:t>&gt; {  </a:t>
            </a:r>
            <a:r>
              <a:rPr lang="en-US" dirty="0" smtClean="0">
                <a:sym typeface="Wingdings" pitchFamily="2" charset="2"/>
              </a:rPr>
              <a:t> Nom de </a:t>
            </a:r>
            <a:r>
              <a:rPr lang="en-US" dirty="0" err="1" smtClean="0">
                <a:sym typeface="Wingdings" pitchFamily="2" charset="2"/>
              </a:rPr>
              <a:t>classe</a:t>
            </a:r>
            <a:endParaRPr lang="en-US" dirty="0" smtClean="0"/>
          </a:p>
          <a:p>
            <a:r>
              <a:rPr lang="en-US" dirty="0" smtClean="0"/>
              <a:t>      &lt;</a:t>
            </a:r>
            <a:r>
              <a:rPr lang="en-US" dirty="0" err="1" smtClean="0"/>
              <a:t>contenu</a:t>
            </a:r>
            <a:r>
              <a:rPr lang="en-US" dirty="0" smtClean="0"/>
              <a:t> de la </a:t>
            </a:r>
            <a:r>
              <a:rPr lang="en-US" dirty="0" err="1" smtClean="0"/>
              <a:t>classe</a:t>
            </a:r>
            <a:r>
              <a:rPr lang="en-US" dirty="0" smtClean="0"/>
              <a:t>&gt;       </a:t>
            </a:r>
            <a:r>
              <a:rPr lang="en-US" dirty="0" smtClean="0">
                <a:sym typeface="Wingdings" pitchFamily="2" charset="2"/>
              </a:rPr>
              <a:t> </a:t>
            </a:r>
            <a:r>
              <a:rPr lang="en-US" dirty="0" err="1" smtClean="0">
                <a:sym typeface="Wingdings" pitchFamily="2" charset="2"/>
              </a:rPr>
              <a:t>Contenu</a:t>
            </a:r>
            <a:r>
              <a:rPr lang="en-US" dirty="0" smtClean="0">
                <a:sym typeface="Wingdings" pitchFamily="2" charset="2"/>
              </a:rPr>
              <a:t>: </a:t>
            </a:r>
            <a:r>
              <a:rPr lang="en-US" dirty="0" err="1" smtClean="0">
                <a:sym typeface="Wingdings" pitchFamily="2" charset="2"/>
              </a:rPr>
              <a:t>Attribut</a:t>
            </a:r>
            <a:r>
              <a:rPr lang="en-US" dirty="0" smtClean="0">
                <a:sym typeface="Wingdings" pitchFamily="2" charset="2"/>
              </a:rPr>
              <a:t>/</a:t>
            </a:r>
            <a:r>
              <a:rPr lang="en-US" dirty="0" err="1" smtClean="0">
                <a:sym typeface="Wingdings" pitchFamily="2" charset="2"/>
              </a:rPr>
              <a:t>Methodes</a:t>
            </a:r>
            <a:endParaRPr lang="en-US" dirty="0" smtClean="0"/>
          </a:p>
          <a:p>
            <a:r>
              <a:rPr lang="en-US" dirty="0"/>
              <a:t>}</a:t>
            </a:r>
            <a:endParaRPr lang="fr-FR" dirty="0"/>
          </a:p>
        </p:txBody>
      </p:sp>
      <p:sp>
        <p:nvSpPr>
          <p:cNvPr id="9" name="Rectangle 8"/>
          <p:cNvSpPr/>
          <p:nvPr/>
        </p:nvSpPr>
        <p:spPr>
          <a:xfrm>
            <a:off x="1752600" y="5562600"/>
            <a:ext cx="6477000" cy="11608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096321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bject 5"/>
          <p:cNvSpPr txBox="1"/>
          <p:nvPr/>
        </p:nvSpPr>
        <p:spPr>
          <a:xfrm>
            <a:off x="243083" y="201687"/>
            <a:ext cx="2510192" cy="352404"/>
          </a:xfrm>
          <a:prstGeom prst="rect">
            <a:avLst/>
          </a:prstGeom>
        </p:spPr>
        <p:txBody>
          <a:bodyPr vert="horz" wrap="square" lIns="0" tIns="28956" rIns="0" bIns="0" rtlCol="0">
            <a:spAutoFit/>
          </a:bodyPr>
          <a:lstStyle/>
          <a:p>
            <a:pPr marL="25179">
              <a:spcBef>
                <a:spcPts val="228"/>
              </a:spcBef>
            </a:pPr>
            <a:r>
              <a:rPr sz="2100" b="1" spc="79" dirty="0">
                <a:solidFill>
                  <a:srgbClr val="083981"/>
                </a:solidFill>
                <a:latin typeface="Calibri"/>
                <a:cs typeface="Calibri"/>
              </a:rPr>
              <a:t>Exemple </a:t>
            </a:r>
            <a:r>
              <a:rPr sz="2100" b="1" spc="99" dirty="0">
                <a:solidFill>
                  <a:srgbClr val="083981"/>
                </a:solidFill>
                <a:latin typeface="Calibri"/>
                <a:cs typeface="Calibri"/>
              </a:rPr>
              <a:t>de</a:t>
            </a:r>
            <a:r>
              <a:rPr sz="2100" b="1" spc="-297" dirty="0">
                <a:solidFill>
                  <a:srgbClr val="083981"/>
                </a:solidFill>
                <a:latin typeface="Calibri"/>
                <a:cs typeface="Calibri"/>
              </a:rPr>
              <a:t> </a:t>
            </a:r>
            <a:r>
              <a:rPr sz="2100" b="1" spc="69" dirty="0">
                <a:solidFill>
                  <a:srgbClr val="083981"/>
                </a:solidFill>
                <a:latin typeface="Calibri"/>
                <a:cs typeface="Calibri"/>
              </a:rPr>
              <a:t>visibilité</a:t>
            </a:r>
            <a:endParaRPr sz="2100">
              <a:latin typeface="Calibri"/>
              <a:cs typeface="Calibri"/>
            </a:endParaRPr>
          </a:p>
        </p:txBody>
      </p:sp>
      <p:sp>
        <p:nvSpPr>
          <p:cNvPr id="6" name="object 6"/>
          <p:cNvSpPr txBox="1"/>
          <p:nvPr/>
        </p:nvSpPr>
        <p:spPr>
          <a:xfrm>
            <a:off x="404300" y="1067619"/>
            <a:ext cx="3215514" cy="2194560"/>
          </a:xfrm>
          <a:prstGeom prst="rect">
            <a:avLst/>
          </a:prstGeom>
        </p:spPr>
        <p:txBody>
          <a:bodyPr vert="horz" wrap="square" lIns="0" tIns="25179" rIns="0" bIns="0" rtlCol="0">
            <a:spAutoFit/>
          </a:bodyPr>
          <a:lstStyle/>
          <a:p>
            <a:pPr marL="181289" marR="979464" indent="-156110">
              <a:lnSpc>
                <a:spcPct val="112599"/>
              </a:lnSpc>
              <a:spcBef>
                <a:spcPts val="198"/>
              </a:spcBef>
            </a:pPr>
            <a:r>
              <a:rPr sz="1400" dirty="0">
                <a:solidFill>
                  <a:srgbClr val="FF0000"/>
                </a:solidFill>
                <a:latin typeface="Consolas"/>
                <a:cs typeface="Consolas"/>
              </a:rPr>
              <a:t>public </a:t>
            </a:r>
            <a:r>
              <a:rPr sz="1400" dirty="0">
                <a:solidFill>
                  <a:srgbClr val="7E0054"/>
                </a:solidFill>
                <a:latin typeface="Consolas"/>
                <a:cs typeface="Consolas"/>
              </a:rPr>
              <a:t>class </a:t>
            </a:r>
            <a:r>
              <a:rPr sz="1400" dirty="0">
                <a:latin typeface="Consolas"/>
                <a:cs typeface="Consolas"/>
              </a:rPr>
              <a:t>Livre {  </a:t>
            </a:r>
            <a:r>
              <a:rPr sz="1400" dirty="0">
                <a:solidFill>
                  <a:srgbClr val="FF0000"/>
                </a:solidFill>
                <a:latin typeface="Consolas"/>
                <a:cs typeface="Consolas"/>
              </a:rPr>
              <a:t>private </a:t>
            </a:r>
            <a:r>
              <a:rPr sz="1400" dirty="0">
                <a:latin typeface="Consolas"/>
                <a:cs typeface="Consolas"/>
              </a:rPr>
              <a:t>String</a:t>
            </a:r>
            <a:r>
              <a:rPr sz="1400" spc="-218" dirty="0">
                <a:latin typeface="Consolas"/>
                <a:cs typeface="Consolas"/>
              </a:rPr>
              <a:t> </a:t>
            </a:r>
            <a:r>
              <a:rPr sz="1400" dirty="0">
                <a:latin typeface="Consolas"/>
                <a:cs typeface="Consolas"/>
              </a:rPr>
              <a:t>titre;</a:t>
            </a:r>
            <a:endParaRPr sz="1400">
              <a:latin typeface="Consolas"/>
              <a:cs typeface="Consolas"/>
            </a:endParaRPr>
          </a:p>
          <a:p>
            <a:pPr marL="181289">
              <a:spcBef>
                <a:spcPts val="208"/>
              </a:spcBef>
            </a:pPr>
            <a:r>
              <a:rPr sz="1400" dirty="0">
                <a:solidFill>
                  <a:srgbClr val="FF0000"/>
                </a:solidFill>
                <a:latin typeface="Consolas"/>
                <a:cs typeface="Consolas"/>
              </a:rPr>
              <a:t>private </a:t>
            </a:r>
            <a:r>
              <a:rPr sz="1400" dirty="0">
                <a:latin typeface="Consolas"/>
                <a:cs typeface="Consolas"/>
              </a:rPr>
              <a:t>Lecteur</a:t>
            </a:r>
            <a:r>
              <a:rPr sz="1400" spc="-89" dirty="0">
                <a:latin typeface="Consolas"/>
                <a:cs typeface="Consolas"/>
              </a:rPr>
              <a:t> </a:t>
            </a:r>
            <a:r>
              <a:rPr sz="1400" dirty="0">
                <a:latin typeface="Consolas"/>
                <a:cs typeface="Consolas"/>
              </a:rPr>
              <a:t>emprunteur;</a:t>
            </a:r>
            <a:endParaRPr sz="1400">
              <a:latin typeface="Consolas"/>
              <a:cs typeface="Consolas"/>
            </a:endParaRPr>
          </a:p>
          <a:p>
            <a:pPr marL="181289">
              <a:spcBef>
                <a:spcPts val="208"/>
              </a:spcBef>
            </a:pPr>
            <a:r>
              <a:rPr sz="1400" dirty="0">
                <a:latin typeface="Consolas"/>
                <a:cs typeface="Consolas"/>
              </a:rPr>
              <a:t>…</a:t>
            </a:r>
            <a:endParaRPr sz="1400">
              <a:latin typeface="Consolas"/>
              <a:cs typeface="Consolas"/>
            </a:endParaRPr>
          </a:p>
          <a:p>
            <a:pPr marL="375167" marR="10072" indent="-195137">
              <a:lnSpc>
                <a:spcPct val="112599"/>
              </a:lnSpc>
              <a:spcBef>
                <a:spcPts val="10"/>
              </a:spcBef>
            </a:pPr>
            <a:r>
              <a:rPr sz="1400" dirty="0">
                <a:solidFill>
                  <a:srgbClr val="FF0000"/>
                </a:solidFill>
                <a:latin typeface="Consolas"/>
                <a:cs typeface="Consolas"/>
              </a:rPr>
              <a:t>private </a:t>
            </a:r>
            <a:r>
              <a:rPr sz="1400" dirty="0">
                <a:solidFill>
                  <a:srgbClr val="7E0054"/>
                </a:solidFill>
                <a:latin typeface="Consolas"/>
                <a:cs typeface="Consolas"/>
              </a:rPr>
              <a:t>boolean </a:t>
            </a:r>
            <a:r>
              <a:rPr sz="1400" spc="-10" dirty="0">
                <a:latin typeface="Consolas"/>
                <a:cs typeface="Consolas"/>
              </a:rPr>
              <a:t>estEmprunte()</a:t>
            </a:r>
            <a:r>
              <a:rPr sz="1400" spc="-109" dirty="0">
                <a:latin typeface="Consolas"/>
                <a:cs typeface="Consolas"/>
              </a:rPr>
              <a:t> </a:t>
            </a:r>
            <a:r>
              <a:rPr sz="1400" dirty="0">
                <a:latin typeface="Consolas"/>
                <a:cs typeface="Consolas"/>
              </a:rPr>
              <a:t>{  </a:t>
            </a:r>
            <a:r>
              <a:rPr sz="1400" dirty="0">
                <a:solidFill>
                  <a:srgbClr val="7E0054"/>
                </a:solidFill>
                <a:latin typeface="Consolas"/>
                <a:cs typeface="Consolas"/>
              </a:rPr>
              <a:t>if </a:t>
            </a:r>
            <a:r>
              <a:rPr sz="1400" dirty="0">
                <a:latin typeface="Consolas"/>
                <a:cs typeface="Consolas"/>
              </a:rPr>
              <a:t>(emprunteur ==</a:t>
            </a:r>
            <a:r>
              <a:rPr sz="1400" spc="-89" dirty="0">
                <a:latin typeface="Consolas"/>
                <a:cs typeface="Consolas"/>
              </a:rPr>
              <a:t> </a:t>
            </a:r>
            <a:r>
              <a:rPr sz="1400" spc="-10" dirty="0">
                <a:solidFill>
                  <a:srgbClr val="7E0054"/>
                </a:solidFill>
                <a:latin typeface="Consolas"/>
                <a:cs typeface="Consolas"/>
              </a:rPr>
              <a:t>null</a:t>
            </a:r>
            <a:r>
              <a:rPr sz="1400" spc="-10" dirty="0">
                <a:latin typeface="Consolas"/>
                <a:cs typeface="Consolas"/>
              </a:rPr>
              <a:t>)</a:t>
            </a:r>
            <a:endParaRPr sz="1400">
              <a:latin typeface="Consolas"/>
              <a:cs typeface="Consolas"/>
            </a:endParaRPr>
          </a:p>
          <a:p>
            <a:pPr marL="375167" marR="1144386" indent="193878">
              <a:lnSpc>
                <a:spcPct val="112599"/>
              </a:lnSpc>
            </a:pPr>
            <a:r>
              <a:rPr sz="1400" dirty="0">
                <a:solidFill>
                  <a:srgbClr val="7E0054"/>
                </a:solidFill>
                <a:latin typeface="Consolas"/>
                <a:cs typeface="Consolas"/>
              </a:rPr>
              <a:t>return false </a:t>
            </a:r>
            <a:r>
              <a:rPr sz="1400" dirty="0">
                <a:latin typeface="Consolas"/>
                <a:cs typeface="Consolas"/>
              </a:rPr>
              <a:t>;  </a:t>
            </a:r>
            <a:r>
              <a:rPr sz="1400" dirty="0">
                <a:solidFill>
                  <a:srgbClr val="7E0054"/>
                </a:solidFill>
                <a:latin typeface="Consolas"/>
                <a:cs typeface="Consolas"/>
              </a:rPr>
              <a:t>else</a:t>
            </a:r>
            <a:r>
              <a:rPr sz="1400" spc="-99" dirty="0">
                <a:solidFill>
                  <a:srgbClr val="7E0054"/>
                </a:solidFill>
                <a:latin typeface="Consolas"/>
                <a:cs typeface="Consolas"/>
              </a:rPr>
              <a:t> </a:t>
            </a:r>
            <a:r>
              <a:rPr sz="1400" dirty="0">
                <a:solidFill>
                  <a:srgbClr val="7E0054"/>
                </a:solidFill>
                <a:latin typeface="Consolas"/>
                <a:cs typeface="Consolas"/>
              </a:rPr>
              <a:t>return</a:t>
            </a:r>
            <a:r>
              <a:rPr sz="1400" spc="-99" dirty="0">
                <a:solidFill>
                  <a:srgbClr val="7E0054"/>
                </a:solidFill>
                <a:latin typeface="Consolas"/>
                <a:cs typeface="Consolas"/>
              </a:rPr>
              <a:t> </a:t>
            </a:r>
            <a:r>
              <a:rPr sz="1400" dirty="0">
                <a:solidFill>
                  <a:srgbClr val="7E0054"/>
                </a:solidFill>
                <a:latin typeface="Consolas"/>
                <a:cs typeface="Consolas"/>
              </a:rPr>
              <a:t>true</a:t>
            </a:r>
            <a:r>
              <a:rPr sz="1400" spc="-565" dirty="0">
                <a:solidFill>
                  <a:srgbClr val="7E0054"/>
                </a:solidFill>
                <a:latin typeface="Consolas"/>
                <a:cs typeface="Consolas"/>
              </a:rPr>
              <a:t> </a:t>
            </a:r>
            <a:r>
              <a:rPr sz="1400" dirty="0">
                <a:latin typeface="Consolas"/>
                <a:cs typeface="Consolas"/>
              </a:rPr>
              <a:t>;</a:t>
            </a:r>
            <a:endParaRPr sz="1400">
              <a:latin typeface="Consolas"/>
              <a:cs typeface="Consolas"/>
            </a:endParaRPr>
          </a:p>
          <a:p>
            <a:pPr marL="181289">
              <a:spcBef>
                <a:spcPts val="208"/>
              </a:spcBef>
            </a:pPr>
            <a:r>
              <a:rPr sz="1400" dirty="0">
                <a:latin typeface="Consolas"/>
                <a:cs typeface="Consolas"/>
              </a:rPr>
              <a:t>}</a:t>
            </a:r>
            <a:endParaRPr sz="1400">
              <a:latin typeface="Consolas"/>
              <a:cs typeface="Consolas"/>
            </a:endParaRPr>
          </a:p>
        </p:txBody>
      </p:sp>
      <p:sp>
        <p:nvSpPr>
          <p:cNvPr id="7" name="object 7"/>
          <p:cNvSpPr txBox="1"/>
          <p:nvPr/>
        </p:nvSpPr>
        <p:spPr>
          <a:xfrm>
            <a:off x="520426" y="3449167"/>
            <a:ext cx="3366655" cy="2194560"/>
          </a:xfrm>
          <a:prstGeom prst="rect">
            <a:avLst/>
          </a:prstGeom>
        </p:spPr>
        <p:txBody>
          <a:bodyPr vert="horz" wrap="square" lIns="0" tIns="25179" rIns="0" bIns="0" rtlCol="0">
            <a:spAutoFit/>
          </a:bodyPr>
          <a:lstStyle/>
          <a:p>
            <a:pPr marL="259344" marR="10072" indent="-234165">
              <a:lnSpc>
                <a:spcPct val="112700"/>
              </a:lnSpc>
              <a:spcBef>
                <a:spcPts val="198"/>
              </a:spcBef>
            </a:pPr>
            <a:r>
              <a:rPr sz="1400" dirty="0">
                <a:solidFill>
                  <a:srgbClr val="FF0000"/>
                </a:solidFill>
                <a:latin typeface="Consolas"/>
                <a:cs typeface="Consolas"/>
              </a:rPr>
              <a:t>public</a:t>
            </a:r>
            <a:r>
              <a:rPr sz="1400" spc="-178" dirty="0">
                <a:solidFill>
                  <a:srgbClr val="FF0000"/>
                </a:solidFill>
                <a:latin typeface="Consolas"/>
                <a:cs typeface="Consolas"/>
              </a:rPr>
              <a:t> </a:t>
            </a:r>
            <a:r>
              <a:rPr sz="1400" dirty="0">
                <a:latin typeface="Consolas"/>
                <a:cs typeface="Consolas"/>
              </a:rPr>
              <a:t>Date</a:t>
            </a:r>
            <a:r>
              <a:rPr sz="1400" spc="-169" dirty="0">
                <a:latin typeface="Consolas"/>
                <a:cs typeface="Consolas"/>
              </a:rPr>
              <a:t> </a:t>
            </a:r>
            <a:r>
              <a:rPr sz="1400" spc="-10" dirty="0">
                <a:latin typeface="Consolas"/>
                <a:cs typeface="Consolas"/>
              </a:rPr>
              <a:t>emprunte(Lecteur</a:t>
            </a:r>
            <a:r>
              <a:rPr sz="1400" spc="-169" dirty="0">
                <a:latin typeface="Consolas"/>
                <a:cs typeface="Consolas"/>
              </a:rPr>
              <a:t> </a:t>
            </a:r>
            <a:r>
              <a:rPr sz="1400" spc="-10" dirty="0">
                <a:latin typeface="Consolas"/>
                <a:cs typeface="Consolas"/>
              </a:rPr>
              <a:t>lec)</a:t>
            </a:r>
            <a:r>
              <a:rPr sz="1400" spc="-169" dirty="0">
                <a:latin typeface="Consolas"/>
                <a:cs typeface="Consolas"/>
              </a:rPr>
              <a:t> </a:t>
            </a:r>
            <a:r>
              <a:rPr sz="1400" dirty="0">
                <a:latin typeface="Consolas"/>
                <a:cs typeface="Consolas"/>
              </a:rPr>
              <a:t>{  </a:t>
            </a:r>
            <a:r>
              <a:rPr sz="1400" dirty="0">
                <a:solidFill>
                  <a:srgbClr val="7E0054"/>
                </a:solidFill>
                <a:latin typeface="Consolas"/>
                <a:cs typeface="Consolas"/>
              </a:rPr>
              <a:t>if</a:t>
            </a:r>
            <a:r>
              <a:rPr sz="1400" spc="-20" dirty="0">
                <a:solidFill>
                  <a:srgbClr val="7E0054"/>
                </a:solidFill>
                <a:latin typeface="Consolas"/>
                <a:cs typeface="Consolas"/>
              </a:rPr>
              <a:t> </a:t>
            </a:r>
            <a:r>
              <a:rPr sz="1400" spc="-10" dirty="0">
                <a:latin typeface="Consolas"/>
                <a:cs typeface="Consolas"/>
              </a:rPr>
              <a:t>(</a:t>
            </a:r>
            <a:r>
              <a:rPr sz="1400" spc="-10" dirty="0">
                <a:solidFill>
                  <a:srgbClr val="7E0054"/>
                </a:solidFill>
                <a:latin typeface="Consolas"/>
                <a:cs typeface="Consolas"/>
              </a:rPr>
              <a:t>this</a:t>
            </a:r>
            <a:r>
              <a:rPr sz="1400" spc="-10" dirty="0">
                <a:latin typeface="Consolas"/>
                <a:cs typeface="Consolas"/>
              </a:rPr>
              <a:t>.estEmprunte())</a:t>
            </a:r>
            <a:endParaRPr sz="1400">
              <a:latin typeface="Consolas"/>
              <a:cs typeface="Consolas"/>
            </a:endParaRPr>
          </a:p>
          <a:p>
            <a:pPr marL="453222">
              <a:spcBef>
                <a:spcPts val="208"/>
              </a:spcBef>
            </a:pPr>
            <a:r>
              <a:rPr sz="1400" dirty="0">
                <a:solidFill>
                  <a:srgbClr val="7E0054"/>
                </a:solidFill>
                <a:latin typeface="Consolas"/>
                <a:cs typeface="Consolas"/>
              </a:rPr>
              <a:t>return null</a:t>
            </a:r>
            <a:r>
              <a:rPr sz="1400" spc="-565" dirty="0">
                <a:solidFill>
                  <a:srgbClr val="7E0054"/>
                </a:solidFill>
                <a:latin typeface="Consolas"/>
                <a:cs typeface="Consolas"/>
              </a:rPr>
              <a:t> </a:t>
            </a:r>
            <a:r>
              <a:rPr sz="1400" dirty="0">
                <a:latin typeface="Consolas"/>
                <a:cs typeface="Consolas"/>
              </a:rPr>
              <a:t>;</a:t>
            </a:r>
            <a:endParaRPr sz="1400">
              <a:latin typeface="Consolas"/>
              <a:cs typeface="Consolas"/>
            </a:endParaRPr>
          </a:p>
          <a:p>
            <a:pPr marL="453222" marR="373908" indent="-193878">
              <a:lnSpc>
                <a:spcPct val="112700"/>
              </a:lnSpc>
            </a:pPr>
            <a:r>
              <a:rPr sz="1400" dirty="0">
                <a:solidFill>
                  <a:srgbClr val="7E0054"/>
                </a:solidFill>
                <a:latin typeface="Consolas"/>
                <a:cs typeface="Consolas"/>
              </a:rPr>
              <a:t>if </a:t>
            </a:r>
            <a:r>
              <a:rPr sz="1400" spc="-10" dirty="0">
                <a:latin typeface="Consolas"/>
                <a:cs typeface="Consolas"/>
              </a:rPr>
              <a:t>(lec.empruntPossible()) </a:t>
            </a:r>
            <a:r>
              <a:rPr sz="1400" dirty="0">
                <a:latin typeface="Consolas"/>
                <a:cs typeface="Consolas"/>
              </a:rPr>
              <a:t>{  emprunteur = lec;  </a:t>
            </a:r>
            <a:r>
              <a:rPr sz="1400" spc="-10" dirty="0">
                <a:latin typeface="Consolas"/>
                <a:cs typeface="Consolas"/>
              </a:rPr>
              <a:t>lec.ajouteEmprunt(</a:t>
            </a:r>
            <a:r>
              <a:rPr sz="1400" spc="-10" dirty="0">
                <a:solidFill>
                  <a:srgbClr val="7E0054"/>
                </a:solidFill>
                <a:latin typeface="Consolas"/>
                <a:cs typeface="Consolas"/>
              </a:rPr>
              <a:t>this</a:t>
            </a:r>
            <a:r>
              <a:rPr sz="1400" spc="-10" dirty="0">
                <a:latin typeface="Consolas"/>
                <a:cs typeface="Consolas"/>
              </a:rPr>
              <a:t>) </a:t>
            </a:r>
            <a:r>
              <a:rPr sz="1400" dirty="0">
                <a:latin typeface="Consolas"/>
                <a:cs typeface="Consolas"/>
              </a:rPr>
              <a:t>;  </a:t>
            </a:r>
            <a:r>
              <a:rPr sz="1400" dirty="0">
                <a:solidFill>
                  <a:srgbClr val="7E0054"/>
                </a:solidFill>
                <a:latin typeface="Consolas"/>
                <a:cs typeface="Consolas"/>
              </a:rPr>
              <a:t>return new </a:t>
            </a:r>
            <a:r>
              <a:rPr sz="1400" spc="-10" dirty="0">
                <a:latin typeface="Consolas"/>
                <a:cs typeface="Consolas"/>
              </a:rPr>
              <a:t>Date()</a:t>
            </a:r>
            <a:r>
              <a:rPr sz="1400" spc="-585" dirty="0">
                <a:latin typeface="Consolas"/>
                <a:cs typeface="Consolas"/>
              </a:rPr>
              <a:t> </a:t>
            </a:r>
            <a:r>
              <a:rPr sz="1400" dirty="0">
                <a:latin typeface="Consolas"/>
                <a:cs typeface="Consolas"/>
              </a:rPr>
              <a:t>;</a:t>
            </a:r>
            <a:endParaRPr sz="1400">
              <a:latin typeface="Consolas"/>
              <a:cs typeface="Consolas"/>
            </a:endParaRPr>
          </a:p>
          <a:p>
            <a:pPr marL="259344">
              <a:spcBef>
                <a:spcPts val="208"/>
              </a:spcBef>
            </a:pPr>
            <a:r>
              <a:rPr sz="1400" dirty="0">
                <a:latin typeface="Consolas"/>
                <a:cs typeface="Consolas"/>
              </a:rPr>
              <a:t>} </a:t>
            </a:r>
            <a:r>
              <a:rPr sz="1400" dirty="0">
                <a:solidFill>
                  <a:srgbClr val="7E0054"/>
                </a:solidFill>
                <a:latin typeface="Consolas"/>
                <a:cs typeface="Consolas"/>
              </a:rPr>
              <a:t>else return null</a:t>
            </a:r>
            <a:r>
              <a:rPr sz="1400" spc="-605" dirty="0">
                <a:solidFill>
                  <a:srgbClr val="7E0054"/>
                </a:solidFill>
                <a:latin typeface="Consolas"/>
                <a:cs typeface="Consolas"/>
              </a:rPr>
              <a:t> </a:t>
            </a:r>
            <a:r>
              <a:rPr sz="1400" dirty="0">
                <a:latin typeface="Consolas"/>
                <a:cs typeface="Consolas"/>
              </a:rPr>
              <a:t>;</a:t>
            </a:r>
            <a:endParaRPr sz="1400">
              <a:latin typeface="Consolas"/>
              <a:cs typeface="Consolas"/>
            </a:endParaRPr>
          </a:p>
          <a:p>
            <a:pPr marL="64205">
              <a:spcBef>
                <a:spcPts val="218"/>
              </a:spcBef>
            </a:pPr>
            <a:r>
              <a:rPr sz="1400" dirty="0">
                <a:latin typeface="Consolas"/>
                <a:cs typeface="Consolas"/>
              </a:rPr>
              <a:t>}</a:t>
            </a:r>
            <a:endParaRPr sz="1400">
              <a:latin typeface="Consolas"/>
              <a:cs typeface="Consolas"/>
            </a:endParaRPr>
          </a:p>
        </p:txBody>
      </p:sp>
      <p:sp>
        <p:nvSpPr>
          <p:cNvPr id="8" name="object 8"/>
          <p:cNvSpPr txBox="1"/>
          <p:nvPr/>
        </p:nvSpPr>
        <p:spPr>
          <a:xfrm>
            <a:off x="366516" y="5619610"/>
            <a:ext cx="148621" cy="240868"/>
          </a:xfrm>
          <a:prstGeom prst="rect">
            <a:avLst/>
          </a:prstGeom>
        </p:spPr>
        <p:txBody>
          <a:bodyPr vert="horz" wrap="square" lIns="0" tIns="25179" rIns="0" bIns="0" rtlCol="0">
            <a:spAutoFit/>
          </a:bodyPr>
          <a:lstStyle/>
          <a:p>
            <a:pPr marL="25179">
              <a:spcBef>
                <a:spcPts val="198"/>
              </a:spcBef>
            </a:pPr>
            <a:r>
              <a:rPr sz="1400" dirty="0">
                <a:latin typeface="Consolas"/>
                <a:cs typeface="Consolas"/>
              </a:rPr>
              <a:t>}</a:t>
            </a:r>
            <a:endParaRPr sz="1400">
              <a:latin typeface="Consolas"/>
              <a:cs typeface="Consolas"/>
            </a:endParaRPr>
          </a:p>
        </p:txBody>
      </p:sp>
      <p:sp>
        <p:nvSpPr>
          <p:cNvPr id="9" name="object 9"/>
          <p:cNvSpPr/>
          <p:nvPr/>
        </p:nvSpPr>
        <p:spPr>
          <a:xfrm>
            <a:off x="4650089" y="1170768"/>
            <a:ext cx="0" cy="4686090"/>
          </a:xfrm>
          <a:custGeom>
            <a:avLst/>
            <a:gdLst/>
            <a:ahLst/>
            <a:cxnLst/>
            <a:rect l="l" t="t" r="r" b="b"/>
            <a:pathLst>
              <a:path h="2364740">
                <a:moveTo>
                  <a:pt x="0" y="2364613"/>
                </a:moveTo>
                <a:lnTo>
                  <a:pt x="0" y="0"/>
                </a:lnTo>
              </a:path>
            </a:pathLst>
          </a:custGeom>
          <a:ln w="5054">
            <a:solidFill>
              <a:srgbClr val="000000"/>
            </a:solidFill>
          </a:ln>
        </p:spPr>
        <p:txBody>
          <a:bodyPr wrap="square" lIns="0" tIns="0" rIns="0" bIns="0" rtlCol="0"/>
          <a:lstStyle/>
          <a:p>
            <a:endParaRPr/>
          </a:p>
        </p:txBody>
      </p:sp>
      <p:sp>
        <p:nvSpPr>
          <p:cNvPr id="10" name="object 10"/>
          <p:cNvSpPr txBox="1"/>
          <p:nvPr/>
        </p:nvSpPr>
        <p:spPr>
          <a:xfrm>
            <a:off x="5059429" y="1067620"/>
            <a:ext cx="3603441" cy="1956732"/>
          </a:xfrm>
          <a:prstGeom prst="rect">
            <a:avLst/>
          </a:prstGeom>
        </p:spPr>
        <p:txBody>
          <a:bodyPr vert="horz" wrap="square" lIns="0" tIns="25179" rIns="0" bIns="0" rtlCol="0">
            <a:spAutoFit/>
          </a:bodyPr>
          <a:lstStyle/>
          <a:p>
            <a:pPr marL="181289" marR="979464" indent="-156110">
              <a:lnSpc>
                <a:spcPct val="112700"/>
              </a:lnSpc>
              <a:spcBef>
                <a:spcPts val="198"/>
              </a:spcBef>
            </a:pPr>
            <a:r>
              <a:rPr sz="1400" dirty="0">
                <a:solidFill>
                  <a:srgbClr val="FF0000"/>
                </a:solidFill>
                <a:latin typeface="Consolas"/>
                <a:cs typeface="Consolas"/>
              </a:rPr>
              <a:t>public </a:t>
            </a:r>
            <a:r>
              <a:rPr sz="1400" dirty="0">
                <a:solidFill>
                  <a:srgbClr val="7E0054"/>
                </a:solidFill>
                <a:latin typeface="Consolas"/>
                <a:cs typeface="Consolas"/>
              </a:rPr>
              <a:t>class </a:t>
            </a:r>
            <a:r>
              <a:rPr sz="1400" dirty="0">
                <a:latin typeface="Consolas"/>
                <a:cs typeface="Consolas"/>
              </a:rPr>
              <a:t>Lecteur {  </a:t>
            </a:r>
            <a:r>
              <a:rPr sz="1400" dirty="0">
                <a:solidFill>
                  <a:srgbClr val="FF0000"/>
                </a:solidFill>
                <a:latin typeface="Consolas"/>
                <a:cs typeface="Consolas"/>
              </a:rPr>
              <a:t>private </a:t>
            </a:r>
            <a:r>
              <a:rPr sz="1400" spc="-10" dirty="0">
                <a:latin typeface="Consolas"/>
                <a:cs typeface="Consolas"/>
              </a:rPr>
              <a:t>Livre[]</a:t>
            </a:r>
            <a:r>
              <a:rPr sz="1400" spc="-149" dirty="0">
                <a:latin typeface="Consolas"/>
                <a:cs typeface="Consolas"/>
              </a:rPr>
              <a:t> </a:t>
            </a:r>
            <a:r>
              <a:rPr sz="1400" dirty="0">
                <a:latin typeface="Consolas"/>
                <a:cs typeface="Consolas"/>
              </a:rPr>
              <a:t>emprunts;  </a:t>
            </a:r>
            <a:r>
              <a:rPr sz="1400" dirty="0">
                <a:solidFill>
                  <a:srgbClr val="FF0000"/>
                </a:solidFill>
                <a:latin typeface="Consolas"/>
                <a:cs typeface="Consolas"/>
              </a:rPr>
              <a:t>private </a:t>
            </a:r>
            <a:r>
              <a:rPr sz="1400" dirty="0">
                <a:solidFill>
                  <a:srgbClr val="7E0054"/>
                </a:solidFill>
                <a:latin typeface="Consolas"/>
                <a:cs typeface="Consolas"/>
              </a:rPr>
              <a:t>int</a:t>
            </a:r>
            <a:r>
              <a:rPr sz="1400" spc="-109" dirty="0">
                <a:solidFill>
                  <a:srgbClr val="7E0054"/>
                </a:solidFill>
                <a:latin typeface="Consolas"/>
                <a:cs typeface="Consolas"/>
              </a:rPr>
              <a:t> </a:t>
            </a:r>
            <a:r>
              <a:rPr sz="1400" dirty="0">
                <a:latin typeface="Consolas"/>
                <a:cs typeface="Consolas"/>
              </a:rPr>
              <a:t>nbEmprunts;</a:t>
            </a:r>
            <a:endParaRPr sz="1400">
              <a:latin typeface="Consolas"/>
              <a:cs typeface="Consolas"/>
            </a:endParaRPr>
          </a:p>
          <a:p>
            <a:pPr marL="181289">
              <a:spcBef>
                <a:spcPts val="208"/>
              </a:spcBef>
            </a:pPr>
            <a:r>
              <a:rPr sz="1400" dirty="0">
                <a:latin typeface="Consolas"/>
                <a:cs typeface="Consolas"/>
              </a:rPr>
              <a:t>…</a:t>
            </a:r>
            <a:endParaRPr sz="1400">
              <a:latin typeface="Consolas"/>
              <a:cs typeface="Consolas"/>
            </a:endParaRPr>
          </a:p>
          <a:p>
            <a:pPr marL="375167" marR="10072" indent="-193878">
              <a:lnSpc>
                <a:spcPct val="112700"/>
              </a:lnSpc>
            </a:pPr>
            <a:r>
              <a:rPr sz="1400" dirty="0">
                <a:solidFill>
                  <a:srgbClr val="FF0000"/>
                </a:solidFill>
                <a:latin typeface="Consolas"/>
                <a:cs typeface="Consolas"/>
              </a:rPr>
              <a:t>public </a:t>
            </a:r>
            <a:r>
              <a:rPr sz="1400" dirty="0">
                <a:solidFill>
                  <a:srgbClr val="7E0054"/>
                </a:solidFill>
                <a:latin typeface="Consolas"/>
                <a:cs typeface="Consolas"/>
              </a:rPr>
              <a:t>boolean </a:t>
            </a:r>
            <a:r>
              <a:rPr sz="1400" spc="-10" dirty="0">
                <a:latin typeface="Consolas"/>
                <a:cs typeface="Consolas"/>
              </a:rPr>
              <a:t>empruntePossible() </a:t>
            </a:r>
            <a:r>
              <a:rPr sz="1400" dirty="0">
                <a:latin typeface="Consolas"/>
                <a:cs typeface="Consolas"/>
              </a:rPr>
              <a:t>{  </a:t>
            </a:r>
            <a:r>
              <a:rPr sz="1400" dirty="0">
                <a:solidFill>
                  <a:srgbClr val="7E0054"/>
                </a:solidFill>
                <a:latin typeface="Consolas"/>
                <a:cs typeface="Consolas"/>
              </a:rPr>
              <a:t>if </a:t>
            </a:r>
            <a:r>
              <a:rPr sz="1400" spc="-10" dirty="0">
                <a:latin typeface="Consolas"/>
                <a:cs typeface="Consolas"/>
              </a:rPr>
              <a:t>(nbEmprunts </a:t>
            </a:r>
            <a:r>
              <a:rPr sz="1400" dirty="0">
                <a:latin typeface="Consolas"/>
                <a:cs typeface="Consolas"/>
              </a:rPr>
              <a:t>&lt; </a:t>
            </a:r>
            <a:r>
              <a:rPr sz="1400" spc="-10" dirty="0">
                <a:solidFill>
                  <a:srgbClr val="990000"/>
                </a:solidFill>
                <a:latin typeface="Consolas"/>
                <a:cs typeface="Consolas"/>
              </a:rPr>
              <a:t>5</a:t>
            </a:r>
            <a:r>
              <a:rPr sz="1400" spc="-10" dirty="0">
                <a:latin typeface="Consolas"/>
                <a:cs typeface="Consolas"/>
              </a:rPr>
              <a:t>) </a:t>
            </a:r>
            <a:r>
              <a:rPr sz="1400" dirty="0">
                <a:solidFill>
                  <a:srgbClr val="7E0054"/>
                </a:solidFill>
                <a:latin typeface="Consolas"/>
                <a:cs typeface="Consolas"/>
              </a:rPr>
              <a:t>return true</a:t>
            </a:r>
            <a:r>
              <a:rPr sz="1400" spc="-615" dirty="0">
                <a:solidFill>
                  <a:srgbClr val="7E0054"/>
                </a:solidFill>
                <a:latin typeface="Consolas"/>
                <a:cs typeface="Consolas"/>
              </a:rPr>
              <a:t> </a:t>
            </a:r>
            <a:r>
              <a:rPr sz="1400" dirty="0">
                <a:latin typeface="Consolas"/>
                <a:cs typeface="Consolas"/>
              </a:rPr>
              <a:t>;  </a:t>
            </a:r>
            <a:r>
              <a:rPr sz="1400" dirty="0">
                <a:solidFill>
                  <a:srgbClr val="7E0054"/>
                </a:solidFill>
                <a:latin typeface="Consolas"/>
                <a:cs typeface="Consolas"/>
              </a:rPr>
              <a:t>else return false</a:t>
            </a:r>
            <a:r>
              <a:rPr sz="1400" spc="-575" dirty="0">
                <a:solidFill>
                  <a:srgbClr val="7E0054"/>
                </a:solidFill>
                <a:latin typeface="Consolas"/>
                <a:cs typeface="Consolas"/>
              </a:rPr>
              <a:t> </a:t>
            </a:r>
            <a:r>
              <a:rPr sz="1400" dirty="0">
                <a:latin typeface="Consolas"/>
                <a:cs typeface="Consolas"/>
              </a:rPr>
              <a:t>;</a:t>
            </a:r>
            <a:endParaRPr sz="1400">
              <a:latin typeface="Consolas"/>
              <a:cs typeface="Consolas"/>
            </a:endParaRPr>
          </a:p>
          <a:p>
            <a:pPr marL="181289">
              <a:spcBef>
                <a:spcPts val="208"/>
              </a:spcBef>
            </a:pPr>
            <a:r>
              <a:rPr sz="1400" dirty="0">
                <a:latin typeface="Consolas"/>
                <a:cs typeface="Consolas"/>
              </a:rPr>
              <a:t>}</a:t>
            </a:r>
            <a:endParaRPr sz="1400">
              <a:latin typeface="Consolas"/>
              <a:cs typeface="Consolas"/>
            </a:endParaRPr>
          </a:p>
        </p:txBody>
      </p:sp>
      <p:sp>
        <p:nvSpPr>
          <p:cNvPr id="11" name="object 11"/>
          <p:cNvSpPr txBox="1"/>
          <p:nvPr/>
        </p:nvSpPr>
        <p:spPr>
          <a:xfrm>
            <a:off x="5155403" y="3211340"/>
            <a:ext cx="3618555" cy="1002904"/>
          </a:xfrm>
          <a:prstGeom prst="rect">
            <a:avLst/>
          </a:prstGeom>
        </p:spPr>
        <p:txBody>
          <a:bodyPr vert="horz" wrap="square" lIns="0" tIns="25179" rIns="0" bIns="0" rtlCol="0">
            <a:spAutoFit/>
          </a:bodyPr>
          <a:lstStyle/>
          <a:p>
            <a:pPr marL="278228" marR="10072" indent="-254308">
              <a:lnSpc>
                <a:spcPct val="112700"/>
              </a:lnSpc>
              <a:spcBef>
                <a:spcPts val="198"/>
              </a:spcBef>
            </a:pPr>
            <a:r>
              <a:rPr sz="1400" dirty="0">
                <a:solidFill>
                  <a:srgbClr val="FF0000"/>
                </a:solidFill>
                <a:latin typeface="Consolas"/>
                <a:cs typeface="Consolas"/>
              </a:rPr>
              <a:t>public</a:t>
            </a:r>
            <a:r>
              <a:rPr sz="1400" spc="-238" dirty="0">
                <a:solidFill>
                  <a:srgbClr val="FF0000"/>
                </a:solidFill>
                <a:latin typeface="Consolas"/>
                <a:cs typeface="Consolas"/>
              </a:rPr>
              <a:t> </a:t>
            </a:r>
            <a:r>
              <a:rPr sz="1400" dirty="0">
                <a:solidFill>
                  <a:srgbClr val="7E0054"/>
                </a:solidFill>
                <a:latin typeface="Consolas"/>
                <a:cs typeface="Consolas"/>
              </a:rPr>
              <a:t>void</a:t>
            </a:r>
            <a:r>
              <a:rPr sz="1400" spc="-238" dirty="0">
                <a:solidFill>
                  <a:srgbClr val="7E0054"/>
                </a:solidFill>
                <a:latin typeface="Consolas"/>
                <a:cs typeface="Consolas"/>
              </a:rPr>
              <a:t> </a:t>
            </a:r>
            <a:r>
              <a:rPr sz="1400" spc="-10" dirty="0">
                <a:latin typeface="Consolas"/>
                <a:cs typeface="Consolas"/>
              </a:rPr>
              <a:t>ajouteEmprunt(Livre</a:t>
            </a:r>
            <a:r>
              <a:rPr sz="1400" spc="-238" dirty="0">
                <a:latin typeface="Consolas"/>
                <a:cs typeface="Consolas"/>
              </a:rPr>
              <a:t> </a:t>
            </a:r>
            <a:r>
              <a:rPr sz="1400" spc="-10" dirty="0">
                <a:latin typeface="Consolas"/>
                <a:cs typeface="Consolas"/>
              </a:rPr>
              <a:t>liv)</a:t>
            </a:r>
            <a:r>
              <a:rPr sz="1400" spc="-238" dirty="0">
                <a:latin typeface="Consolas"/>
                <a:cs typeface="Consolas"/>
              </a:rPr>
              <a:t> </a:t>
            </a:r>
            <a:r>
              <a:rPr sz="1400" dirty="0">
                <a:latin typeface="Consolas"/>
                <a:cs typeface="Consolas"/>
              </a:rPr>
              <a:t>{  </a:t>
            </a:r>
            <a:r>
              <a:rPr sz="1400" spc="-10" dirty="0">
                <a:latin typeface="Consolas"/>
                <a:cs typeface="Consolas"/>
              </a:rPr>
              <a:t>emprunts[nbEmprunts] </a:t>
            </a:r>
            <a:r>
              <a:rPr sz="1400" dirty="0">
                <a:latin typeface="Consolas"/>
                <a:cs typeface="Consolas"/>
              </a:rPr>
              <a:t>= liv;  nbEmprunts</a:t>
            </a:r>
            <a:r>
              <a:rPr sz="1400" spc="-10" dirty="0">
                <a:latin typeface="Consolas"/>
                <a:cs typeface="Consolas"/>
              </a:rPr>
              <a:t> </a:t>
            </a:r>
            <a:r>
              <a:rPr sz="1400" dirty="0">
                <a:latin typeface="Consolas"/>
                <a:cs typeface="Consolas"/>
              </a:rPr>
              <a:t>++;</a:t>
            </a:r>
            <a:endParaRPr sz="1400">
              <a:latin typeface="Consolas"/>
              <a:cs typeface="Consolas"/>
            </a:endParaRPr>
          </a:p>
          <a:p>
            <a:pPr marL="84350">
              <a:spcBef>
                <a:spcPts val="208"/>
              </a:spcBef>
            </a:pPr>
            <a:r>
              <a:rPr sz="1400" dirty="0">
                <a:latin typeface="Consolas"/>
                <a:cs typeface="Consolas"/>
              </a:rPr>
              <a:t>}</a:t>
            </a:r>
            <a:endParaRPr sz="1400">
              <a:latin typeface="Consolas"/>
              <a:cs typeface="Consolas"/>
            </a:endParaRPr>
          </a:p>
        </p:txBody>
      </p:sp>
      <p:sp>
        <p:nvSpPr>
          <p:cNvPr id="12" name="object 12"/>
          <p:cNvSpPr txBox="1"/>
          <p:nvPr/>
        </p:nvSpPr>
        <p:spPr>
          <a:xfrm>
            <a:off x="5021389" y="4190629"/>
            <a:ext cx="148621" cy="240868"/>
          </a:xfrm>
          <a:prstGeom prst="rect">
            <a:avLst/>
          </a:prstGeom>
        </p:spPr>
        <p:txBody>
          <a:bodyPr vert="horz" wrap="square" lIns="0" tIns="25179" rIns="0" bIns="0" rtlCol="0">
            <a:spAutoFit/>
          </a:bodyPr>
          <a:lstStyle/>
          <a:p>
            <a:pPr marL="25179">
              <a:spcBef>
                <a:spcPts val="198"/>
              </a:spcBef>
            </a:pPr>
            <a:r>
              <a:rPr sz="1400" dirty="0">
                <a:latin typeface="Consolas"/>
                <a:cs typeface="Consolas"/>
              </a:rPr>
              <a:t>}</a:t>
            </a:r>
            <a:endParaRPr sz="1400">
              <a:latin typeface="Consolas"/>
              <a:cs typeface="Consolas"/>
            </a:endParaRPr>
          </a:p>
        </p:txBody>
      </p:sp>
    </p:spTree>
    <p:extLst>
      <p:ext uri="{BB962C8B-B14F-4D97-AF65-F5344CB8AC3E}">
        <p14:creationId xmlns:p14="http://schemas.microsoft.com/office/powerpoint/2010/main" val="2407757671"/>
      </p:ext>
    </p:ext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Structure d'un programme Java</a:t>
            </a:r>
            <a:br>
              <a:rPr lang="fr-FR" dirty="0"/>
            </a:br>
            <a:endParaRPr lang="fr-FR" dirty="0"/>
          </a:p>
        </p:txBody>
      </p:sp>
      <p:sp>
        <p:nvSpPr>
          <p:cNvPr id="3" name="Text Placeholder 2"/>
          <p:cNvSpPr>
            <a:spLocks noGrp="1"/>
          </p:cNvSpPr>
          <p:nvPr>
            <p:ph type="body" idx="1"/>
          </p:nvPr>
        </p:nvSpPr>
        <p:spPr/>
        <p:txBody>
          <a:bodyPr>
            <a:normAutofit/>
          </a:bodyPr>
          <a:lstStyle/>
          <a:p>
            <a:r>
              <a:rPr lang="en-US" sz="5400" b="1" dirty="0" smtClean="0"/>
              <a:t>Types </a:t>
            </a:r>
            <a:endParaRPr lang="fr-FR" sz="5400" b="1" dirty="0"/>
          </a:p>
        </p:txBody>
      </p:sp>
    </p:spTree>
    <p:extLst>
      <p:ext uri="{BB962C8B-B14F-4D97-AF65-F5344CB8AC3E}">
        <p14:creationId xmlns:p14="http://schemas.microsoft.com/office/powerpoint/2010/main" val="1900722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Types primitifs de données</a:t>
            </a:r>
            <a:endParaRPr lang="fr-FR" dirty="0"/>
          </a:p>
        </p:txBody>
      </p:sp>
      <p:sp>
        <p:nvSpPr>
          <p:cNvPr id="4" name="Rectangle 3"/>
          <p:cNvSpPr/>
          <p:nvPr/>
        </p:nvSpPr>
        <p:spPr>
          <a:xfrm>
            <a:off x="381000" y="1143000"/>
            <a:ext cx="8742218" cy="5909310"/>
          </a:xfrm>
          <a:prstGeom prst="rect">
            <a:avLst/>
          </a:prstGeom>
        </p:spPr>
        <p:txBody>
          <a:bodyPr wrap="square">
            <a:spAutoFit/>
          </a:bodyPr>
          <a:lstStyle/>
          <a:p>
            <a:r>
              <a:rPr lang="en-US" dirty="0"/>
              <a:t> </a:t>
            </a:r>
            <a:endParaRPr lang="fr-FR" dirty="0"/>
          </a:p>
          <a:p>
            <a:r>
              <a:rPr lang="en-US" dirty="0"/>
              <a:t>Java </a:t>
            </a:r>
            <a:r>
              <a:rPr lang="en-US" dirty="0" err="1" smtClean="0"/>
              <a:t>supporte</a:t>
            </a:r>
            <a:r>
              <a:rPr lang="en-US" dirty="0" smtClean="0"/>
              <a:t> un set des types simples </a:t>
            </a:r>
            <a:r>
              <a:rPr lang="en-US" dirty="0" err="1" smtClean="0"/>
              <a:t>comme</a:t>
            </a:r>
            <a:r>
              <a:rPr lang="en-US" dirty="0" smtClean="0"/>
              <a:t>: </a:t>
            </a:r>
            <a:endParaRPr lang="fr-FR" dirty="0"/>
          </a:p>
          <a:p>
            <a:r>
              <a:rPr lang="en-US" dirty="0"/>
              <a:t>  </a:t>
            </a:r>
            <a:endParaRPr lang="fr-FR" dirty="0"/>
          </a:p>
          <a:p>
            <a:r>
              <a:rPr lang="en-US" b="1" dirty="0" err="1"/>
              <a:t>int</a:t>
            </a:r>
            <a:r>
              <a:rPr lang="en-US" b="1" dirty="0"/>
              <a:t> </a:t>
            </a:r>
            <a:r>
              <a:rPr lang="en-US" dirty="0"/>
              <a:t>m, n;	</a:t>
            </a:r>
            <a:r>
              <a:rPr lang="en-US" i="1" dirty="0"/>
              <a:t>// Two integer </a:t>
            </a:r>
            <a:r>
              <a:rPr lang="en-US" i="1" dirty="0" smtClean="0"/>
              <a:t>variables  </a:t>
            </a:r>
          </a:p>
          <a:p>
            <a:endParaRPr lang="en-US" i="1" dirty="0"/>
          </a:p>
          <a:p>
            <a:r>
              <a:rPr lang="en-US" b="1" i="1" dirty="0" smtClean="0"/>
              <a:t>float</a:t>
            </a:r>
            <a:r>
              <a:rPr lang="en-US" i="1" dirty="0" smtClean="0"/>
              <a:t> </a:t>
            </a:r>
            <a:r>
              <a:rPr lang="en-US" i="1" dirty="0" err="1" smtClean="0"/>
              <a:t>i</a:t>
            </a:r>
            <a:r>
              <a:rPr lang="en-US" i="1" dirty="0" smtClean="0"/>
              <a:t>;    </a:t>
            </a:r>
            <a:r>
              <a:rPr lang="en-US" i="1" dirty="0"/>
              <a:t>// </a:t>
            </a:r>
            <a:r>
              <a:rPr lang="en-US" i="1" dirty="0" smtClean="0"/>
              <a:t>One </a:t>
            </a:r>
            <a:r>
              <a:rPr lang="en-US" i="1" dirty="0"/>
              <a:t>real </a:t>
            </a:r>
            <a:r>
              <a:rPr lang="en-US" i="1" dirty="0" smtClean="0"/>
              <a:t>variable</a:t>
            </a:r>
            <a:endParaRPr lang="fr-FR" dirty="0"/>
          </a:p>
          <a:p>
            <a:r>
              <a:rPr lang="en-US" dirty="0"/>
              <a:t> </a:t>
            </a:r>
            <a:endParaRPr lang="fr-FR" dirty="0"/>
          </a:p>
          <a:p>
            <a:r>
              <a:rPr lang="en-US" b="1" dirty="0"/>
              <a:t>double </a:t>
            </a:r>
            <a:r>
              <a:rPr lang="en-US" dirty="0"/>
              <a:t>x, y</a:t>
            </a:r>
            <a:r>
              <a:rPr lang="en-US" dirty="0" smtClean="0"/>
              <a:t>;   </a:t>
            </a:r>
            <a:r>
              <a:rPr lang="en-US" i="1" dirty="0" smtClean="0"/>
              <a:t>// </a:t>
            </a:r>
            <a:r>
              <a:rPr lang="en-US" i="1" dirty="0"/>
              <a:t>Two real coordinates</a:t>
            </a:r>
            <a:endParaRPr lang="fr-FR" dirty="0"/>
          </a:p>
          <a:p>
            <a:r>
              <a:rPr lang="en-US" dirty="0"/>
              <a:t> </a:t>
            </a:r>
            <a:endParaRPr lang="fr-FR" dirty="0"/>
          </a:p>
          <a:p>
            <a:r>
              <a:rPr lang="en-US" b="1" dirty="0" err="1"/>
              <a:t>boolean</a:t>
            </a:r>
            <a:r>
              <a:rPr lang="en-US" b="1" dirty="0"/>
              <a:t> </a:t>
            </a:r>
            <a:r>
              <a:rPr lang="en-US" dirty="0"/>
              <a:t>b;	</a:t>
            </a:r>
            <a:r>
              <a:rPr lang="en-US" i="1" dirty="0"/>
              <a:t>// Either ‘true’ or ‘false’</a:t>
            </a:r>
            <a:endParaRPr lang="fr-FR" dirty="0"/>
          </a:p>
          <a:p>
            <a:r>
              <a:rPr lang="en-US" dirty="0"/>
              <a:t> </a:t>
            </a:r>
            <a:endParaRPr lang="fr-FR" dirty="0"/>
          </a:p>
          <a:p>
            <a:r>
              <a:rPr lang="en-US" b="1" dirty="0"/>
              <a:t>char </a:t>
            </a:r>
            <a:r>
              <a:rPr lang="en-US" dirty="0" err="1"/>
              <a:t>ch</a:t>
            </a:r>
            <a:r>
              <a:rPr lang="en-US" dirty="0"/>
              <a:t>;	</a:t>
            </a:r>
            <a:r>
              <a:rPr lang="en-US" i="1" dirty="0"/>
              <a:t>// A character, such as ‘P’ or </a:t>
            </a:r>
            <a:r>
              <a:rPr lang="en-US" i="1" dirty="0" smtClean="0"/>
              <a:t>‘@’</a:t>
            </a:r>
          </a:p>
          <a:p>
            <a:endParaRPr lang="en-US" i="1" dirty="0"/>
          </a:p>
          <a:p>
            <a:r>
              <a:rPr lang="en-US" b="1" i="1" dirty="0" smtClean="0"/>
              <a:t>short  </a:t>
            </a:r>
            <a:r>
              <a:rPr lang="en-US" i="1" dirty="0" smtClean="0"/>
              <a:t>a; //short variable</a:t>
            </a:r>
          </a:p>
          <a:p>
            <a:endParaRPr lang="en-US" b="1" dirty="0" smtClean="0"/>
          </a:p>
          <a:p>
            <a:r>
              <a:rPr lang="en-US" b="1" dirty="0" smtClean="0"/>
              <a:t>long</a:t>
            </a:r>
            <a:r>
              <a:rPr lang="en-US" dirty="0" smtClean="0"/>
              <a:t> b; //long variable</a:t>
            </a:r>
          </a:p>
          <a:p>
            <a:endParaRPr lang="en-US" b="1" dirty="0" smtClean="0"/>
          </a:p>
          <a:p>
            <a:r>
              <a:rPr lang="en-US" b="1" dirty="0" smtClean="0"/>
              <a:t>byte </a:t>
            </a:r>
            <a:r>
              <a:rPr lang="en-US" dirty="0" smtClean="0"/>
              <a:t>c;  // byte</a:t>
            </a:r>
          </a:p>
          <a:p>
            <a:endParaRPr lang="en-US" b="1" dirty="0" smtClean="0"/>
          </a:p>
          <a:p>
            <a:r>
              <a:rPr lang="en-US" b="1" dirty="0" smtClean="0"/>
              <a:t>void </a:t>
            </a:r>
            <a:endParaRPr lang="fr-FR" b="1" dirty="0"/>
          </a:p>
          <a:p>
            <a:r>
              <a:rPr lang="en-US" dirty="0"/>
              <a:t> </a:t>
            </a:r>
            <a:endParaRPr lang="fr-FR" dirty="0"/>
          </a:p>
        </p:txBody>
      </p:sp>
      <p:sp>
        <p:nvSpPr>
          <p:cNvPr id="6" name="TextBox 5"/>
          <p:cNvSpPr txBox="1"/>
          <p:nvPr/>
        </p:nvSpPr>
        <p:spPr>
          <a:xfrm>
            <a:off x="6019800" y="2438400"/>
            <a:ext cx="2111219" cy="369332"/>
          </a:xfrm>
          <a:prstGeom prst="rect">
            <a:avLst/>
          </a:prstGeom>
          <a:noFill/>
        </p:spPr>
        <p:txBody>
          <a:bodyPr wrap="none" rtlCol="0">
            <a:spAutoFit/>
          </a:bodyPr>
          <a:lstStyle/>
          <a:p>
            <a:r>
              <a:rPr lang="en-US" dirty="0" smtClean="0"/>
              <a:t>+  la </a:t>
            </a:r>
            <a:r>
              <a:rPr lang="en-US" dirty="0" err="1" smtClean="0"/>
              <a:t>Classe</a:t>
            </a:r>
            <a:r>
              <a:rPr lang="en-US" dirty="0" smtClean="0"/>
              <a:t>  “String” </a:t>
            </a:r>
            <a:endParaRPr lang="fr-FR" dirty="0"/>
          </a:p>
        </p:txBody>
      </p:sp>
      <p:sp>
        <p:nvSpPr>
          <p:cNvPr id="8" name="object 19"/>
          <p:cNvSpPr txBox="1"/>
          <p:nvPr/>
        </p:nvSpPr>
        <p:spPr>
          <a:xfrm>
            <a:off x="4752109" y="2819400"/>
            <a:ext cx="4391891" cy="1943497"/>
          </a:xfrm>
          <a:prstGeom prst="rect">
            <a:avLst/>
          </a:prstGeom>
        </p:spPr>
        <p:txBody>
          <a:bodyPr vert="horz" wrap="square" lIns="0" tIns="70501" rIns="0" bIns="0" rtlCol="0">
            <a:spAutoFit/>
          </a:bodyPr>
          <a:lstStyle/>
          <a:p>
            <a:pPr marL="25179">
              <a:spcBef>
                <a:spcPts val="555"/>
              </a:spcBef>
            </a:pPr>
            <a:r>
              <a:rPr sz="1700" spc="79" dirty="0">
                <a:latin typeface="Calibri"/>
                <a:cs typeface="Calibri"/>
              </a:rPr>
              <a:t>On</a:t>
            </a:r>
            <a:r>
              <a:rPr sz="1700" spc="-10" dirty="0">
                <a:latin typeface="Calibri"/>
                <a:cs typeface="Calibri"/>
              </a:rPr>
              <a:t> </a:t>
            </a:r>
            <a:r>
              <a:rPr sz="1700" spc="50" dirty="0">
                <a:latin typeface="Calibri"/>
                <a:cs typeface="Calibri"/>
              </a:rPr>
              <a:t>peut</a:t>
            </a:r>
            <a:r>
              <a:rPr sz="1700" spc="-10" dirty="0">
                <a:latin typeface="Calibri"/>
                <a:cs typeface="Calibri"/>
              </a:rPr>
              <a:t> </a:t>
            </a:r>
            <a:r>
              <a:rPr sz="1700" spc="20" dirty="0">
                <a:latin typeface="Calibri"/>
                <a:cs typeface="Calibri"/>
              </a:rPr>
              <a:t>utiliser</a:t>
            </a:r>
            <a:r>
              <a:rPr sz="1700" spc="-10" dirty="0">
                <a:latin typeface="Calibri"/>
                <a:cs typeface="Calibri"/>
              </a:rPr>
              <a:t> </a:t>
            </a:r>
            <a:r>
              <a:rPr sz="1700" dirty="0">
                <a:latin typeface="Calibri"/>
                <a:cs typeface="Calibri"/>
              </a:rPr>
              <a:t>l’opérateur</a:t>
            </a:r>
            <a:r>
              <a:rPr sz="1700" spc="-10" dirty="0">
                <a:latin typeface="Calibri"/>
                <a:cs typeface="Calibri"/>
              </a:rPr>
              <a:t> </a:t>
            </a:r>
            <a:r>
              <a:rPr sz="1700" spc="10" dirty="0">
                <a:solidFill>
                  <a:srgbClr val="083981"/>
                </a:solidFill>
                <a:latin typeface="Consolas"/>
                <a:cs typeface="Consolas"/>
              </a:rPr>
              <a:t>+</a:t>
            </a:r>
            <a:r>
              <a:rPr sz="1700" spc="-555" dirty="0">
                <a:solidFill>
                  <a:srgbClr val="083981"/>
                </a:solidFill>
                <a:latin typeface="Consolas"/>
                <a:cs typeface="Consolas"/>
              </a:rPr>
              <a:t> </a:t>
            </a:r>
            <a:r>
              <a:rPr sz="1700" spc="20" dirty="0">
                <a:latin typeface="Calibri"/>
                <a:cs typeface="Calibri"/>
              </a:rPr>
              <a:t>sur</a:t>
            </a:r>
            <a:r>
              <a:rPr sz="1700" spc="-10" dirty="0">
                <a:latin typeface="Calibri"/>
                <a:cs typeface="Calibri"/>
              </a:rPr>
              <a:t> </a:t>
            </a:r>
            <a:r>
              <a:rPr sz="1700" spc="20" dirty="0">
                <a:latin typeface="Calibri"/>
                <a:cs typeface="Calibri"/>
              </a:rPr>
              <a:t>les</a:t>
            </a:r>
            <a:r>
              <a:rPr sz="1700" spc="-10" dirty="0">
                <a:latin typeface="Calibri"/>
                <a:cs typeface="Calibri"/>
              </a:rPr>
              <a:t> </a:t>
            </a:r>
            <a:r>
              <a:rPr sz="1700" spc="50" dirty="0">
                <a:latin typeface="Calibri"/>
                <a:cs typeface="Calibri"/>
              </a:rPr>
              <a:t>objets</a:t>
            </a:r>
            <a:r>
              <a:rPr sz="1700" spc="-10" dirty="0">
                <a:latin typeface="Calibri"/>
                <a:cs typeface="Calibri"/>
              </a:rPr>
              <a:t> </a:t>
            </a:r>
            <a:r>
              <a:rPr sz="1700" spc="59" dirty="0">
                <a:latin typeface="Calibri"/>
                <a:cs typeface="Calibri"/>
              </a:rPr>
              <a:t>de</a:t>
            </a:r>
            <a:r>
              <a:rPr sz="1700" spc="-10" dirty="0">
                <a:latin typeface="Calibri"/>
                <a:cs typeface="Calibri"/>
              </a:rPr>
              <a:t> </a:t>
            </a:r>
            <a:r>
              <a:rPr sz="1700" spc="30" dirty="0">
                <a:latin typeface="Calibri"/>
                <a:cs typeface="Calibri"/>
              </a:rPr>
              <a:t>classe</a:t>
            </a:r>
            <a:r>
              <a:rPr sz="1700" spc="-10" dirty="0">
                <a:latin typeface="Calibri"/>
                <a:cs typeface="Calibri"/>
              </a:rPr>
              <a:t> </a:t>
            </a:r>
            <a:r>
              <a:rPr sz="1700" spc="10" dirty="0">
                <a:latin typeface="Consolas"/>
                <a:cs typeface="Consolas"/>
              </a:rPr>
              <a:t>String</a:t>
            </a:r>
            <a:r>
              <a:rPr sz="1700" spc="-565" dirty="0">
                <a:latin typeface="Consolas"/>
                <a:cs typeface="Consolas"/>
              </a:rPr>
              <a:t> </a:t>
            </a:r>
            <a:r>
              <a:rPr sz="1700" spc="-89" dirty="0">
                <a:latin typeface="Calibri"/>
                <a:cs typeface="Calibri"/>
              </a:rPr>
              <a:t>:</a:t>
            </a:r>
            <a:endParaRPr sz="1700" dirty="0">
              <a:latin typeface="Calibri"/>
              <a:cs typeface="Calibri"/>
            </a:endParaRPr>
          </a:p>
          <a:p>
            <a:pPr marL="25179">
              <a:spcBef>
                <a:spcPts val="347"/>
              </a:spcBef>
            </a:pPr>
            <a:r>
              <a:rPr sz="1700" spc="10" dirty="0">
                <a:latin typeface="Consolas"/>
                <a:cs typeface="Consolas"/>
              </a:rPr>
              <a:t>String s1 = </a:t>
            </a:r>
            <a:r>
              <a:rPr sz="1700" spc="10" dirty="0">
                <a:solidFill>
                  <a:srgbClr val="2900FF"/>
                </a:solidFill>
                <a:latin typeface="Consolas"/>
                <a:cs typeface="Consolas"/>
              </a:rPr>
              <a:t>”hello ”</a:t>
            </a:r>
            <a:r>
              <a:rPr sz="1700" spc="10" dirty="0">
                <a:latin typeface="Consolas"/>
                <a:cs typeface="Consolas"/>
              </a:rPr>
              <a:t>, s2 = </a:t>
            </a:r>
            <a:r>
              <a:rPr sz="1700" spc="10" dirty="0">
                <a:solidFill>
                  <a:srgbClr val="2900FF"/>
                </a:solidFill>
                <a:latin typeface="Consolas"/>
                <a:cs typeface="Consolas"/>
              </a:rPr>
              <a:t>”world”</a:t>
            </a:r>
            <a:r>
              <a:rPr sz="1700" spc="-634" dirty="0">
                <a:solidFill>
                  <a:srgbClr val="2900FF"/>
                </a:solidFill>
                <a:latin typeface="Consolas"/>
                <a:cs typeface="Consolas"/>
              </a:rPr>
              <a:t> </a:t>
            </a:r>
            <a:r>
              <a:rPr sz="1700" spc="10" dirty="0" smtClean="0">
                <a:latin typeface="Consolas"/>
                <a:cs typeface="Consolas"/>
              </a:rPr>
              <a:t>;</a:t>
            </a:r>
            <a:endParaRPr lang="en-US" sz="1700" spc="10" dirty="0" smtClean="0">
              <a:latin typeface="Consolas"/>
              <a:cs typeface="Consolas"/>
            </a:endParaRPr>
          </a:p>
          <a:p>
            <a:pPr marL="526242">
              <a:spcBef>
                <a:spcPts val="811"/>
              </a:spcBef>
            </a:pPr>
            <a:r>
              <a:rPr lang="en-US" sz="1700" spc="10" dirty="0">
                <a:latin typeface="Consolas"/>
                <a:cs typeface="Consolas"/>
              </a:rPr>
              <a:t>String s3 = s1 +</a:t>
            </a:r>
            <a:r>
              <a:rPr lang="en-US" sz="1700" spc="-50" dirty="0">
                <a:latin typeface="Consolas"/>
                <a:cs typeface="Consolas"/>
              </a:rPr>
              <a:t> </a:t>
            </a:r>
            <a:r>
              <a:rPr lang="en-US" sz="1700" spc="10" dirty="0">
                <a:latin typeface="Consolas"/>
                <a:cs typeface="Consolas"/>
              </a:rPr>
              <a:t>s2;</a:t>
            </a:r>
            <a:endParaRPr lang="en-US" sz="1700" dirty="0">
              <a:latin typeface="Consolas"/>
              <a:cs typeface="Consolas"/>
            </a:endParaRPr>
          </a:p>
          <a:p>
            <a:pPr marL="158628">
              <a:spcBef>
                <a:spcPts val="634"/>
              </a:spcBef>
            </a:pPr>
            <a:r>
              <a:rPr lang="en-US" sz="2000" spc="198" dirty="0">
                <a:solidFill>
                  <a:srgbClr val="083981"/>
                </a:solidFill>
                <a:latin typeface="Cambria"/>
                <a:cs typeface="Cambria"/>
              </a:rPr>
              <a:t>⇒ </a:t>
            </a:r>
            <a:r>
              <a:rPr lang="en-US" sz="1700" spc="10" dirty="0">
                <a:latin typeface="Consolas"/>
                <a:cs typeface="Consolas"/>
              </a:rPr>
              <a:t>s3 </a:t>
            </a:r>
            <a:r>
              <a:rPr lang="en-US" sz="1700" spc="50" dirty="0" err="1">
                <a:cs typeface="Calibri"/>
              </a:rPr>
              <a:t>vaut</a:t>
            </a:r>
            <a:r>
              <a:rPr lang="en-US" sz="1700" spc="50" dirty="0">
                <a:cs typeface="Calibri"/>
              </a:rPr>
              <a:t> </a:t>
            </a:r>
            <a:r>
              <a:rPr lang="en-US" sz="1700" spc="10" dirty="0">
                <a:latin typeface="Consolas"/>
                <a:cs typeface="Consolas"/>
              </a:rPr>
              <a:t>”hello</a:t>
            </a:r>
            <a:r>
              <a:rPr lang="en-US" sz="1700" spc="-327" dirty="0">
                <a:latin typeface="Consolas"/>
                <a:cs typeface="Consolas"/>
              </a:rPr>
              <a:t> </a:t>
            </a:r>
            <a:r>
              <a:rPr lang="en-US" sz="1700" spc="10" dirty="0">
                <a:latin typeface="Consolas"/>
                <a:cs typeface="Consolas"/>
              </a:rPr>
              <a:t>world”</a:t>
            </a:r>
            <a:endParaRPr lang="en-US" sz="1700" dirty="0">
              <a:latin typeface="Consolas"/>
              <a:cs typeface="Consolas"/>
            </a:endParaRPr>
          </a:p>
          <a:p>
            <a:pPr marL="25179">
              <a:spcBef>
                <a:spcPts val="347"/>
              </a:spcBef>
            </a:pPr>
            <a:endParaRPr sz="1700" dirty="0">
              <a:latin typeface="Consolas"/>
              <a:cs typeface="Consolas"/>
            </a:endParaRPr>
          </a:p>
        </p:txBody>
      </p:sp>
      <p:sp>
        <p:nvSpPr>
          <p:cNvPr id="7" name="Rectangle 6"/>
          <p:cNvSpPr/>
          <p:nvPr/>
        </p:nvSpPr>
        <p:spPr>
          <a:xfrm>
            <a:off x="4752109" y="2819400"/>
            <a:ext cx="4371109"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3045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96" y="152400"/>
            <a:ext cx="4857404" cy="3847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96" y="4075745"/>
            <a:ext cx="4857404" cy="242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856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628650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21" y="2819400"/>
            <a:ext cx="626745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996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Structure d'un programme Java</a:t>
            </a:r>
            <a:br>
              <a:rPr lang="fr-FR" dirty="0"/>
            </a:br>
            <a:endParaRPr lang="fr-FR" dirty="0"/>
          </a:p>
        </p:txBody>
      </p:sp>
      <p:sp>
        <p:nvSpPr>
          <p:cNvPr id="3" name="Text Placeholder 2"/>
          <p:cNvSpPr>
            <a:spLocks noGrp="1"/>
          </p:cNvSpPr>
          <p:nvPr>
            <p:ph type="body" idx="1"/>
          </p:nvPr>
        </p:nvSpPr>
        <p:spPr/>
        <p:txBody>
          <a:bodyPr>
            <a:normAutofit fontScale="92500" lnSpcReduction="10000"/>
          </a:bodyPr>
          <a:lstStyle/>
          <a:p>
            <a:r>
              <a:rPr lang="en-US" sz="5400" b="1" dirty="0"/>
              <a:t>Expressions </a:t>
            </a:r>
            <a:r>
              <a:rPr lang="en-US" sz="5400" b="1" dirty="0" err="1" smtClean="0"/>
              <a:t>Numeriques</a:t>
            </a:r>
            <a:r>
              <a:rPr lang="en-US" sz="5400" b="1" dirty="0" smtClean="0"/>
              <a:t>/Boolean </a:t>
            </a:r>
            <a:endParaRPr lang="fr-FR" sz="5400" b="1" dirty="0"/>
          </a:p>
        </p:txBody>
      </p:sp>
    </p:spTree>
    <p:extLst>
      <p:ext uri="{BB962C8B-B14F-4D97-AF65-F5344CB8AC3E}">
        <p14:creationId xmlns:p14="http://schemas.microsoft.com/office/powerpoint/2010/main" val="3701933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3395</TotalTime>
  <Words>1476</Words>
  <Application>Microsoft Office PowerPoint</Application>
  <PresentationFormat>On-screen Show (4:3)</PresentationFormat>
  <Paragraphs>398</Paragraphs>
  <Slides>40</Slides>
  <Notes>3</Notes>
  <HiddenSlides>8</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PowerPoint Presentation</vt:lpstr>
      <vt:lpstr>Structure d'un programme Java </vt:lpstr>
      <vt:lpstr>PowerPoint Presentation</vt:lpstr>
      <vt:lpstr>Structure d'un programme Java </vt:lpstr>
      <vt:lpstr>Types primitifs de données</vt:lpstr>
      <vt:lpstr>PowerPoint Presentation</vt:lpstr>
      <vt:lpstr>PowerPoint Presentation</vt:lpstr>
      <vt:lpstr>Structure d'un programme Java </vt:lpstr>
      <vt:lpstr>PowerPoint Presentation</vt:lpstr>
      <vt:lpstr>PowerPoint Presentation</vt:lpstr>
      <vt:lpstr>PowerPoint Presentation</vt:lpstr>
      <vt:lpstr>PowerPoint Presentation</vt:lpstr>
      <vt:lpstr>PowerPoint Presentation</vt:lpstr>
      <vt:lpstr>Structure d'un programme Java </vt:lpstr>
      <vt:lpstr>Les conversions -  "cast"    (type casting)</vt:lpstr>
      <vt:lpstr>Structure d'un programme Java </vt:lpstr>
      <vt:lpstr>Commentaires</vt:lpstr>
      <vt:lpstr>Structure d'un programme Java </vt:lpstr>
      <vt:lpstr>Affichage de l'information  avec print () et println ()</vt:lpstr>
      <vt:lpstr>Concaténation (« + »)</vt:lpstr>
      <vt:lpstr>Affichage - les nombres entiers et les nombres réels</vt:lpstr>
      <vt:lpstr>Impression de caractères</vt:lpstr>
      <vt:lpstr>Plus loin</vt:lpstr>
      <vt:lpstr>Structure d'un programme Java </vt:lpstr>
      <vt:lpstr>If statement</vt:lpstr>
      <vt:lpstr>PowerPoint Presentation</vt:lpstr>
      <vt:lpstr>switch statement</vt:lpstr>
      <vt:lpstr>PowerPoint Presentation</vt:lpstr>
      <vt:lpstr>PowerPoint Presentation</vt:lpstr>
      <vt:lpstr>Structure d'un programme Java </vt:lpstr>
      <vt:lpstr>Methodes - Syntaxe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Athanasia</dc:creator>
  <cp:lastModifiedBy>Athanasia</cp:lastModifiedBy>
  <cp:revision>62</cp:revision>
  <dcterms:created xsi:type="dcterms:W3CDTF">2017-09-30T22:49:14Z</dcterms:created>
  <dcterms:modified xsi:type="dcterms:W3CDTF">2017-10-03T07:33:06Z</dcterms:modified>
</cp:coreProperties>
</file>