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1" r:id="rId4"/>
    <p:sldId id="258" r:id="rId5"/>
    <p:sldId id="262" r:id="rId6"/>
    <p:sldId id="264" r:id="rId7"/>
    <p:sldId id="266" r:id="rId8"/>
    <p:sldId id="267" r:id="rId9"/>
    <p:sldId id="281" r:id="rId10"/>
    <p:sldId id="268" r:id="rId11"/>
    <p:sldId id="286" r:id="rId12"/>
    <p:sldId id="282" r:id="rId13"/>
    <p:sldId id="283" r:id="rId14"/>
    <p:sldId id="269" r:id="rId15"/>
    <p:sldId id="293" r:id="rId16"/>
    <p:sldId id="284" r:id="rId17"/>
    <p:sldId id="309" r:id="rId18"/>
    <p:sldId id="285" r:id="rId19"/>
    <p:sldId id="287" r:id="rId20"/>
    <p:sldId id="288" r:id="rId21"/>
    <p:sldId id="265" r:id="rId22"/>
    <p:sldId id="289" r:id="rId23"/>
    <p:sldId id="290" r:id="rId24"/>
    <p:sldId id="270" r:id="rId25"/>
    <p:sldId id="271" r:id="rId26"/>
    <p:sldId id="272" r:id="rId27"/>
    <p:sldId id="291" r:id="rId28"/>
    <p:sldId id="292" r:id="rId29"/>
    <p:sldId id="302" r:id="rId30"/>
    <p:sldId id="303" r:id="rId31"/>
    <p:sldId id="304" r:id="rId32"/>
    <p:sldId id="305" r:id="rId33"/>
    <p:sldId id="307" r:id="rId34"/>
    <p:sldId id="308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6" r:id="rId44"/>
    <p:sldId id="310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 autoAdjust="0"/>
    <p:restoredTop sz="94660"/>
  </p:normalViewPr>
  <p:slideViewPr>
    <p:cSldViewPr>
      <p:cViewPr>
        <p:scale>
          <a:sx n="82" d="100"/>
          <a:sy n="82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19CED-5594-47D3-856F-D1CB44AA5ABE}" type="datetimeFigureOut">
              <a:rPr lang="fr-FR" smtClean="0"/>
              <a:t>18/10/2017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680D4-87A0-46E5-91C4-1E2C47AD1C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9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680D4-87A0-46E5-91C4-1E2C47AD1C1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7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8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7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9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5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6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87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EE47-C6B0-467F-849C-E9D0E43D18E0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7A09-1B52-4100-A95A-438C766A26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Parts of the GUI </a:t>
            </a:r>
            <a:br>
              <a:rPr lang="fr-FR" dirty="0" smtClean="0"/>
            </a:br>
            <a:r>
              <a:rPr lang="fr-FR" dirty="0" smtClean="0"/>
              <a:t>Swing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35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00164"/>
            <a:ext cx="2940814" cy="214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39" y="2590800"/>
            <a:ext cx="5257800" cy="228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2300" y="144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JFrame</a:t>
            </a:r>
            <a:r>
              <a:rPr lang="fr-FR" dirty="0" smtClean="0"/>
              <a:t>: est un genre fenêtre </a:t>
            </a:r>
          </a:p>
          <a:p>
            <a:r>
              <a:rPr lang="fr-FR" dirty="0" smtClean="0"/>
              <a:t> C'est un conteneur: il peut contient d'autres éléments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62200" y="2044353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 smtClean="0"/>
              <a:t>JFrame</a:t>
            </a:r>
            <a:r>
              <a:rPr lang="fr-FR" sz="1400" b="1" dirty="0" smtClean="0"/>
              <a:t> f=new </a:t>
            </a:r>
            <a:r>
              <a:rPr lang="fr-FR" sz="1400" b="1" dirty="0" err="1" smtClean="0"/>
              <a:t>JFrame</a:t>
            </a:r>
            <a:r>
              <a:rPr lang="fr-FR" sz="1400" b="1" dirty="0" smtClean="0"/>
              <a:t>(“</a:t>
            </a:r>
            <a:r>
              <a:rPr lang="fr-FR" sz="1400" b="1" dirty="0" err="1" smtClean="0"/>
              <a:t>title</a:t>
            </a:r>
            <a:r>
              <a:rPr lang="fr-FR" sz="1400" b="1" dirty="0" smtClean="0"/>
              <a:t>”); </a:t>
            </a:r>
            <a:r>
              <a:rPr lang="fr-FR" sz="1400" b="1" dirty="0" err="1" smtClean="0"/>
              <a:t>f.getContentPane</a:t>
            </a:r>
            <a:r>
              <a:rPr lang="fr-FR" sz="1400" b="1" dirty="0" smtClean="0"/>
              <a:t>().</a:t>
            </a:r>
            <a:r>
              <a:rPr lang="fr-FR" sz="1400" b="1" dirty="0" err="1" smtClean="0"/>
              <a:t>add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myComponent</a:t>
            </a:r>
            <a:r>
              <a:rPr lang="fr-FR" sz="1400" b="1" dirty="0" smtClean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6827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Fermer</a:t>
            </a:r>
            <a:r>
              <a:rPr lang="en-US" dirty="0" smtClean="0"/>
              <a:t> Frame..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8600" y="1806476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utilisant</a:t>
            </a:r>
            <a:r>
              <a:rPr lang="en-US" dirty="0" smtClean="0"/>
              <a:t> la </a:t>
            </a:r>
            <a:r>
              <a:rPr lang="en-US" dirty="0" err="1" smtClean="0"/>
              <a:t>methode</a:t>
            </a:r>
            <a:r>
              <a:rPr lang="en-US" dirty="0" smtClean="0"/>
              <a:t> : </a:t>
            </a:r>
          </a:p>
          <a:p>
            <a:r>
              <a:rPr lang="en-US" dirty="0"/>
              <a:t>	</a:t>
            </a:r>
            <a:r>
              <a:rPr lang="fr-FR" dirty="0" err="1" smtClean="0"/>
              <a:t>setDefaultCloseOperation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</a:t>
            </a:r>
            <a:r>
              <a:rPr lang="en-US" dirty="0" smtClean="0"/>
              <a:t>avec les </a:t>
            </a:r>
            <a:r>
              <a:rPr lang="en-US" dirty="0" err="1" smtClean="0"/>
              <a:t>args</a:t>
            </a:r>
            <a:r>
              <a:rPr lang="el-GR" dirty="0" smtClean="0"/>
              <a:t>: </a:t>
            </a:r>
            <a:r>
              <a:rPr lang="en-US" dirty="0" smtClean="0"/>
              <a:t>				</a:t>
            </a:r>
            <a:r>
              <a:rPr lang="fr-FR" dirty="0" err="1" smtClean="0"/>
              <a:t>WindowConstants.DISPOSE_ON_CLOSE</a:t>
            </a:r>
            <a:r>
              <a:rPr lang="fr-FR" dirty="0" smtClean="0"/>
              <a:t> – </a:t>
            </a:r>
            <a:r>
              <a:rPr lang="en-US" dirty="0" err="1" smtClean="0"/>
              <a:t>ferme</a:t>
            </a:r>
            <a:r>
              <a:rPr lang="en-US" dirty="0" smtClean="0"/>
              <a:t> le  </a:t>
            </a:r>
            <a:r>
              <a:rPr lang="fr-FR" dirty="0" smtClean="0"/>
              <a:t>frame  	</a:t>
            </a:r>
            <a:r>
              <a:rPr lang="fr-FR" dirty="0" err="1" smtClean="0"/>
              <a:t>WindowConstants</a:t>
            </a:r>
            <a:r>
              <a:rPr lang="fr-FR" dirty="0" smtClean="0"/>
              <a:t>.</a:t>
            </a:r>
            <a:r>
              <a:rPr lang="el-GR" dirty="0" smtClean="0"/>
              <a:t>ΕΧΙΤ_</a:t>
            </a:r>
            <a:r>
              <a:rPr lang="fr-FR" dirty="0" smtClean="0"/>
              <a:t>ON_CLOSE – </a:t>
            </a:r>
            <a:r>
              <a:rPr lang="en-US" dirty="0" err="1" smtClean="0"/>
              <a:t>ferme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l-GR" dirty="0" smtClean="0"/>
              <a:t> </a:t>
            </a:r>
            <a:r>
              <a:rPr lang="en-US" dirty="0" smtClean="0"/>
              <a:t>	</a:t>
            </a:r>
            <a:r>
              <a:rPr lang="fr-FR" dirty="0" err="1" smtClean="0"/>
              <a:t>WindowConstants.DO_NOTHING_ON_CLOSE</a:t>
            </a:r>
            <a:r>
              <a:rPr lang="fr-FR" dirty="0" smtClean="0"/>
              <a:t> – fait rien </a:t>
            </a:r>
            <a:r>
              <a:rPr lang="el-GR" dirty="0" smtClean="0"/>
              <a:t> </a:t>
            </a:r>
            <a:r>
              <a:rPr lang="en-US" dirty="0" smtClean="0"/>
              <a:t>	</a:t>
            </a:r>
            <a:r>
              <a:rPr lang="fr-FR" dirty="0" err="1" smtClean="0"/>
              <a:t>WindowConstants.HIDE_ON_CLOSE</a:t>
            </a:r>
            <a:r>
              <a:rPr lang="fr-FR" dirty="0" smtClean="0"/>
              <a:t> – cacher le frame </a:t>
            </a:r>
            <a:r>
              <a:rPr lang="el-GR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fr-FR" dirty="0" err="1" smtClean="0"/>
              <a:t>f.setDefaultCloseOperation</a:t>
            </a:r>
            <a:r>
              <a:rPr lang="fr-FR" dirty="0" smtClean="0"/>
              <a:t>(</a:t>
            </a:r>
            <a:r>
              <a:rPr lang="fr-FR" dirty="0" err="1" smtClean="0"/>
              <a:t>WindowConstants.EXIT_ON_CLOSE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0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41596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9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865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1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Ajouter</a:t>
            </a:r>
            <a:r>
              <a:rPr lang="en-US" dirty="0" smtClean="0"/>
              <a:t> des elements…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Ajouter des </a:t>
            </a:r>
            <a:r>
              <a:rPr lang="fr-FR" dirty="0" err="1" smtClean="0"/>
              <a:t>elements</a:t>
            </a:r>
            <a:r>
              <a:rPr lang="fr-FR" dirty="0" smtClean="0"/>
              <a:t> : </a:t>
            </a:r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frame.add</a:t>
            </a:r>
            <a:r>
              <a:rPr lang="fr-FR" dirty="0" smtClean="0"/>
              <a:t> ()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frame.getContentPane</a:t>
            </a:r>
            <a:r>
              <a:rPr lang="fr-FR" dirty="0" smtClean="0"/>
              <a:t> () .</a:t>
            </a:r>
            <a:r>
              <a:rPr lang="fr-FR" dirty="0" err="1" smtClean="0"/>
              <a:t>add</a:t>
            </a:r>
            <a:r>
              <a:rPr lang="fr-FR" dirty="0" smtClean="0"/>
              <a:t> ())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99" y="1304330"/>
            <a:ext cx="339777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9" y="2819400"/>
            <a:ext cx="51530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814388"/>
            <a:ext cx="69627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3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40802" y="1371600"/>
            <a:ext cx="816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barre de menu n'est pas obligatoire pour un </a:t>
            </a:r>
            <a:r>
              <a:rPr lang="fr-FR" dirty="0" err="1" smtClean="0"/>
              <a:t>JFrame</a:t>
            </a:r>
            <a:endParaRPr lang="fr-FR" dirty="0" smtClean="0"/>
          </a:p>
          <a:p>
            <a:r>
              <a:rPr lang="fr-FR" dirty="0" smtClean="0"/>
              <a:t>Nous pouvons l'ajouter  -&gt; un objet </a:t>
            </a:r>
            <a:r>
              <a:rPr lang="fr-FR" dirty="0" err="1" smtClean="0"/>
              <a:t>JMenuBar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JMenuBar</a:t>
            </a:r>
            <a:r>
              <a:rPr lang="fr-FR" dirty="0" smtClean="0"/>
              <a:t> menu = new </a:t>
            </a:r>
            <a:r>
              <a:rPr lang="fr-FR" dirty="0" err="1" smtClean="0"/>
              <a:t>JMenuBar</a:t>
            </a:r>
            <a:r>
              <a:rPr lang="fr-FR" dirty="0" smtClean="0"/>
              <a:t> ();</a:t>
            </a:r>
          </a:p>
          <a:p>
            <a:endParaRPr lang="fr-FR" dirty="0"/>
          </a:p>
          <a:p>
            <a:r>
              <a:rPr lang="fr-FR" dirty="0" smtClean="0"/>
              <a:t>et l'assigner à </a:t>
            </a:r>
            <a:r>
              <a:rPr lang="fr-FR" dirty="0" err="1" smtClean="0"/>
              <a:t>Jframe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f.setJMenuBar</a:t>
            </a:r>
            <a:r>
              <a:rPr lang="fr-FR" dirty="0" smtClean="0"/>
              <a:t> (menu);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2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96683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Quoi </a:t>
            </a:r>
            <a:r>
              <a:rPr lang="en-US" dirty="0" err="1" smtClean="0"/>
              <a:t>d’autre</a:t>
            </a:r>
            <a:r>
              <a:rPr lang="en-US" dirty="0" smtClean="0"/>
              <a:t>?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62000" y="185934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</a:t>
            </a:r>
          </a:p>
          <a:p>
            <a:r>
              <a:rPr lang="en-US" dirty="0"/>
              <a:t>	</a:t>
            </a:r>
            <a:r>
              <a:rPr lang="fr-FR" dirty="0" err="1" smtClean="0"/>
              <a:t>ImageIcon</a:t>
            </a:r>
            <a:r>
              <a:rPr lang="fr-FR" dirty="0" smtClean="0"/>
              <a:t> image = new </a:t>
            </a:r>
            <a:r>
              <a:rPr lang="fr-FR" dirty="0" err="1" smtClean="0"/>
              <a:t>ImageIcon</a:t>
            </a:r>
            <a:r>
              <a:rPr lang="fr-FR" dirty="0" smtClean="0"/>
              <a:t>("spiral.gif"); 	</a:t>
            </a:r>
            <a:r>
              <a:rPr lang="fr-FR" dirty="0" err="1" smtClean="0"/>
              <a:t>f.setIconImage</a:t>
            </a:r>
            <a:r>
              <a:rPr lang="fr-FR" dirty="0" smtClean="0"/>
              <a:t>(</a:t>
            </a:r>
            <a:r>
              <a:rPr lang="fr-FR" dirty="0" err="1" smtClean="0"/>
              <a:t>image.getImage</a:t>
            </a:r>
            <a:r>
              <a:rPr lang="fr-FR" dirty="0" smtClean="0"/>
              <a:t>()); </a:t>
            </a:r>
          </a:p>
          <a:p>
            <a:r>
              <a:rPr lang="en-US" dirty="0" err="1" smtClean="0"/>
              <a:t>Taille</a:t>
            </a:r>
            <a:r>
              <a:rPr lang="en-US" dirty="0" smtClean="0"/>
              <a:t> </a:t>
            </a:r>
            <a:r>
              <a:rPr lang="en-US" dirty="0" err="1" smtClean="0"/>
              <a:t>init.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l-GR" dirty="0" smtClean="0"/>
              <a:t> </a:t>
            </a:r>
            <a:r>
              <a:rPr lang="fr-FR" dirty="0" err="1" smtClean="0"/>
              <a:t>f.setSize</a:t>
            </a:r>
            <a:r>
              <a:rPr lang="fr-FR" dirty="0" smtClean="0"/>
              <a:t>(100,100); </a:t>
            </a:r>
          </a:p>
          <a:p>
            <a:r>
              <a:rPr lang="fr-FR" dirty="0" smtClean="0"/>
              <a:t>Position (par </a:t>
            </a:r>
            <a:r>
              <a:rPr lang="fr-FR" dirty="0" err="1" smtClean="0"/>
              <a:t>defaut</a:t>
            </a:r>
            <a:r>
              <a:rPr lang="fr-FR" dirty="0" smtClean="0"/>
              <a:t>) </a:t>
            </a:r>
            <a:r>
              <a:rPr lang="el-GR" dirty="0" smtClean="0"/>
              <a:t>(0,0) = </a:t>
            </a:r>
            <a:r>
              <a:rPr lang="en-US" dirty="0" smtClean="0"/>
              <a:t>haut a gauche </a:t>
            </a:r>
          </a:p>
          <a:p>
            <a:r>
              <a:rPr lang="fr-FR" dirty="0" err="1" smtClean="0"/>
              <a:t>f.setLocation</a:t>
            </a:r>
            <a:r>
              <a:rPr lang="fr-FR" dirty="0" smtClean="0"/>
              <a:t>(50, 100); </a:t>
            </a:r>
          </a:p>
          <a:p>
            <a:endParaRPr lang="fr-FR" dirty="0"/>
          </a:p>
          <a:p>
            <a:r>
              <a:rPr lang="fr-FR" dirty="0" smtClean="0"/>
              <a:t>Taille et Position : </a:t>
            </a:r>
          </a:p>
          <a:p>
            <a:r>
              <a:rPr lang="fr-FR" dirty="0" err="1" smtClean="0"/>
              <a:t>f.setBounds</a:t>
            </a:r>
            <a:r>
              <a:rPr lang="fr-FR" dirty="0" smtClean="0"/>
              <a:t>(120,120,300,300); </a:t>
            </a:r>
          </a:p>
          <a:p>
            <a:endParaRPr lang="fr-FR" dirty="0"/>
          </a:p>
          <a:p>
            <a:r>
              <a:rPr lang="fr-FR" dirty="0" err="1" smtClean="0"/>
              <a:t>Analys</a:t>
            </a:r>
            <a:r>
              <a:rPr lang="fr-FR" dirty="0" smtClean="0"/>
              <a:t>. d’</a:t>
            </a:r>
            <a:r>
              <a:rPr lang="fr-FR" dirty="0" err="1" smtClean="0"/>
              <a:t>ecran</a:t>
            </a:r>
            <a:r>
              <a:rPr lang="fr-FR" dirty="0" smtClean="0"/>
              <a:t>: </a:t>
            </a:r>
          </a:p>
          <a:p>
            <a:endParaRPr lang="en-US" dirty="0" smtClean="0"/>
          </a:p>
          <a:p>
            <a:r>
              <a:rPr lang="fr-FR" dirty="0" smtClean="0"/>
              <a:t>Dimension </a:t>
            </a:r>
            <a:r>
              <a:rPr lang="fr-FR" dirty="0" err="1" smtClean="0"/>
              <a:t>dim</a:t>
            </a:r>
            <a:r>
              <a:rPr lang="fr-FR" dirty="0" smtClean="0"/>
              <a:t> = </a:t>
            </a:r>
            <a:r>
              <a:rPr lang="fr-FR" dirty="0" err="1" smtClean="0"/>
              <a:t>f.getToolkit</a:t>
            </a:r>
            <a:r>
              <a:rPr lang="fr-FR" dirty="0" smtClean="0"/>
              <a:t>().</a:t>
            </a:r>
            <a:r>
              <a:rPr lang="fr-FR" dirty="0" err="1" smtClean="0"/>
              <a:t>getScreenSize</a:t>
            </a:r>
            <a:r>
              <a:rPr lang="fr-FR" dirty="0" smtClean="0"/>
              <a:t>();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screenwidth</a:t>
            </a:r>
            <a:r>
              <a:rPr lang="fr-FR" dirty="0" smtClean="0"/>
              <a:t>=</a:t>
            </a:r>
            <a:r>
              <a:rPr lang="fr-FR" dirty="0" err="1" smtClean="0"/>
              <a:t>dim.width</a:t>
            </a:r>
            <a:r>
              <a:rPr lang="fr-FR" dirty="0" smtClean="0"/>
              <a:t>;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screenlegthn</a:t>
            </a:r>
            <a:r>
              <a:rPr lang="fr-FR" dirty="0" smtClean="0"/>
              <a:t>=</a:t>
            </a:r>
            <a:r>
              <a:rPr lang="fr-FR" dirty="0" err="1" smtClean="0"/>
              <a:t>dim.length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6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716" y="14478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JPanel</a:t>
            </a:r>
            <a:r>
              <a:rPr lang="fr-FR" dirty="0" smtClean="0"/>
              <a:t> est le conteneur le plus basique dans un </a:t>
            </a:r>
            <a:r>
              <a:rPr lang="fr-FR" dirty="0" err="1" smtClean="0"/>
              <a:t>JFrame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err="1" smtClean="0"/>
              <a:t>JPanel</a:t>
            </a:r>
            <a:r>
              <a:rPr lang="fr-FR" dirty="0" smtClean="0"/>
              <a:t> peut contenir des composants ou d'autres  </a:t>
            </a:r>
            <a:r>
              <a:rPr lang="fr-FR" dirty="0" err="1" smtClean="0"/>
              <a:t>JPanel</a:t>
            </a:r>
            <a:r>
              <a:rPr lang="fr-FR" dirty="0" smtClean="0"/>
              <a:t> permettant ainsi une meilleure organisation dans la fenêtre.</a:t>
            </a:r>
          </a:p>
          <a:p>
            <a:endParaRPr lang="fr-FR" dirty="0" smtClean="0"/>
          </a:p>
          <a:p>
            <a:r>
              <a:rPr lang="fr-FR" dirty="0" smtClean="0"/>
              <a:t>Chaque </a:t>
            </a:r>
            <a:r>
              <a:rPr lang="fr-FR" dirty="0" err="1" smtClean="0"/>
              <a:t>JPanel</a:t>
            </a:r>
            <a:r>
              <a:rPr lang="fr-FR" dirty="0" smtClean="0"/>
              <a:t> a un gestionnaire de placement de données (</a:t>
            </a:r>
            <a:r>
              <a:rPr lang="fr-FR" dirty="0" err="1" smtClean="0"/>
              <a:t>LayoutManager</a:t>
            </a:r>
            <a:r>
              <a:rPr lang="fr-FR" dirty="0" smtClean="0"/>
              <a:t>). </a:t>
            </a:r>
          </a:p>
          <a:p>
            <a:endParaRPr lang="fr-FR" dirty="0"/>
          </a:p>
          <a:p>
            <a:r>
              <a:rPr lang="fr-FR" dirty="0" err="1" smtClean="0"/>
              <a:t>JPanel</a:t>
            </a:r>
            <a:r>
              <a:rPr lang="fr-FR" dirty="0" smtClean="0"/>
              <a:t> : on peut </a:t>
            </a:r>
            <a:r>
              <a:rPr lang="fr-FR" dirty="0" err="1" smtClean="0"/>
              <a:t>definir</a:t>
            </a:r>
            <a:r>
              <a:rPr lang="fr-FR" dirty="0" smtClean="0"/>
              <a:t> un type de bordure</a:t>
            </a:r>
          </a:p>
          <a:p>
            <a:r>
              <a:rPr lang="fr-FR" dirty="0" smtClean="0"/>
              <a:t>(Border)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0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39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fr-F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6477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1430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javax.swing.border</a:t>
            </a:r>
            <a:endParaRPr lang="fr-FR" b="1" dirty="0" smtClean="0"/>
          </a:p>
          <a:p>
            <a:r>
              <a:rPr lang="fr-FR" dirty="0" err="1" smtClean="0"/>
              <a:t>BevelBorder</a:t>
            </a:r>
            <a:r>
              <a:rPr lang="fr-FR" dirty="0" smtClean="0"/>
              <a:t> (élevé ou submergé)</a:t>
            </a:r>
          </a:p>
          <a:p>
            <a:r>
              <a:rPr lang="fr-FR" dirty="0" err="1" smtClean="0"/>
              <a:t>CompoundBorder</a:t>
            </a:r>
            <a:r>
              <a:rPr lang="fr-FR" dirty="0" smtClean="0"/>
              <a:t> (double) </a:t>
            </a:r>
          </a:p>
          <a:p>
            <a:r>
              <a:rPr lang="fr-FR" dirty="0" err="1" smtClean="0"/>
              <a:t>EmptyBorder</a:t>
            </a:r>
            <a:r>
              <a:rPr lang="fr-FR" dirty="0" smtClean="0"/>
              <a:t> (transparent)</a:t>
            </a:r>
          </a:p>
          <a:p>
            <a:r>
              <a:rPr lang="fr-FR" dirty="0" err="1" smtClean="0"/>
              <a:t>TitledBorder</a:t>
            </a:r>
            <a:r>
              <a:rPr lang="fr-FR" dirty="0" smtClean="0"/>
              <a:t>, et ainsi de suite.</a:t>
            </a:r>
          </a:p>
          <a:p>
            <a:endParaRPr lang="fr-FR" dirty="0" smtClean="0"/>
          </a:p>
          <a:p>
            <a:r>
              <a:rPr lang="fr-FR" dirty="0" smtClean="0"/>
              <a:t>Panneau p = nouveau panneau ();</a:t>
            </a:r>
          </a:p>
          <a:p>
            <a:r>
              <a:rPr lang="fr-FR" dirty="0" err="1" smtClean="0"/>
              <a:t>BevelBorder</a:t>
            </a:r>
            <a:r>
              <a:rPr lang="fr-FR" dirty="0" smtClean="0"/>
              <a:t> </a:t>
            </a:r>
            <a:r>
              <a:rPr lang="fr-FR" dirty="0" err="1" smtClean="0"/>
              <a:t>bb</a:t>
            </a:r>
            <a:r>
              <a:rPr lang="fr-FR" dirty="0" smtClean="0"/>
              <a:t> = new </a:t>
            </a:r>
            <a:r>
              <a:rPr lang="fr-FR" dirty="0" err="1" smtClean="0"/>
              <a:t>BevelBorder</a:t>
            </a:r>
            <a:r>
              <a:rPr lang="fr-FR" dirty="0" smtClean="0"/>
              <a:t> (</a:t>
            </a:r>
            <a:r>
              <a:rPr lang="fr-FR" dirty="0" err="1" smtClean="0"/>
              <a:t>BevelBorder.RAISED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p.setBorder</a:t>
            </a:r>
            <a:r>
              <a:rPr lang="fr-FR" dirty="0" smtClean="0"/>
              <a:t> (</a:t>
            </a:r>
            <a:r>
              <a:rPr lang="fr-FR" dirty="0" err="1" smtClean="0"/>
              <a:t>bb</a:t>
            </a:r>
            <a:r>
              <a:rPr lang="fr-FR" dirty="0" smtClean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0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633478"/>
            <a:ext cx="75628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Layout</a:t>
            </a:r>
            <a:r>
              <a:rPr lang="fr-FR" dirty="0" smtClean="0"/>
              <a:t> Managers : spécifient comment l’application apparaîtra</a:t>
            </a:r>
          </a:p>
          <a:p>
            <a:r>
              <a:rPr lang="fr-FR" dirty="0" smtClean="0"/>
              <a:t>sur n'importe quelle plateforme -</a:t>
            </a:r>
            <a:r>
              <a:rPr lang="fr-FR" dirty="0" smtClean="0"/>
              <a:t>gérer le placement des</a:t>
            </a:r>
          </a:p>
          <a:p>
            <a:r>
              <a:rPr lang="fr-FR" dirty="0" smtClean="0"/>
              <a:t>éléments  dans la fenêtre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Chaque conteneur a un </a:t>
            </a:r>
            <a:r>
              <a:rPr lang="fr-FR" dirty="0" err="1" smtClean="0"/>
              <a:t>layout</a:t>
            </a:r>
            <a:r>
              <a:rPr lang="fr-FR" dirty="0" smtClean="0"/>
              <a:t> manager qui arrange les objets graphiques à l'intérieur.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setLayout</a:t>
            </a:r>
            <a:r>
              <a:rPr lang="fr-FR" dirty="0" smtClean="0"/>
              <a:t> (</a:t>
            </a:r>
            <a:r>
              <a:rPr lang="fr-FR" dirty="0" err="1" smtClean="0"/>
              <a:t>LayoutManager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• Exemples </a:t>
            </a:r>
            <a:r>
              <a:rPr lang="fr-FR" dirty="0" err="1" smtClean="0"/>
              <a:t>LayoutManager</a:t>
            </a:r>
            <a:r>
              <a:rPr lang="fr-FR" dirty="0" smtClean="0"/>
              <a:t>: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FlowLayout</a:t>
            </a:r>
            <a:r>
              <a:rPr lang="fr-FR" dirty="0" smtClean="0"/>
              <a:t>: un objet sous l'autre en série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GridLayout</a:t>
            </a:r>
            <a:r>
              <a:rPr lang="fr-FR" dirty="0" smtClean="0"/>
              <a:t>: disposition dans une table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BorderLayout</a:t>
            </a:r>
            <a:r>
              <a:rPr lang="fr-FR" dirty="0" smtClean="0"/>
              <a:t>: mise en page en Est, Sud, Ouest, Nord, Centre.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62400" y="22614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Certains sont contenus dans </a:t>
            </a:r>
            <a:r>
              <a:rPr lang="fr-FR" sz="1400" dirty="0" err="1" smtClean="0"/>
              <a:t>java.awt</a:t>
            </a:r>
            <a:r>
              <a:rPr lang="fr-FR" sz="1400" dirty="0" smtClean="0"/>
              <a:t> </a:t>
            </a:r>
          </a:p>
          <a:p>
            <a:r>
              <a:rPr lang="fr-FR" sz="1400" dirty="0" smtClean="0"/>
              <a:t>alors que certains d'autres chez </a:t>
            </a:r>
            <a:r>
              <a:rPr lang="fr-FR" sz="1400" dirty="0" err="1" smtClean="0"/>
              <a:t>javax.swing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0093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fr-F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491413" cy="488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Exemples</a:t>
            </a:r>
            <a:endParaRPr lang="fr-F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47800"/>
            <a:ext cx="74295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5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Exemples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599"/>
            <a:ext cx="7467600" cy="468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Couleurs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048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10668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détermination de la couleur s'effectue à l'aide de:  </a:t>
            </a:r>
            <a:r>
              <a:rPr lang="fr-FR" dirty="0" err="1" smtClean="0"/>
              <a:t>java.awt.Color</a:t>
            </a:r>
            <a:endParaRPr lang="fr-FR" dirty="0" smtClean="0"/>
          </a:p>
          <a:p>
            <a:r>
              <a:rPr lang="fr-FR" dirty="0" smtClean="0"/>
              <a:t>standard </a:t>
            </a:r>
            <a:r>
              <a:rPr lang="fr-FR" dirty="0" err="1" smtClean="0"/>
              <a:t>red</a:t>
            </a:r>
            <a:r>
              <a:rPr lang="fr-FR" dirty="0" smtClean="0"/>
              <a:t>-green-</a:t>
            </a:r>
            <a:r>
              <a:rPr lang="fr-FR" dirty="0" err="1" smtClean="0"/>
              <a:t>blue</a:t>
            </a:r>
            <a:r>
              <a:rPr lang="fr-FR" dirty="0" smtClean="0"/>
              <a:t> (RGB)</a:t>
            </a:r>
          </a:p>
          <a:p>
            <a:r>
              <a:rPr lang="fr-FR" dirty="0" smtClean="0"/>
              <a:t>• Création de couleurs: Couleur c = nouvelle couleur (r, g, b);</a:t>
            </a:r>
          </a:p>
          <a:p>
            <a:r>
              <a:rPr lang="fr-FR" dirty="0" smtClean="0"/>
              <a:t>• Exemple de méthodes graphiques utilisant des couleurs:</a:t>
            </a:r>
          </a:p>
          <a:p>
            <a:r>
              <a:rPr lang="fr-FR" dirty="0" smtClean="0"/>
              <a:t>• Pour l'arrière-plan: </a:t>
            </a:r>
            <a:r>
              <a:rPr lang="fr-FR" dirty="0" err="1" smtClean="0"/>
              <a:t>setBackground</a:t>
            </a:r>
            <a:r>
              <a:rPr lang="fr-FR" dirty="0" smtClean="0"/>
              <a:t> (Couleur c)</a:t>
            </a:r>
          </a:p>
          <a:p>
            <a:r>
              <a:rPr lang="fr-FR" dirty="0" smtClean="0"/>
              <a:t>• Pour le premier plan: </a:t>
            </a:r>
            <a:r>
              <a:rPr lang="fr-FR" dirty="0" err="1" smtClean="0"/>
              <a:t>setForeground</a:t>
            </a:r>
            <a:r>
              <a:rPr lang="fr-FR" dirty="0" smtClean="0"/>
              <a:t> (Couleur 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Panels: sont utilisés comme sous-conteneurs pour organisation</a:t>
            </a:r>
          </a:p>
          <a:p>
            <a:r>
              <a:rPr lang="fr-FR" dirty="0" smtClean="0"/>
              <a:t>Exemple: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JPanel</a:t>
            </a:r>
            <a:r>
              <a:rPr lang="fr-FR" dirty="0" smtClean="0"/>
              <a:t> p = nouveau </a:t>
            </a:r>
            <a:r>
              <a:rPr lang="fr-FR" dirty="0" err="1" smtClean="0"/>
              <a:t>JPanel</a:t>
            </a:r>
            <a:r>
              <a:rPr lang="fr-FR" dirty="0" smtClean="0"/>
              <a:t> ();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p.add</a:t>
            </a:r>
            <a:r>
              <a:rPr lang="fr-FR" dirty="0" smtClean="0"/>
              <a:t> (nouveau </a:t>
            </a:r>
            <a:r>
              <a:rPr lang="fr-FR" dirty="0" err="1" smtClean="0"/>
              <a:t>JButton</a:t>
            </a:r>
            <a:r>
              <a:rPr lang="fr-FR" dirty="0" smtClean="0"/>
              <a:t> ("OK"));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2971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7052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– </a:t>
            </a:r>
            <a:r>
              <a:rPr lang="en-US" dirty="0" err="1" smtClean="0"/>
              <a:t>Frame,Panel,Button</a:t>
            </a:r>
            <a:r>
              <a:rPr lang="en-US" dirty="0" smtClean="0"/>
              <a:t>, Layout</a:t>
            </a:r>
            <a:endParaRPr lang="fr-F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676400"/>
            <a:ext cx="68103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6770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8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fr-F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76400"/>
            <a:ext cx="7167562" cy="433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6" y="1926604"/>
            <a:ext cx="6440598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4594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</a:t>
            </a:r>
            <a:endParaRPr lang="fr-F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424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fr-FR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073" y="1686098"/>
            <a:ext cx="186765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1219200"/>
            <a:ext cx="797901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1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685800"/>
            <a:ext cx="7315200" cy="5502550"/>
            <a:chOff x="533400" y="685800"/>
            <a:chExt cx="7315200" cy="5502550"/>
          </a:xfrm>
        </p:grpSpPr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762000"/>
              <a:ext cx="7315200" cy="542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429000" y="6858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49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1371600"/>
            <a:ext cx="8401050" cy="4462463"/>
            <a:chOff x="304800" y="1371600"/>
            <a:chExt cx="8401050" cy="4462463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286000"/>
              <a:ext cx="2838450" cy="354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981200"/>
              <a:ext cx="5715000" cy="1394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14" y="4060031"/>
              <a:ext cx="451485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14" y="1371600"/>
              <a:ext cx="2096814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14" y="3473162"/>
              <a:ext cx="1075927" cy="586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971800" y="2819400"/>
              <a:ext cx="838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3124200"/>
              <a:ext cx="838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4393406"/>
              <a:ext cx="1003139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244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857866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7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76325"/>
            <a:ext cx="79629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7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262063"/>
            <a:ext cx="70294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391400" cy="508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3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4823"/>
            <a:ext cx="6934200" cy="450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34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JComponent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Chaque </a:t>
            </a:r>
            <a:r>
              <a:rPr lang="fr-FR" dirty="0" err="1" smtClean="0"/>
              <a:t>JComponent</a:t>
            </a:r>
            <a:r>
              <a:rPr lang="fr-FR" dirty="0" smtClean="0"/>
              <a:t> est  un objet d'une classe.</a:t>
            </a:r>
          </a:p>
          <a:p>
            <a:endParaRPr lang="fr-FR" dirty="0" smtClean="0"/>
          </a:p>
          <a:p>
            <a:r>
              <a:rPr lang="fr-FR" dirty="0" smtClean="0"/>
              <a:t>Par conséquent:</a:t>
            </a:r>
          </a:p>
          <a:p>
            <a:r>
              <a:rPr lang="fr-FR" dirty="0"/>
              <a:t>*</a:t>
            </a:r>
            <a:r>
              <a:rPr lang="fr-FR" dirty="0" smtClean="0"/>
              <a:t> Il a un </a:t>
            </a:r>
            <a:r>
              <a:rPr lang="fr-FR" dirty="0" err="1" smtClean="0"/>
              <a:t>etat</a:t>
            </a:r>
            <a:r>
              <a:rPr lang="fr-FR" dirty="0" smtClean="0"/>
              <a:t> (propriétés)</a:t>
            </a:r>
          </a:p>
          <a:p>
            <a:r>
              <a:rPr lang="fr-FR" dirty="0" smtClean="0"/>
              <a:t>(par exemple actif, visible, sélectionné,</a:t>
            </a:r>
          </a:p>
          <a:p>
            <a:r>
              <a:rPr lang="fr-FR" dirty="0" smtClean="0"/>
              <a:t>position, texte, image, etc.)</a:t>
            </a:r>
          </a:p>
          <a:p>
            <a:r>
              <a:rPr lang="fr-FR" dirty="0"/>
              <a:t>*</a:t>
            </a:r>
            <a:r>
              <a:rPr lang="fr-FR" dirty="0" smtClean="0"/>
              <a:t> Il a des méthodes</a:t>
            </a:r>
          </a:p>
          <a:p>
            <a:r>
              <a:rPr lang="fr-FR" dirty="0" smtClean="0"/>
              <a:t>(par exemple, définir le texte / l'image, le fond)</a:t>
            </a:r>
          </a:p>
          <a:p>
            <a:r>
              <a:rPr lang="fr-FR" dirty="0" smtClean="0"/>
              <a:t>* événements</a:t>
            </a:r>
          </a:p>
          <a:p>
            <a:r>
              <a:rPr lang="fr-FR" dirty="0" smtClean="0"/>
              <a:t>(par exemple </a:t>
            </a:r>
            <a:r>
              <a:rPr lang="fr-FR" dirty="0" err="1" smtClean="0"/>
              <a:t>mouseClicked</a:t>
            </a:r>
            <a:r>
              <a:rPr lang="fr-FR" dirty="0" smtClean="0"/>
              <a:t>, </a:t>
            </a:r>
            <a:r>
              <a:rPr lang="fr-FR" dirty="0" err="1" smtClean="0"/>
              <a:t>mouseEntered</a:t>
            </a:r>
            <a:r>
              <a:rPr lang="fr-FR" dirty="0" smtClean="0"/>
              <a:t>, </a:t>
            </a:r>
            <a:r>
              <a:rPr lang="fr-FR" dirty="0" err="1" smtClean="0"/>
              <a:t>keyTyped</a:t>
            </a:r>
            <a:r>
              <a:rPr lang="fr-FR" dirty="0" smtClean="0"/>
              <a:t>, </a:t>
            </a:r>
            <a:r>
              <a:rPr lang="fr-FR" dirty="0" err="1" smtClean="0"/>
              <a:t>componentMoved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79" y="1905000"/>
            <a:ext cx="32670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525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Jcomponent</a:t>
            </a:r>
            <a:r>
              <a:rPr lang="en-US" dirty="0" smtClean="0"/>
              <a:t>?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624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Creation : </a:t>
            </a:r>
          </a:p>
          <a:p>
            <a:r>
              <a:rPr lang="en-US" dirty="0" smtClean="0"/>
              <a:t>Ex. </a:t>
            </a:r>
            <a:r>
              <a:rPr lang="el-GR" dirty="0" smtClean="0"/>
              <a:t> </a:t>
            </a:r>
            <a:r>
              <a:rPr lang="fr-FR" dirty="0" err="1" smtClean="0"/>
              <a:t>JButton</a:t>
            </a:r>
            <a:r>
              <a:rPr lang="fr-FR" dirty="0" smtClean="0"/>
              <a:t> b = new </a:t>
            </a:r>
            <a:r>
              <a:rPr lang="fr-FR" dirty="0" err="1" smtClean="0"/>
              <a:t>JButton</a:t>
            </a:r>
            <a:r>
              <a:rPr lang="fr-FR" dirty="0" smtClean="0"/>
              <a:t>(“</a:t>
            </a:r>
            <a:r>
              <a:rPr lang="fr-FR" dirty="0" err="1" smtClean="0"/>
              <a:t>press</a:t>
            </a:r>
            <a:r>
              <a:rPr lang="fr-FR" dirty="0" smtClean="0"/>
              <a:t> me”); </a:t>
            </a:r>
          </a:p>
          <a:p>
            <a:r>
              <a:rPr lang="fr-FR" dirty="0" err="1" smtClean="0"/>
              <a:t>Customization</a:t>
            </a:r>
            <a:r>
              <a:rPr lang="fr-FR" dirty="0" smtClean="0"/>
              <a:t> : </a:t>
            </a:r>
          </a:p>
          <a:p>
            <a:r>
              <a:rPr lang="en-US" dirty="0" smtClean="0"/>
              <a:t>Properties </a:t>
            </a:r>
            <a:r>
              <a:rPr lang="el-GR" dirty="0" smtClean="0"/>
              <a:t>: </a:t>
            </a:r>
            <a:r>
              <a:rPr lang="fr-FR" dirty="0" err="1" smtClean="0"/>
              <a:t>b.text</a:t>
            </a:r>
            <a:r>
              <a:rPr lang="fr-FR" dirty="0" smtClean="0"/>
              <a:t> = “</a:t>
            </a:r>
            <a:r>
              <a:rPr lang="fr-FR" dirty="0" err="1" smtClean="0"/>
              <a:t>press</a:t>
            </a:r>
            <a:r>
              <a:rPr lang="fr-FR" dirty="0" smtClean="0"/>
              <a:t> me”; </a:t>
            </a:r>
          </a:p>
          <a:p>
            <a:endParaRPr lang="fr-FR" dirty="0"/>
          </a:p>
          <a:p>
            <a:r>
              <a:rPr lang="fr-FR" dirty="0" err="1" smtClean="0"/>
              <a:t>Methodes</a:t>
            </a:r>
            <a:r>
              <a:rPr lang="fr-FR" dirty="0" smtClean="0"/>
              <a:t>: </a:t>
            </a:r>
          </a:p>
          <a:p>
            <a:r>
              <a:rPr lang="el-GR" dirty="0" smtClean="0"/>
              <a:t> </a:t>
            </a:r>
            <a:r>
              <a:rPr lang="fr-FR" dirty="0" err="1" smtClean="0"/>
              <a:t>b.setText</a:t>
            </a:r>
            <a:r>
              <a:rPr lang="fr-FR" dirty="0" smtClean="0"/>
              <a:t>(“</a:t>
            </a:r>
            <a:r>
              <a:rPr lang="fr-FR" dirty="0" err="1" smtClean="0"/>
              <a:t>press</a:t>
            </a:r>
            <a:r>
              <a:rPr lang="fr-FR" dirty="0" smtClean="0"/>
              <a:t> me”);</a:t>
            </a:r>
          </a:p>
          <a:p>
            <a:endParaRPr lang="fr-FR" dirty="0"/>
          </a:p>
          <a:p>
            <a:r>
              <a:rPr lang="fr-FR" dirty="0" smtClean="0"/>
              <a:t>Ajouter components (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fr-FR" dirty="0" smtClean="0"/>
              <a:t>container)</a:t>
            </a:r>
          </a:p>
          <a:p>
            <a:endParaRPr lang="fr-FR" dirty="0"/>
          </a:p>
          <a:p>
            <a:r>
              <a:rPr lang="fr-FR" dirty="0" smtClean="0"/>
              <a:t>On l’ajoute dans un container : 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panel.add</a:t>
            </a:r>
            <a:r>
              <a:rPr lang="fr-FR" dirty="0" smtClean="0"/>
              <a:t>(b); </a:t>
            </a:r>
            <a:endParaRPr lang="en-US" dirty="0" smtClean="0"/>
          </a:p>
          <a:p>
            <a:endParaRPr lang="en-US" dirty="0"/>
          </a:p>
          <a:p>
            <a:r>
              <a:rPr lang="fr-FR" dirty="0" smtClean="0"/>
              <a:t>Events: </a:t>
            </a:r>
            <a:r>
              <a:rPr lang="fr-FR" dirty="0" err="1" smtClean="0"/>
              <a:t>Listeners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0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15" y="914401"/>
            <a:ext cx="8940115" cy="489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3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JLabel</a:t>
            </a:r>
            <a:endParaRPr lang="fr-F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9343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2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524000"/>
            <a:ext cx="74009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4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4295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 … </a:t>
            </a:r>
            <a:endParaRPr lang="fr-F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8281878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782791" cy="433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Window Toolkit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00200"/>
            <a:ext cx="3724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7889624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8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38250"/>
            <a:ext cx="76581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5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385888"/>
            <a:ext cx="69056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3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GUI (Swing)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3" y="1600200"/>
            <a:ext cx="64389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0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commence par…</a:t>
            </a:r>
            <a:endParaRPr lang="fr-F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53" y="1081088"/>
            <a:ext cx="26479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371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1. Nous créons</a:t>
            </a:r>
          </a:p>
          <a:p>
            <a:pPr lvl="1"/>
            <a:r>
              <a:rPr lang="fr-FR" b="1" dirty="0" err="1" smtClean="0"/>
              <a:t>JFrame</a:t>
            </a:r>
            <a:endParaRPr lang="fr-FR" b="1" dirty="0" smtClean="0"/>
          </a:p>
          <a:p>
            <a:pPr lvl="1"/>
            <a:r>
              <a:rPr lang="fr-FR" b="1" dirty="0" err="1" smtClean="0"/>
              <a:t>JPanel</a:t>
            </a:r>
            <a:endParaRPr lang="fr-FR" b="1" dirty="0" smtClean="0"/>
          </a:p>
          <a:p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b="1" dirty="0" smtClean="0"/>
              <a:t>Composants (</a:t>
            </a:r>
            <a:r>
              <a:rPr lang="fr-FR" b="1" dirty="0" err="1" smtClean="0"/>
              <a:t>JButton</a:t>
            </a:r>
            <a:r>
              <a:rPr lang="fr-FR" b="1" dirty="0" smtClean="0"/>
              <a:t>, </a:t>
            </a:r>
            <a:r>
              <a:rPr lang="fr-FR" b="1" dirty="0" err="1" smtClean="0"/>
              <a:t>JLabel</a:t>
            </a:r>
            <a:r>
              <a:rPr lang="fr-FR" b="1" dirty="0" smtClean="0"/>
              <a:t>)</a:t>
            </a:r>
          </a:p>
          <a:p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b="1" dirty="0" smtClean="0"/>
              <a:t>Le </a:t>
            </a:r>
            <a:r>
              <a:rPr lang="fr-FR" b="1" dirty="0" err="1" smtClean="0"/>
              <a:t>Listener</a:t>
            </a:r>
            <a:r>
              <a:rPr lang="fr-FR" b="1" dirty="0" smtClean="0"/>
              <a:t> pour </a:t>
            </a:r>
            <a:r>
              <a:rPr lang="fr-FR" b="1" dirty="0" err="1" smtClean="0"/>
              <a:t>Jbutton</a:t>
            </a:r>
            <a:endParaRPr lang="fr-FR" b="1" dirty="0" smtClean="0"/>
          </a:p>
          <a:p>
            <a:r>
              <a:rPr lang="en-US" dirty="0" smtClean="0"/>
              <a:t>2. On </a:t>
            </a:r>
            <a:r>
              <a:rPr lang="en-US" dirty="0" err="1" smtClean="0"/>
              <a:t>ajoute</a:t>
            </a:r>
            <a:r>
              <a:rPr lang="en-US" dirty="0" smtClean="0"/>
              <a:t> (add) </a:t>
            </a:r>
          </a:p>
          <a:p>
            <a:r>
              <a:rPr lang="fr-FR" b="1" dirty="0" smtClean="0"/>
              <a:t>	</a:t>
            </a:r>
            <a:r>
              <a:rPr lang="fr-FR" b="1" dirty="0" err="1" smtClean="0"/>
              <a:t>Listener</a:t>
            </a:r>
            <a:r>
              <a:rPr lang="fr-FR" b="1" dirty="0" smtClean="0"/>
              <a:t> pour </a:t>
            </a:r>
            <a:r>
              <a:rPr lang="fr-FR" b="1" dirty="0" err="1" smtClean="0"/>
              <a:t>Jbutton</a:t>
            </a:r>
            <a:endParaRPr lang="fr-FR" b="1" dirty="0" smtClean="0"/>
          </a:p>
          <a:p>
            <a:r>
              <a:rPr lang="fr-FR" dirty="0" smtClean="0"/>
              <a:t>	</a:t>
            </a:r>
            <a:r>
              <a:rPr lang="fr-FR" b="1" dirty="0" smtClean="0"/>
              <a:t>Ajouter (ajouter la méthode</a:t>
            </a:r>
            <a:r>
              <a:rPr lang="fr-FR" dirty="0" smtClean="0"/>
              <a:t>)</a:t>
            </a:r>
          </a:p>
          <a:p>
            <a:r>
              <a:rPr lang="fr-FR" dirty="0"/>
              <a:t> </a:t>
            </a:r>
            <a:r>
              <a:rPr lang="fr-FR" dirty="0" smtClean="0"/>
              <a:t>       	</a:t>
            </a:r>
            <a:r>
              <a:rPr lang="fr-FR" b="1" dirty="0" smtClean="0"/>
              <a:t>Les composants de </a:t>
            </a:r>
            <a:r>
              <a:rPr lang="fr-FR" b="1" dirty="0" err="1" smtClean="0"/>
              <a:t>Jpanel</a:t>
            </a:r>
            <a:endParaRPr lang="fr-FR" b="1" dirty="0" smtClean="0"/>
          </a:p>
          <a:p>
            <a:r>
              <a:rPr lang="fr-FR" dirty="0" smtClean="0"/>
              <a:t>	</a:t>
            </a:r>
            <a:r>
              <a:rPr lang="fr-FR" b="1" dirty="0" err="1" smtClean="0"/>
              <a:t>JPanel</a:t>
            </a:r>
            <a:r>
              <a:rPr lang="fr-FR" b="1" dirty="0" smtClean="0"/>
              <a:t> à </a:t>
            </a:r>
            <a:r>
              <a:rPr lang="fr-FR" b="1" dirty="0" err="1" smtClean="0"/>
              <a:t>JFrame</a:t>
            </a:r>
            <a:endParaRPr lang="fr-FR" dirty="0" smtClean="0"/>
          </a:p>
          <a:p>
            <a:r>
              <a:rPr lang="fr-FR" dirty="0" smtClean="0"/>
              <a:t>3. Nous nous présentons</a:t>
            </a:r>
          </a:p>
          <a:p>
            <a:r>
              <a:rPr lang="fr-FR" b="1" dirty="0" smtClean="0"/>
              <a:t> </a:t>
            </a:r>
            <a:r>
              <a:rPr lang="fr-FR" b="1" dirty="0" err="1" smtClean="0"/>
              <a:t>JFrame</a:t>
            </a:r>
            <a:r>
              <a:rPr lang="fr-FR" b="1" dirty="0" smtClean="0"/>
              <a:t> (méthode show)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48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548</Words>
  <Application>Microsoft Office PowerPoint</Application>
  <PresentationFormat>On-screen Show (4:3)</PresentationFormat>
  <Paragraphs>139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Parts of the GUI  Swing</vt:lpstr>
      <vt:lpstr>PowerPoint Presentation</vt:lpstr>
      <vt:lpstr>PowerPoint Presentation</vt:lpstr>
      <vt:lpstr>PowerPoint Presentation</vt:lpstr>
      <vt:lpstr>Abstract Window Toolkit</vt:lpstr>
      <vt:lpstr>Exemple</vt:lpstr>
      <vt:lpstr>Exemple</vt:lpstr>
      <vt:lpstr>Elements GUI (Swing)</vt:lpstr>
      <vt:lpstr>On commence par…</vt:lpstr>
      <vt:lpstr>Frames</vt:lpstr>
      <vt:lpstr>Fermer Frame..</vt:lpstr>
      <vt:lpstr>PowerPoint Presentation</vt:lpstr>
      <vt:lpstr>Exemple</vt:lpstr>
      <vt:lpstr>Ajouter des elements…</vt:lpstr>
      <vt:lpstr>PowerPoint Presentation</vt:lpstr>
      <vt:lpstr>Menu Bar</vt:lpstr>
      <vt:lpstr>PowerPoint Presentation</vt:lpstr>
      <vt:lpstr>Quoi d’autre? </vt:lpstr>
      <vt:lpstr>JPanel </vt:lpstr>
      <vt:lpstr>Borders</vt:lpstr>
      <vt:lpstr>Layout Managers</vt:lpstr>
      <vt:lpstr>Layout</vt:lpstr>
      <vt:lpstr>Exemples</vt:lpstr>
      <vt:lpstr>Exemples</vt:lpstr>
      <vt:lpstr>Couleurs</vt:lpstr>
      <vt:lpstr>Panels</vt:lpstr>
      <vt:lpstr>Exemple – Frame,Panel,Button, Layout</vt:lpstr>
      <vt:lpstr>PowerPoint Presentation</vt:lpstr>
      <vt:lpstr>Buttons</vt:lpstr>
      <vt:lpstr>PowerPoint Presentation</vt:lpstr>
      <vt:lpstr>PowerPoint Presentation</vt:lpstr>
      <vt:lpstr>PowerPoint Presentation</vt:lpstr>
      <vt:lpstr>Exemple</vt:lpstr>
      <vt:lpstr>PowerPoint Presentation</vt:lpstr>
      <vt:lpstr>PowerPoint Presentation</vt:lpstr>
      <vt:lpstr>PowerPoint Presentation</vt:lpstr>
      <vt:lpstr>PowerPoint Presentation</vt:lpstr>
      <vt:lpstr>JComponent</vt:lpstr>
      <vt:lpstr>Comment utiliser Jcomponent? </vt:lpstr>
      <vt:lpstr>JLabel</vt:lpstr>
      <vt:lpstr>JTextField</vt:lpstr>
      <vt:lpstr>Exemple</vt:lpstr>
      <vt:lpstr>A vous …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Athanasia</dc:creator>
  <cp:lastModifiedBy>Athanasia</cp:lastModifiedBy>
  <cp:revision>23</cp:revision>
  <dcterms:created xsi:type="dcterms:W3CDTF">2017-10-17T19:19:15Z</dcterms:created>
  <dcterms:modified xsi:type="dcterms:W3CDTF">2017-10-18T13:56:13Z</dcterms:modified>
</cp:coreProperties>
</file>