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3" r:id="rId5"/>
    <p:sldId id="262" r:id="rId6"/>
    <p:sldId id="257" r:id="rId7"/>
    <p:sldId id="261" r:id="rId8"/>
    <p:sldId id="26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46D-2608-493D-A062-13D323A5B49C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CD63-556D-415C-A1D1-8AEE24067D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77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46D-2608-493D-A062-13D323A5B49C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CD63-556D-415C-A1D1-8AEE24067D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06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46D-2608-493D-A062-13D323A5B49C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CD63-556D-415C-A1D1-8AEE24067D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29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46D-2608-493D-A062-13D323A5B49C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CD63-556D-415C-A1D1-8AEE24067D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80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46D-2608-493D-A062-13D323A5B49C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CD63-556D-415C-A1D1-8AEE24067D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17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46D-2608-493D-A062-13D323A5B49C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CD63-556D-415C-A1D1-8AEE24067D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93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46D-2608-493D-A062-13D323A5B49C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CD63-556D-415C-A1D1-8AEE24067D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51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46D-2608-493D-A062-13D323A5B49C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CD63-556D-415C-A1D1-8AEE24067D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27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46D-2608-493D-A062-13D323A5B49C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CD63-556D-415C-A1D1-8AEE24067D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03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46D-2608-493D-A062-13D323A5B49C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CD63-556D-415C-A1D1-8AEE24067D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06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46D-2608-493D-A062-13D323A5B49C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CD63-556D-415C-A1D1-8AEE24067D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21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F46D-2608-493D-A062-13D323A5B49C}" type="datetimeFigureOut">
              <a:rPr lang="fr-FR" smtClean="0"/>
              <a:t>12/10/2017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BCD63-556D-415C-A1D1-8AEE24067D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82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716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There is a difference between </a:t>
            </a:r>
          </a:p>
          <a:p>
            <a:r>
              <a:rPr lang="en-US" sz="2400" b="1" i="1" u="sng" dirty="0" smtClean="0"/>
              <a:t>knowing the path </a:t>
            </a:r>
            <a:r>
              <a:rPr lang="en-US" sz="2400" dirty="0" smtClean="0"/>
              <a:t>and </a:t>
            </a:r>
            <a:r>
              <a:rPr lang="en-US" sz="2400" b="1" i="1" u="sng" dirty="0" smtClean="0"/>
              <a:t>walking the path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r>
              <a:rPr lang="en-US" sz="2400" b="1" dirty="0" smtClean="0"/>
              <a:t>Morpheus, The Matrix</a:t>
            </a:r>
            <a:endParaRPr lang="fr-FR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91440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Image result for walk in the way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67825" y="2799443"/>
            <a:ext cx="3668918" cy="183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7" descr="Image result for Coach showing the right way to follow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9" name="Picture 11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881"/>
            <a:ext cx="2895600" cy="223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2440" y="2590800"/>
            <a:ext cx="3268662" cy="225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122902" y="3244334"/>
            <a:ext cx="5856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/>
              <a:t>vs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41608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Pourquoi Code?</a:t>
            </a:r>
            <a:endParaRPr lang="fr-FR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03041"/>
            <a:ext cx="6765199" cy="24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reati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70705"/>
            <a:ext cx="3313482" cy="170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resolving problem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572000"/>
            <a:ext cx="2286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resolving problem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91" y="4419600"/>
            <a:ext cx="2563951" cy="170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8" y="1291010"/>
            <a:ext cx="8600712" cy="496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56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Qu’est-ce</a:t>
            </a:r>
            <a:r>
              <a:rPr lang="en-US" dirty="0" smtClean="0"/>
              <a:t> </a:t>
            </a:r>
            <a:r>
              <a:rPr lang="en-US" dirty="0" err="1" smtClean="0"/>
              <a:t>qu’un</a:t>
            </a:r>
            <a:r>
              <a:rPr lang="en-US" dirty="0" smtClean="0"/>
              <a:t> </a:t>
            </a:r>
            <a:r>
              <a:rPr lang="en-US" dirty="0" err="1" smtClean="0"/>
              <a:t>probleme</a:t>
            </a:r>
            <a:r>
              <a:rPr lang="en-US" dirty="0" smtClean="0"/>
              <a:t>?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4040188" cy="639762"/>
          </a:xfrm>
        </p:spPr>
        <p:txBody>
          <a:bodyPr/>
          <a:lstStyle/>
          <a:p>
            <a:r>
              <a:rPr lang="en-US" dirty="0" err="1" smtClean="0"/>
              <a:t>Probleme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12" y="2057400"/>
            <a:ext cx="4040188" cy="2362200"/>
          </a:xfrm>
        </p:spPr>
        <p:txBody>
          <a:bodyPr/>
          <a:lstStyle/>
          <a:p>
            <a:r>
              <a:rPr lang="fr-FR" dirty="0" smtClean="0"/>
              <a:t>une situation qui doit être abordée</a:t>
            </a:r>
          </a:p>
          <a:p>
            <a:r>
              <a:rPr lang="fr-FR" dirty="0" smtClean="0"/>
              <a:t>la solution n'est pas connue ou évidente.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639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Comprehension d’un </a:t>
            </a:r>
            <a:r>
              <a:rPr lang="en-US" dirty="0" err="1" smtClean="0"/>
              <a:t>probleme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57400"/>
            <a:ext cx="4041775" cy="270119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Deux facteurs: </a:t>
            </a:r>
          </a:p>
          <a:p>
            <a:r>
              <a:rPr lang="fr-FR" dirty="0" smtClean="0"/>
              <a:t>son créateur qui va le concevoir</a:t>
            </a:r>
          </a:p>
          <a:p>
            <a:r>
              <a:rPr lang="fr-FR" dirty="0" smtClean="0"/>
              <a:t>l'interprétation correcte de la part de la personne qui va le résoudre.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52400" y="1524000"/>
            <a:ext cx="40386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724400" y="1572490"/>
            <a:ext cx="4038600" cy="2847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24400" y="4746975"/>
            <a:ext cx="4572000" cy="21372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fr-FR" sz="2400" b="1" dirty="0"/>
              <a:t>Données de problème: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/>
              <a:t>Les éléments perçus par un observateur dans un </a:t>
            </a:r>
            <a:r>
              <a:rPr lang="fr-FR" sz="2400" dirty="0" smtClean="0"/>
              <a:t>environnement avec </a:t>
            </a:r>
            <a:r>
              <a:rPr lang="fr-FR" sz="2400" dirty="0"/>
              <a:t>ses </a:t>
            </a:r>
            <a:r>
              <a:rPr lang="fr-FR" sz="2400" dirty="0" smtClean="0"/>
              <a:t>sens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 smtClean="0"/>
              <a:t>Abstraction de la réalité</a:t>
            </a:r>
            <a:r>
              <a:rPr lang="fr-FR" sz="24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24400" y="4875637"/>
            <a:ext cx="4191000" cy="1932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52400" y="483114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b="1" dirty="0"/>
              <a:t>Traitement de données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/>
              <a:t>Information : </a:t>
            </a:r>
            <a:r>
              <a:rPr lang="fr-FR" sz="2400" dirty="0"/>
              <a:t>est le résultat </a:t>
            </a:r>
            <a:r>
              <a:rPr lang="fr-FR" sz="2400" dirty="0" smtClean="0"/>
              <a:t>de traitement de </a:t>
            </a:r>
            <a:r>
              <a:rPr lang="fr-FR" sz="2400" dirty="0" err="1" smtClean="0"/>
              <a:t>donnees</a:t>
            </a:r>
            <a:endParaRPr lang="fr-F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/>
              <a:t>Processus / mécanisme</a:t>
            </a:r>
            <a:endParaRPr lang="fr-FR" sz="2400" dirty="0"/>
          </a:p>
        </p:txBody>
      </p:sp>
      <p:sp>
        <p:nvSpPr>
          <p:cNvPr id="12" name="Rectangle 11"/>
          <p:cNvSpPr/>
          <p:nvPr/>
        </p:nvSpPr>
        <p:spPr>
          <a:xfrm>
            <a:off x="152400" y="4849407"/>
            <a:ext cx="4191000" cy="1932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00300" y="1828800"/>
            <a:ext cx="23448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19900" y="4191000"/>
            <a:ext cx="0" cy="684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343400" y="5841833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77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uiExpand="1" build="p"/>
      <p:bldP spid="9" grpId="0" animBg="1"/>
      <p:bldP spid="10" grpId="0" animBg="1"/>
      <p:bldP spid="7" grpId="0"/>
      <p:bldP spid="11" grpId="0" animBg="1"/>
      <p:bldP spid="8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étapes du traitement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28600" y="2136339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fr-FR" sz="2400" dirty="0" smtClean="0"/>
              <a:t>Compréhension </a:t>
            </a:r>
          </a:p>
          <a:p>
            <a:pPr marL="457200" indent="-457200">
              <a:buAutoNum type="arabicPeriod"/>
            </a:pPr>
            <a:endParaRPr lang="fr-FR" sz="2400" dirty="0" smtClean="0"/>
          </a:p>
          <a:p>
            <a:pPr marL="457200" indent="-457200">
              <a:buAutoNum type="arabicPeriod"/>
            </a:pPr>
            <a:r>
              <a:rPr lang="fr-FR" sz="2400" dirty="0" smtClean="0"/>
              <a:t>Analyse </a:t>
            </a:r>
          </a:p>
          <a:p>
            <a:pPr marL="457200" indent="-457200">
              <a:buAutoNum type="arabicPeriod"/>
            </a:pPr>
            <a:endParaRPr lang="fr-FR" sz="2400" dirty="0" smtClean="0"/>
          </a:p>
          <a:p>
            <a:pPr marL="457200" indent="-457200">
              <a:buAutoNum type="arabicPeriod"/>
            </a:pPr>
            <a:r>
              <a:rPr lang="fr-FR" sz="2400" dirty="0" smtClean="0"/>
              <a:t>Résolution </a:t>
            </a:r>
          </a:p>
          <a:p>
            <a:r>
              <a:rPr lang="fr-FR" sz="2400" dirty="0" smtClean="0"/>
              <a:t>       (solution des sous-problèmes et synthèse de la solution)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219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Représentation de la structure du problème</a:t>
            </a:r>
            <a:br>
              <a:rPr lang="fr-FR" sz="3200" dirty="0" smtClean="0"/>
            </a:br>
            <a:endParaRPr lang="fr-FR" sz="3200" dirty="0"/>
          </a:p>
        </p:txBody>
      </p:sp>
      <p:sp>
        <p:nvSpPr>
          <p:cNvPr id="3" name="Rectangle 2"/>
          <p:cNvSpPr/>
          <p:nvPr/>
        </p:nvSpPr>
        <p:spPr>
          <a:xfrm>
            <a:off x="914400" y="1359315"/>
            <a:ext cx="220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/>
              <a:t>1. Verbalement </a:t>
            </a:r>
            <a:r>
              <a:rPr lang="fr-FR" sz="2000" b="1" dirty="0"/>
              <a:t>(texte a l’ordre</a:t>
            </a:r>
            <a:r>
              <a:rPr lang="fr-FR" sz="2000" b="1" dirty="0" smtClean="0"/>
              <a:t>)</a:t>
            </a:r>
            <a:endParaRPr lang="fr-FR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562600" y="1359315"/>
            <a:ext cx="3593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/>
              <a:t>2. Graphiques (en utilisant des rectangles et des lignes simples)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066800" y="2292403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Variable</a:t>
            </a:r>
            <a:r>
              <a:rPr lang="fr-FR" dirty="0"/>
              <a:t> </a:t>
            </a:r>
            <a:r>
              <a:rPr lang="fr-FR" dirty="0" err="1"/>
              <a:t>Temp</a:t>
            </a:r>
            <a:r>
              <a:rPr lang="fr-FR" dirty="0"/>
              <a:t> </a:t>
            </a:r>
            <a:r>
              <a:rPr lang="fr-FR" b="1" dirty="0"/>
              <a:t>en Entier</a:t>
            </a:r>
            <a:endParaRPr lang="fr-FR" b="0" dirty="0" smtClean="0">
              <a:effectLst/>
            </a:endParaRPr>
          </a:p>
          <a:p>
            <a:r>
              <a:rPr lang="fr-FR" b="1" dirty="0"/>
              <a:t>Début</a:t>
            </a:r>
            <a:endParaRPr lang="fr-FR" b="0" dirty="0" smtClean="0">
              <a:effectLst/>
            </a:endParaRPr>
          </a:p>
          <a:p>
            <a:r>
              <a:rPr lang="fr-FR" b="1" dirty="0"/>
              <a:t>Ecrire</a:t>
            </a:r>
            <a:r>
              <a:rPr lang="fr-FR" dirty="0"/>
              <a:t> "Entrez la température de l’eau :"</a:t>
            </a:r>
            <a:endParaRPr lang="fr-FR" b="0" dirty="0" smtClean="0">
              <a:effectLst/>
            </a:endParaRPr>
          </a:p>
          <a:p>
            <a:r>
              <a:rPr lang="fr-FR" b="1" dirty="0"/>
              <a:t>Lire</a:t>
            </a:r>
            <a:r>
              <a:rPr lang="fr-FR" dirty="0"/>
              <a:t> </a:t>
            </a:r>
            <a:r>
              <a:rPr lang="fr-FR" dirty="0" err="1"/>
              <a:t>Temp</a:t>
            </a:r>
            <a:endParaRPr lang="fr-FR" b="0" dirty="0" smtClean="0">
              <a:effectLst/>
            </a:endParaRPr>
          </a:p>
          <a:p>
            <a:r>
              <a:rPr lang="fr-FR" b="1" dirty="0"/>
              <a:t>Si</a:t>
            </a:r>
            <a:r>
              <a:rPr lang="fr-FR" dirty="0"/>
              <a:t> </a:t>
            </a:r>
            <a:r>
              <a:rPr lang="fr-FR" dirty="0" err="1"/>
              <a:t>Temp</a:t>
            </a:r>
            <a:r>
              <a:rPr lang="fr-FR" dirty="0"/>
              <a:t> =&lt; 0 </a:t>
            </a:r>
            <a:r>
              <a:rPr lang="fr-FR" b="1" dirty="0"/>
              <a:t>Alors</a:t>
            </a:r>
            <a:endParaRPr lang="fr-FR" b="0" dirty="0" smtClean="0">
              <a:effectLst/>
            </a:endParaRPr>
          </a:p>
          <a:p>
            <a:r>
              <a:rPr lang="fr-FR" b="1" dirty="0"/>
              <a:t> Ecrire</a:t>
            </a:r>
            <a:r>
              <a:rPr lang="fr-FR" dirty="0"/>
              <a:t> "C’est de la glace"</a:t>
            </a:r>
            <a:endParaRPr lang="fr-FR" b="0" dirty="0" smtClean="0">
              <a:effectLst/>
            </a:endParaRPr>
          </a:p>
          <a:p>
            <a:r>
              <a:rPr lang="fr-FR" b="1" dirty="0"/>
              <a:t>Sinon</a:t>
            </a:r>
            <a:endParaRPr lang="fr-FR" b="0" dirty="0" smtClean="0">
              <a:effectLst/>
            </a:endParaRPr>
          </a:p>
          <a:p>
            <a:r>
              <a:rPr lang="fr-FR" b="1" dirty="0"/>
              <a:t> Si</a:t>
            </a:r>
            <a:r>
              <a:rPr lang="fr-FR" dirty="0"/>
              <a:t> </a:t>
            </a:r>
            <a:r>
              <a:rPr lang="fr-FR" dirty="0" err="1"/>
              <a:t>Temp</a:t>
            </a:r>
            <a:r>
              <a:rPr lang="fr-FR" dirty="0"/>
              <a:t> &lt; 100 </a:t>
            </a:r>
            <a:r>
              <a:rPr lang="fr-FR" b="1" dirty="0"/>
              <a:t>Alors</a:t>
            </a:r>
            <a:endParaRPr lang="fr-FR" b="0" dirty="0" smtClean="0">
              <a:effectLst/>
            </a:endParaRPr>
          </a:p>
          <a:p>
            <a:r>
              <a:rPr lang="fr-FR" b="1" dirty="0"/>
              <a:t>Ecrire</a:t>
            </a:r>
            <a:r>
              <a:rPr lang="fr-FR" dirty="0"/>
              <a:t> "C’est du liquide"</a:t>
            </a:r>
            <a:endParaRPr lang="fr-FR" b="0" dirty="0" smtClean="0">
              <a:effectLst/>
            </a:endParaRPr>
          </a:p>
          <a:p>
            <a:r>
              <a:rPr lang="fr-FR" b="1" dirty="0"/>
              <a:t>Sinon</a:t>
            </a:r>
            <a:endParaRPr lang="fr-FR" b="0" dirty="0" smtClean="0">
              <a:effectLst/>
            </a:endParaRPr>
          </a:p>
          <a:p>
            <a:r>
              <a:rPr lang="fr-FR" b="1" dirty="0"/>
              <a:t>Ecrire</a:t>
            </a:r>
            <a:r>
              <a:rPr lang="fr-FR" dirty="0"/>
              <a:t> "C’est de la vapeur"</a:t>
            </a:r>
            <a:endParaRPr lang="fr-FR" b="0" dirty="0" smtClean="0">
              <a:effectLst/>
            </a:endParaRPr>
          </a:p>
          <a:p>
            <a:r>
              <a:rPr lang="fr-FR" b="1" dirty="0" err="1" smtClean="0"/>
              <a:t>Finsi</a:t>
            </a:r>
            <a:endParaRPr lang="fr-FR" b="0" dirty="0" smtClean="0">
              <a:effectLst/>
            </a:endParaRPr>
          </a:p>
          <a:p>
            <a:r>
              <a:rPr lang="fr-FR" b="1" dirty="0" err="1"/>
              <a:t>Finsi</a:t>
            </a:r>
            <a:endParaRPr lang="fr-FR" b="0" dirty="0" smtClean="0">
              <a:effectLst/>
            </a:endParaRPr>
          </a:p>
          <a:p>
            <a:r>
              <a:rPr lang="fr-FR" b="1" dirty="0"/>
              <a:t>Fin</a:t>
            </a:r>
            <a:endParaRPr lang="fr-FR" b="0" dirty="0" smtClean="0">
              <a:effectLst/>
            </a:endParaRP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b="0" dirty="0" smtClean="0">
                <a:effectLst/>
              </a:rPr>
              <a:t/>
            </a:r>
            <a:br>
              <a:rPr lang="fr-FR" b="0" dirty="0" smtClean="0">
                <a:effectLst/>
              </a:rPr>
            </a:br>
            <a:endParaRPr lang="fr-FR" dirty="0"/>
          </a:p>
        </p:txBody>
      </p:sp>
      <p:pic>
        <p:nvPicPr>
          <p:cNvPr id="6150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45" y="2278548"/>
            <a:ext cx="2181555" cy="399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189343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Debut/ Fin 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3124302"/>
            <a:ext cx="383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   (</a:t>
            </a:r>
            <a:r>
              <a:rPr lang="en-US" dirty="0" err="1" smtClean="0"/>
              <a:t>Deux</a:t>
            </a:r>
            <a:r>
              <a:rPr lang="en-US" dirty="0" smtClean="0"/>
              <a:t> sorties  -- true/false)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43318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Instrunction</a:t>
            </a:r>
            <a:r>
              <a:rPr lang="en-US" dirty="0" smtClean="0"/>
              <a:t>(s) </a:t>
            </a:r>
            <a:r>
              <a:rPr lang="en-US" dirty="0" err="1" smtClean="0"/>
              <a:t>d'affectation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3716212" y="5246234"/>
            <a:ext cx="550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Lire (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) /</a:t>
            </a:r>
            <a:r>
              <a:rPr lang="en-US" dirty="0" err="1" smtClean="0"/>
              <a:t>Ecrire</a:t>
            </a:r>
            <a:r>
              <a:rPr lang="en-US" dirty="0" smtClean="0"/>
              <a:t> (</a:t>
            </a:r>
            <a:r>
              <a:rPr lang="en-US" dirty="0" err="1" smtClean="0"/>
              <a:t>quelque</a:t>
            </a:r>
            <a:r>
              <a:rPr lang="en-US" dirty="0" smtClean="0"/>
              <a:t> chose </a:t>
            </a:r>
            <a:r>
              <a:rPr lang="en-US" dirty="0" err="1" smtClean="0"/>
              <a:t>sur</a:t>
            </a:r>
            <a:r>
              <a:rPr lang="en-US" dirty="0" smtClean="0"/>
              <a:t> la console)  </a:t>
            </a:r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Flow Diagrams </a:t>
            </a:r>
            <a:endParaRPr lang="fr-FR" dirty="0"/>
          </a:p>
        </p:txBody>
      </p:sp>
      <p:grpSp>
        <p:nvGrpSpPr>
          <p:cNvPr id="8" name="Group 7"/>
          <p:cNvGrpSpPr/>
          <p:nvPr/>
        </p:nvGrpSpPr>
        <p:grpSpPr>
          <a:xfrm>
            <a:off x="457200" y="1588634"/>
            <a:ext cx="2362200" cy="4431166"/>
            <a:chOff x="457200" y="1588634"/>
            <a:chExt cx="2362200" cy="443116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50" y="1588634"/>
              <a:ext cx="2228850" cy="4431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457200" y="3124302"/>
              <a:ext cx="762000" cy="1752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8" name="Picture 4" descr="Image result for flow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83155"/>
            <a:ext cx="2743200" cy="25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0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ym typeface="Wingdings" pitchFamily="2" charset="2"/>
              </a:rPr>
              <a:t>Algorithme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331377" y="1828800"/>
            <a:ext cx="6978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"Le chemin menant à la solution du problème"</a:t>
            </a:r>
            <a:endParaRPr lang="fr-FR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2362200"/>
            <a:ext cx="8181074" cy="4508063"/>
            <a:chOff x="0" y="1899131"/>
            <a:chExt cx="8181074" cy="4958869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899131"/>
              <a:ext cx="6569220" cy="4958869"/>
              <a:chOff x="533400" y="1899131"/>
              <a:chExt cx="6569220" cy="4958869"/>
            </a:xfrm>
          </p:grpSpPr>
          <p:pic>
            <p:nvPicPr>
              <p:cNvPr id="5122" name="Picture 2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00" y="1899131"/>
                <a:ext cx="6569220" cy="49588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/>
              <p:cNvSpPr/>
              <p:nvPr/>
            </p:nvSpPr>
            <p:spPr>
              <a:xfrm>
                <a:off x="2057400" y="6172200"/>
                <a:ext cx="3886200" cy="685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27709" y="6140118"/>
              <a:ext cx="18323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err="1" smtClean="0"/>
                <a:t>Probleme</a:t>
              </a:r>
              <a:endParaRPr lang="fr-FR" sz="32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76147" y="2514600"/>
              <a:ext cx="160492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/>
                <a:t>Solution</a:t>
              </a:r>
              <a:endParaRPr lang="fr-FR" sz="3200" b="1" dirty="0"/>
            </a:p>
          </p:txBody>
        </p:sp>
        <p:sp>
          <p:nvSpPr>
            <p:cNvPr id="10" name="Rectangle 9"/>
            <p:cNvSpPr/>
            <p:nvPr/>
          </p:nvSpPr>
          <p:spPr>
            <a:xfrm rot="21085102">
              <a:off x="2216518" y="3962400"/>
              <a:ext cx="362791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</a:rPr>
                <a:t>A l g o r I t h m e</a:t>
              </a:r>
              <a:endParaRPr lang="fr-FR" sz="4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0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Variable</a:t>
            </a:r>
            <a:r>
              <a:rPr lang="fr-FR" dirty="0"/>
              <a:t> </a:t>
            </a:r>
            <a:r>
              <a:rPr lang="fr-FR" dirty="0" err="1" smtClean="0"/>
              <a:t>NomDeVariable</a:t>
            </a:r>
            <a:r>
              <a:rPr lang="fr-FR" dirty="0" smtClean="0"/>
              <a:t> </a:t>
            </a:r>
            <a:r>
              <a:rPr lang="fr-FR" b="1" dirty="0" smtClean="0"/>
              <a:t>en </a:t>
            </a:r>
            <a:r>
              <a:rPr lang="fr-FR" b="1" dirty="0" err="1" smtClean="0"/>
              <a:t>TypeDeVariable</a:t>
            </a:r>
            <a:endParaRPr lang="fr-FR" b="0" dirty="0" smtClean="0">
              <a:effectLst/>
            </a:endParaRPr>
          </a:p>
          <a:p>
            <a:r>
              <a:rPr lang="fr-FR" b="1" dirty="0"/>
              <a:t>Début</a:t>
            </a:r>
            <a:endParaRPr lang="fr-FR" b="0" dirty="0" smtClean="0">
              <a:effectLst/>
            </a:endParaRPr>
          </a:p>
          <a:p>
            <a:r>
              <a:rPr lang="fr-FR" b="1" dirty="0"/>
              <a:t>Ecrire</a:t>
            </a:r>
            <a:r>
              <a:rPr lang="fr-FR" dirty="0"/>
              <a:t> </a:t>
            </a:r>
            <a:r>
              <a:rPr lang="fr-FR" dirty="0" smtClean="0"/>
              <a:t>" Message affiche a l’</a:t>
            </a:r>
            <a:r>
              <a:rPr lang="fr-FR" dirty="0" err="1" smtClean="0"/>
              <a:t>ecran</a:t>
            </a:r>
            <a:r>
              <a:rPr lang="fr-FR" dirty="0" smtClean="0"/>
              <a:t> "</a:t>
            </a:r>
            <a:endParaRPr lang="fr-FR" b="0" dirty="0" smtClean="0">
              <a:effectLst/>
            </a:endParaRPr>
          </a:p>
          <a:p>
            <a:r>
              <a:rPr lang="fr-FR" b="1" dirty="0"/>
              <a:t>Lire</a:t>
            </a: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err="1" smtClean="0"/>
              <a:t>NomDeVariable</a:t>
            </a:r>
            <a:endParaRPr lang="fr-FR" b="0" dirty="0" smtClean="0">
              <a:effectLst/>
            </a:endParaRPr>
          </a:p>
          <a:p>
            <a:r>
              <a:rPr lang="fr-FR" b="1" dirty="0"/>
              <a:t>Si</a:t>
            </a:r>
            <a:r>
              <a:rPr lang="fr-FR" dirty="0"/>
              <a:t> </a:t>
            </a:r>
            <a:r>
              <a:rPr lang="fr-FR" dirty="0" smtClean="0"/>
              <a:t>Condition </a:t>
            </a:r>
            <a:r>
              <a:rPr lang="fr-FR" b="1" dirty="0" smtClean="0"/>
              <a:t>Alors</a:t>
            </a:r>
            <a:endParaRPr lang="fr-FR" b="0" dirty="0" smtClean="0">
              <a:effectLst/>
            </a:endParaRPr>
          </a:p>
          <a:p>
            <a:r>
              <a:rPr lang="fr-FR" b="1" dirty="0"/>
              <a:t> Ecrire</a:t>
            </a:r>
            <a:r>
              <a:rPr lang="fr-FR" dirty="0"/>
              <a:t> </a:t>
            </a:r>
            <a:r>
              <a:rPr lang="fr-FR" dirty="0" smtClean="0"/>
              <a:t>" Message "   </a:t>
            </a:r>
            <a:endParaRPr lang="fr-FR" b="0" dirty="0" smtClean="0">
              <a:effectLst/>
            </a:endParaRPr>
          </a:p>
          <a:p>
            <a:r>
              <a:rPr lang="fr-FR" b="1" dirty="0" smtClean="0"/>
              <a:t>Sinon</a:t>
            </a:r>
          </a:p>
          <a:p>
            <a:r>
              <a:rPr lang="en-US" b="1" dirty="0">
                <a:effectLst/>
              </a:rPr>
              <a:t> </a:t>
            </a:r>
            <a:r>
              <a:rPr lang="en-US" b="1" dirty="0" smtClean="0">
                <a:effectLst/>
              </a:rPr>
              <a:t>   </a:t>
            </a:r>
            <a:r>
              <a:rPr lang="en-US" b="1" dirty="0" err="1" smtClean="0">
                <a:effectLst/>
              </a:rPr>
              <a:t>NomDeVariable</a:t>
            </a:r>
            <a:r>
              <a:rPr lang="en-US" b="1" dirty="0" smtClean="0">
                <a:effectLst/>
              </a:rPr>
              <a:t> </a:t>
            </a:r>
            <a:r>
              <a:rPr lang="en-US" b="1" dirty="0" smtClean="0">
                <a:effectLst/>
                <a:sym typeface="Wingdings" pitchFamily="2" charset="2"/>
              </a:rPr>
              <a:t> </a:t>
            </a:r>
            <a:r>
              <a:rPr lang="en-US" b="1" dirty="0" err="1" smtClean="0">
                <a:effectLst/>
              </a:rPr>
              <a:t>NomDeVariable</a:t>
            </a:r>
            <a:r>
              <a:rPr lang="en-US" b="1" dirty="0" smtClean="0">
                <a:effectLst/>
              </a:rPr>
              <a:t> +7</a:t>
            </a:r>
            <a:endParaRPr lang="fr-FR" b="0" dirty="0" smtClean="0">
              <a:effectLst/>
            </a:endParaRPr>
          </a:p>
          <a:p>
            <a:r>
              <a:rPr lang="fr-FR" b="1" dirty="0"/>
              <a:t> </a:t>
            </a:r>
            <a:r>
              <a:rPr lang="fr-FR" b="1" dirty="0" err="1" smtClean="0"/>
              <a:t>Finsi</a:t>
            </a:r>
            <a:endParaRPr lang="fr-FR" b="0" dirty="0" smtClean="0">
              <a:effectLst/>
            </a:endParaRPr>
          </a:p>
          <a:p>
            <a:r>
              <a:rPr lang="fr-FR" b="1" dirty="0" smtClean="0"/>
              <a:t>Fin</a:t>
            </a:r>
            <a:endParaRPr lang="fr-FR" b="0" dirty="0" smtClean="0">
              <a:effectLst/>
            </a:endParaRP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b="0" dirty="0" smtClean="0">
                <a:effectLst/>
              </a:rPr>
              <a:t/>
            </a:r>
            <a:br>
              <a:rPr lang="fr-FR" b="0" dirty="0" smtClean="0">
                <a:effectLst/>
              </a:rPr>
            </a:b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247658" y="5195455"/>
            <a:ext cx="189634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NomDeVariable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sz="1100" dirty="0" smtClean="0">
                <a:solidFill>
                  <a:schemeClr val="tx1"/>
                </a:solidFill>
              </a:rPr>
              <a:t> NomDeVariable+7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60127" y="228600"/>
            <a:ext cx="1752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ebut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60127" y="6096000"/>
            <a:ext cx="1752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in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6161809" y="1219200"/>
            <a:ext cx="2819400" cy="685800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</a:t>
            </a:r>
            <a:r>
              <a:rPr lang="en-US" dirty="0" err="1" smtClean="0">
                <a:solidFill>
                  <a:schemeClr val="tx1"/>
                </a:solidFill>
              </a:rPr>
              <a:t>affiche</a:t>
            </a:r>
            <a:r>
              <a:rPr lang="en-US" dirty="0" smtClean="0">
                <a:solidFill>
                  <a:schemeClr val="tx1"/>
                </a:solidFill>
              </a:rPr>
              <a:t> a </a:t>
            </a:r>
            <a:r>
              <a:rPr lang="en-US" dirty="0" err="1" smtClean="0">
                <a:solidFill>
                  <a:schemeClr val="tx1"/>
                </a:solidFill>
              </a:rPr>
              <a:t>l’ecran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6005945" y="3235036"/>
            <a:ext cx="2483427" cy="14478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Condition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Parallelogram 9"/>
          <p:cNvSpPr/>
          <p:nvPr/>
        </p:nvSpPr>
        <p:spPr>
          <a:xfrm>
            <a:off x="6026727" y="2265759"/>
            <a:ext cx="2819400" cy="685800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Lire </a:t>
            </a:r>
            <a:r>
              <a:rPr lang="en-US" dirty="0" err="1" smtClean="0">
                <a:solidFill>
                  <a:schemeClr val="tx1"/>
                </a:solidFill>
              </a:rPr>
              <a:t>NomDeVariable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4842164" y="5081155"/>
            <a:ext cx="1911927" cy="685800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4"/>
          </p:cNvCxnSpPr>
          <p:nvPr/>
        </p:nvCxnSpPr>
        <p:spPr>
          <a:xfrm>
            <a:off x="7436427" y="76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467600" y="1828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47658" y="2971800"/>
            <a:ext cx="0" cy="283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</p:cNvCxnSpPr>
          <p:nvPr/>
        </p:nvCxnSpPr>
        <p:spPr>
          <a:xfrm>
            <a:off x="8489372" y="3958936"/>
            <a:ext cx="197428" cy="12365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1"/>
          </p:cNvCxnSpPr>
          <p:nvPr/>
        </p:nvCxnSpPr>
        <p:spPr>
          <a:xfrm rot="10800000" flipV="1">
            <a:off x="5638801" y="3958935"/>
            <a:ext cx="367145" cy="11222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4"/>
            <a:endCxn id="6" idx="2"/>
          </p:cNvCxnSpPr>
          <p:nvPr/>
        </p:nvCxnSpPr>
        <p:spPr>
          <a:xfrm rot="16200000" flipH="1">
            <a:off x="5881255" y="5683827"/>
            <a:ext cx="595745" cy="7619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6" idx="6"/>
          </p:cNvCxnSpPr>
          <p:nvPr/>
        </p:nvCxnSpPr>
        <p:spPr>
          <a:xfrm rot="5400000">
            <a:off x="8095385" y="5869998"/>
            <a:ext cx="710045" cy="2753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00" y="3581400"/>
            <a:ext cx="60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Vrai</a:t>
            </a:r>
            <a:r>
              <a:rPr lang="en-US" dirty="0" smtClean="0"/>
              <a:t> </a:t>
            </a:r>
            <a:endParaRPr lang="fr-FR" dirty="0"/>
          </a:p>
        </p:txBody>
      </p:sp>
      <p:sp>
        <p:nvSpPr>
          <p:cNvPr id="30" name="TextBox 29"/>
          <p:cNvSpPr txBox="1"/>
          <p:nvPr/>
        </p:nvSpPr>
        <p:spPr>
          <a:xfrm>
            <a:off x="8378928" y="3549134"/>
            <a:ext cx="61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1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249</Words>
  <Application>Microsoft Office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Pourquoi Code?</vt:lpstr>
      <vt:lpstr>Qu’est-ce qu’un probleme?</vt:lpstr>
      <vt:lpstr>Les étapes du traitement</vt:lpstr>
      <vt:lpstr>Représentation de la structure du problème </vt:lpstr>
      <vt:lpstr>PowerPoint Presentation</vt:lpstr>
      <vt:lpstr> Algorithme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Athanasia</dc:creator>
  <cp:lastModifiedBy>Athanasia</cp:lastModifiedBy>
  <cp:revision>16</cp:revision>
  <dcterms:created xsi:type="dcterms:W3CDTF">2017-10-12T13:07:20Z</dcterms:created>
  <dcterms:modified xsi:type="dcterms:W3CDTF">2017-10-13T03:29:08Z</dcterms:modified>
</cp:coreProperties>
</file>