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57"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p:scale>
          <a:sx n="75" d="100"/>
          <a:sy n="75"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616DBD-AE0A-402F-9399-664C8A7672C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4142849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16DBD-AE0A-402F-9399-664C8A7672C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106833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16DBD-AE0A-402F-9399-664C8A7672C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4339-776F-45BD-8411-F3C6404A15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299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16DBD-AE0A-402F-9399-664C8A7672C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3533677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16DBD-AE0A-402F-9399-664C8A7672C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4339-776F-45BD-8411-F3C6404A15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2367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16DBD-AE0A-402F-9399-664C8A7672C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3524580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16DBD-AE0A-402F-9399-664C8A7672C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1926766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16DBD-AE0A-402F-9399-664C8A7672C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308266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16DBD-AE0A-402F-9399-664C8A7672C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338419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16DBD-AE0A-402F-9399-664C8A7672CB}"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179088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616DBD-AE0A-402F-9399-664C8A7672CB}"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136794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616DBD-AE0A-402F-9399-664C8A7672CB}" type="datetimeFigureOut">
              <a:rPr lang="en-US" smtClean="0"/>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374952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616DBD-AE0A-402F-9399-664C8A7672CB}" type="datetimeFigureOut">
              <a:rPr lang="en-US" smtClean="0"/>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340220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16DBD-AE0A-402F-9399-664C8A7672CB}" type="datetimeFigureOut">
              <a:rPr lang="en-US" smtClean="0"/>
              <a:t>11/16/2017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2475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16DBD-AE0A-402F-9399-664C8A7672CB}"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165531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16DBD-AE0A-402F-9399-664C8A7672CB}"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34339-776F-45BD-8411-F3C6404A15C7}" type="slidenum">
              <a:rPr lang="en-US" smtClean="0"/>
              <a:t>‹#›</a:t>
            </a:fld>
            <a:endParaRPr lang="en-US"/>
          </a:p>
        </p:txBody>
      </p:sp>
    </p:spTree>
    <p:extLst>
      <p:ext uri="{BB962C8B-B14F-4D97-AF65-F5344CB8AC3E}">
        <p14:creationId xmlns:p14="http://schemas.microsoft.com/office/powerpoint/2010/main" val="1048131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616DBD-AE0A-402F-9399-664C8A7672CB}" type="datetimeFigureOut">
              <a:rPr lang="en-US" smtClean="0"/>
              <a:t>11/16/2017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034339-776F-45BD-8411-F3C6404A15C7}" type="slidenum">
              <a:rPr lang="en-US" smtClean="0"/>
              <a:t>‹#›</a:t>
            </a:fld>
            <a:endParaRPr lang="en-US"/>
          </a:p>
        </p:txBody>
      </p:sp>
    </p:spTree>
    <p:extLst>
      <p:ext uri="{BB962C8B-B14F-4D97-AF65-F5344CB8AC3E}">
        <p14:creationId xmlns:p14="http://schemas.microsoft.com/office/powerpoint/2010/main" val="2184170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odeproject.com/Articles/825700/Beginners-Guide-to-Android-Animation-Graphics#property_anim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eveloper.android.com/reference/android/view/animation/package-summary.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eveloper.android.com/reference/android/graphics/drawable/Drawable.html" TargetMode="External"/><Relationship Id="rId2" Type="http://schemas.openxmlformats.org/officeDocument/2006/relationships/hyperlink" Target="https://www.codeproject.com/Articles/825700/Beginners-Guide-to-Android-Animation-Graphics#drawable_animation"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graphics/drawable/AnimationDrawabl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7901" y="131474"/>
            <a:ext cx="5384799" cy="2387600"/>
          </a:xfrm>
        </p:spPr>
        <p:txBody>
          <a:bodyPr/>
          <a:lstStyle/>
          <a:p>
            <a:r>
              <a:rPr lang="en-US" sz="3600" dirty="0" smtClean="0">
                <a:solidFill>
                  <a:schemeClr val="tx2"/>
                </a:solidFill>
              </a:rPr>
              <a:t>AKATWIJUKA MOSES </a:t>
            </a:r>
            <a:br>
              <a:rPr lang="en-US" sz="3600" dirty="0" smtClean="0">
                <a:solidFill>
                  <a:schemeClr val="tx2"/>
                </a:solidFill>
              </a:rPr>
            </a:br>
            <a:r>
              <a:rPr lang="en-US" sz="3600" dirty="0" smtClean="0">
                <a:solidFill>
                  <a:schemeClr val="tx2"/>
                </a:solidFill>
              </a:rPr>
              <a:t>2015/BCS/092S       </a:t>
            </a:r>
            <a:endParaRPr lang="en-US" sz="3600" dirty="0">
              <a:solidFill>
                <a:schemeClr val="tx2"/>
              </a:solidFill>
            </a:endParaRPr>
          </a:p>
        </p:txBody>
      </p:sp>
      <p:sp>
        <p:nvSpPr>
          <p:cNvPr id="3" name="Subtitle 2"/>
          <p:cNvSpPr>
            <a:spLocks noGrp="1"/>
          </p:cNvSpPr>
          <p:nvPr>
            <p:ph type="subTitle" idx="1"/>
          </p:nvPr>
        </p:nvSpPr>
        <p:spPr>
          <a:xfrm>
            <a:off x="3187700" y="2997201"/>
            <a:ext cx="4445000" cy="2150532"/>
          </a:xfrm>
        </p:spPr>
        <p:txBody>
          <a:bodyPr/>
          <a:lstStyle/>
          <a:p>
            <a:pPr algn="ctr"/>
            <a:r>
              <a:rPr lang="en-US" dirty="0" smtClean="0"/>
              <a:t>PROJECT NAME:</a:t>
            </a:r>
          </a:p>
          <a:p>
            <a:pPr algn="ctr"/>
            <a:r>
              <a:rPr lang="en-US" sz="2000" b="1" dirty="0" smtClean="0">
                <a:solidFill>
                  <a:schemeClr val="tx1"/>
                </a:solidFill>
              </a:rPr>
              <a:t>Animation </a:t>
            </a:r>
            <a:r>
              <a:rPr lang="en-US" sz="2000" b="1" dirty="0" err="1" smtClean="0">
                <a:solidFill>
                  <a:schemeClr val="tx1"/>
                </a:solidFill>
              </a:rPr>
              <a:t>reseach</a:t>
            </a:r>
            <a:r>
              <a:rPr lang="en-US" sz="2000" b="1" dirty="0" smtClean="0">
                <a:solidFill>
                  <a:schemeClr val="tx1"/>
                </a:solidFill>
              </a:rPr>
              <a:t> project</a:t>
            </a:r>
            <a:endParaRPr lang="en-US" sz="2000" b="1" dirty="0">
              <a:solidFill>
                <a:schemeClr val="tx1"/>
              </a:solidFill>
            </a:endParaRPr>
          </a:p>
        </p:txBody>
      </p:sp>
    </p:spTree>
    <p:extLst>
      <p:ext uri="{BB962C8B-B14F-4D97-AF65-F5344CB8AC3E}">
        <p14:creationId xmlns:p14="http://schemas.microsoft.com/office/powerpoint/2010/main" val="183595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start with animation</a:t>
            </a:r>
            <a:endParaRPr lang="en-US" dirty="0"/>
          </a:p>
        </p:txBody>
      </p:sp>
      <p:sp>
        <p:nvSpPr>
          <p:cNvPr id="3" name="Content Placeholder 2"/>
          <p:cNvSpPr>
            <a:spLocks noGrp="1"/>
          </p:cNvSpPr>
          <p:nvPr>
            <p:ph idx="1"/>
          </p:nvPr>
        </p:nvSpPr>
        <p:spPr/>
        <p:txBody>
          <a:bodyPr/>
          <a:lstStyle/>
          <a:p>
            <a:r>
              <a:rPr lang="en-US" dirty="0"/>
              <a:t>We create a resource directory under the res folder names </a:t>
            </a:r>
            <a:r>
              <a:rPr lang="en-US" b="1" dirty="0" err="1"/>
              <a:t>anim</a:t>
            </a:r>
            <a:r>
              <a:rPr lang="en-US" dirty="0"/>
              <a:t> to keep all the xml files containing the animation logic. Following is a sample xml file showing an android animation code logic.</a:t>
            </a:r>
          </a:p>
        </p:txBody>
      </p:sp>
    </p:spTree>
    <p:extLst>
      <p:ext uri="{BB962C8B-B14F-4D97-AF65-F5344CB8AC3E}">
        <p14:creationId xmlns:p14="http://schemas.microsoft.com/office/powerpoint/2010/main" val="88540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xml files</a:t>
            </a:r>
            <a:endParaRPr lang="en-US" dirty="0"/>
          </a:p>
        </p:txBody>
      </p:sp>
      <p:sp>
        <p:nvSpPr>
          <p:cNvPr id="3" name="Content Placeholder 2"/>
          <p:cNvSpPr>
            <a:spLocks noGrp="1"/>
          </p:cNvSpPr>
          <p:nvPr>
            <p:ph idx="1"/>
          </p:nvPr>
        </p:nvSpPr>
        <p:spPr/>
        <p:txBody>
          <a:bodyPr>
            <a:normAutofit lnSpcReduction="10000"/>
          </a:bodyPr>
          <a:lstStyle/>
          <a:p>
            <a:r>
              <a:rPr lang="en-US" b="1" dirty="0"/>
              <a:t>TRANSFORMATION</a:t>
            </a:r>
            <a:r>
              <a:rPr lang="en-US" dirty="0"/>
              <a:t> : is the transformation that we want to specify. In our case we start with an x and y scale of 0 and end with an x and y scale of 1</a:t>
            </a:r>
          </a:p>
          <a:p>
            <a:r>
              <a:rPr lang="en-US" b="1" dirty="0"/>
              <a:t>android:fillAfter</a:t>
            </a:r>
            <a:r>
              <a:rPr lang="en-US" dirty="0"/>
              <a:t> : property specifies whether the view should be visible or hidden at the end of the animation. We’ve set it visible in the above code. If it sets to false, the element changes to its previous state after the animation</a:t>
            </a:r>
          </a:p>
          <a:p>
            <a:r>
              <a:rPr lang="en-US" b="1" dirty="0"/>
              <a:t>android:startOffset</a:t>
            </a:r>
            <a:r>
              <a:rPr lang="en-US" dirty="0"/>
              <a:t> : It is the waiting time before an animation starts. This property is mainly used to perform multiple animations in a sequential manner</a:t>
            </a:r>
          </a:p>
          <a:p>
            <a:r>
              <a:rPr lang="en-US" b="1" dirty="0"/>
              <a:t>android:repeatMode</a:t>
            </a:r>
            <a:r>
              <a:rPr lang="en-US" dirty="0"/>
              <a:t> : This is useful when you want the animation to be repeat</a:t>
            </a:r>
          </a:p>
          <a:p>
            <a:r>
              <a:rPr lang="en-US" b="1" dirty="0"/>
              <a:t>android:repeatCount</a:t>
            </a:r>
            <a:r>
              <a:rPr lang="en-US" dirty="0"/>
              <a:t> : This defines number of repetitions on animation. If we set this value to infinite then animation will repeat infinite times</a:t>
            </a:r>
          </a:p>
          <a:p>
            <a:endParaRPr lang="en-US" dirty="0"/>
          </a:p>
        </p:txBody>
      </p:sp>
    </p:spTree>
    <p:extLst>
      <p:ext uri="{BB962C8B-B14F-4D97-AF65-F5344CB8AC3E}">
        <p14:creationId xmlns:p14="http://schemas.microsoft.com/office/powerpoint/2010/main" val="5506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249560"/>
            <a:ext cx="13915641" cy="350346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436" tIns="44436" rIns="44436" bIns="133308"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sz="2400" b="0" i="0" u="none" strike="noStrike" cap="none" normalizeH="0" baseline="0" dirty="0" smtClean="0">
                <a:ln>
                  <a:noFill/>
                </a:ln>
                <a:solidFill>
                  <a:srgbClr val="666600"/>
                </a:solidFill>
                <a:effectLst/>
                <a:latin typeface="Courier New" panose="02070309020205020404" pitchFamily="49" charset="0"/>
              </a:rPr>
              <a:t>&lt;?xml version="1.0" encoding="utf-8"?&gt;</a:t>
            </a:r>
          </a:p>
          <a:p>
            <a:pPr marL="0" lvl="0" indent="0" eaLnBrk="0" fontAlgn="base" hangingPunct="0">
              <a:lnSpc>
                <a:spcPct val="100000"/>
              </a:lnSpc>
              <a:spcBef>
                <a:spcPct val="0"/>
              </a:spcBef>
              <a:spcAft>
                <a:spcPct val="0"/>
              </a:spcAft>
              <a:buNone/>
            </a:pPr>
            <a:r>
              <a:rPr kumimoji="0" lang="en-US" sz="2400" b="0" i="0" u="none" strike="noStrike" cap="none" normalizeH="0" baseline="0" dirty="0" smtClean="0">
                <a:ln>
                  <a:noFill/>
                </a:ln>
                <a:solidFill>
                  <a:srgbClr val="666600"/>
                </a:solidFill>
                <a:effectLst/>
                <a:latin typeface="Courier New" panose="02070309020205020404" pitchFamily="49" charset="0"/>
              </a:rPr>
              <a:t>&lt;scale xmlns:android="http://schemas.android.com/</a:t>
            </a:r>
            <a:r>
              <a:rPr kumimoji="0" lang="en-US" sz="2400" b="0" i="0" u="none" strike="noStrike" cap="none" normalizeH="0" baseline="0" dirty="0" err="1" smtClean="0">
                <a:ln>
                  <a:noFill/>
                </a:ln>
                <a:solidFill>
                  <a:srgbClr val="666600"/>
                </a:solidFill>
                <a:effectLst/>
                <a:latin typeface="Courier New" panose="02070309020205020404" pitchFamily="49" charset="0"/>
              </a:rPr>
              <a:t>apk</a:t>
            </a:r>
            <a:r>
              <a:rPr kumimoji="0" lang="en-US" sz="2400" b="0" i="0" u="none" strike="noStrike" cap="none" normalizeH="0" baseline="0" dirty="0" smtClean="0">
                <a:ln>
                  <a:noFill/>
                </a:ln>
                <a:solidFill>
                  <a:srgbClr val="666600"/>
                </a:solidFill>
                <a:effectLst/>
                <a:latin typeface="Courier New" panose="02070309020205020404" pitchFamily="49" charset="0"/>
              </a:rPr>
              <a:t>/res/android"</a:t>
            </a:r>
          </a:p>
          <a:p>
            <a:pPr marL="0" lvl="0" indent="0" eaLnBrk="0" fontAlgn="base" hangingPunct="0">
              <a:lnSpc>
                <a:spcPct val="100000"/>
              </a:lnSpc>
              <a:spcBef>
                <a:spcPct val="0"/>
              </a:spcBef>
              <a:spcAft>
                <a:spcPct val="0"/>
              </a:spcAft>
              <a:buNone/>
            </a:pPr>
            <a:r>
              <a:rPr kumimoji="0" lang="en-US" sz="2400" b="0" i="0" u="none" strike="noStrike" cap="none" normalizeH="0" baseline="0" dirty="0" smtClean="0">
                <a:ln>
                  <a:noFill/>
                </a:ln>
                <a:solidFill>
                  <a:srgbClr val="666600"/>
                </a:solidFill>
                <a:effectLst/>
                <a:latin typeface="Courier New" panose="02070309020205020404" pitchFamily="49" charset="0"/>
              </a:rPr>
              <a:t>  android:interpolator="@</a:t>
            </a:r>
            <a:r>
              <a:rPr kumimoji="0" lang="en-US" sz="2400" b="0" i="0" u="none" strike="noStrike" cap="none" normalizeH="0" baseline="0" dirty="0" smtClean="0">
                <a:ln>
                  <a:noFill/>
                </a:ln>
                <a:solidFill>
                  <a:srgbClr val="666600"/>
                </a:solidFill>
                <a:effectLst/>
                <a:latin typeface="Courier New" panose="02070309020205020404" pitchFamily="49" charset="0"/>
              </a:rPr>
              <a:t>android:anim/accelerate _</a:t>
            </a:r>
            <a:r>
              <a:rPr kumimoji="0" lang="en-US" sz="2400" b="0" i="0" u="none" strike="noStrike" cap="none" normalizeH="0" baseline="0" dirty="0" smtClean="0">
                <a:ln>
                  <a:noFill/>
                </a:ln>
                <a:solidFill>
                  <a:srgbClr val="666600"/>
                </a:solidFill>
                <a:effectLst/>
                <a:latin typeface="Courier New" panose="02070309020205020404" pitchFamily="49" charset="0"/>
              </a:rPr>
              <a:t>decelerate</a:t>
            </a:r>
            <a:r>
              <a:rPr kumimoji="0" lang="en-US" sz="2400" b="0" i="0" u="none" strike="noStrike" cap="none" normalizeH="0" baseline="0" dirty="0" smtClean="0">
                <a:ln>
                  <a:noFill/>
                </a:ln>
                <a:solidFill>
                  <a:srgbClr val="666600"/>
                </a:solidFill>
                <a:effectLst/>
                <a:latin typeface="Courier New" panose="02070309020205020404" pitchFamily="49" charset="0"/>
              </a:rPr>
              <a:t>_ interpolator</a:t>
            </a:r>
            <a:r>
              <a:rPr kumimoji="0" lang="en-US" sz="2400" b="0" i="0" u="none" strike="noStrike" cap="none" normalizeH="0" baseline="0" dirty="0" smtClean="0">
                <a:ln>
                  <a:noFill/>
                </a:ln>
                <a:solidFill>
                  <a:srgbClr val="666600"/>
                </a:solidFill>
                <a:effectLst/>
                <a:latin typeface="Courier New" panose="02070309020205020404" pitchFamily="49" charset="0"/>
              </a:rPr>
              <a:t>"</a:t>
            </a:r>
          </a:p>
          <a:p>
            <a:pPr marL="0" lvl="0" indent="0" eaLnBrk="0" fontAlgn="base" hangingPunct="0">
              <a:lnSpc>
                <a:spcPct val="100000"/>
              </a:lnSpc>
              <a:spcBef>
                <a:spcPct val="0"/>
              </a:spcBef>
              <a:spcAft>
                <a:spcPct val="0"/>
              </a:spcAft>
              <a:buNone/>
            </a:pPr>
            <a:r>
              <a:rPr kumimoji="0" lang="en-US" sz="2400" b="0" i="0" u="none" strike="noStrike" cap="none" normalizeH="0" baseline="0" dirty="0" smtClean="0">
                <a:ln>
                  <a:noFill/>
                </a:ln>
                <a:solidFill>
                  <a:srgbClr val="666600"/>
                </a:solidFill>
                <a:effectLst/>
                <a:latin typeface="Courier New" panose="02070309020205020404" pitchFamily="49" charset="0"/>
              </a:rPr>
              <a:t>  android:duration="300"</a:t>
            </a:r>
          </a:p>
          <a:p>
            <a:pPr marL="0" lvl="0" indent="0" eaLnBrk="0" fontAlgn="base" hangingPunct="0">
              <a:lnSpc>
                <a:spcPct val="100000"/>
              </a:lnSpc>
              <a:spcBef>
                <a:spcPct val="0"/>
              </a:spcBef>
              <a:spcAft>
                <a:spcPct val="0"/>
              </a:spcAft>
              <a:buNone/>
            </a:pPr>
            <a:r>
              <a:rPr kumimoji="0" lang="en-US" sz="2400" b="0" i="0" u="none" strike="noStrike" cap="none" normalizeH="0" baseline="0" dirty="0" smtClean="0">
                <a:ln>
                  <a:noFill/>
                </a:ln>
                <a:solidFill>
                  <a:srgbClr val="666600"/>
                </a:solidFill>
                <a:effectLst/>
                <a:latin typeface="Courier New" panose="02070309020205020404" pitchFamily="49" charset="0"/>
              </a:rPr>
              <a:t>  android:fillAfter="true"</a:t>
            </a:r>
          </a:p>
          <a:p>
            <a:pPr marL="0" lvl="0" indent="0" eaLnBrk="0" fontAlgn="base" hangingPunct="0">
              <a:lnSpc>
                <a:spcPct val="100000"/>
              </a:lnSpc>
              <a:spcBef>
                <a:spcPct val="0"/>
              </a:spcBef>
              <a:spcAft>
                <a:spcPct val="0"/>
              </a:spcAft>
              <a:buNone/>
            </a:pPr>
            <a:r>
              <a:rPr kumimoji="0" lang="en-US" sz="2400" b="0" i="0" u="none" strike="noStrike" cap="none" normalizeH="0" baseline="0" dirty="0" smtClean="0">
                <a:ln>
                  <a:noFill/>
                </a:ln>
                <a:solidFill>
                  <a:srgbClr val="666600"/>
                </a:solidFill>
                <a:effectLst/>
                <a:latin typeface="Courier New" panose="02070309020205020404" pitchFamily="49" charset="0"/>
              </a:rPr>
              <a:t>  android:fromXScale="0.0"</a:t>
            </a:r>
          </a:p>
          <a:p>
            <a:pPr marL="0" lvl="0" indent="0" eaLnBrk="0" fontAlgn="base" hangingPunct="0">
              <a:lnSpc>
                <a:spcPct val="100000"/>
              </a:lnSpc>
              <a:spcBef>
                <a:spcPct val="0"/>
              </a:spcBef>
              <a:spcAft>
                <a:spcPct val="0"/>
              </a:spcAft>
              <a:buNone/>
            </a:pPr>
            <a:r>
              <a:rPr kumimoji="0" lang="en-US" sz="2400" b="0" i="0" u="none" strike="noStrike" cap="none" normalizeH="0" baseline="0" dirty="0" smtClean="0">
                <a:ln>
                  <a:noFill/>
                </a:ln>
                <a:solidFill>
                  <a:srgbClr val="666600"/>
                </a:solidFill>
                <a:effectLst/>
                <a:latin typeface="Courier New" panose="02070309020205020404" pitchFamily="49" charset="0"/>
              </a:rPr>
              <a:t>  android:fromYScale="0.0"</a:t>
            </a:r>
          </a:p>
          <a:p>
            <a:pPr marL="0" lvl="0" indent="0" eaLnBrk="0" fontAlgn="base" hangingPunct="0">
              <a:lnSpc>
                <a:spcPct val="100000"/>
              </a:lnSpc>
              <a:spcBef>
                <a:spcPct val="0"/>
              </a:spcBef>
              <a:spcAft>
                <a:spcPct val="0"/>
              </a:spcAft>
              <a:buNone/>
            </a:pPr>
            <a:r>
              <a:rPr kumimoji="0" lang="en-US" sz="2400" b="0" i="0" u="none" strike="noStrike" cap="none" normalizeH="0" baseline="0" dirty="0" smtClean="0">
                <a:ln>
                  <a:noFill/>
                </a:ln>
                <a:solidFill>
                  <a:srgbClr val="666600"/>
                </a:solidFill>
                <a:effectLst/>
                <a:latin typeface="Courier New" panose="02070309020205020404" pitchFamily="49" charset="0"/>
              </a:rPr>
              <a:t>  android:toXScale="1.0"</a:t>
            </a:r>
          </a:p>
          <a:p>
            <a:pPr marL="0" lvl="0" indent="0" eaLnBrk="0" fontAlgn="base" hangingPunct="0">
              <a:lnSpc>
                <a:spcPct val="100000"/>
              </a:lnSpc>
              <a:spcBef>
                <a:spcPct val="0"/>
              </a:spcBef>
              <a:spcAft>
                <a:spcPct val="0"/>
              </a:spcAft>
              <a:buNone/>
            </a:pPr>
            <a:r>
              <a:rPr kumimoji="0" lang="en-US" sz="2400" b="0" i="0" u="none" strike="noStrike" cap="none" normalizeH="0" baseline="0" dirty="0" smtClean="0">
                <a:ln>
                  <a:noFill/>
                </a:ln>
                <a:solidFill>
                  <a:srgbClr val="666600"/>
                </a:solidFill>
                <a:effectLst/>
                <a:latin typeface="Courier New" panose="02070309020205020404" pitchFamily="49" charset="0"/>
              </a:rPr>
              <a:t>  android:toYScale="1.0" /&gt;</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02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63781"/>
          </a:xfrm>
        </p:spPr>
        <p:txBody>
          <a:bodyPr>
            <a:normAutofit fontScale="90000"/>
          </a:bodyPr>
          <a:lstStyle/>
          <a:p>
            <a:r>
              <a:rPr lang="en-US" dirty="0"/>
              <a:t>Different kinds of animations</a:t>
            </a:r>
            <a:br>
              <a:rPr lang="en-US" dirty="0"/>
            </a:br>
            <a:endParaRPr lang="en-US" dirty="0"/>
          </a:p>
        </p:txBody>
      </p:sp>
      <p:sp>
        <p:nvSpPr>
          <p:cNvPr id="3" name="Content Placeholder 2"/>
          <p:cNvSpPr>
            <a:spLocks noGrp="1"/>
          </p:cNvSpPr>
          <p:nvPr>
            <p:ph idx="1"/>
          </p:nvPr>
        </p:nvSpPr>
        <p:spPr>
          <a:xfrm>
            <a:off x="838200" y="1163782"/>
            <a:ext cx="10515600" cy="5013181"/>
          </a:xfrm>
        </p:spPr>
        <p:txBody>
          <a:bodyPr>
            <a:normAutofit fontScale="62500" lnSpcReduction="20000"/>
          </a:bodyPr>
          <a:lstStyle/>
          <a:p>
            <a:r>
              <a:rPr lang="en-US" sz="3300" dirty="0" smtClean="0"/>
              <a:t>Fade </a:t>
            </a:r>
            <a:r>
              <a:rPr lang="en-US" sz="3300" dirty="0"/>
              <a:t>In Animation</a:t>
            </a:r>
          </a:p>
          <a:p>
            <a:r>
              <a:rPr lang="en-US" sz="3300" dirty="0"/>
              <a:t>Fade Out Animation</a:t>
            </a:r>
          </a:p>
          <a:p>
            <a:r>
              <a:rPr lang="en-US" sz="3300" dirty="0"/>
              <a:t>Cross Fading Animation</a:t>
            </a:r>
          </a:p>
          <a:p>
            <a:r>
              <a:rPr lang="en-US" sz="3300" dirty="0"/>
              <a:t>Blink Animation</a:t>
            </a:r>
          </a:p>
          <a:p>
            <a:r>
              <a:rPr lang="en-US" sz="3300" dirty="0"/>
              <a:t>Zoom In Animation</a:t>
            </a:r>
          </a:p>
          <a:p>
            <a:r>
              <a:rPr lang="en-US" sz="3300" dirty="0"/>
              <a:t>Zoom Out Animation</a:t>
            </a:r>
          </a:p>
          <a:p>
            <a:r>
              <a:rPr lang="en-US" sz="3300" dirty="0"/>
              <a:t>Rotate Animation</a:t>
            </a:r>
          </a:p>
          <a:p>
            <a:r>
              <a:rPr lang="en-US" sz="3300" dirty="0"/>
              <a:t>Move Animation</a:t>
            </a:r>
          </a:p>
          <a:p>
            <a:r>
              <a:rPr lang="en-US" sz="3300" dirty="0"/>
              <a:t>Slide Up Animation</a:t>
            </a:r>
          </a:p>
          <a:p>
            <a:r>
              <a:rPr lang="en-US" sz="3300" dirty="0"/>
              <a:t>Slide Down Animation</a:t>
            </a:r>
          </a:p>
          <a:p>
            <a:r>
              <a:rPr lang="en-US" sz="3300" dirty="0"/>
              <a:t>Bounce Animation</a:t>
            </a:r>
          </a:p>
          <a:p>
            <a:r>
              <a:rPr lang="en-US" sz="3300" dirty="0"/>
              <a:t>Sequential Animation</a:t>
            </a:r>
          </a:p>
          <a:p>
            <a:r>
              <a:rPr lang="en-US" sz="3300" dirty="0"/>
              <a:t>Together Animation</a:t>
            </a:r>
          </a:p>
          <a:p>
            <a:endParaRPr lang="en-US" dirty="0"/>
          </a:p>
        </p:txBody>
      </p:sp>
    </p:spTree>
    <p:extLst>
      <p:ext uri="{BB962C8B-B14F-4D97-AF65-F5344CB8AC3E}">
        <p14:creationId xmlns:p14="http://schemas.microsoft.com/office/powerpoint/2010/main" val="56113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systems for meeting animation needs</a:t>
            </a:r>
            <a:endParaRPr lang="en-US" dirty="0"/>
          </a:p>
        </p:txBody>
      </p:sp>
      <p:sp>
        <p:nvSpPr>
          <p:cNvPr id="4" name="Rectangle 1"/>
          <p:cNvSpPr>
            <a:spLocks noGrp="1" noChangeArrowheads="1"/>
          </p:cNvSpPr>
          <p:nvPr>
            <p:ph idx="1"/>
          </p:nvPr>
        </p:nvSpPr>
        <p:spPr bwMode="auto">
          <a:xfrm>
            <a:off x="99894" y="2557155"/>
            <a:ext cx="11774606"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1600" b="1" dirty="0">
                <a:latin typeface="Times New Roman" panose="02020603050405020304" pitchFamily="18" charset="0"/>
                <a:cs typeface="Times New Roman" panose="02020603050405020304" pitchFamily="18" charset="0"/>
              </a:rPr>
              <a:t>Property Animation</a:t>
            </a:r>
          </a:p>
          <a:p>
            <a:pPr marL="0" lvl="0" indent="0" eaLnBrk="0" fontAlgn="base" hangingPunct="0">
              <a:lnSpc>
                <a:spcPct val="100000"/>
              </a:lnSpc>
              <a:spcBef>
                <a:spcPct val="0"/>
              </a:spcBef>
              <a:spcAft>
                <a:spcPct val="0"/>
              </a:spcAft>
              <a:buNone/>
            </a:pPr>
            <a:r>
              <a:rPr lang="en-US" sz="1600" dirty="0">
                <a:latin typeface="Arial" panose="020B0604020202020204" pitchFamily="34" charset="0"/>
              </a:rPr>
              <a:t>Introduced in Android 3.0 (API level 11), the property animation system is the robust framework that lets you </a:t>
            </a:r>
            <a:r>
              <a:rPr lang="en-US" sz="1600" dirty="0" smtClean="0">
                <a:latin typeface="Arial" panose="020B0604020202020204" pitchFamily="34" charset="0"/>
              </a:rPr>
              <a:t>animate</a:t>
            </a:r>
          </a:p>
          <a:p>
            <a:pPr marL="0" lvl="0" indent="0" eaLnBrk="0" fontAlgn="base" hangingPunct="0">
              <a:lnSpc>
                <a:spcPct val="100000"/>
              </a:lnSpc>
              <a:spcBef>
                <a:spcPct val="0"/>
              </a:spcBef>
              <a:spcAft>
                <a:spcPct val="0"/>
              </a:spcAft>
              <a:buNone/>
            </a:pPr>
            <a:r>
              <a:rPr lang="en-US" sz="1600" dirty="0" smtClean="0">
                <a:latin typeface="Arial" panose="020B0604020202020204" pitchFamily="34" charset="0"/>
              </a:rPr>
              <a:t> </a:t>
            </a:r>
            <a:r>
              <a:rPr lang="en-US" sz="1600" dirty="0">
                <a:latin typeface="Arial" panose="020B0604020202020204" pitchFamily="34" charset="0"/>
              </a:rPr>
              <a:t>any properties of any objects, View or non-View objects, as well as any custom types. It is the preferred method of </a:t>
            </a:r>
            <a:r>
              <a:rPr lang="en-US" sz="1600" dirty="0" smtClean="0">
                <a:latin typeface="Arial" panose="020B0604020202020204" pitchFamily="34" charset="0"/>
              </a:rPr>
              <a:t>animation</a:t>
            </a:r>
          </a:p>
          <a:p>
            <a:pPr marL="0" lvl="0" indent="0" eaLnBrk="0" fontAlgn="base" hangingPunct="0">
              <a:lnSpc>
                <a:spcPct val="100000"/>
              </a:lnSpc>
              <a:spcBef>
                <a:spcPct val="0"/>
              </a:spcBef>
              <a:spcAft>
                <a:spcPct val="0"/>
              </a:spcAft>
              <a:buNone/>
            </a:pPr>
            <a:r>
              <a:rPr lang="en-US" sz="1600" dirty="0" smtClean="0">
                <a:latin typeface="Arial" panose="020B0604020202020204" pitchFamily="34" charset="0"/>
              </a:rPr>
              <a:t> </a:t>
            </a:r>
            <a:r>
              <a:rPr lang="en-US" sz="1600" dirty="0">
                <a:latin typeface="Arial" panose="020B0604020202020204" pitchFamily="34" charset="0"/>
              </a:rPr>
              <a:t>in Android. The </a:t>
            </a:r>
            <a:r>
              <a:rPr lang="en-US" sz="1600" dirty="0" smtClean="0">
                <a:latin typeface="Arial" panose="020B0604020202020204" pitchFamily="34" charset="0"/>
              </a:rPr>
              <a:t>"android. Animation" </a:t>
            </a:r>
            <a:r>
              <a:rPr lang="en-US" sz="1600" dirty="0">
                <a:latin typeface="Arial" panose="020B0604020202020204" pitchFamily="34" charset="0"/>
              </a:rPr>
              <a:t>provides classes that handle property animation</a:t>
            </a:r>
            <a:r>
              <a:rPr lang="en-US" sz="1600" dirty="0" smtClean="0">
                <a:latin typeface="Arial" panose="020B0604020202020204" pitchFamily="34" charset="0"/>
              </a:rPr>
              <a:t>.</a:t>
            </a:r>
          </a:p>
          <a:p>
            <a:pPr marL="0" lvl="0" indent="0" eaLnBrk="0" fontAlgn="base" hangingPunct="0">
              <a:lnSpc>
                <a:spcPct val="100000"/>
              </a:lnSpc>
              <a:spcBef>
                <a:spcPct val="0"/>
              </a:spcBef>
              <a:spcAft>
                <a:spcPct val="0"/>
              </a:spcAft>
              <a:buNone/>
            </a:pP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hlinkClick r:id="rId2"/>
              </a:rPr>
              <a:t>Property Animation</a:t>
            </a:r>
            <a:endParaRPr kumimoji="0" lang="en-US" sz="16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Introduced in Android 3.0 (API level 11), the property animation system is the robust framework that lets you animate any properties of any objects, View or non-View objects, as well as any custom types. It is the preferred method of animation in Android. The </a:t>
            </a:r>
            <a:r>
              <a:rPr kumimoji="0" lang="en-US" sz="1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a:t>
            </a:r>
            <a:r>
              <a:rPr kumimoji="0" lang="en-US" sz="16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android. Animation</a:t>
            </a:r>
            <a:r>
              <a:rPr kumimoji="0" lang="en-US" sz="1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 </a:t>
            </a:r>
            <a:r>
              <a:rPr kumimoji="0" lang="en-US" sz="1600" b="0" i="0" u="none" strike="noStrike" cap="none" normalizeH="0" baseline="0" dirty="0" smtClean="0">
                <a:ln>
                  <a:noFill/>
                </a:ln>
                <a:solidFill>
                  <a:srgbClr val="111111"/>
                </a:solidFill>
                <a:effectLst/>
                <a:latin typeface="Segoe UI" panose="020B0502040204020203" pitchFamily="34" charset="0"/>
                <a:cs typeface="Segoe UI" panose="020B0502040204020203" pitchFamily="34" charset="0"/>
              </a:rPr>
              <a:t>provides classes that handle property animation.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433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2400" b="1" dirty="0" smtClean="0">
                <a:latin typeface="Times New Roman" panose="02020603050405020304" pitchFamily="18" charset="0"/>
                <a:cs typeface="Times New Roman" panose="02020603050405020304" pitchFamily="18" charset="0"/>
              </a:rPr>
              <a:t>        View Animation</a:t>
            </a:r>
            <a:endParaRPr lang="en-US" sz="2400" b="1" dirty="0">
              <a:latin typeface="Times New Roman" panose="02020603050405020304" pitchFamily="18" charset="0"/>
              <a:cs typeface="Times New Roman" panose="02020603050405020304" pitchFamily="18" charset="0"/>
            </a:endParaRPr>
          </a:p>
          <a:p>
            <a:r>
              <a:rPr lang="en-US" sz="2400" dirty="0" smtClean="0"/>
              <a:t>This an the </a:t>
            </a:r>
            <a:r>
              <a:rPr lang="en-US" sz="2400" dirty="0"/>
              <a:t>older animation system, "View Animation" is also called "Tween Animation". It can only be used to animate the content of a View, and is limited to simple transformation such as moving, re-sizing, and rotation, but not its background color. The "</a:t>
            </a:r>
            <a:r>
              <a:rPr lang="en-US" sz="2400" u="sng" dirty="0" err="1" smtClean="0">
                <a:hlinkClick r:id="rId2"/>
              </a:rPr>
              <a:t>android.view.animation</a:t>
            </a:r>
            <a:r>
              <a:rPr lang="en-US" sz="2400" dirty="0"/>
              <a:t>" provides classes that handle "View Animation".</a:t>
            </a:r>
          </a:p>
        </p:txBody>
      </p:sp>
    </p:spTree>
    <p:extLst>
      <p:ext uri="{BB962C8B-B14F-4D97-AF65-F5344CB8AC3E}">
        <p14:creationId xmlns:p14="http://schemas.microsoft.com/office/powerpoint/2010/main" val="369088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a:hlinkClick r:id="rId2"/>
              </a:rPr>
              <a:t>Drawable</a:t>
            </a:r>
            <a:r>
              <a:rPr lang="en-US" u="sng" dirty="0">
                <a:hlinkClick r:id="rId2"/>
              </a:rPr>
              <a:t> Animation</a:t>
            </a:r>
            <a:endParaRPr lang="en-US" u="sng" dirty="0"/>
          </a:p>
        </p:txBody>
      </p:sp>
      <p:sp>
        <p:nvSpPr>
          <p:cNvPr id="3" name="Content Placeholder 2"/>
          <p:cNvSpPr>
            <a:spLocks noGrp="1"/>
          </p:cNvSpPr>
          <p:nvPr>
            <p:ph idx="1"/>
          </p:nvPr>
        </p:nvSpPr>
        <p:spPr/>
        <p:txBody>
          <a:bodyPr/>
          <a:lstStyle/>
          <a:p>
            <a:r>
              <a:rPr lang="en-US" dirty="0" err="1"/>
              <a:t>Drawable</a:t>
            </a:r>
            <a:r>
              <a:rPr lang="en-US" dirty="0"/>
              <a:t> animation works by displaying a running sequence of "</a:t>
            </a:r>
            <a:r>
              <a:rPr lang="en-US" dirty="0" err="1">
                <a:hlinkClick r:id="rId3"/>
              </a:rPr>
              <a:t>Drawable</a:t>
            </a:r>
            <a:r>
              <a:rPr lang="en-US" dirty="0"/>
              <a:t>" resources, i.e. images, frame by frame, inside a View object. It is implemented using the "</a:t>
            </a:r>
            <a:r>
              <a:rPr lang="en-US" dirty="0" err="1">
                <a:hlinkClick r:id="rId4"/>
              </a:rPr>
              <a:t>AnimationDrawable</a:t>
            </a:r>
            <a:r>
              <a:rPr lang="en-US" dirty="0"/>
              <a:t>" class.</a:t>
            </a:r>
          </a:p>
        </p:txBody>
      </p:sp>
    </p:spTree>
    <p:extLst>
      <p:ext uri="{BB962C8B-B14F-4D97-AF65-F5344CB8AC3E}">
        <p14:creationId xmlns:p14="http://schemas.microsoft.com/office/powerpoint/2010/main" val="302597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animation</a:t>
            </a:r>
            <a:endParaRPr lang="en-US" dirty="0"/>
          </a:p>
        </p:txBody>
      </p:sp>
      <p:sp>
        <p:nvSpPr>
          <p:cNvPr id="3" name="Content Placeholder 2"/>
          <p:cNvSpPr>
            <a:spLocks noGrp="1"/>
          </p:cNvSpPr>
          <p:nvPr>
            <p:ph idx="1"/>
          </p:nvPr>
        </p:nvSpPr>
        <p:spPr>
          <a:xfrm>
            <a:off x="838200" y="1825625"/>
            <a:ext cx="10515600" cy="2632075"/>
          </a:xfrm>
        </p:spPr>
        <p:txBody>
          <a:bodyPr/>
          <a:lstStyle/>
          <a:p>
            <a:pPr marL="0" indent="0">
              <a:buNone/>
            </a:pPr>
            <a:r>
              <a:rPr lang="en-US" dirty="0" smtClean="0"/>
              <a:t>Property animation is has got</a:t>
            </a:r>
          </a:p>
          <a:p>
            <a:r>
              <a:rPr lang="en-US" dirty="0" smtClean="0"/>
              <a:t>Value animator</a:t>
            </a:r>
          </a:p>
          <a:p>
            <a:r>
              <a:rPr lang="en-US" dirty="0" smtClean="0"/>
              <a:t>Time interpolator</a:t>
            </a:r>
          </a:p>
          <a:p>
            <a:r>
              <a:rPr lang="en-US" dirty="0" smtClean="0"/>
              <a:t>Type evaluator</a:t>
            </a:r>
          </a:p>
          <a:p>
            <a:endParaRPr lang="en-US" dirty="0"/>
          </a:p>
        </p:txBody>
      </p:sp>
    </p:spTree>
    <p:extLst>
      <p:ext uri="{BB962C8B-B14F-4D97-AF65-F5344CB8AC3E}">
        <p14:creationId xmlns:p14="http://schemas.microsoft.com/office/powerpoint/2010/main" val="7721503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204</TotalTime>
  <Words>377</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Courier New</vt:lpstr>
      <vt:lpstr>Segoe UI</vt:lpstr>
      <vt:lpstr>Times New Roman</vt:lpstr>
      <vt:lpstr>Trebuchet MS</vt:lpstr>
      <vt:lpstr>Wingdings 3</vt:lpstr>
      <vt:lpstr>Facet</vt:lpstr>
      <vt:lpstr>AKATWIJUKA MOSES  2015/BCS/092S       </vt:lpstr>
      <vt:lpstr>How to start with animation</vt:lpstr>
      <vt:lpstr>Android xml files</vt:lpstr>
      <vt:lpstr>PowerPoint Presentation</vt:lpstr>
      <vt:lpstr>Different kinds of animations </vt:lpstr>
      <vt:lpstr>Animation systems for meeting animation needs</vt:lpstr>
      <vt:lpstr>PowerPoint Presentation</vt:lpstr>
      <vt:lpstr>Drawable Animation</vt:lpstr>
      <vt:lpstr>Property animation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HILARY</dc:creator>
  <cp:lastModifiedBy>HILARY</cp:lastModifiedBy>
  <cp:revision>9</cp:revision>
  <dcterms:created xsi:type="dcterms:W3CDTF">2017-11-16T03:58:50Z</dcterms:created>
  <dcterms:modified xsi:type="dcterms:W3CDTF">2017-11-16T17:39:29Z</dcterms:modified>
</cp:coreProperties>
</file>