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  <p:sldId id="264" r:id="rId14"/>
    <p:sldId id="274" r:id="rId15"/>
    <p:sldId id="270" r:id="rId16"/>
    <p:sldId id="275" r:id="rId17"/>
    <p:sldId id="276" r:id="rId18"/>
    <p:sldId id="273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677"/>
    <a:srgbClr val="990000"/>
    <a:srgbClr val="800000"/>
    <a:srgbClr val="57BB8A"/>
    <a:srgbClr val="FFE38B"/>
    <a:srgbClr val="73C79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8BCC-A438-4145-A1A4-E9A5D8314C05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41379-E39D-4B7B-B1C1-C429370B6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32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pick-up and drop-off dates/times, pick-up and drop-off locations, trip distances, itemized fares, rate types, payment types, and driver-reported passenger counts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41379-E39D-4B7B-B1C1-C429370B680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25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Too contributive groups would be:</a:t>
            </a:r>
          </a:p>
          <a:p>
            <a:r>
              <a:rPr lang="en-US" dirty="0"/>
              <a:t>- Individuals with longest travel time, high total price, high fare amount and longest distance</a:t>
            </a:r>
          </a:p>
          <a:p>
            <a:r>
              <a:rPr lang="en-US" dirty="0"/>
              <a:t>- </a:t>
            </a:r>
            <a:r>
              <a:rPr lang="en-US" dirty="0" err="1"/>
              <a:t>Individulas</a:t>
            </a:r>
            <a:r>
              <a:rPr lang="en-US" dirty="0"/>
              <a:t> with shortest travel time, lowest Fare Amount and lowest total amount</a:t>
            </a:r>
          </a:p>
          <a:p>
            <a:r>
              <a:rPr lang="en-US" dirty="0"/>
              <a:t>- Individuals with a </a:t>
            </a:r>
            <a:r>
              <a:rPr lang="en-US" dirty="0" err="1"/>
              <a:t>dispach</a:t>
            </a:r>
            <a:r>
              <a:rPr lang="en-US" dirty="0"/>
              <a:t> trip type and the biggest pickup and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longtitude</a:t>
            </a:r>
            <a:endParaRPr lang="en-US" dirty="0"/>
          </a:p>
          <a:p>
            <a:r>
              <a:rPr lang="en-US" dirty="0"/>
              <a:t>- Individuals with smallest pickup and </a:t>
            </a:r>
            <a:r>
              <a:rPr lang="en-US" dirty="0" err="1"/>
              <a:t>droppoff</a:t>
            </a:r>
            <a:r>
              <a:rPr lang="en-US" dirty="0"/>
              <a:t> longitude and latitude.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41379-E39D-4B7B-B1C1-C429370B680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7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4047-A4B3-4A6A-9737-C43244318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AEA49-C312-458A-B72A-0CCE29FC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AE869-5149-4836-AFEB-7F73390B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ADFE-E085-4830-87B3-9EC92413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0B78-54C3-41F4-8EF2-D628ED37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2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F497-FCFE-4D42-9879-AB687CC5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2644-A676-4370-9D2F-8D3F3872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1749-DD24-41D4-9EC9-8C28A09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5532-73C6-4604-856A-C348E1E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6C09-DF06-4A19-97B6-2FA595F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8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C7F5-0DC4-47E1-8669-A18A96B78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4B75-AE27-434A-BF9A-9B4360E4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ED08-220B-4C03-8EB8-5E979B4C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5A53-2672-491E-956D-0D67C58E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9D0C-E22E-4BD4-A06E-CE4365F3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3368-02B2-4F9D-877E-86A30157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C392-21FB-4030-AB72-1FD1DD87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7519-FC64-404E-BE89-88C11D24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6F6A-392D-4039-843D-E2B0DC00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2A26-3A67-4A06-BE17-ABE2BB27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25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FCFD-4237-43F6-B9B7-AD081313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F2CA-DEDB-4624-9EA8-F4858839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E079-ED57-4391-87D3-A07075F8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CDE8-C70C-400E-831C-8EE62EFC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845C-AD88-4E0D-8108-F9B732E2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D376-16D8-45CF-8CF4-08E366A2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0266-B8EA-41D0-82AD-B1C823B6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79BA-F3B0-4BF0-A095-BE0516DC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8D6A-698B-4716-9976-A693B177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BFD9-5D70-4B7E-9AD8-7932667B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B390-2BC6-4316-A199-59D15FDE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3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9751-4653-4C14-8ED2-092E268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83F6-75C5-43F2-B4E2-197C43E1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6ADB-F784-4E13-8F82-81432368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E0ED6-596F-4ED3-B834-C6D73B5A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AD367-06C1-4E7F-8DC3-70FB527C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5D85-AF08-4C8A-B6FF-15C8DB70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4D74-79A8-4177-BC6E-E073B29C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E5156-FBB3-440B-A8F0-750A03FB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3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EB7C-2814-4755-85A6-A0F6D337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73D1E-7448-43E5-A63F-8FB10DB8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2D953-FB14-4439-BFB2-9804EF70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B0DF4-17E3-4E53-A76E-6DF93DFF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7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6806-7E54-46CB-AAB2-D902B625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28ED6-8405-4102-B21D-8C64243B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AABB-6F2F-42BF-B459-FB39074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9F2-EAC1-44A0-AB59-F0EB6D52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A0E7-2F20-42D2-92D4-8576C3EE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A840C-CD10-4CB1-9CF6-D4856C41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993-53E3-4E5F-81B6-31100E7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CC0F6-8A0E-4A23-AC81-C69271FE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8B49-2ECA-4439-A0AB-C730CA7A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2E2E-1FB1-41DB-94D5-AA923B82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CA823-04A8-4199-8186-B3858389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0291-11FE-486B-A55D-0A8B61197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3F42-0570-42E6-B42F-A7DDEC1F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4EC9-C5B3-44FC-B9BE-7B2FE0B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485E-391C-420F-B480-9F37A0A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8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E08CA-732A-4113-ABEF-63C7D25E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F480-E84D-432A-8E00-AEE9CE7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21C2-7B78-47D0-8E80-5B08C7A0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C01B-D3F5-47C8-A61D-05B6971262FF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8071-95DD-4E16-A3CD-2724BB5E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6213-E715-42E2-A713-72CB18C2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CD3D-DE05-4EA6-9436-2BB4323E04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6F76EC-B2B8-4323-83F1-105337CCFE2B}"/>
              </a:ext>
            </a:extLst>
          </p:cNvPr>
          <p:cNvSpPr/>
          <p:nvPr/>
        </p:nvSpPr>
        <p:spPr>
          <a:xfrm>
            <a:off x="278297" y="238539"/>
            <a:ext cx="11608904" cy="6347791"/>
          </a:xfrm>
          <a:prstGeom prst="rect">
            <a:avLst/>
          </a:prstGeom>
          <a:solidFill>
            <a:schemeClr val="bg1"/>
          </a:solidFill>
          <a:ln w="76200"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90D1F-9385-48BD-88D5-96970C766FC3}"/>
              </a:ext>
            </a:extLst>
          </p:cNvPr>
          <p:cNvSpPr/>
          <p:nvPr/>
        </p:nvSpPr>
        <p:spPr>
          <a:xfrm>
            <a:off x="490330" y="106018"/>
            <a:ext cx="11198087" cy="6639340"/>
          </a:xfrm>
          <a:prstGeom prst="rect">
            <a:avLst/>
          </a:prstGeom>
          <a:noFill/>
          <a:ln w="76200">
            <a:solidFill>
              <a:srgbClr val="73C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D3EF0-E3D2-44F0-9FF2-7976B1734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New York cabs data: case study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55C77-47F4-4E66-8741-5A803C015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617" y="4874807"/>
            <a:ext cx="3021496" cy="1366838"/>
          </a:xfrm>
        </p:spPr>
        <p:txBody>
          <a:bodyPr/>
          <a:lstStyle/>
          <a:p>
            <a:r>
              <a:rPr lang="it-IT" dirty="0"/>
              <a:t>Katerina Dimitrova</a:t>
            </a:r>
          </a:p>
          <a:p>
            <a:r>
              <a:rPr lang="it-IT" dirty="0"/>
              <a:t> Jose Romero</a:t>
            </a:r>
          </a:p>
          <a:p>
            <a:r>
              <a:rPr lang="it-IT" dirty="0"/>
              <a:t> Sergi Munoz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DF88C-9FD5-4DD1-8E9D-A19608C2E9A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52142-786C-42CE-BC7F-384C696683F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EC366-00C0-4DC7-B005-588973653D21}"/>
              </a:ext>
            </a:extLst>
          </p:cNvPr>
          <p:cNvSpPr/>
          <p:nvPr/>
        </p:nvSpPr>
        <p:spPr>
          <a:xfrm>
            <a:off x="92764" y="397565"/>
            <a:ext cx="11979966" cy="6016487"/>
          </a:xfrm>
          <a:prstGeom prst="rect">
            <a:avLst/>
          </a:prstGeom>
          <a:noFill/>
          <a:ln w="76200"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ECE83D-EB37-457B-9F1C-C80EBFC6B1FF}"/>
              </a:ext>
            </a:extLst>
          </p:cNvPr>
          <p:cNvSpPr txBox="1">
            <a:spLocks/>
          </p:cNvSpPr>
          <p:nvPr/>
        </p:nvSpPr>
        <p:spPr>
          <a:xfrm>
            <a:off x="4532243" y="3652078"/>
            <a:ext cx="3021496" cy="136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500" dirty="0"/>
              <a:t>19.06.2018</a:t>
            </a:r>
            <a:endParaRPr lang="de-DE" sz="25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45AC756-B3C9-4504-87FC-F6519399A5AC}"/>
              </a:ext>
            </a:extLst>
          </p:cNvPr>
          <p:cNvCxnSpPr>
            <a:cxnSpLocks/>
          </p:cNvCxnSpPr>
          <p:nvPr/>
        </p:nvCxnSpPr>
        <p:spPr>
          <a:xfrm>
            <a:off x="1524000" y="3429000"/>
            <a:ext cx="9144000" cy="864704"/>
          </a:xfrm>
          <a:prstGeom prst="bentConnector3">
            <a:avLst>
              <a:gd name="adj1" fmla="val -290"/>
            </a:avLst>
          </a:prstGeom>
          <a:ln w="28575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9BFC11D-A838-4A64-9CC7-28F5592AA48C}"/>
              </a:ext>
            </a:extLst>
          </p:cNvPr>
          <p:cNvCxnSpPr/>
          <p:nvPr/>
        </p:nvCxnSpPr>
        <p:spPr>
          <a:xfrm rot="10800000">
            <a:off x="1895062" y="2120348"/>
            <a:ext cx="8772939" cy="927652"/>
          </a:xfrm>
          <a:prstGeom prst="bentConnector3">
            <a:avLst>
              <a:gd name="adj1" fmla="val 0"/>
            </a:avLst>
          </a:prstGeom>
          <a:ln w="28575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1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Principal component analysis (PCA)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38BDCE-B289-4B71-AAB8-FFF32DBD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70" y="1353063"/>
            <a:ext cx="5268479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34ED2-30A6-4180-87C2-69795A72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57" y="1195754"/>
            <a:ext cx="559381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8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(PCA) -HCPC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651E08-B224-40B5-AF7B-E0435CD2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6" y="1716359"/>
            <a:ext cx="3840651" cy="50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EC41F-ADBE-4411-B298-138DD9886214}"/>
              </a:ext>
            </a:extLst>
          </p:cNvPr>
          <p:cNvSpPr txBox="1"/>
          <p:nvPr/>
        </p:nvSpPr>
        <p:spPr>
          <a:xfrm>
            <a:off x="351690" y="1716359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>
                  <a:extLst/>
                </a:blip>
              </a:buBlip>
            </a:pPr>
            <a:r>
              <a:rPr lang="en-US" sz="2800" dirty="0"/>
              <a:t> 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B0F9-88C1-4ECB-9AEB-6B4A0DD8B984}"/>
              </a:ext>
            </a:extLst>
          </p:cNvPr>
          <p:cNvSpPr txBox="1"/>
          <p:nvPr/>
        </p:nvSpPr>
        <p:spPr>
          <a:xfrm>
            <a:off x="838200" y="2405574"/>
            <a:ext cx="52334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1 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200" dirty="0"/>
              <a:t> </a:t>
            </a:r>
            <a:r>
              <a:rPr lang="en-US" sz="2000" dirty="0" err="1"/>
              <a:t>dropoff_latitude</a:t>
            </a:r>
            <a:r>
              <a:rPr lang="en-US" sz="2000" dirty="0"/>
              <a:t>, </a:t>
            </a:r>
            <a:r>
              <a:rPr lang="en-US" sz="2000" dirty="0" err="1"/>
              <a:t>dropoff_longitude</a:t>
            </a:r>
            <a:endParaRPr lang="en-US" sz="2000" dirty="0"/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2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err="1"/>
              <a:t>f.pickup_latitude</a:t>
            </a:r>
            <a:r>
              <a:rPr lang="en-US" sz="2000" dirty="0"/>
              <a:t>, </a:t>
            </a:r>
            <a:r>
              <a:rPr lang="en-US" sz="2000" dirty="0" err="1"/>
              <a:t>f.dropoff_longitude</a:t>
            </a:r>
            <a:endParaRPr lang="en-US" sz="2000" dirty="0"/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3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000" dirty="0"/>
              <a:t>Also passenger &gt; 1</a:t>
            </a:r>
            <a:endParaRPr lang="en-US" sz="2400" dirty="0"/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4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err="1"/>
              <a:t>f.pickup_latitude</a:t>
            </a:r>
            <a:r>
              <a:rPr lang="en-US" sz="2000" dirty="0"/>
              <a:t>, </a:t>
            </a:r>
            <a:r>
              <a:rPr lang="en-US" sz="2000" dirty="0" err="1"/>
              <a:t>f.dropoff_longitude</a:t>
            </a:r>
            <a:endParaRPr lang="en-US" sz="2400" dirty="0"/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5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000" dirty="0"/>
              <a:t>Improvement surcharge and MTA tax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Cluster 6</a:t>
            </a:r>
          </a:p>
          <a:p>
            <a:pPr marL="914400" lvl="1" indent="-457200">
              <a:buBlip>
                <a:blip r:embed="rId3"/>
              </a:buBlip>
            </a:pPr>
            <a:r>
              <a:rPr lang="en-US" sz="2000" dirty="0"/>
              <a:t>Expensive trip, pickup time - morning</a:t>
            </a:r>
            <a:endParaRPr lang="de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29DCE-2448-4007-9F14-0AABD21E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10" y="1767960"/>
            <a:ext cx="5095238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(PCA) –K-Means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EC41F-ADBE-4411-B298-138DD9886214}"/>
              </a:ext>
            </a:extLst>
          </p:cNvPr>
          <p:cNvSpPr txBox="1"/>
          <p:nvPr/>
        </p:nvSpPr>
        <p:spPr>
          <a:xfrm>
            <a:off x="351690" y="1716359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2">
                  <a:extLst/>
                </a:blip>
              </a:buBlip>
            </a:pPr>
            <a:r>
              <a:rPr lang="en-US" sz="2800" dirty="0"/>
              <a:t> 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B0F9-88C1-4ECB-9AEB-6B4A0DD8B984}"/>
              </a:ext>
            </a:extLst>
          </p:cNvPr>
          <p:cNvSpPr txBox="1"/>
          <p:nvPr/>
        </p:nvSpPr>
        <p:spPr>
          <a:xfrm>
            <a:off x="838200" y="2785418"/>
            <a:ext cx="523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sz="2400" dirty="0"/>
              <a:t>Comparison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400" dirty="0"/>
              <a:t>0,723 % Similarity</a:t>
            </a:r>
            <a:endParaRPr lang="de-D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E52375-99CC-479D-B6D2-EF70494A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95" y="1412254"/>
            <a:ext cx="6003582" cy="5262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00750-1313-489F-B7AB-4A1F790E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22" y="1716359"/>
            <a:ext cx="3812568" cy="5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 (CA)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Amount and Pickup period</a:t>
            </a:r>
          </a:p>
          <a:p>
            <a:pPr lvl="1"/>
            <a:r>
              <a:rPr lang="en-US" dirty="0"/>
              <a:t>At night and morning - expensive</a:t>
            </a:r>
          </a:p>
          <a:p>
            <a:pPr lvl="1"/>
            <a:r>
              <a:rPr lang="en-US" dirty="0"/>
              <a:t>In the afternoon - middle prices </a:t>
            </a:r>
          </a:p>
          <a:p>
            <a:pPr lvl="1"/>
            <a:r>
              <a:rPr lang="en-US" dirty="0"/>
              <a:t>Cheap trips stay at valley</a:t>
            </a:r>
          </a:p>
          <a:p>
            <a:r>
              <a:rPr lang="en-US" dirty="0"/>
              <a:t>Dim 1 – 95,7%</a:t>
            </a:r>
          </a:p>
          <a:p>
            <a:r>
              <a:rPr lang="en-US" dirty="0"/>
              <a:t>Dim 2 – 3,4% 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F57F7E-31B8-414F-BF57-61FE98DC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75" y="1237809"/>
            <a:ext cx="5825025" cy="54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 (CA)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Total Amount and Travel Time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Longer trips -&gt; Higher cost</a:t>
            </a:r>
          </a:p>
          <a:p>
            <a:pPr>
              <a:buBlip>
                <a:blip r:embed="rId2"/>
              </a:buBlip>
            </a:pPr>
            <a:r>
              <a:rPr lang="en-US" dirty="0"/>
              <a:t>Dim 1 – 59,8%</a:t>
            </a:r>
          </a:p>
          <a:p>
            <a:pPr>
              <a:buBlip>
                <a:blip r:embed="rId2"/>
              </a:buBlip>
            </a:pPr>
            <a:r>
              <a:rPr lang="en-US" dirty="0"/>
              <a:t>Dim 2 – 30,3% 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3041C62-709E-4193-A286-7C96A580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12" y="1439521"/>
            <a:ext cx="5363970" cy="52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3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Correspondence Analysis (MCA)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476B9-CE00-4B42-9744-39B8AA2F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683" y="1476382"/>
            <a:ext cx="5875585" cy="51507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31F087-8504-468D-879B-FF664B987A80}"/>
              </a:ext>
            </a:extLst>
          </p:cNvPr>
          <p:cNvSpPr txBox="1"/>
          <p:nvPr/>
        </p:nvSpPr>
        <p:spPr>
          <a:xfrm>
            <a:off x="956603" y="1871003"/>
            <a:ext cx="49658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80% the variance – first 17 Dimensions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Individual should have ~ 0.02 contribution</a:t>
            </a:r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Correlated variables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/>
              <a:t>Dim1- distance, time and fare amount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/>
              <a:t>Dim2 – longitude and latitude</a:t>
            </a:r>
          </a:p>
          <a:p>
            <a:pPr marL="800100" lvl="1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22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Correspondence Analysis (MCA)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31F087-8504-468D-879B-FF664B987A80}"/>
              </a:ext>
            </a:extLst>
          </p:cNvPr>
          <p:cNvSpPr txBox="1"/>
          <p:nvPr/>
        </p:nvSpPr>
        <p:spPr>
          <a:xfrm>
            <a:off x="922297" y="1367522"/>
            <a:ext cx="895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average contribution of individuals~ 0.02 contribution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07BB2-A83B-42B4-846F-94C6B378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2" y="1818420"/>
            <a:ext cx="5095238" cy="4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1BC78-3298-42ED-BBFC-0B046907F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65" y="1753834"/>
            <a:ext cx="5242589" cy="45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4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(MCA) -HCPC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EC41F-ADBE-4411-B298-138DD9886214}"/>
              </a:ext>
            </a:extLst>
          </p:cNvPr>
          <p:cNvSpPr txBox="1"/>
          <p:nvPr/>
        </p:nvSpPr>
        <p:spPr>
          <a:xfrm>
            <a:off x="351690" y="1533475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2">
                  <a:extLst/>
                </a:blip>
              </a:buBlip>
            </a:pPr>
            <a:r>
              <a:rPr lang="en-US" sz="2800" dirty="0"/>
              <a:t> 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B0F9-88C1-4ECB-9AEB-6B4A0DD8B984}"/>
              </a:ext>
            </a:extLst>
          </p:cNvPr>
          <p:cNvSpPr txBox="1"/>
          <p:nvPr/>
        </p:nvSpPr>
        <p:spPr>
          <a:xfrm>
            <a:off x="773721" y="2064940"/>
            <a:ext cx="52334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sz="2200" dirty="0"/>
              <a:t>50% of matching in the cluster structure</a:t>
            </a:r>
          </a:p>
          <a:p>
            <a:endParaRPr lang="en-US" sz="2400" dirty="0"/>
          </a:p>
          <a:p>
            <a:pPr marL="457200" indent="-457200">
              <a:buBlip>
                <a:blip r:embed="rId2"/>
              </a:buBlip>
            </a:pPr>
            <a:r>
              <a:rPr lang="en-US" sz="2200" dirty="0"/>
              <a:t>Cluster 1, Cluster 2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200" dirty="0"/>
              <a:t> </a:t>
            </a:r>
            <a:r>
              <a:rPr lang="en-US" sz="2000" dirty="0"/>
              <a:t>cheapest and shortest trips with a small tips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000" dirty="0" err="1"/>
              <a:t>f.distance</a:t>
            </a:r>
            <a:r>
              <a:rPr lang="en-US" sz="2000" dirty="0"/>
              <a:t>, </a:t>
            </a:r>
            <a:r>
              <a:rPr lang="en-US" sz="2000" dirty="0" err="1"/>
              <a:t>f.fare_amount</a:t>
            </a:r>
            <a:r>
              <a:rPr lang="en-US" sz="2000" dirty="0"/>
              <a:t> and </a:t>
            </a:r>
            <a:r>
              <a:rPr lang="en-US" sz="2000" dirty="0" err="1"/>
              <a:t>f.ttime</a:t>
            </a:r>
            <a:r>
              <a:rPr lang="en-US" sz="2000" dirty="0"/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200" dirty="0"/>
              <a:t>Cluster 3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000" dirty="0"/>
              <a:t>Middle cost and length of trips</a:t>
            </a:r>
            <a:endParaRPr lang="en-US" sz="2400" dirty="0"/>
          </a:p>
          <a:p>
            <a:pPr marL="457200" indent="-457200">
              <a:buBlip>
                <a:blip r:embed="rId2"/>
              </a:buBlip>
            </a:pPr>
            <a:r>
              <a:rPr lang="en-US" sz="2200" dirty="0"/>
              <a:t>Cluster 4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000" dirty="0"/>
              <a:t> </a:t>
            </a:r>
            <a:r>
              <a:rPr lang="en-US" sz="2000" b="1" dirty="0"/>
              <a:t>All </a:t>
            </a:r>
            <a:r>
              <a:rPr lang="en-US" sz="2000" dirty="0"/>
              <a:t>trips of type "Dispatch"</a:t>
            </a:r>
            <a:endParaRPr lang="en-US" sz="2400" dirty="0"/>
          </a:p>
          <a:p>
            <a:pPr marL="457200" indent="-457200">
              <a:buBlip>
                <a:blip r:embed="rId2"/>
              </a:buBlip>
            </a:pPr>
            <a:r>
              <a:rPr lang="en-US" sz="2200" dirty="0"/>
              <a:t>Cluster 5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000" dirty="0"/>
              <a:t>longitudes and latitudes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200" dirty="0"/>
              <a:t>Cluster 6</a:t>
            </a:r>
          </a:p>
          <a:p>
            <a:pPr marL="914400" lvl="1" indent="-457200">
              <a:buBlip>
                <a:blip r:embed="rId2"/>
              </a:buBlip>
            </a:pPr>
            <a:r>
              <a:rPr lang="en-US" sz="2000" dirty="0"/>
              <a:t>Expensive and long trips</a:t>
            </a:r>
          </a:p>
          <a:p>
            <a:pPr lvl="1"/>
            <a:endParaRPr lang="de-D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2F53C-412D-4799-A96B-A353E5BD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10" y="1252025"/>
            <a:ext cx="5528418" cy="4846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8D630-7B4E-4F57-B71C-A26F5F13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64" y="1415010"/>
            <a:ext cx="4799483" cy="6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1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Data green taxi records from NYC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Preprocessing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Principal component analysis (PCA) and Clustering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CA, MCA, Clustering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Modeling Total Amount and </a:t>
            </a:r>
            <a:r>
              <a:rPr lang="en-US" dirty="0" err="1"/>
              <a:t>AnyTip</a:t>
            </a:r>
            <a:endParaRPr lang="en-US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3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1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4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green taxi records from NYC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1797490"/>
            <a:ext cx="10823712" cy="5060510"/>
          </a:xfrm>
        </p:spPr>
        <p:txBody>
          <a:bodyPr>
            <a:normAutofit/>
          </a:bodyPr>
          <a:lstStyle/>
          <a:p>
            <a:pPr lvl="1">
              <a:buBlip>
                <a:blip r:embed="rId3"/>
              </a:buBlip>
            </a:pPr>
            <a:r>
              <a:rPr lang="en-US" sz="2800" dirty="0"/>
              <a:t>Variables</a:t>
            </a:r>
            <a:r>
              <a:rPr lang="en-US" dirty="0"/>
              <a:t> 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pick-up and drop-off dates/times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pick-up and drop-off locations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trip distances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rate and payment types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etc.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sz="2800" dirty="0"/>
              <a:t>Targets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Total Amount</a:t>
            </a:r>
          </a:p>
          <a:p>
            <a:pPr lvl="2">
              <a:buBlip>
                <a:blip r:embed="rId3"/>
              </a:buBlip>
            </a:pPr>
            <a:r>
              <a:rPr lang="en-US" sz="2200" dirty="0"/>
              <a:t>Any Tip</a:t>
            </a:r>
          </a:p>
          <a:p>
            <a:pPr lvl="2"/>
            <a:endParaRPr lang="en-US" dirty="0"/>
          </a:p>
          <a:p>
            <a:pPr lvl="1">
              <a:buBlip>
                <a:blip r:embed="rId3"/>
              </a:buBlip>
            </a:pPr>
            <a:r>
              <a:rPr lang="en-US" sz="2800" dirty="0"/>
              <a:t>Aim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7BD3497-4060-4BD7-8257-7A08220E518A}"/>
              </a:ext>
            </a:extLst>
          </p:cNvPr>
          <p:cNvSpPr/>
          <p:nvPr/>
        </p:nvSpPr>
        <p:spPr>
          <a:xfrm>
            <a:off x="7835707" y="2759838"/>
            <a:ext cx="1252025" cy="941768"/>
          </a:xfrm>
          <a:prstGeom prst="rect">
            <a:avLst/>
          </a:prstGeom>
          <a:solidFill>
            <a:schemeClr val="bg1"/>
          </a:solidFill>
          <a:ln>
            <a:solidFill>
              <a:srgbClr val="CCA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AB884-EF95-4BD4-B3A6-50FA537DB12C}"/>
              </a:ext>
            </a:extLst>
          </p:cNvPr>
          <p:cNvCxnSpPr>
            <a:cxnSpLocks/>
          </p:cNvCxnSpPr>
          <p:nvPr/>
        </p:nvCxnSpPr>
        <p:spPr>
          <a:xfrm flipV="1">
            <a:off x="7568421" y="2745374"/>
            <a:ext cx="0" cy="274978"/>
          </a:xfrm>
          <a:prstGeom prst="straightConnector1">
            <a:avLst/>
          </a:prstGeom>
          <a:ln>
            <a:solidFill>
              <a:srgbClr val="57BB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CED1D-7805-4914-92F2-45711414B73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547894" y="3389684"/>
            <a:ext cx="0" cy="311922"/>
          </a:xfrm>
          <a:prstGeom prst="straightConnector1">
            <a:avLst/>
          </a:prstGeom>
          <a:ln>
            <a:solidFill>
              <a:srgbClr val="57BB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7E9BAA-B836-4BE4-B62B-A28591454623}"/>
              </a:ext>
            </a:extLst>
          </p:cNvPr>
          <p:cNvSpPr txBox="1"/>
          <p:nvPr/>
        </p:nvSpPr>
        <p:spPr>
          <a:xfrm>
            <a:off x="7217876" y="3020352"/>
            <a:ext cx="6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de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AC2E8-BB02-43FF-9EA6-9650CEECF3A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609431" y="2560708"/>
            <a:ext cx="478301" cy="6650"/>
          </a:xfrm>
          <a:prstGeom prst="straightConnector1">
            <a:avLst/>
          </a:prstGeom>
          <a:ln>
            <a:solidFill>
              <a:srgbClr val="57BB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A4A092-FCAD-488D-8F8A-FDD6CC4B173D}"/>
              </a:ext>
            </a:extLst>
          </p:cNvPr>
          <p:cNvSpPr txBox="1"/>
          <p:nvPr/>
        </p:nvSpPr>
        <p:spPr>
          <a:xfrm>
            <a:off x="8186741" y="2376042"/>
            <a:ext cx="4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de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02869-4D12-4F11-9E8D-F17700B17001}"/>
              </a:ext>
            </a:extLst>
          </p:cNvPr>
          <p:cNvCxnSpPr>
            <a:cxnSpLocks/>
          </p:cNvCxnSpPr>
          <p:nvPr/>
        </p:nvCxnSpPr>
        <p:spPr>
          <a:xfrm flipH="1" flipV="1">
            <a:off x="7726352" y="2560324"/>
            <a:ext cx="460388" cy="7034"/>
          </a:xfrm>
          <a:prstGeom prst="straightConnector1">
            <a:avLst/>
          </a:prstGeom>
          <a:ln>
            <a:solidFill>
              <a:srgbClr val="57BB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55467-43F9-4911-A8AE-585D6A1D8A3E}"/>
              </a:ext>
            </a:extLst>
          </p:cNvPr>
          <p:cNvSpPr txBox="1"/>
          <p:nvPr/>
        </p:nvSpPr>
        <p:spPr>
          <a:xfrm>
            <a:off x="8158935" y="3020352"/>
            <a:ext cx="90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8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D7DB67-8B5B-41BB-BE92-033F06498A6B}"/>
              </a:ext>
            </a:extLst>
          </p:cNvPr>
          <p:cNvSpPr/>
          <p:nvPr/>
        </p:nvSpPr>
        <p:spPr>
          <a:xfrm>
            <a:off x="3938954" y="2278966"/>
            <a:ext cx="5022166" cy="2912012"/>
          </a:xfrm>
          <a:prstGeom prst="roundRect">
            <a:avLst/>
          </a:prstGeom>
          <a:solidFill>
            <a:schemeClr val="bg1"/>
          </a:solidFill>
          <a:ln>
            <a:solidFill>
              <a:srgbClr val="CCA677">
                <a:alpha val="8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Cleaning process - errors, missing values, outliers</a:t>
            </a:r>
            <a:endParaRPr lang="de-DE" dirty="0"/>
          </a:p>
          <a:p>
            <a:pPr lvl="1">
              <a:buBlip>
                <a:blip r:embed="rId2"/>
              </a:buBlip>
            </a:pPr>
            <a:r>
              <a:rPr lang="en-US" dirty="0"/>
              <a:t>Per variable</a:t>
            </a:r>
            <a:endParaRPr lang="de-DE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Per Individual</a:t>
            </a:r>
          </a:p>
          <a:p>
            <a:pPr lvl="2">
              <a:buBlip>
                <a:blip r:embed="rId2"/>
              </a:buBlip>
            </a:pPr>
            <a:r>
              <a:rPr lang="en-US" dirty="0"/>
              <a:t>No missing values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6C0315-FF76-441F-B43A-1BBA5E353863}"/>
              </a:ext>
            </a:extLst>
          </p:cNvPr>
          <p:cNvSpPr txBox="1"/>
          <p:nvPr/>
        </p:nvSpPr>
        <p:spPr>
          <a:xfrm>
            <a:off x="3390276" y="5567137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Outliers</a:t>
            </a:r>
            <a:endParaRPr lang="de-DE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006D8-75DE-4579-AC0D-9F7C6D6D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11" y="2456300"/>
            <a:ext cx="4497541" cy="2509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0CCDE-54CE-4BED-A544-C782E08A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71" y="5936469"/>
            <a:ext cx="3961078" cy="480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4336E1-4B77-404D-AB7F-DAD0A0010AA6}"/>
              </a:ext>
            </a:extLst>
          </p:cNvPr>
          <p:cNvSpPr/>
          <p:nvPr/>
        </p:nvSpPr>
        <p:spPr>
          <a:xfrm>
            <a:off x="2855742" y="5936469"/>
            <a:ext cx="106906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2D674-07EE-4D85-B41F-7E2B628222AF}"/>
              </a:ext>
            </a:extLst>
          </p:cNvPr>
          <p:cNvSpPr txBox="1"/>
          <p:nvPr/>
        </p:nvSpPr>
        <p:spPr>
          <a:xfrm>
            <a:off x="8579601" y="5567137"/>
            <a:ext cx="131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Errors</a:t>
            </a:r>
            <a:endParaRPr lang="de-DE" dirty="0">
              <a:solidFill>
                <a:srgbClr val="99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427EBC-2F69-4DBB-A2A9-C499D8BEE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482" y="5936469"/>
            <a:ext cx="4303577" cy="480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81A226-8FF6-4EF8-967B-B9C3C6847A14}"/>
              </a:ext>
            </a:extLst>
          </p:cNvPr>
          <p:cNvSpPr/>
          <p:nvPr/>
        </p:nvSpPr>
        <p:spPr>
          <a:xfrm>
            <a:off x="7582486" y="5936469"/>
            <a:ext cx="99711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06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Imputation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All errors and outliers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Using PCA imputation</a:t>
            </a:r>
          </a:p>
          <a:p>
            <a:pPr>
              <a:buBlip>
                <a:blip r:embed="rId2"/>
              </a:buBlip>
            </a:pPr>
            <a:r>
              <a:rPr lang="en-US" dirty="0"/>
              <a:t>Synthetic variables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Trip length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Travel time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Pickup period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Effective speed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Factors for all continuous variables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4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Profiling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TODO!</a:t>
            </a:r>
          </a:p>
          <a:p>
            <a:pPr lvl="1"/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737-90F4-4839-9530-DBF727BB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Methodic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Multidimensional outliers</a:t>
            </a:r>
          </a:p>
          <a:p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Principal component analysis (PCA)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0D2DF0-DACE-4AD8-9D6A-E6699AC6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36" y="1463040"/>
            <a:ext cx="5328209" cy="52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0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C5E-E4A5-4C2B-B56C-2DD0B69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Principal component analysis (PCA)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B0FA79-460E-4E39-A59C-3AAC588D7DDD}"/>
              </a:ext>
            </a:extLst>
          </p:cNvPr>
          <p:cNvCxnSpPr>
            <a:cxnSpLocks/>
          </p:cNvCxnSpPr>
          <p:nvPr/>
        </p:nvCxnSpPr>
        <p:spPr>
          <a:xfrm>
            <a:off x="172278" y="0"/>
            <a:ext cx="0" cy="6858000"/>
          </a:xfrm>
          <a:prstGeom prst="line">
            <a:avLst/>
          </a:prstGeom>
          <a:ln w="76200">
            <a:solidFill>
              <a:srgbClr val="73C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63D19-1B69-46D1-B0E6-F7D389964628}"/>
              </a:ext>
            </a:extLst>
          </p:cNvPr>
          <p:cNvCxnSpPr>
            <a:cxnSpLocks/>
          </p:cNvCxnSpPr>
          <p:nvPr/>
        </p:nvCxnSpPr>
        <p:spPr>
          <a:xfrm>
            <a:off x="351183" y="0"/>
            <a:ext cx="0" cy="6858000"/>
          </a:xfrm>
          <a:prstGeom prst="line">
            <a:avLst/>
          </a:prstGeom>
          <a:ln w="76200">
            <a:solidFill>
              <a:srgbClr val="CCA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1043F-7BBF-41FA-93E8-EC9DB6681D17}"/>
              </a:ext>
            </a:extLst>
          </p:cNvPr>
          <p:cNvCxnSpPr>
            <a:cxnSpLocks/>
          </p:cNvCxnSpPr>
          <p:nvPr/>
        </p:nvCxnSpPr>
        <p:spPr>
          <a:xfrm>
            <a:off x="563217" y="0"/>
            <a:ext cx="0" cy="6858000"/>
          </a:xfrm>
          <a:prstGeom prst="line">
            <a:avLst/>
          </a:prstGeom>
          <a:ln w="76200">
            <a:solidFill>
              <a:srgbClr val="FFE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6AFF2B-3E62-441A-A69E-F3F62CE2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91" y="1423767"/>
            <a:ext cx="5331656" cy="52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8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472</Words>
  <Application>Microsoft Office PowerPoint</Application>
  <PresentationFormat>Widescreen</PresentationFormat>
  <Paragraphs>139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New York cabs data: case study</vt:lpstr>
      <vt:lpstr>Contents</vt:lpstr>
      <vt:lpstr>Data green taxi records from NYC</vt:lpstr>
      <vt:lpstr>Preprocessing</vt:lpstr>
      <vt:lpstr>Preprocessing</vt:lpstr>
      <vt:lpstr>Preprocessing</vt:lpstr>
      <vt:lpstr>Principal component analysis (PCA)</vt:lpstr>
      <vt:lpstr>Principal component analysis (PCA)</vt:lpstr>
      <vt:lpstr>Principal component analysis (PCA)</vt:lpstr>
      <vt:lpstr>Principal component analysis (PCA)</vt:lpstr>
      <vt:lpstr>Clustering (PCA) -HCPC</vt:lpstr>
      <vt:lpstr>Clustering (PCA) –K-Means</vt:lpstr>
      <vt:lpstr>Correspondence Analysis (CA)</vt:lpstr>
      <vt:lpstr>Correspondence Analysis (CA)</vt:lpstr>
      <vt:lpstr>Multiple Correspondence Analysis (MCA)</vt:lpstr>
      <vt:lpstr>Multiple Correspondence Analysis (MCA)</vt:lpstr>
      <vt:lpstr>Clustering (MCA) -HCPC</vt:lpstr>
      <vt:lpstr>Re</vt:lpstr>
      <vt:lpstr>Re</vt:lpstr>
      <vt:lpstr>Re</vt:lpstr>
      <vt:lpstr>Re</vt:lpstr>
      <vt:lpstr>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Katya</dc:creator>
  <cp:lastModifiedBy>Katya</cp:lastModifiedBy>
  <cp:revision>31</cp:revision>
  <dcterms:created xsi:type="dcterms:W3CDTF">2018-06-17T10:11:16Z</dcterms:created>
  <dcterms:modified xsi:type="dcterms:W3CDTF">2018-06-17T19:02:50Z</dcterms:modified>
</cp:coreProperties>
</file>