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sldIdLst>
    <p:sldId id="256" r:id="rId5"/>
    <p:sldId id="257" r:id="rId6"/>
    <p:sldId id="260" r:id="rId7"/>
    <p:sldId id="259" r:id="rId8"/>
    <p:sldId id="261" r:id="rId9"/>
    <p:sldId id="279" r:id="rId10"/>
    <p:sldId id="280" r:id="rId11"/>
    <p:sldId id="265" r:id="rId12"/>
    <p:sldId id="266" r:id="rId13"/>
    <p:sldId id="267" r:id="rId14"/>
    <p:sldId id="269" r:id="rId15"/>
    <p:sldId id="270" r:id="rId16"/>
    <p:sldId id="271" r:id="rId17"/>
    <p:sldId id="278" r:id="rId18"/>
    <p:sldId id="272" r:id="rId19"/>
    <p:sldId id="273" r:id="rId20"/>
    <p:sldId id="274"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6E8F3-83E8-9699-AC9E-50793DF55D0B}" v="6" dt="2025-02-12T03:05:13.537"/>
    <p1510:client id="{45A84F28-D83E-4B91-5E6A-8743E8898FE2}" v="27" dt="2025-02-12T00:45:50.782"/>
    <p1510:client id="{5FD6D6C7-1FED-8703-E219-557206F9A51D}" v="462" dt="2025-02-11T22:03:18.717"/>
    <p1510:client id="{652D939E-D575-B850-3253-2796FE144601}" v="49" dt="2025-02-12T00:26:22.654"/>
    <p1510:client id="{6A6DAF08-83CC-435B-0317-C0AC59B0BD9F}" v="31" dt="2025-02-12T19:53:51.982"/>
    <p1510:client id="{AC89A43D-88BE-46DD-1BC3-7A4BA5499D0F}" v="63" dt="2025-02-12T19:32:58.450"/>
    <p1510:client id="{B3009C36-D2B4-8463-0257-FBBFCB3A957C}" v="1029" dt="2025-02-12T17:57:50.043"/>
    <p1510:client id="{C0629315-4B1B-9BC6-9F7A-E73FFC21F415}" v="5" dt="2025-02-12T19:45:30.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D2152-3C70-457A-99B4-7621DB64AF8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62BD98E-00BF-464F-BDAD-43283ECE12EE}">
      <dgm:prSet/>
      <dgm:spPr/>
      <dgm:t>
        <a:bodyPr/>
        <a:lstStyle/>
        <a:p>
          <a:pPr>
            <a:lnSpc>
              <a:spcPct val="100000"/>
            </a:lnSpc>
          </a:pPr>
          <a:r>
            <a:rPr lang="en-US"/>
            <a:t>EDA provided </a:t>
          </a:r>
          <a:r>
            <a:rPr lang="en-US" b="1"/>
            <a:t>valuable insights into vehicle sales patterns, pricing trends, and regional demand</a:t>
          </a:r>
          <a:r>
            <a:rPr lang="en-US"/>
            <a:t>.</a:t>
          </a:r>
        </a:p>
      </dgm:t>
    </dgm:pt>
    <dgm:pt modelId="{EE6A1DF7-D8E8-404A-B098-49D0F2DE2F6D}" type="parTrans" cxnId="{D551CB1B-4250-43F1-9E44-B8C51B06F573}">
      <dgm:prSet/>
      <dgm:spPr/>
      <dgm:t>
        <a:bodyPr/>
        <a:lstStyle/>
        <a:p>
          <a:endParaRPr lang="en-US"/>
        </a:p>
      </dgm:t>
    </dgm:pt>
    <dgm:pt modelId="{B52846DE-425D-4D4D-8E41-CB66E1406101}" type="sibTrans" cxnId="{D551CB1B-4250-43F1-9E44-B8C51B06F573}">
      <dgm:prSet/>
      <dgm:spPr/>
      <dgm:t>
        <a:bodyPr/>
        <a:lstStyle/>
        <a:p>
          <a:endParaRPr lang="en-US"/>
        </a:p>
      </dgm:t>
    </dgm:pt>
    <dgm:pt modelId="{A2E9423A-3D67-468D-9FE2-CD069BAD96B2}">
      <dgm:prSet/>
      <dgm:spPr/>
      <dgm:t>
        <a:bodyPr/>
        <a:lstStyle/>
        <a:p>
          <a:pPr>
            <a:lnSpc>
              <a:spcPct val="100000"/>
            </a:lnSpc>
          </a:pPr>
          <a:r>
            <a:rPr lang="en-US"/>
            <a:t>Dealerships can </a:t>
          </a:r>
          <a:r>
            <a:rPr lang="en-US" b="1"/>
            <a:t>maximize revenue</a:t>
          </a:r>
          <a:r>
            <a:rPr lang="en-US"/>
            <a:t> by optimizing inventory and </a:t>
          </a:r>
          <a:r>
            <a:rPr lang="en-US" b="1"/>
            <a:t>targeting high-sales locations</a:t>
          </a:r>
          <a:r>
            <a:rPr lang="en-US"/>
            <a:t>.</a:t>
          </a:r>
        </a:p>
      </dgm:t>
    </dgm:pt>
    <dgm:pt modelId="{AE8F27C3-3D11-4E1B-9725-A115D1D2E4EF}" type="parTrans" cxnId="{0E65218D-6C51-46BF-84A2-8CE897FF312B}">
      <dgm:prSet/>
      <dgm:spPr/>
      <dgm:t>
        <a:bodyPr/>
        <a:lstStyle/>
        <a:p>
          <a:endParaRPr lang="en-US"/>
        </a:p>
      </dgm:t>
    </dgm:pt>
    <dgm:pt modelId="{A0C06E7D-D4FA-4606-A1A9-AFE3F205DDD6}" type="sibTrans" cxnId="{0E65218D-6C51-46BF-84A2-8CE897FF312B}">
      <dgm:prSet/>
      <dgm:spPr/>
      <dgm:t>
        <a:bodyPr/>
        <a:lstStyle/>
        <a:p>
          <a:endParaRPr lang="en-US"/>
        </a:p>
      </dgm:t>
    </dgm:pt>
    <dgm:pt modelId="{79D3858B-FEA1-44C9-A066-8841EF4F0525}">
      <dgm:prSet/>
      <dgm:spPr/>
      <dgm:t>
        <a:bodyPr/>
        <a:lstStyle/>
        <a:p>
          <a:pPr>
            <a:lnSpc>
              <a:spcPct val="100000"/>
            </a:lnSpc>
          </a:pPr>
          <a:r>
            <a:rPr lang="en-US"/>
            <a:t>Pricing and marketing strategies can be </a:t>
          </a:r>
          <a:r>
            <a:rPr lang="en-US" b="1"/>
            <a:t>refined based on data-driven insights</a:t>
          </a:r>
          <a:r>
            <a:rPr lang="en-US"/>
            <a:t>.</a:t>
          </a:r>
        </a:p>
      </dgm:t>
    </dgm:pt>
    <dgm:pt modelId="{79C64FB1-0CA9-40E3-AC1A-2A2888344D5C}" type="parTrans" cxnId="{53BC2A8A-1259-468F-8372-1A309C833B4B}">
      <dgm:prSet/>
      <dgm:spPr/>
      <dgm:t>
        <a:bodyPr/>
        <a:lstStyle/>
        <a:p>
          <a:endParaRPr lang="en-US"/>
        </a:p>
      </dgm:t>
    </dgm:pt>
    <dgm:pt modelId="{A73BA30F-B6AF-4ABD-B877-D2E836D96A49}" type="sibTrans" cxnId="{53BC2A8A-1259-468F-8372-1A309C833B4B}">
      <dgm:prSet/>
      <dgm:spPr/>
      <dgm:t>
        <a:bodyPr/>
        <a:lstStyle/>
        <a:p>
          <a:endParaRPr lang="en-US"/>
        </a:p>
      </dgm:t>
    </dgm:pt>
    <dgm:pt modelId="{A8283103-5554-42FC-AAAE-43485255912F}" type="pres">
      <dgm:prSet presAssocID="{425D2152-3C70-457A-99B4-7621DB64AF89}" presName="root" presStyleCnt="0">
        <dgm:presLayoutVars>
          <dgm:dir/>
          <dgm:resizeHandles val="exact"/>
        </dgm:presLayoutVars>
      </dgm:prSet>
      <dgm:spPr/>
    </dgm:pt>
    <dgm:pt modelId="{19401C1D-60F0-42D6-8A68-79261D92039C}" type="pres">
      <dgm:prSet presAssocID="{062BD98E-00BF-464F-BDAD-43283ECE12EE}" presName="compNode" presStyleCnt="0"/>
      <dgm:spPr/>
    </dgm:pt>
    <dgm:pt modelId="{F579F52B-D150-4F4E-AC98-C9E74E90EE40}" type="pres">
      <dgm:prSet presAssocID="{062BD98E-00BF-464F-BDAD-43283ECE12EE}" presName="bgRect" presStyleLbl="bgShp" presStyleIdx="0" presStyleCnt="3"/>
      <dgm:spPr/>
    </dgm:pt>
    <dgm:pt modelId="{04743198-DB02-4180-B6D8-BAC692267A2F}" type="pres">
      <dgm:prSet presAssocID="{062BD98E-00BF-464F-BDAD-43283ECE12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spital"/>
        </a:ext>
      </dgm:extLst>
    </dgm:pt>
    <dgm:pt modelId="{FA70E977-4EEC-4391-B1A4-DD8242B304DC}" type="pres">
      <dgm:prSet presAssocID="{062BD98E-00BF-464F-BDAD-43283ECE12EE}" presName="spaceRect" presStyleCnt="0"/>
      <dgm:spPr/>
    </dgm:pt>
    <dgm:pt modelId="{EE91474E-CAEC-4638-B136-3E10C93B12BE}" type="pres">
      <dgm:prSet presAssocID="{062BD98E-00BF-464F-BDAD-43283ECE12EE}" presName="parTx" presStyleLbl="revTx" presStyleIdx="0" presStyleCnt="3">
        <dgm:presLayoutVars>
          <dgm:chMax val="0"/>
          <dgm:chPref val="0"/>
        </dgm:presLayoutVars>
      </dgm:prSet>
      <dgm:spPr/>
    </dgm:pt>
    <dgm:pt modelId="{E64B08DA-F1FD-4F5E-A6B0-34B88559186C}" type="pres">
      <dgm:prSet presAssocID="{B52846DE-425D-4D4D-8E41-CB66E1406101}" presName="sibTrans" presStyleCnt="0"/>
      <dgm:spPr/>
    </dgm:pt>
    <dgm:pt modelId="{B2CF8F3F-F6B7-4D1C-B09C-ADF026AEE4FF}" type="pres">
      <dgm:prSet presAssocID="{A2E9423A-3D67-468D-9FE2-CD069BAD96B2}" presName="compNode" presStyleCnt="0"/>
      <dgm:spPr/>
    </dgm:pt>
    <dgm:pt modelId="{CBBBC068-BEFE-45AF-ADDD-CE059C348C3C}" type="pres">
      <dgm:prSet presAssocID="{A2E9423A-3D67-468D-9FE2-CD069BAD96B2}" presName="bgRect" presStyleLbl="bgShp" presStyleIdx="1" presStyleCnt="3"/>
      <dgm:spPr/>
    </dgm:pt>
    <dgm:pt modelId="{A151A2B3-BCC3-4C3C-AFFD-F7854B9B367A}" type="pres">
      <dgm:prSet presAssocID="{A2E9423A-3D67-468D-9FE2-CD069BAD96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71801B56-C4A0-4C83-B93F-F014FADBD42F}" type="pres">
      <dgm:prSet presAssocID="{A2E9423A-3D67-468D-9FE2-CD069BAD96B2}" presName="spaceRect" presStyleCnt="0"/>
      <dgm:spPr/>
    </dgm:pt>
    <dgm:pt modelId="{48746C48-FC1C-4373-85CE-07A752B53016}" type="pres">
      <dgm:prSet presAssocID="{A2E9423A-3D67-468D-9FE2-CD069BAD96B2}" presName="parTx" presStyleLbl="revTx" presStyleIdx="1" presStyleCnt="3">
        <dgm:presLayoutVars>
          <dgm:chMax val="0"/>
          <dgm:chPref val="0"/>
        </dgm:presLayoutVars>
      </dgm:prSet>
      <dgm:spPr/>
    </dgm:pt>
    <dgm:pt modelId="{A8F4AE84-C58A-49FB-8DF1-637E64B3B9BD}" type="pres">
      <dgm:prSet presAssocID="{A0C06E7D-D4FA-4606-A1A9-AFE3F205DDD6}" presName="sibTrans" presStyleCnt="0"/>
      <dgm:spPr/>
    </dgm:pt>
    <dgm:pt modelId="{959C1DA2-68AF-47EA-851A-39B99E085BB6}" type="pres">
      <dgm:prSet presAssocID="{79D3858B-FEA1-44C9-A066-8841EF4F0525}" presName="compNode" presStyleCnt="0"/>
      <dgm:spPr/>
    </dgm:pt>
    <dgm:pt modelId="{CEE31D95-2849-4380-8AEA-4835399E92CA}" type="pres">
      <dgm:prSet presAssocID="{79D3858B-FEA1-44C9-A066-8841EF4F0525}" presName="bgRect" presStyleLbl="bgShp" presStyleIdx="2" presStyleCnt="3"/>
      <dgm:spPr/>
    </dgm:pt>
    <dgm:pt modelId="{89F9B153-D785-48E6-912B-05751B507BB3}" type="pres">
      <dgm:prSet presAssocID="{79D3858B-FEA1-44C9-A066-8841EF4F05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ying Cards"/>
        </a:ext>
      </dgm:extLst>
    </dgm:pt>
    <dgm:pt modelId="{9AC298B1-2B02-4D72-AB01-7302CAFF7AD9}" type="pres">
      <dgm:prSet presAssocID="{79D3858B-FEA1-44C9-A066-8841EF4F0525}" presName="spaceRect" presStyleCnt="0"/>
      <dgm:spPr/>
    </dgm:pt>
    <dgm:pt modelId="{25D8D87C-DD4E-40C0-A121-D7B08C00DFE0}" type="pres">
      <dgm:prSet presAssocID="{79D3858B-FEA1-44C9-A066-8841EF4F0525}" presName="parTx" presStyleLbl="revTx" presStyleIdx="2" presStyleCnt="3">
        <dgm:presLayoutVars>
          <dgm:chMax val="0"/>
          <dgm:chPref val="0"/>
        </dgm:presLayoutVars>
      </dgm:prSet>
      <dgm:spPr/>
    </dgm:pt>
  </dgm:ptLst>
  <dgm:cxnLst>
    <dgm:cxn modelId="{D551CB1B-4250-43F1-9E44-B8C51B06F573}" srcId="{425D2152-3C70-457A-99B4-7621DB64AF89}" destId="{062BD98E-00BF-464F-BDAD-43283ECE12EE}" srcOrd="0" destOrd="0" parTransId="{EE6A1DF7-D8E8-404A-B098-49D0F2DE2F6D}" sibTransId="{B52846DE-425D-4D4D-8E41-CB66E1406101}"/>
    <dgm:cxn modelId="{F31DCB2E-FB5E-412F-BF79-1325DDABDBBB}" type="presOf" srcId="{425D2152-3C70-457A-99B4-7621DB64AF89}" destId="{A8283103-5554-42FC-AAAE-43485255912F}" srcOrd="0" destOrd="0" presId="urn:microsoft.com/office/officeart/2018/2/layout/IconVerticalSolidList"/>
    <dgm:cxn modelId="{5BA3C04F-5FEF-467C-B0C2-30985FC171F6}" type="presOf" srcId="{062BD98E-00BF-464F-BDAD-43283ECE12EE}" destId="{EE91474E-CAEC-4638-B136-3E10C93B12BE}" srcOrd="0" destOrd="0" presId="urn:microsoft.com/office/officeart/2018/2/layout/IconVerticalSolidList"/>
    <dgm:cxn modelId="{53BC2A8A-1259-468F-8372-1A309C833B4B}" srcId="{425D2152-3C70-457A-99B4-7621DB64AF89}" destId="{79D3858B-FEA1-44C9-A066-8841EF4F0525}" srcOrd="2" destOrd="0" parTransId="{79C64FB1-0CA9-40E3-AC1A-2A2888344D5C}" sibTransId="{A73BA30F-B6AF-4ABD-B877-D2E836D96A49}"/>
    <dgm:cxn modelId="{0E65218D-6C51-46BF-84A2-8CE897FF312B}" srcId="{425D2152-3C70-457A-99B4-7621DB64AF89}" destId="{A2E9423A-3D67-468D-9FE2-CD069BAD96B2}" srcOrd="1" destOrd="0" parTransId="{AE8F27C3-3D11-4E1B-9725-A115D1D2E4EF}" sibTransId="{A0C06E7D-D4FA-4606-A1A9-AFE3F205DDD6}"/>
    <dgm:cxn modelId="{A45948CF-F4FE-441B-97CA-AE71778B3505}" type="presOf" srcId="{79D3858B-FEA1-44C9-A066-8841EF4F0525}" destId="{25D8D87C-DD4E-40C0-A121-D7B08C00DFE0}" srcOrd="0" destOrd="0" presId="urn:microsoft.com/office/officeart/2018/2/layout/IconVerticalSolidList"/>
    <dgm:cxn modelId="{9FABB1D8-8E08-4F21-9B4D-1FB46847AD0A}" type="presOf" srcId="{A2E9423A-3D67-468D-9FE2-CD069BAD96B2}" destId="{48746C48-FC1C-4373-85CE-07A752B53016}" srcOrd="0" destOrd="0" presId="urn:microsoft.com/office/officeart/2018/2/layout/IconVerticalSolidList"/>
    <dgm:cxn modelId="{9A80CA4D-70DD-4BE9-A353-C58FE47F0B48}" type="presParOf" srcId="{A8283103-5554-42FC-AAAE-43485255912F}" destId="{19401C1D-60F0-42D6-8A68-79261D92039C}" srcOrd="0" destOrd="0" presId="urn:microsoft.com/office/officeart/2018/2/layout/IconVerticalSolidList"/>
    <dgm:cxn modelId="{760DF22D-8B38-4C8B-90F6-12FC7F623F08}" type="presParOf" srcId="{19401C1D-60F0-42D6-8A68-79261D92039C}" destId="{F579F52B-D150-4F4E-AC98-C9E74E90EE40}" srcOrd="0" destOrd="0" presId="urn:microsoft.com/office/officeart/2018/2/layout/IconVerticalSolidList"/>
    <dgm:cxn modelId="{95C0894A-BEBB-46B2-9127-1E97B57FCC34}" type="presParOf" srcId="{19401C1D-60F0-42D6-8A68-79261D92039C}" destId="{04743198-DB02-4180-B6D8-BAC692267A2F}" srcOrd="1" destOrd="0" presId="urn:microsoft.com/office/officeart/2018/2/layout/IconVerticalSolidList"/>
    <dgm:cxn modelId="{7828F2A9-6205-4787-B3B2-AE0F04922D77}" type="presParOf" srcId="{19401C1D-60F0-42D6-8A68-79261D92039C}" destId="{FA70E977-4EEC-4391-B1A4-DD8242B304DC}" srcOrd="2" destOrd="0" presId="urn:microsoft.com/office/officeart/2018/2/layout/IconVerticalSolidList"/>
    <dgm:cxn modelId="{217D2E05-3C9E-47C4-88FE-714EE93C8A60}" type="presParOf" srcId="{19401C1D-60F0-42D6-8A68-79261D92039C}" destId="{EE91474E-CAEC-4638-B136-3E10C93B12BE}" srcOrd="3" destOrd="0" presId="urn:microsoft.com/office/officeart/2018/2/layout/IconVerticalSolidList"/>
    <dgm:cxn modelId="{15897D68-D62F-4E59-A640-37DC7BAA3C15}" type="presParOf" srcId="{A8283103-5554-42FC-AAAE-43485255912F}" destId="{E64B08DA-F1FD-4F5E-A6B0-34B88559186C}" srcOrd="1" destOrd="0" presId="urn:microsoft.com/office/officeart/2018/2/layout/IconVerticalSolidList"/>
    <dgm:cxn modelId="{EA7C5241-2699-474B-8B34-A664461E533E}" type="presParOf" srcId="{A8283103-5554-42FC-AAAE-43485255912F}" destId="{B2CF8F3F-F6B7-4D1C-B09C-ADF026AEE4FF}" srcOrd="2" destOrd="0" presId="urn:microsoft.com/office/officeart/2018/2/layout/IconVerticalSolidList"/>
    <dgm:cxn modelId="{E6D4F1BB-3E52-4109-9557-3AAF1229255C}" type="presParOf" srcId="{B2CF8F3F-F6B7-4D1C-B09C-ADF026AEE4FF}" destId="{CBBBC068-BEFE-45AF-ADDD-CE059C348C3C}" srcOrd="0" destOrd="0" presId="urn:microsoft.com/office/officeart/2018/2/layout/IconVerticalSolidList"/>
    <dgm:cxn modelId="{FB40D260-F673-4F03-A123-9A95C0E3C428}" type="presParOf" srcId="{B2CF8F3F-F6B7-4D1C-B09C-ADF026AEE4FF}" destId="{A151A2B3-BCC3-4C3C-AFFD-F7854B9B367A}" srcOrd="1" destOrd="0" presId="urn:microsoft.com/office/officeart/2018/2/layout/IconVerticalSolidList"/>
    <dgm:cxn modelId="{ABA953EA-6EF7-4261-A769-3CC49455CC29}" type="presParOf" srcId="{B2CF8F3F-F6B7-4D1C-B09C-ADF026AEE4FF}" destId="{71801B56-C4A0-4C83-B93F-F014FADBD42F}" srcOrd="2" destOrd="0" presId="urn:microsoft.com/office/officeart/2018/2/layout/IconVerticalSolidList"/>
    <dgm:cxn modelId="{5AE3AD36-C5C6-4F8C-BA5E-EF9DB1F2BA08}" type="presParOf" srcId="{B2CF8F3F-F6B7-4D1C-B09C-ADF026AEE4FF}" destId="{48746C48-FC1C-4373-85CE-07A752B53016}" srcOrd="3" destOrd="0" presId="urn:microsoft.com/office/officeart/2018/2/layout/IconVerticalSolidList"/>
    <dgm:cxn modelId="{DDFE7F44-9AE5-4D1F-81F3-E72D13DDA243}" type="presParOf" srcId="{A8283103-5554-42FC-AAAE-43485255912F}" destId="{A8F4AE84-C58A-49FB-8DF1-637E64B3B9BD}" srcOrd="3" destOrd="0" presId="urn:microsoft.com/office/officeart/2018/2/layout/IconVerticalSolidList"/>
    <dgm:cxn modelId="{FE512B22-6EEF-4FBB-9AC8-5F551C9A1A5C}" type="presParOf" srcId="{A8283103-5554-42FC-AAAE-43485255912F}" destId="{959C1DA2-68AF-47EA-851A-39B99E085BB6}" srcOrd="4" destOrd="0" presId="urn:microsoft.com/office/officeart/2018/2/layout/IconVerticalSolidList"/>
    <dgm:cxn modelId="{9A14621E-82D8-4325-88F4-C5D26B6DCF2B}" type="presParOf" srcId="{959C1DA2-68AF-47EA-851A-39B99E085BB6}" destId="{CEE31D95-2849-4380-8AEA-4835399E92CA}" srcOrd="0" destOrd="0" presId="urn:microsoft.com/office/officeart/2018/2/layout/IconVerticalSolidList"/>
    <dgm:cxn modelId="{F52738B0-B8D5-4971-A337-1AB741B020B3}" type="presParOf" srcId="{959C1DA2-68AF-47EA-851A-39B99E085BB6}" destId="{89F9B153-D785-48E6-912B-05751B507BB3}" srcOrd="1" destOrd="0" presId="urn:microsoft.com/office/officeart/2018/2/layout/IconVerticalSolidList"/>
    <dgm:cxn modelId="{F5A94BE7-8239-4C38-8723-D0AF2CDFED9E}" type="presParOf" srcId="{959C1DA2-68AF-47EA-851A-39B99E085BB6}" destId="{9AC298B1-2B02-4D72-AB01-7302CAFF7AD9}" srcOrd="2" destOrd="0" presId="urn:microsoft.com/office/officeart/2018/2/layout/IconVerticalSolidList"/>
    <dgm:cxn modelId="{B7761FEA-E42A-4F30-9D00-833776971875}" type="presParOf" srcId="{959C1DA2-68AF-47EA-851A-39B99E085BB6}" destId="{25D8D87C-DD4E-40C0-A121-D7B08C00DF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9F52B-D150-4F4E-AC98-C9E74E90EE40}">
      <dsp:nvSpPr>
        <dsp:cNvPr id="0" name=""/>
        <dsp:cNvSpPr/>
      </dsp:nvSpPr>
      <dsp:spPr>
        <a:xfrm>
          <a:off x="0" y="456"/>
          <a:ext cx="10691265" cy="10682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43198-DB02-4180-B6D8-BAC692267A2F}">
      <dsp:nvSpPr>
        <dsp:cNvPr id="0" name=""/>
        <dsp:cNvSpPr/>
      </dsp:nvSpPr>
      <dsp:spPr>
        <a:xfrm>
          <a:off x="323154" y="240819"/>
          <a:ext cx="587554" cy="587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91474E-CAEC-4638-B136-3E10C93B12BE}">
      <dsp:nvSpPr>
        <dsp:cNvPr id="0" name=""/>
        <dsp:cNvSpPr/>
      </dsp:nvSpPr>
      <dsp:spPr>
        <a:xfrm>
          <a:off x="1233864" y="456"/>
          <a:ext cx="9457400" cy="1068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60" tIns="113060" rIns="113060" bIns="113060" numCol="1" spcCol="1270" anchor="ctr" anchorCtr="0">
          <a:noAutofit/>
        </a:bodyPr>
        <a:lstStyle/>
        <a:p>
          <a:pPr marL="0" lvl="0" indent="0" algn="l" defTabSz="1111250">
            <a:lnSpc>
              <a:spcPct val="100000"/>
            </a:lnSpc>
            <a:spcBef>
              <a:spcPct val="0"/>
            </a:spcBef>
            <a:spcAft>
              <a:spcPct val="35000"/>
            </a:spcAft>
            <a:buNone/>
          </a:pPr>
          <a:r>
            <a:rPr lang="en-US" sz="2500" kern="1200"/>
            <a:t>EDA provided </a:t>
          </a:r>
          <a:r>
            <a:rPr lang="en-US" sz="2500" b="1" kern="1200"/>
            <a:t>valuable insights into vehicle sales patterns, pricing trends, and regional demand</a:t>
          </a:r>
          <a:r>
            <a:rPr lang="en-US" sz="2500" kern="1200"/>
            <a:t>.</a:t>
          </a:r>
        </a:p>
      </dsp:txBody>
      <dsp:txXfrm>
        <a:off x="1233864" y="456"/>
        <a:ext cx="9457400" cy="1068280"/>
      </dsp:txXfrm>
    </dsp:sp>
    <dsp:sp modelId="{CBBBC068-BEFE-45AF-ADDD-CE059C348C3C}">
      <dsp:nvSpPr>
        <dsp:cNvPr id="0" name=""/>
        <dsp:cNvSpPr/>
      </dsp:nvSpPr>
      <dsp:spPr>
        <a:xfrm>
          <a:off x="0" y="1335807"/>
          <a:ext cx="10691265" cy="10682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1A2B3-BCC3-4C3C-AFFD-F7854B9B367A}">
      <dsp:nvSpPr>
        <dsp:cNvPr id="0" name=""/>
        <dsp:cNvSpPr/>
      </dsp:nvSpPr>
      <dsp:spPr>
        <a:xfrm>
          <a:off x="323154" y="1576170"/>
          <a:ext cx="587554" cy="587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46C48-FC1C-4373-85CE-07A752B53016}">
      <dsp:nvSpPr>
        <dsp:cNvPr id="0" name=""/>
        <dsp:cNvSpPr/>
      </dsp:nvSpPr>
      <dsp:spPr>
        <a:xfrm>
          <a:off x="1233864" y="1335807"/>
          <a:ext cx="9457400" cy="1068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60" tIns="113060" rIns="113060" bIns="113060" numCol="1" spcCol="1270" anchor="ctr" anchorCtr="0">
          <a:noAutofit/>
        </a:bodyPr>
        <a:lstStyle/>
        <a:p>
          <a:pPr marL="0" lvl="0" indent="0" algn="l" defTabSz="1111250">
            <a:lnSpc>
              <a:spcPct val="100000"/>
            </a:lnSpc>
            <a:spcBef>
              <a:spcPct val="0"/>
            </a:spcBef>
            <a:spcAft>
              <a:spcPct val="35000"/>
            </a:spcAft>
            <a:buNone/>
          </a:pPr>
          <a:r>
            <a:rPr lang="en-US" sz="2500" kern="1200"/>
            <a:t>Dealerships can </a:t>
          </a:r>
          <a:r>
            <a:rPr lang="en-US" sz="2500" b="1" kern="1200"/>
            <a:t>maximize revenue</a:t>
          </a:r>
          <a:r>
            <a:rPr lang="en-US" sz="2500" kern="1200"/>
            <a:t> by optimizing inventory and </a:t>
          </a:r>
          <a:r>
            <a:rPr lang="en-US" sz="2500" b="1" kern="1200"/>
            <a:t>targeting high-sales locations</a:t>
          </a:r>
          <a:r>
            <a:rPr lang="en-US" sz="2500" kern="1200"/>
            <a:t>.</a:t>
          </a:r>
        </a:p>
      </dsp:txBody>
      <dsp:txXfrm>
        <a:off x="1233864" y="1335807"/>
        <a:ext cx="9457400" cy="1068280"/>
      </dsp:txXfrm>
    </dsp:sp>
    <dsp:sp modelId="{CEE31D95-2849-4380-8AEA-4835399E92CA}">
      <dsp:nvSpPr>
        <dsp:cNvPr id="0" name=""/>
        <dsp:cNvSpPr/>
      </dsp:nvSpPr>
      <dsp:spPr>
        <a:xfrm>
          <a:off x="0" y="2671158"/>
          <a:ext cx="10691265" cy="10682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9B153-D785-48E6-912B-05751B507BB3}">
      <dsp:nvSpPr>
        <dsp:cNvPr id="0" name=""/>
        <dsp:cNvSpPr/>
      </dsp:nvSpPr>
      <dsp:spPr>
        <a:xfrm>
          <a:off x="323154" y="2911521"/>
          <a:ext cx="587554" cy="587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D8D87C-DD4E-40C0-A121-D7B08C00DFE0}">
      <dsp:nvSpPr>
        <dsp:cNvPr id="0" name=""/>
        <dsp:cNvSpPr/>
      </dsp:nvSpPr>
      <dsp:spPr>
        <a:xfrm>
          <a:off x="1233864" y="2671158"/>
          <a:ext cx="9457400" cy="1068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60" tIns="113060" rIns="113060" bIns="113060" numCol="1" spcCol="1270" anchor="ctr" anchorCtr="0">
          <a:noAutofit/>
        </a:bodyPr>
        <a:lstStyle/>
        <a:p>
          <a:pPr marL="0" lvl="0" indent="0" algn="l" defTabSz="1111250">
            <a:lnSpc>
              <a:spcPct val="100000"/>
            </a:lnSpc>
            <a:spcBef>
              <a:spcPct val="0"/>
            </a:spcBef>
            <a:spcAft>
              <a:spcPct val="35000"/>
            </a:spcAft>
            <a:buNone/>
          </a:pPr>
          <a:r>
            <a:rPr lang="en-US" sz="2500" kern="1200"/>
            <a:t>Pricing and marketing strategies can be </a:t>
          </a:r>
          <a:r>
            <a:rPr lang="en-US" sz="2500" b="1" kern="1200"/>
            <a:t>refined based on data-driven insights</a:t>
          </a:r>
          <a:r>
            <a:rPr lang="en-US" sz="2500" kern="1200"/>
            <a:t>.</a:t>
          </a:r>
        </a:p>
      </dsp:txBody>
      <dsp:txXfrm>
        <a:off x="1233864" y="2671158"/>
        <a:ext cx="9457400" cy="1068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2/12/2025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6554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2/12/2025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824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2/12/2025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2722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2/12/2025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919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2/12/2025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9377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2/12/2025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7082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2/12/2025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5301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2/12/2025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2128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2/12/2025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2431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2/12/2025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992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2/12/2025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6354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2/12/2025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31058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iqremix/42276507674/"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colab.research.google.com/drive/1PT2fsIfjWtCwJf8QyaCK0Q4BNW05c--v#scrollTo=cKBa3TiL60S7&amp;line=1&amp;uniqifier=1"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5" name="Picture 4" descr="A city skyline with a bridge and a bridge&#10;&#10;AI-generated content may be incorrect.">
            <a:extLst>
              <a:ext uri="{FF2B5EF4-FFF2-40B4-BE49-F238E27FC236}">
                <a16:creationId xmlns:a16="http://schemas.microsoft.com/office/drawing/2014/main" id="{16178A88-844E-9592-D11F-F2AFE2B184B3}"/>
              </a:ext>
            </a:extLst>
          </p:cNvPr>
          <p:cNvPicPr>
            <a:picLocks noChangeAspect="1"/>
          </p:cNvPicPr>
          <p:nvPr/>
        </p:nvPicPr>
        <p:blipFill>
          <a:blip r:embed="rId2">
            <a:extLst>
              <a:ext uri="{837473B0-CC2E-450A-ABE3-18F120FF3D39}">
                <a1611:picAttrSrcUrl xmlns:a1611="http://schemas.microsoft.com/office/drawing/2016/11/main" r:id="rId3"/>
              </a:ext>
            </a:extLst>
          </a:blip>
          <a:srcRect l="9091" t="23391"/>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0"/>
            <a:ext cx="12191999" cy="13716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p:cNvSpPr>
            <a:spLocks noGrp="1"/>
          </p:cNvSpPr>
          <p:nvPr>
            <p:ph type="ctrTitle"/>
          </p:nvPr>
        </p:nvSpPr>
        <p:spPr>
          <a:xfrm>
            <a:off x="320040" y="5715000"/>
            <a:ext cx="8027544" cy="960120"/>
          </a:xfrm>
          <a:ln>
            <a:noFill/>
          </a:ln>
        </p:spPr>
        <p:txBody>
          <a:bodyPr anchor="ctr">
            <a:normAutofit/>
          </a:bodyPr>
          <a:lstStyle/>
          <a:p>
            <a:pPr>
              <a:lnSpc>
                <a:spcPct val="90000"/>
              </a:lnSpc>
            </a:pPr>
            <a:r>
              <a:rPr lang="en-US" sz="3100">
                <a:latin typeface="Sitka Subheading"/>
              </a:rPr>
              <a:t>Best-selling Regions in Edmonton</a:t>
            </a:r>
            <a:br>
              <a:rPr lang="en-US" sz="3100">
                <a:latin typeface="Sitka Subheading"/>
              </a:rPr>
            </a:br>
            <a:r>
              <a:rPr lang="en-US" sz="3100">
                <a:latin typeface="Sitka Subheading"/>
                <a:ea typeface="+mj-lt"/>
                <a:cs typeface="+mj-lt"/>
              </a:rPr>
              <a:t>(clustering</a:t>
            </a:r>
            <a:r>
              <a:rPr lang="en-US" sz="3100" b="0">
                <a:ea typeface="+mj-lt"/>
                <a:cs typeface="+mj-lt"/>
              </a:rPr>
              <a:t>) – Go Auto</a:t>
            </a:r>
            <a:r>
              <a:rPr lang="en-US" sz="3100">
                <a:latin typeface="Sitka Subheading"/>
              </a:rPr>
              <a:t>) </a:t>
            </a:r>
            <a:endParaRPr lang="en-US" sz="3100"/>
          </a:p>
        </p:txBody>
      </p:sp>
      <p:sp>
        <p:nvSpPr>
          <p:cNvPr id="3" name="Subtitle 2"/>
          <p:cNvSpPr>
            <a:spLocks noGrp="1"/>
          </p:cNvSpPr>
          <p:nvPr>
            <p:ph type="subTitle" idx="1"/>
          </p:nvPr>
        </p:nvSpPr>
        <p:spPr>
          <a:xfrm>
            <a:off x="8347585" y="5715000"/>
            <a:ext cx="3630168" cy="960120"/>
          </a:xfrm>
        </p:spPr>
        <p:txBody>
          <a:bodyPr vert="horz" lIns="91440" tIns="45720" rIns="91440" bIns="45720" rtlCol="0" anchor="ctr">
            <a:normAutofit/>
          </a:bodyPr>
          <a:lstStyle/>
          <a:p>
            <a:pPr algn="r"/>
            <a:r>
              <a:rPr lang="en-US" sz="1800">
                <a:latin typeface="Avenir Next LT Pro"/>
              </a:rPr>
              <a:t>CMPT 3830 </a:t>
            </a:r>
          </a:p>
          <a:p>
            <a:pPr algn="r"/>
            <a:r>
              <a:rPr lang="en-US" sz="1800">
                <a:latin typeface="Avenir Next LT Pro"/>
              </a:rPr>
              <a:t>Md Mahbub Mishu</a:t>
            </a:r>
          </a:p>
          <a:p>
            <a:pPr algn="r"/>
            <a:endParaRPr lang="en-US" sz="1800"/>
          </a:p>
        </p:txBody>
      </p:sp>
      <p:pic>
        <p:nvPicPr>
          <p:cNvPr id="8" name="Picture 7" descr="A logo with a circle and a circle in the middle&#10;&#10;AI-generated content may be incorrect.">
            <a:extLst>
              <a:ext uri="{FF2B5EF4-FFF2-40B4-BE49-F238E27FC236}">
                <a16:creationId xmlns:a16="http://schemas.microsoft.com/office/drawing/2014/main" id="{5E684B16-51E2-F912-670F-E9C4039A05DD}"/>
              </a:ext>
            </a:extLst>
          </p:cNvPr>
          <p:cNvPicPr>
            <a:picLocks noChangeAspect="1"/>
          </p:cNvPicPr>
          <p:nvPr/>
        </p:nvPicPr>
        <p:blipFill>
          <a:blip r:embed="rId4"/>
          <a:stretch>
            <a:fillRect/>
          </a:stretch>
        </p:blipFill>
        <p:spPr>
          <a:xfrm>
            <a:off x="3390127" y="6164348"/>
            <a:ext cx="1612042" cy="697385"/>
          </a:xfrm>
          <a:prstGeom prst="rect">
            <a:avLst/>
          </a:prstGeom>
        </p:spPr>
      </p:pic>
      <p:pic>
        <p:nvPicPr>
          <p:cNvPr id="10" name="Picture 9" descr="A logo of a person&#10;&#10;AI-generated content may be incorrect.">
            <a:extLst>
              <a:ext uri="{FF2B5EF4-FFF2-40B4-BE49-F238E27FC236}">
                <a16:creationId xmlns:a16="http://schemas.microsoft.com/office/drawing/2014/main" id="{6AD2F638-CD8D-9459-8CCC-5B0FA9EF5FEB}"/>
              </a:ext>
            </a:extLst>
          </p:cNvPr>
          <p:cNvPicPr>
            <a:picLocks noChangeAspect="1"/>
          </p:cNvPicPr>
          <p:nvPr/>
        </p:nvPicPr>
        <p:blipFill>
          <a:blip r:embed="rId5"/>
          <a:stretch>
            <a:fillRect/>
          </a:stretch>
        </p:blipFill>
        <p:spPr>
          <a:xfrm>
            <a:off x="-1287" y="4247"/>
            <a:ext cx="1238250" cy="124777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cars&#10;&#10;AI-generated content may be incorrect.">
            <a:extLst>
              <a:ext uri="{FF2B5EF4-FFF2-40B4-BE49-F238E27FC236}">
                <a16:creationId xmlns:a16="http://schemas.microsoft.com/office/drawing/2014/main" id="{CE3E5EBF-365A-8705-C337-B7A64E3BE43E}"/>
              </a:ext>
            </a:extLst>
          </p:cNvPr>
          <p:cNvPicPr>
            <a:picLocks noChangeAspect="1"/>
          </p:cNvPicPr>
          <p:nvPr/>
        </p:nvPicPr>
        <p:blipFill>
          <a:blip r:embed="rId2"/>
          <a:srcRect r="2926" b="-2"/>
          <a:stretch/>
        </p:blipFill>
        <p:spPr>
          <a:xfrm>
            <a:off x="4981575" y="735286"/>
            <a:ext cx="6495042" cy="5419642"/>
          </a:xfrm>
          <a:prstGeom prst="rect">
            <a:avLst/>
          </a:prstGeom>
        </p:spPr>
      </p:pic>
      <p:sp>
        <p:nvSpPr>
          <p:cNvPr id="2" name="Title 1">
            <a:extLst>
              <a:ext uri="{FF2B5EF4-FFF2-40B4-BE49-F238E27FC236}">
                <a16:creationId xmlns:a16="http://schemas.microsoft.com/office/drawing/2014/main" id="{2F07D120-A879-3D47-C746-55625D8849CD}"/>
              </a:ext>
            </a:extLst>
          </p:cNvPr>
          <p:cNvSpPr>
            <a:spLocks noGrp="1"/>
          </p:cNvSpPr>
          <p:nvPr>
            <p:ph type="title"/>
          </p:nvPr>
        </p:nvSpPr>
        <p:spPr>
          <a:xfrm>
            <a:off x="704088" y="914400"/>
            <a:ext cx="3799763" cy="1473200"/>
          </a:xfrm>
        </p:spPr>
        <p:txBody>
          <a:bodyPr>
            <a:normAutofit/>
          </a:bodyPr>
          <a:lstStyle/>
          <a:p>
            <a:pPr>
              <a:lnSpc>
                <a:spcPct val="90000"/>
              </a:lnSpc>
            </a:pPr>
            <a:r>
              <a:rPr lang="en-US" sz="2800">
                <a:ea typeface="+mj-lt"/>
                <a:cs typeface="+mj-lt"/>
              </a:rPr>
              <a:t>Sales Distribution of Top 10 Car Makes Across Cities</a:t>
            </a:r>
            <a:endParaRPr lang="en-US" sz="2800"/>
          </a:p>
        </p:txBody>
      </p:sp>
      <p:sp>
        <p:nvSpPr>
          <p:cNvPr id="3" name="Content Placeholder 2">
            <a:extLst>
              <a:ext uri="{FF2B5EF4-FFF2-40B4-BE49-F238E27FC236}">
                <a16:creationId xmlns:a16="http://schemas.microsoft.com/office/drawing/2014/main" id="{54F78228-282A-5BB1-1368-2AB5DF8362F7}"/>
              </a:ext>
            </a:extLst>
          </p:cNvPr>
          <p:cNvSpPr>
            <a:spLocks noGrp="1"/>
          </p:cNvSpPr>
          <p:nvPr>
            <p:ph idx="1"/>
          </p:nvPr>
        </p:nvSpPr>
        <p:spPr>
          <a:xfrm>
            <a:off x="704088" y="2387600"/>
            <a:ext cx="3799763" cy="3767328"/>
          </a:xfrm>
        </p:spPr>
        <p:txBody>
          <a:bodyPr vert="horz" lIns="91440" tIns="45720" rIns="91440" bIns="45720" rtlCol="0">
            <a:normAutofit/>
          </a:bodyPr>
          <a:lstStyle/>
          <a:p>
            <a:pPr>
              <a:lnSpc>
                <a:spcPct val="100000"/>
              </a:lnSpc>
              <a:buFont typeface="Arial"/>
              <a:buChar char="•"/>
            </a:pPr>
            <a:r>
              <a:rPr lang="en-US">
                <a:ea typeface="+mn-lt"/>
                <a:cs typeface="+mn-lt"/>
              </a:rPr>
              <a:t>Shows </a:t>
            </a:r>
            <a:r>
              <a:rPr lang="en-US" b="1">
                <a:ea typeface="+mn-lt"/>
                <a:cs typeface="+mn-lt"/>
              </a:rPr>
              <a:t>sales distribution of top 10 car makes</a:t>
            </a:r>
            <a:r>
              <a:rPr lang="en-US">
                <a:ea typeface="+mn-lt"/>
                <a:cs typeface="+mn-lt"/>
              </a:rPr>
              <a:t> across different cities.</a:t>
            </a:r>
            <a:endParaRPr lang="en-US"/>
          </a:p>
          <a:p>
            <a:pPr>
              <a:lnSpc>
                <a:spcPct val="100000"/>
              </a:lnSpc>
              <a:buFont typeface="Arial"/>
              <a:buChar char="•"/>
            </a:pPr>
            <a:r>
              <a:rPr lang="en-US">
                <a:ea typeface="+mn-lt"/>
                <a:cs typeface="+mn-lt"/>
              </a:rPr>
              <a:t>Each </a:t>
            </a:r>
            <a:r>
              <a:rPr lang="en-US" b="1">
                <a:ea typeface="+mn-lt"/>
                <a:cs typeface="+mn-lt"/>
              </a:rPr>
              <a:t>color represents a different car make</a:t>
            </a:r>
            <a:r>
              <a:rPr lang="en-US">
                <a:ea typeface="+mn-lt"/>
                <a:cs typeface="+mn-lt"/>
              </a:rPr>
              <a:t> in each city.</a:t>
            </a:r>
            <a:endParaRPr lang="en-US"/>
          </a:p>
          <a:p>
            <a:pPr>
              <a:lnSpc>
                <a:spcPct val="100000"/>
              </a:lnSpc>
              <a:buFont typeface="Arial"/>
              <a:buChar char="•"/>
            </a:pPr>
            <a:r>
              <a:rPr lang="en-US">
                <a:ea typeface="+mn-lt"/>
                <a:cs typeface="+mn-lt"/>
              </a:rPr>
              <a:t>Helps identify </a:t>
            </a:r>
            <a:r>
              <a:rPr lang="en-US" b="1">
                <a:ea typeface="+mn-lt"/>
                <a:cs typeface="+mn-lt"/>
              </a:rPr>
              <a:t>regional brand preferences</a:t>
            </a:r>
            <a:r>
              <a:rPr lang="en-US">
                <a:ea typeface="+mn-lt"/>
                <a:cs typeface="+mn-lt"/>
              </a:rPr>
              <a:t>.</a:t>
            </a:r>
            <a:endParaRPr lang="en-US"/>
          </a:p>
          <a:p>
            <a:pPr>
              <a:lnSpc>
                <a:spcPct val="100000"/>
              </a:lnSpc>
              <a:buFont typeface="Arial"/>
              <a:buChar char="•"/>
            </a:pPr>
            <a:r>
              <a:rPr lang="en-US">
                <a:ea typeface="+mn-lt"/>
                <a:cs typeface="+mn-lt"/>
              </a:rPr>
              <a:t>Useful for </a:t>
            </a:r>
            <a:r>
              <a:rPr lang="en-US" b="1">
                <a:ea typeface="+mn-lt"/>
                <a:cs typeface="+mn-lt"/>
              </a:rPr>
              <a:t>inventory optimization</a:t>
            </a:r>
            <a:r>
              <a:rPr lang="en-US">
                <a:ea typeface="+mn-lt"/>
                <a:cs typeface="+mn-lt"/>
              </a:rPr>
              <a:t> and </a:t>
            </a:r>
            <a:r>
              <a:rPr lang="en-US" b="1">
                <a:ea typeface="+mn-lt"/>
                <a:cs typeface="+mn-lt"/>
              </a:rPr>
              <a:t>targeted marketing</a:t>
            </a:r>
            <a:r>
              <a:rPr lang="en-US">
                <a:ea typeface="+mn-lt"/>
                <a:cs typeface="+mn-lt"/>
              </a:rPr>
              <a:t>.</a:t>
            </a:r>
            <a:endParaRPr lang="en-US"/>
          </a:p>
          <a:p>
            <a:pPr marL="0" indent="0">
              <a:lnSpc>
                <a:spcPct val="100000"/>
              </a:lnSpc>
              <a:buNone/>
            </a:pPr>
            <a:endParaRPr lang="en-US"/>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73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1D30A-2F4F-E3F6-3F0B-E0004F1BB0BA}"/>
              </a:ext>
            </a:extLst>
          </p:cNvPr>
          <p:cNvSpPr>
            <a:spLocks noGrp="1"/>
          </p:cNvSpPr>
          <p:nvPr>
            <p:ph type="title"/>
          </p:nvPr>
        </p:nvSpPr>
        <p:spPr>
          <a:xfrm>
            <a:off x="704088" y="914400"/>
            <a:ext cx="10780776" cy="1180210"/>
          </a:xfrm>
        </p:spPr>
        <p:txBody>
          <a:bodyPr vert="horz" lIns="91440" tIns="45720" rIns="91440" bIns="45720" rtlCol="0" anchor="t">
            <a:normAutofit/>
          </a:bodyPr>
          <a:lstStyle/>
          <a:p>
            <a:pPr>
              <a:lnSpc>
                <a:spcPct val="90000"/>
              </a:lnSpc>
            </a:pPr>
            <a:r>
              <a:rPr lang="en-US" sz="3700"/>
              <a:t>Top 15 postal code with most listing in Edmonton</a:t>
            </a:r>
          </a:p>
        </p:txBody>
      </p:sp>
      <p:sp>
        <p:nvSpPr>
          <p:cNvPr id="5" name="TextBox 4">
            <a:extLst>
              <a:ext uri="{FF2B5EF4-FFF2-40B4-BE49-F238E27FC236}">
                <a16:creationId xmlns:a16="http://schemas.microsoft.com/office/drawing/2014/main" id="{A9DE8F30-649D-B732-9914-ABA82A1D4F9C}"/>
              </a:ext>
            </a:extLst>
          </p:cNvPr>
          <p:cNvSpPr txBox="1"/>
          <p:nvPr/>
        </p:nvSpPr>
        <p:spPr>
          <a:xfrm>
            <a:off x="6664960" y="2346960"/>
            <a:ext cx="4819903" cy="377545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a:t>Displays the </a:t>
            </a:r>
            <a:r>
              <a:rPr lang="en-US" b="1"/>
              <a:t>top 15 postal codes</a:t>
            </a:r>
            <a:r>
              <a:rPr lang="en-US"/>
              <a:t> with the highest number of vehicle listings.</a:t>
            </a:r>
          </a:p>
          <a:p>
            <a:pPr indent="-228600">
              <a:lnSpc>
                <a:spcPct val="110000"/>
              </a:lnSpc>
              <a:spcAft>
                <a:spcPts val="600"/>
              </a:spcAft>
              <a:buFont typeface="Arial" panose="020B0604020202020204" pitchFamily="34" charset="0"/>
              <a:buChar char="•"/>
            </a:pPr>
            <a:r>
              <a:rPr lang="en-US"/>
              <a:t>Helps identify </a:t>
            </a:r>
            <a:r>
              <a:rPr lang="en-US" b="1"/>
              <a:t>high-density dealership locations</a:t>
            </a:r>
            <a:r>
              <a:rPr lang="en-US"/>
              <a:t> in Edmonton.</a:t>
            </a:r>
          </a:p>
          <a:p>
            <a:pPr indent="-228600">
              <a:lnSpc>
                <a:spcPct val="110000"/>
              </a:lnSpc>
              <a:spcAft>
                <a:spcPts val="600"/>
              </a:spcAft>
              <a:buFont typeface="Arial" panose="020B0604020202020204" pitchFamily="34" charset="0"/>
              <a:buChar char="•"/>
            </a:pPr>
            <a:r>
              <a:rPr lang="en-US"/>
              <a:t>Useful for understanding </a:t>
            </a:r>
            <a:r>
              <a:rPr lang="en-US" b="1"/>
              <a:t>regional sales hotspots</a:t>
            </a:r>
            <a:r>
              <a:rPr lang="en-US"/>
              <a:t>.</a:t>
            </a:r>
          </a:p>
        </p:txBody>
      </p:sp>
      <p:cxnSp>
        <p:nvCxnSpPr>
          <p:cNvPr id="12" name="Straight Connector 11">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graph with numbers and a number of postal codes&#10;&#10;AI-generated content may be incorrect.">
            <a:extLst>
              <a:ext uri="{FF2B5EF4-FFF2-40B4-BE49-F238E27FC236}">
                <a16:creationId xmlns:a16="http://schemas.microsoft.com/office/drawing/2014/main" id="{B6DBE993-67C8-3EAF-1BA3-4E0BC20D097B}"/>
              </a:ext>
            </a:extLst>
          </p:cNvPr>
          <p:cNvPicPr>
            <a:picLocks noGrp="1" noChangeAspect="1"/>
          </p:cNvPicPr>
          <p:nvPr>
            <p:ph idx="1"/>
          </p:nvPr>
        </p:nvPicPr>
        <p:blipFill>
          <a:blip r:embed="rId2"/>
          <a:stretch>
            <a:fillRect/>
          </a:stretch>
        </p:blipFill>
        <p:spPr>
          <a:xfrm>
            <a:off x="800098" y="2916361"/>
            <a:ext cx="5549902" cy="3246692"/>
          </a:xfrm>
          <a:prstGeom prst="rect">
            <a:avLst/>
          </a:prstGeom>
        </p:spPr>
      </p:pic>
    </p:spTree>
    <p:extLst>
      <p:ext uri="{BB962C8B-B14F-4D97-AF65-F5344CB8AC3E}">
        <p14:creationId xmlns:p14="http://schemas.microsoft.com/office/powerpoint/2010/main" val="349834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B0D-F19A-607A-F672-FBA75B9D7D98}"/>
              </a:ext>
            </a:extLst>
          </p:cNvPr>
          <p:cNvSpPr>
            <a:spLocks noGrp="1"/>
          </p:cNvSpPr>
          <p:nvPr>
            <p:ph type="title"/>
          </p:nvPr>
        </p:nvSpPr>
        <p:spPr>
          <a:xfrm>
            <a:off x="700635" y="8836"/>
            <a:ext cx="10691265" cy="722287"/>
          </a:xfrm>
        </p:spPr>
        <p:txBody>
          <a:bodyPr/>
          <a:lstStyle/>
          <a:p>
            <a:r>
              <a:rPr lang="en-US"/>
              <a:t>Price distribution by vehicle</a:t>
            </a:r>
          </a:p>
        </p:txBody>
      </p:sp>
      <p:sp>
        <p:nvSpPr>
          <p:cNvPr id="3" name="Content Placeholder 2">
            <a:extLst>
              <a:ext uri="{FF2B5EF4-FFF2-40B4-BE49-F238E27FC236}">
                <a16:creationId xmlns:a16="http://schemas.microsoft.com/office/drawing/2014/main" id="{F5CD8B48-7123-7025-5666-F83B7E35AE96}"/>
              </a:ext>
            </a:extLst>
          </p:cNvPr>
          <p:cNvSpPr>
            <a:spLocks noGrp="1"/>
          </p:cNvSpPr>
          <p:nvPr>
            <p:ph idx="1"/>
          </p:nvPr>
        </p:nvSpPr>
        <p:spPr/>
        <p:txBody>
          <a:bodyPr vert="horz" lIns="91440" tIns="45720" rIns="91440" bIns="45720" rtlCol="0" anchor="t">
            <a:normAutofit/>
          </a:bodyPr>
          <a:lstStyle/>
          <a:p>
            <a:endParaRPr lang="en-US"/>
          </a:p>
          <a:p>
            <a:endParaRPr lang="en-US"/>
          </a:p>
        </p:txBody>
      </p:sp>
      <p:pic>
        <p:nvPicPr>
          <p:cNvPr id="4" name="Picture 3">
            <a:extLst>
              <a:ext uri="{FF2B5EF4-FFF2-40B4-BE49-F238E27FC236}">
                <a16:creationId xmlns:a16="http://schemas.microsoft.com/office/drawing/2014/main" id="{28B0FF25-86D8-D4D2-AEDB-D48A24E01E3A}"/>
              </a:ext>
            </a:extLst>
          </p:cNvPr>
          <p:cNvPicPr>
            <a:picLocks noChangeAspect="1"/>
          </p:cNvPicPr>
          <p:nvPr/>
        </p:nvPicPr>
        <p:blipFill>
          <a:blip r:embed="rId2"/>
          <a:stretch>
            <a:fillRect/>
          </a:stretch>
        </p:blipFill>
        <p:spPr>
          <a:xfrm>
            <a:off x="369197" y="725281"/>
            <a:ext cx="8747954" cy="4457700"/>
          </a:xfrm>
          <a:prstGeom prst="rect">
            <a:avLst/>
          </a:prstGeom>
        </p:spPr>
      </p:pic>
      <p:sp>
        <p:nvSpPr>
          <p:cNvPr id="6" name="TextBox 5">
            <a:extLst>
              <a:ext uri="{FF2B5EF4-FFF2-40B4-BE49-F238E27FC236}">
                <a16:creationId xmlns:a16="http://schemas.microsoft.com/office/drawing/2014/main" id="{BF7F21AF-3B85-D03C-B492-2002E7CD7310}"/>
              </a:ext>
            </a:extLst>
          </p:cNvPr>
          <p:cNvSpPr txBox="1"/>
          <p:nvPr/>
        </p:nvSpPr>
        <p:spPr>
          <a:xfrm>
            <a:off x="9199943" y="731135"/>
            <a:ext cx="262745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Displays </a:t>
            </a:r>
            <a:r>
              <a:rPr lang="en-US" b="1"/>
              <a:t>price distribution for the top 10 vehicle makes</a:t>
            </a:r>
            <a:r>
              <a:rPr lang="en-US"/>
              <a:t> in Edmonton.</a:t>
            </a:r>
          </a:p>
          <a:p>
            <a:pPr>
              <a:buFont typeface=""/>
              <a:buChar char="•"/>
            </a:pPr>
            <a:r>
              <a:rPr lang="en-US"/>
              <a:t>Each box represents the </a:t>
            </a:r>
            <a:r>
              <a:rPr lang="en-US" b="1"/>
              <a:t>spread of vehicle prices</a:t>
            </a:r>
            <a:r>
              <a:rPr lang="en-US"/>
              <a:t> for a given make.</a:t>
            </a:r>
          </a:p>
          <a:p>
            <a:pPr>
              <a:buFont typeface=""/>
              <a:buChar char="•"/>
            </a:pPr>
            <a:r>
              <a:rPr lang="en-US"/>
              <a:t>Some brands have </a:t>
            </a:r>
            <a:r>
              <a:rPr lang="en-US" b="1"/>
              <a:t>higher price variation</a:t>
            </a:r>
            <a:r>
              <a:rPr lang="en-US"/>
              <a:t> than others.</a:t>
            </a:r>
          </a:p>
          <a:p>
            <a:pPr>
              <a:buFont typeface=""/>
              <a:buChar char="•"/>
            </a:pPr>
            <a:r>
              <a:rPr lang="en-US"/>
              <a:t>Certain makes consistently have </a:t>
            </a:r>
            <a:r>
              <a:rPr lang="en-US" b="1"/>
              <a:t>higher median prices</a:t>
            </a:r>
            <a:r>
              <a:rPr lang="en-US"/>
              <a:t> (e.g., luxury brands).</a:t>
            </a:r>
          </a:p>
          <a:p>
            <a:pPr>
              <a:buFont typeface=""/>
              <a:buChar char="•"/>
            </a:pPr>
            <a:r>
              <a:rPr lang="en-US"/>
              <a:t>Outliers indicate </a:t>
            </a:r>
            <a:r>
              <a:rPr lang="en-US" b="1"/>
              <a:t>high-end or specialty vehicles</a:t>
            </a:r>
            <a:r>
              <a:rPr lang="en-US"/>
              <a:t> within each brand.</a:t>
            </a:r>
          </a:p>
        </p:txBody>
      </p:sp>
    </p:spTree>
    <p:extLst>
      <p:ext uri="{BB962C8B-B14F-4D97-AF65-F5344CB8AC3E}">
        <p14:creationId xmlns:p14="http://schemas.microsoft.com/office/powerpoint/2010/main" val="378587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07774-2487-657C-6F43-119FBAE21AD8}"/>
              </a:ext>
            </a:extLst>
          </p:cNvPr>
          <p:cNvSpPr>
            <a:spLocks noGrp="1"/>
          </p:cNvSpPr>
          <p:nvPr>
            <p:ph type="title"/>
          </p:nvPr>
        </p:nvSpPr>
        <p:spPr>
          <a:xfrm>
            <a:off x="704088" y="914400"/>
            <a:ext cx="10687812" cy="798194"/>
          </a:xfrm>
        </p:spPr>
        <p:txBody>
          <a:bodyPr>
            <a:normAutofit/>
          </a:bodyPr>
          <a:lstStyle/>
          <a:p>
            <a:r>
              <a:rPr lang="en-US" sz="3700"/>
              <a:t>Mileage distribution for  top 5 postal codes</a:t>
            </a:r>
          </a:p>
        </p:txBody>
      </p:sp>
      <p:sp>
        <p:nvSpPr>
          <p:cNvPr id="3" name="Content Placeholder 2">
            <a:extLst>
              <a:ext uri="{FF2B5EF4-FFF2-40B4-BE49-F238E27FC236}">
                <a16:creationId xmlns:a16="http://schemas.microsoft.com/office/drawing/2014/main" id="{CA2A9991-56D7-2C17-A55A-DF9D0EEB6579}"/>
              </a:ext>
            </a:extLst>
          </p:cNvPr>
          <p:cNvSpPr>
            <a:spLocks noGrp="1"/>
          </p:cNvSpPr>
          <p:nvPr>
            <p:ph idx="1"/>
          </p:nvPr>
        </p:nvSpPr>
        <p:spPr>
          <a:xfrm>
            <a:off x="7730986" y="1849121"/>
            <a:ext cx="3660915" cy="4139626"/>
          </a:xfrm>
        </p:spPr>
        <p:txBody>
          <a:bodyPr vert="horz" lIns="91440" tIns="45720" rIns="91440" bIns="45720" rtlCol="0" anchor="b">
            <a:normAutofit lnSpcReduction="10000"/>
          </a:bodyPr>
          <a:lstStyle/>
          <a:p>
            <a:r>
              <a:rPr lang="en-US">
                <a:ea typeface="+mn-lt"/>
                <a:cs typeface="+mn-lt"/>
              </a:rPr>
              <a:t>Shows </a:t>
            </a:r>
            <a:r>
              <a:rPr lang="en-US" b="1">
                <a:ea typeface="+mn-lt"/>
                <a:cs typeface="+mn-lt"/>
              </a:rPr>
              <a:t>mileage trends across the top 5 high-sales postal codes</a:t>
            </a:r>
            <a:r>
              <a:rPr lang="en-US">
                <a:ea typeface="+mn-lt"/>
                <a:cs typeface="+mn-lt"/>
              </a:rPr>
              <a:t> in Edmonton.</a:t>
            </a:r>
            <a:endParaRPr lang="en-US"/>
          </a:p>
          <a:p>
            <a:r>
              <a:rPr lang="en-US">
                <a:ea typeface="+mn-lt"/>
                <a:cs typeface="+mn-lt"/>
              </a:rPr>
              <a:t>Different postal codes have </a:t>
            </a:r>
            <a:r>
              <a:rPr lang="en-US" b="1">
                <a:ea typeface="+mn-lt"/>
                <a:cs typeface="+mn-lt"/>
              </a:rPr>
              <a:t>varying mileage distributions</a:t>
            </a:r>
            <a:r>
              <a:rPr lang="en-US">
                <a:ea typeface="+mn-lt"/>
                <a:cs typeface="+mn-lt"/>
              </a:rPr>
              <a:t>, indicating different vehicle conditions sold in each area.</a:t>
            </a:r>
            <a:endParaRPr lang="en-US"/>
          </a:p>
          <a:p>
            <a:r>
              <a:rPr lang="en-US">
                <a:ea typeface="+mn-lt"/>
                <a:cs typeface="+mn-lt"/>
              </a:rPr>
              <a:t>Some regions focus on </a:t>
            </a:r>
            <a:r>
              <a:rPr lang="en-US" b="1">
                <a:ea typeface="+mn-lt"/>
                <a:cs typeface="+mn-lt"/>
              </a:rPr>
              <a:t>low-mileage (newer) vehicles</a:t>
            </a:r>
            <a:r>
              <a:rPr lang="en-US">
                <a:ea typeface="+mn-lt"/>
                <a:cs typeface="+mn-lt"/>
              </a:rPr>
              <a:t>, while others have </a:t>
            </a:r>
            <a:r>
              <a:rPr lang="en-US" b="1">
                <a:ea typeface="+mn-lt"/>
                <a:cs typeface="+mn-lt"/>
              </a:rPr>
              <a:t>higher-mileage (used) cars</a:t>
            </a:r>
            <a:r>
              <a:rPr lang="en-US">
                <a:ea typeface="+mn-lt"/>
                <a:cs typeface="+mn-lt"/>
              </a:rPr>
              <a:t>.</a:t>
            </a:r>
            <a:endParaRPr lang="en-US"/>
          </a:p>
          <a:p>
            <a:endParaRPr lang="en-US"/>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graph of mileage distribution&#10;&#10;AI-generated content may be incorrect.">
            <a:extLst>
              <a:ext uri="{FF2B5EF4-FFF2-40B4-BE49-F238E27FC236}">
                <a16:creationId xmlns:a16="http://schemas.microsoft.com/office/drawing/2014/main" id="{E95BAD09-C356-24BF-DBF7-685E5E950DDD}"/>
              </a:ext>
            </a:extLst>
          </p:cNvPr>
          <p:cNvPicPr>
            <a:picLocks noChangeAspect="1"/>
          </p:cNvPicPr>
          <p:nvPr/>
        </p:nvPicPr>
        <p:blipFill>
          <a:blip r:embed="rId2"/>
          <a:stretch>
            <a:fillRect/>
          </a:stretch>
        </p:blipFill>
        <p:spPr>
          <a:xfrm>
            <a:off x="811143" y="1718392"/>
            <a:ext cx="6911491" cy="4467366"/>
          </a:xfrm>
          <a:prstGeom prst="rect">
            <a:avLst/>
          </a:prstGeom>
        </p:spPr>
      </p:pic>
      <p:cxnSp>
        <p:nvCxnSpPr>
          <p:cNvPr id="13" name="Straight Connector 1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85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52D0C-40E6-C0C7-9344-81FDA13C65D0}"/>
              </a:ext>
            </a:extLst>
          </p:cNvPr>
          <p:cNvSpPr>
            <a:spLocks noGrp="1"/>
          </p:cNvSpPr>
          <p:nvPr>
            <p:ph type="title"/>
          </p:nvPr>
        </p:nvSpPr>
        <p:spPr>
          <a:xfrm>
            <a:off x="1969770" y="5852162"/>
            <a:ext cx="5965190" cy="746854"/>
          </a:xfrm>
        </p:spPr>
        <p:txBody>
          <a:bodyPr vert="horz" lIns="91440" tIns="45720" rIns="91440" bIns="45720" rtlCol="0" anchor="t">
            <a:normAutofit/>
          </a:bodyPr>
          <a:lstStyle/>
          <a:p>
            <a:pPr>
              <a:lnSpc>
                <a:spcPct val="90000"/>
              </a:lnSpc>
            </a:pPr>
            <a:r>
              <a:rPr lang="en-US" sz="2200"/>
              <a:t>Geographical Sales Clusters in Edmonton</a:t>
            </a:r>
          </a:p>
        </p:txBody>
      </p:sp>
      <p:sp>
        <p:nvSpPr>
          <p:cNvPr id="5" name="Text Placeholder 4">
            <a:extLst>
              <a:ext uri="{FF2B5EF4-FFF2-40B4-BE49-F238E27FC236}">
                <a16:creationId xmlns:a16="http://schemas.microsoft.com/office/drawing/2014/main" id="{D2BD6142-5FED-0D63-4530-7D053EAB665B}"/>
              </a:ext>
            </a:extLst>
          </p:cNvPr>
          <p:cNvSpPr>
            <a:spLocks noGrp="1"/>
          </p:cNvSpPr>
          <p:nvPr>
            <p:ph type="body" idx="1"/>
          </p:nvPr>
        </p:nvSpPr>
        <p:spPr>
          <a:xfrm>
            <a:off x="8045583" y="5850988"/>
            <a:ext cx="2153787" cy="746854"/>
          </a:xfrm>
        </p:spPr>
        <p:txBody>
          <a:bodyPr vert="horz" lIns="91440" tIns="45720" rIns="91440" bIns="45720" rtlCol="0" anchor="ctr">
            <a:normAutofit/>
          </a:bodyPr>
          <a:lstStyle/>
          <a:p>
            <a:pPr algn="r">
              <a:lnSpc>
                <a:spcPct val="100000"/>
              </a:lnSpc>
            </a:pPr>
            <a:r>
              <a:rPr lang="en-US" sz="800">
                <a:solidFill>
                  <a:schemeClr val="tx1"/>
                </a:solidFill>
                <a:hlinkClick r:id="rId2">
                  <a:extLst>
                    <a:ext uri="{A12FA001-AC4F-418D-AE19-62706E023703}">
                      <ahyp:hlinkClr xmlns:ahyp="http://schemas.microsoft.com/office/drawing/2018/hyperlinkcolor" val="tx"/>
                    </a:ext>
                  </a:extLst>
                </a:hlinkClick>
              </a:rPr>
              <a:t>https://colab.research.google.com/drive/1PT2fsIfjWtCwJf8QyaCK0Q4BNW05c--v#scrollTo=cKBa3TiL60S7&amp;line=1&amp;uniqifier=1</a:t>
            </a:r>
            <a:r>
              <a:rPr lang="en-US" sz="800">
                <a:solidFill>
                  <a:schemeClr val="tx1"/>
                </a:solidFill>
              </a:rPr>
              <a:t> </a:t>
            </a:r>
          </a:p>
          <a:p>
            <a:pPr algn="r">
              <a:lnSpc>
                <a:spcPct val="100000"/>
              </a:lnSpc>
            </a:pPr>
            <a:endParaRPr lang="en-US" sz="800">
              <a:solidFill>
                <a:schemeClr val="tx1"/>
              </a:solidFill>
            </a:endParaRPr>
          </a:p>
        </p:txBody>
      </p:sp>
      <p:pic>
        <p:nvPicPr>
          <p:cNvPr id="4" name="Content Placeholder 3">
            <a:extLst>
              <a:ext uri="{FF2B5EF4-FFF2-40B4-BE49-F238E27FC236}">
                <a16:creationId xmlns:a16="http://schemas.microsoft.com/office/drawing/2014/main" id="{A430B54C-F82C-C2BC-4138-7FF08071232F}"/>
              </a:ext>
            </a:extLst>
          </p:cNvPr>
          <p:cNvPicPr>
            <a:picLocks noGrp="1" noChangeAspect="1"/>
          </p:cNvPicPr>
          <p:nvPr>
            <p:ph idx="4294967295"/>
          </p:nvPr>
        </p:nvPicPr>
        <p:blipFill>
          <a:blip r:embed="rId3"/>
          <a:srcRect l="315" t="19292" r="-1" b="2828"/>
          <a:stretch/>
        </p:blipFill>
        <p:spPr>
          <a:xfrm>
            <a:off x="1969770" y="960848"/>
            <a:ext cx="8252460" cy="4642026"/>
          </a:xfrm>
          <a:prstGeom prst="rect">
            <a:avLst/>
          </a:prstGeom>
        </p:spPr>
      </p:pic>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69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40C4-BBDC-4A83-E517-F4621B4F7B8F}"/>
              </a:ext>
            </a:extLst>
          </p:cNvPr>
          <p:cNvSpPr>
            <a:spLocks noGrp="1"/>
          </p:cNvSpPr>
          <p:nvPr>
            <p:ph type="title"/>
          </p:nvPr>
        </p:nvSpPr>
        <p:spPr/>
        <p:txBody>
          <a:bodyPr>
            <a:normAutofit fontScale="90000"/>
          </a:bodyPr>
          <a:lstStyle/>
          <a:p>
            <a:r>
              <a:rPr lang="en-US"/>
              <a:t>📊 Results from Exploratory Data Analysis (EDA)</a:t>
            </a:r>
          </a:p>
        </p:txBody>
      </p:sp>
      <p:sp>
        <p:nvSpPr>
          <p:cNvPr id="3" name="Content Placeholder 2">
            <a:extLst>
              <a:ext uri="{FF2B5EF4-FFF2-40B4-BE49-F238E27FC236}">
                <a16:creationId xmlns:a16="http://schemas.microsoft.com/office/drawing/2014/main" id="{041C1790-CAC1-8370-43F5-DF7C677A5DBA}"/>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IN"/>
              <a:t>🔍 </a:t>
            </a:r>
            <a:r>
              <a:rPr lang="en-IN" b="1"/>
              <a:t>Key Findings:</a:t>
            </a:r>
            <a:endParaRPr lang="en-US" b="1">
              <a:ea typeface="+mn-lt"/>
              <a:cs typeface="+mn-lt"/>
            </a:endParaRPr>
          </a:p>
          <a:p>
            <a:r>
              <a:rPr lang="en-US" b="1">
                <a:ea typeface="+mn-lt"/>
                <a:cs typeface="+mn-lt"/>
              </a:rPr>
              <a:t>Top-Selling Regions:</a:t>
            </a:r>
            <a:r>
              <a:rPr lang="en-US">
                <a:ea typeface="+mn-lt"/>
                <a:cs typeface="+mn-lt"/>
              </a:rPr>
              <a:t> Certain postal codes in </a:t>
            </a:r>
            <a:r>
              <a:rPr lang="en-US" b="1">
                <a:ea typeface="+mn-lt"/>
                <a:cs typeface="+mn-lt"/>
              </a:rPr>
              <a:t>Edmonton</a:t>
            </a:r>
            <a:r>
              <a:rPr lang="en-US">
                <a:ea typeface="+mn-lt"/>
                <a:cs typeface="+mn-lt"/>
              </a:rPr>
              <a:t> have significantly higher vehicle sales.</a:t>
            </a:r>
            <a:endParaRPr lang="en-US"/>
          </a:p>
          <a:p>
            <a:r>
              <a:rPr lang="en-US" b="1">
                <a:ea typeface="+mn-lt"/>
                <a:cs typeface="+mn-lt"/>
              </a:rPr>
              <a:t>Price Trends:</a:t>
            </a:r>
            <a:r>
              <a:rPr lang="en-US">
                <a:ea typeface="+mn-lt"/>
                <a:cs typeface="+mn-lt"/>
              </a:rPr>
              <a:t> Most vehicles are priced under </a:t>
            </a:r>
            <a:r>
              <a:rPr lang="en-US" b="1">
                <a:ea typeface="+mn-lt"/>
                <a:cs typeface="+mn-lt"/>
              </a:rPr>
              <a:t>$100K</a:t>
            </a:r>
            <a:r>
              <a:rPr lang="en-US">
                <a:ea typeface="+mn-lt"/>
                <a:cs typeface="+mn-lt"/>
              </a:rPr>
              <a:t>, with a few high-end outliers.</a:t>
            </a:r>
            <a:endParaRPr lang="en-US"/>
          </a:p>
          <a:p>
            <a:r>
              <a:rPr lang="en-US" b="1">
                <a:ea typeface="+mn-lt"/>
                <a:cs typeface="+mn-lt"/>
              </a:rPr>
              <a:t>Mileage Insights:</a:t>
            </a:r>
            <a:r>
              <a:rPr lang="en-US">
                <a:ea typeface="+mn-lt"/>
                <a:cs typeface="+mn-lt"/>
              </a:rPr>
              <a:t> Different postal codes specialize in either </a:t>
            </a:r>
            <a:r>
              <a:rPr lang="en-US" b="1">
                <a:ea typeface="+mn-lt"/>
                <a:cs typeface="+mn-lt"/>
              </a:rPr>
              <a:t>low-mileage (newer) or high-mileage (used) vehicles</a:t>
            </a:r>
            <a:r>
              <a:rPr lang="en-US">
                <a:ea typeface="+mn-lt"/>
                <a:cs typeface="+mn-lt"/>
              </a:rPr>
              <a:t>.</a:t>
            </a:r>
            <a:endParaRPr lang="en-US"/>
          </a:p>
          <a:p>
            <a:r>
              <a:rPr lang="en-US" b="1">
                <a:ea typeface="+mn-lt"/>
                <a:cs typeface="+mn-lt"/>
              </a:rPr>
              <a:t>Days on Market:</a:t>
            </a:r>
            <a:r>
              <a:rPr lang="en-US">
                <a:ea typeface="+mn-lt"/>
                <a:cs typeface="+mn-lt"/>
              </a:rPr>
              <a:t> Most vehicles sell within </a:t>
            </a:r>
            <a:r>
              <a:rPr lang="en-US" b="1">
                <a:ea typeface="+mn-lt"/>
                <a:cs typeface="+mn-lt"/>
              </a:rPr>
              <a:t>50 days</a:t>
            </a:r>
            <a:r>
              <a:rPr lang="en-US">
                <a:ea typeface="+mn-lt"/>
                <a:cs typeface="+mn-lt"/>
              </a:rPr>
              <a:t>, but some remain unsold for over a year.</a:t>
            </a:r>
            <a:endParaRPr lang="en-US"/>
          </a:p>
          <a:p>
            <a:r>
              <a:rPr lang="en-US" b="1">
                <a:ea typeface="+mn-lt"/>
                <a:cs typeface="+mn-lt"/>
              </a:rPr>
              <a:t>Brand Popularity:</a:t>
            </a:r>
            <a:r>
              <a:rPr lang="en-US">
                <a:ea typeface="+mn-lt"/>
                <a:cs typeface="+mn-lt"/>
              </a:rPr>
              <a:t> Certain car makes dominate sales in different regions.</a:t>
            </a:r>
          </a:p>
          <a:p>
            <a:pPr marL="0" indent="0">
              <a:buNone/>
            </a:pPr>
            <a:r>
              <a:rPr lang="en-US"/>
              <a:t> 💡</a:t>
            </a:r>
            <a:r>
              <a:rPr lang="en-US" b="1"/>
              <a:t>Business Impact:</a:t>
            </a:r>
          </a:p>
          <a:p>
            <a:r>
              <a:rPr lang="en-US"/>
              <a:t>• Optimize inventory allocation based on high-sales regions.</a:t>
            </a:r>
          </a:p>
          <a:p>
            <a:r>
              <a:rPr lang="en-US"/>
              <a:t>• Refine pricing strategies by analyzing market trends.</a:t>
            </a:r>
          </a:p>
          <a:p>
            <a:r>
              <a:rPr lang="en-US"/>
              <a:t>• Focus marketing efforts on top-performing areas to increase sales</a:t>
            </a:r>
          </a:p>
          <a:p>
            <a:endParaRPr lang="en-US"/>
          </a:p>
        </p:txBody>
      </p:sp>
    </p:spTree>
    <p:extLst>
      <p:ext uri="{BB962C8B-B14F-4D97-AF65-F5344CB8AC3E}">
        <p14:creationId xmlns:p14="http://schemas.microsoft.com/office/powerpoint/2010/main" val="39656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10C6-7FED-6A04-A5CE-82D6FE451DFC}"/>
              </a:ext>
            </a:extLst>
          </p:cNvPr>
          <p:cNvSpPr>
            <a:spLocks noGrp="1"/>
          </p:cNvSpPr>
          <p:nvPr>
            <p:ph type="title"/>
          </p:nvPr>
        </p:nvSpPr>
        <p:spPr/>
        <p:txBody>
          <a:bodyPr/>
          <a:lstStyle/>
          <a:p>
            <a:r>
              <a:rPr lang="en-US"/>
              <a:t>conclusion</a:t>
            </a:r>
          </a:p>
        </p:txBody>
      </p:sp>
      <p:graphicFrame>
        <p:nvGraphicFramePr>
          <p:cNvPr id="5" name="Content Placeholder 2">
            <a:extLst>
              <a:ext uri="{FF2B5EF4-FFF2-40B4-BE49-F238E27FC236}">
                <a16:creationId xmlns:a16="http://schemas.microsoft.com/office/drawing/2014/main" id="{714BFA92-8192-9E17-8949-E37592CDD0BA}"/>
              </a:ext>
            </a:extLst>
          </p:cNvPr>
          <p:cNvGraphicFramePr>
            <a:graphicFrameLocks noGrp="1"/>
          </p:cNvGraphicFramePr>
          <p:nvPr>
            <p:ph idx="1"/>
          </p:nvPr>
        </p:nvGraphicFramePr>
        <p:xfrm>
          <a:off x="700635" y="2221992"/>
          <a:ext cx="10691265" cy="3739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951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stairs with a blue arrow drawn in the middle pointing upwards">
            <a:extLst>
              <a:ext uri="{FF2B5EF4-FFF2-40B4-BE49-F238E27FC236}">
                <a16:creationId xmlns:a16="http://schemas.microsoft.com/office/drawing/2014/main" id="{E11991EF-8F06-3589-4CC1-2A01B7E55C58}"/>
              </a:ext>
            </a:extLst>
          </p:cNvPr>
          <p:cNvPicPr>
            <a:picLocks noChangeAspect="1"/>
          </p:cNvPicPr>
          <p:nvPr/>
        </p:nvPicPr>
        <p:blipFill>
          <a:blip r:embed="rId2"/>
          <a:srcRect l="6185" r="25822" b="11"/>
          <a:stretch/>
        </p:blipFill>
        <p:spPr>
          <a:xfrm>
            <a:off x="20" y="-1"/>
            <a:ext cx="4663420" cy="6858001"/>
          </a:xfrm>
          <a:prstGeom prst="rect">
            <a:avLst/>
          </a:prstGeom>
        </p:spPr>
      </p:pic>
      <p:sp>
        <p:nvSpPr>
          <p:cNvPr id="2" name="Title 1">
            <a:extLst>
              <a:ext uri="{FF2B5EF4-FFF2-40B4-BE49-F238E27FC236}">
                <a16:creationId xmlns:a16="http://schemas.microsoft.com/office/drawing/2014/main" id="{53430216-61A9-DE04-433D-5540DC04447A}"/>
              </a:ext>
            </a:extLst>
          </p:cNvPr>
          <p:cNvSpPr>
            <a:spLocks noGrp="1"/>
          </p:cNvSpPr>
          <p:nvPr>
            <p:ph type="title"/>
          </p:nvPr>
        </p:nvSpPr>
        <p:spPr>
          <a:xfrm>
            <a:off x="5248656" y="914400"/>
            <a:ext cx="6236208" cy="1307592"/>
          </a:xfrm>
        </p:spPr>
        <p:txBody>
          <a:bodyPr>
            <a:normAutofit/>
          </a:bodyPr>
          <a:lstStyle/>
          <a:p>
            <a:r>
              <a:rPr lang="en-US"/>
              <a:t>Next steps</a:t>
            </a:r>
          </a:p>
        </p:txBody>
      </p:sp>
      <p:sp>
        <p:nvSpPr>
          <p:cNvPr id="3" name="Content Placeholder 2">
            <a:extLst>
              <a:ext uri="{FF2B5EF4-FFF2-40B4-BE49-F238E27FC236}">
                <a16:creationId xmlns:a16="http://schemas.microsoft.com/office/drawing/2014/main" id="{9D70CBD1-48D7-7795-9FD9-105C7E9D0F21}"/>
              </a:ext>
            </a:extLst>
          </p:cNvPr>
          <p:cNvSpPr>
            <a:spLocks noGrp="1"/>
          </p:cNvSpPr>
          <p:nvPr>
            <p:ph idx="1"/>
          </p:nvPr>
        </p:nvSpPr>
        <p:spPr>
          <a:xfrm>
            <a:off x="5248656" y="2221992"/>
            <a:ext cx="6236208" cy="3941064"/>
          </a:xfrm>
        </p:spPr>
        <p:txBody>
          <a:bodyPr vert="horz" lIns="91440" tIns="45720" rIns="91440" bIns="45720" rtlCol="0" anchor="t">
            <a:normAutofit/>
          </a:bodyPr>
          <a:lstStyle/>
          <a:p>
            <a:pPr marL="342900" indent="-342900"/>
            <a:r>
              <a:rPr lang="en-US" b="1"/>
              <a:t>Clustering Analysis</a:t>
            </a:r>
            <a:r>
              <a:rPr lang="en-US"/>
              <a:t> – Identify best-selling regions using </a:t>
            </a:r>
            <a:r>
              <a:rPr lang="en-US" b="1"/>
              <a:t>K-Means or DBSCAN</a:t>
            </a:r>
            <a:r>
              <a:rPr lang="en-US"/>
              <a:t>.</a:t>
            </a:r>
          </a:p>
          <a:p>
            <a:pPr marL="342900" indent="-342900"/>
            <a:r>
              <a:rPr lang="en-US"/>
              <a:t> </a:t>
            </a:r>
            <a:r>
              <a:rPr lang="en-US" b="1"/>
              <a:t>Predictive Modeling</a:t>
            </a:r>
            <a:r>
              <a:rPr lang="en-US"/>
              <a:t> – Use ML models to </a:t>
            </a:r>
            <a:r>
              <a:rPr lang="en-US" b="1"/>
              <a:t>forecast future sales trends </a:t>
            </a:r>
            <a:r>
              <a:rPr lang="en-US"/>
              <a:t>.</a:t>
            </a:r>
          </a:p>
          <a:p>
            <a:pPr marL="342900" indent="-342900"/>
            <a:r>
              <a:rPr lang="en-US" b="1"/>
              <a:t>Dashboard Development</a:t>
            </a:r>
            <a:r>
              <a:rPr lang="en-US"/>
              <a:t> – Build an </a:t>
            </a:r>
            <a:r>
              <a:rPr lang="en-US" b="1"/>
              <a:t>interactive Power BI dashboard</a:t>
            </a:r>
            <a:r>
              <a:rPr lang="en-US"/>
              <a:t> for business insights.</a:t>
            </a:r>
          </a:p>
          <a:p>
            <a:pPr marL="342900" indent="-342900"/>
            <a:r>
              <a:rPr lang="en-US" b="1"/>
              <a:t>Implementation &amp; Optimization</a:t>
            </a:r>
            <a:r>
              <a:rPr lang="en-US"/>
              <a:t> – Apply findings to </a:t>
            </a:r>
            <a:r>
              <a:rPr lang="en-US" b="1"/>
              <a:t>enhance pricing, marketing, and inventory strategies</a:t>
            </a:r>
            <a:r>
              <a:rPr lang="en-US"/>
              <a:t>.</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404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D1A8C4F8-261C-7C98-9585-431358419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CADFC-BEE4-9D2D-BCEF-1A0F38F1B50B}"/>
              </a:ext>
            </a:extLst>
          </p:cNvPr>
          <p:cNvSpPr>
            <a:spLocks noGrp="1"/>
          </p:cNvSpPr>
          <p:nvPr>
            <p:ph type="title"/>
          </p:nvPr>
        </p:nvSpPr>
        <p:spPr>
          <a:xfrm>
            <a:off x="647700" y="871759"/>
            <a:ext cx="7467600" cy="3913784"/>
          </a:xfrm>
        </p:spPr>
        <p:txBody>
          <a:bodyPr vert="horz" lIns="91440" tIns="45720" rIns="91440" bIns="45720" rtlCol="0" anchor="t">
            <a:normAutofit/>
          </a:bodyPr>
          <a:lstStyle/>
          <a:p>
            <a:r>
              <a:rPr lang="en-US" sz="8000"/>
              <a:t>Thank  you!</a:t>
            </a:r>
          </a:p>
        </p:txBody>
      </p:sp>
      <p:cxnSp>
        <p:nvCxnSpPr>
          <p:cNvPr id="13" name="Straight Connector 12">
            <a:extLst>
              <a:ext uri="{FF2B5EF4-FFF2-40B4-BE49-F238E27FC236}">
                <a16:creationId xmlns:a16="http://schemas.microsoft.com/office/drawing/2014/main" id="{91AFE2CA-5B3A-141B-BA1D-064BC79E6B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14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B99B5-E0F4-6DAB-3A03-5B3407B17ECB}"/>
              </a:ext>
            </a:extLst>
          </p:cNvPr>
          <p:cNvSpPr>
            <a:spLocks noGrp="1"/>
          </p:cNvSpPr>
          <p:nvPr>
            <p:ph type="title"/>
          </p:nvPr>
        </p:nvSpPr>
        <p:spPr>
          <a:xfrm>
            <a:off x="700088" y="909637"/>
            <a:ext cx="6400800" cy="1307592"/>
          </a:xfrm>
        </p:spPr>
        <p:txBody>
          <a:bodyPr>
            <a:normAutofit/>
          </a:bodyPr>
          <a:lstStyle/>
          <a:p>
            <a:r>
              <a:rPr lang="en-US"/>
              <a:t>GROUP NAME &amp; MEMBERS</a:t>
            </a:r>
          </a:p>
        </p:txBody>
      </p:sp>
      <p:sp>
        <p:nvSpPr>
          <p:cNvPr id="3" name="Content Placeholder 2">
            <a:extLst>
              <a:ext uri="{FF2B5EF4-FFF2-40B4-BE49-F238E27FC236}">
                <a16:creationId xmlns:a16="http://schemas.microsoft.com/office/drawing/2014/main" id="{85195F74-B18A-6F99-6A1C-DF443A41E0E5}"/>
              </a:ext>
            </a:extLst>
          </p:cNvPr>
          <p:cNvSpPr>
            <a:spLocks noGrp="1"/>
          </p:cNvSpPr>
          <p:nvPr>
            <p:ph idx="1"/>
          </p:nvPr>
        </p:nvSpPr>
        <p:spPr>
          <a:xfrm>
            <a:off x="811848" y="2100072"/>
            <a:ext cx="6400800" cy="3739896"/>
          </a:xfrm>
        </p:spPr>
        <p:txBody>
          <a:bodyPr vert="horz" lIns="91440" tIns="45720" rIns="91440" bIns="45720" rtlCol="0">
            <a:normAutofit/>
          </a:bodyPr>
          <a:lstStyle/>
          <a:p>
            <a:pPr marL="0" indent="0">
              <a:lnSpc>
                <a:spcPct val="100000"/>
              </a:lnSpc>
              <a:buNone/>
            </a:pPr>
            <a:r>
              <a:rPr lang="en-US" sz="1500" b="1"/>
              <a:t> Cluster Insights</a:t>
            </a:r>
            <a:endParaRPr lang="en-US" sz="1500"/>
          </a:p>
          <a:p>
            <a:pPr marL="0" indent="0">
              <a:lnSpc>
                <a:spcPct val="100000"/>
              </a:lnSpc>
              <a:buNone/>
            </a:pPr>
            <a:r>
              <a:rPr lang="en-US" sz="1500" b="1">
                <a:ea typeface="+mn-lt"/>
                <a:cs typeface="+mn-lt"/>
              </a:rPr>
              <a:t> Team Members &amp; Roles</a:t>
            </a:r>
            <a:endParaRPr lang="en-US" sz="1500"/>
          </a:p>
          <a:p>
            <a:pPr>
              <a:lnSpc>
                <a:spcPct val="100000"/>
              </a:lnSpc>
            </a:pPr>
            <a:r>
              <a:rPr lang="en-US" sz="1500" b="1">
                <a:ea typeface="+mn-lt"/>
                <a:cs typeface="+mn-lt"/>
              </a:rPr>
              <a:t>Anmolpreet Kaur</a:t>
            </a:r>
            <a:r>
              <a:rPr lang="en-US" sz="1500">
                <a:ea typeface="+mn-lt"/>
                <a:cs typeface="+mn-lt"/>
              </a:rPr>
              <a:t> – </a:t>
            </a:r>
            <a:r>
              <a:rPr lang="en-US" sz="1500" b="1">
                <a:ea typeface="+mn-lt"/>
                <a:cs typeface="+mn-lt"/>
              </a:rPr>
              <a:t>Team Leader</a:t>
            </a:r>
            <a:endParaRPr lang="en-US" sz="1500"/>
          </a:p>
          <a:p>
            <a:pPr lvl="1">
              <a:lnSpc>
                <a:spcPct val="100000"/>
              </a:lnSpc>
            </a:pPr>
            <a:r>
              <a:rPr lang="en-US" sz="1500">
                <a:ea typeface="+mn-lt"/>
                <a:cs typeface="+mn-lt"/>
              </a:rPr>
              <a:t>Manages project workflow, leads Exploratory Data Analysis (EDA), and coordinates with instructor/client.</a:t>
            </a:r>
            <a:endParaRPr lang="en-US" sz="1500"/>
          </a:p>
          <a:p>
            <a:pPr>
              <a:lnSpc>
                <a:spcPct val="100000"/>
              </a:lnSpc>
            </a:pPr>
            <a:r>
              <a:rPr lang="en-US" sz="1500" b="1">
                <a:ea typeface="+mn-lt"/>
                <a:cs typeface="+mn-lt"/>
              </a:rPr>
              <a:t>Gurwinder Kaur</a:t>
            </a:r>
            <a:r>
              <a:rPr lang="en-US" sz="1500">
                <a:ea typeface="+mn-lt"/>
                <a:cs typeface="+mn-lt"/>
              </a:rPr>
              <a:t> – </a:t>
            </a:r>
            <a:r>
              <a:rPr lang="en-US" sz="1500" b="1">
                <a:ea typeface="+mn-lt"/>
                <a:cs typeface="+mn-lt"/>
              </a:rPr>
              <a:t>Data Preprocessing</a:t>
            </a:r>
            <a:endParaRPr lang="en-US" sz="1500"/>
          </a:p>
          <a:p>
            <a:pPr lvl="1">
              <a:lnSpc>
                <a:spcPct val="100000"/>
              </a:lnSpc>
            </a:pPr>
            <a:r>
              <a:rPr lang="en-US" sz="1500">
                <a:ea typeface="+mn-lt"/>
                <a:cs typeface="+mn-lt"/>
              </a:rPr>
              <a:t>Responsible for cleaning and structuring data for analysis.</a:t>
            </a:r>
            <a:endParaRPr lang="en-US" sz="1500"/>
          </a:p>
          <a:p>
            <a:pPr>
              <a:lnSpc>
                <a:spcPct val="100000"/>
              </a:lnSpc>
            </a:pPr>
            <a:r>
              <a:rPr lang="en-US" sz="1500" b="1">
                <a:ea typeface="+mn-lt"/>
                <a:cs typeface="+mn-lt"/>
              </a:rPr>
              <a:t>Chahalpreet Singh</a:t>
            </a:r>
            <a:r>
              <a:rPr lang="en-US" sz="1500">
                <a:ea typeface="+mn-lt"/>
                <a:cs typeface="+mn-lt"/>
              </a:rPr>
              <a:t> – </a:t>
            </a:r>
            <a:r>
              <a:rPr lang="en-US" sz="1500" b="1">
                <a:ea typeface="+mn-lt"/>
                <a:cs typeface="+mn-lt"/>
              </a:rPr>
              <a:t>ML Engineer</a:t>
            </a:r>
            <a:endParaRPr lang="en-US" sz="1500"/>
          </a:p>
          <a:p>
            <a:pPr lvl="1">
              <a:lnSpc>
                <a:spcPct val="100000"/>
              </a:lnSpc>
            </a:pPr>
            <a:r>
              <a:rPr lang="en-US" sz="1500">
                <a:ea typeface="+mn-lt"/>
                <a:cs typeface="+mn-lt"/>
              </a:rPr>
              <a:t>Implements machine learning models and clustering techniques.</a:t>
            </a:r>
            <a:endParaRPr lang="en-US" sz="1500"/>
          </a:p>
          <a:p>
            <a:pPr>
              <a:lnSpc>
                <a:spcPct val="100000"/>
              </a:lnSpc>
            </a:pPr>
            <a:r>
              <a:rPr lang="en-US" sz="1500" b="1">
                <a:ea typeface="+mn-lt"/>
                <a:cs typeface="+mn-lt"/>
              </a:rPr>
              <a:t>Harinderjeet Singh</a:t>
            </a:r>
            <a:r>
              <a:rPr lang="en-US" sz="1500">
                <a:ea typeface="+mn-lt"/>
                <a:cs typeface="+mn-lt"/>
              </a:rPr>
              <a:t> – </a:t>
            </a:r>
            <a:r>
              <a:rPr lang="en-US" sz="1500" b="1">
                <a:ea typeface="+mn-lt"/>
                <a:cs typeface="+mn-lt"/>
              </a:rPr>
              <a:t>Data Visualization</a:t>
            </a:r>
            <a:endParaRPr lang="en-US" sz="1500"/>
          </a:p>
          <a:p>
            <a:pPr lvl="1">
              <a:lnSpc>
                <a:spcPct val="100000"/>
              </a:lnSpc>
            </a:pPr>
            <a:r>
              <a:rPr lang="en-US" sz="1500">
                <a:ea typeface="+mn-lt"/>
                <a:cs typeface="+mn-lt"/>
              </a:rPr>
              <a:t>Designs charts, maps, and graphical insights to present findings.</a:t>
            </a:r>
            <a:endParaRPr lang="en-US" sz="1500"/>
          </a:p>
          <a:p>
            <a:pPr>
              <a:lnSpc>
                <a:spcPct val="100000"/>
              </a:lnSpc>
            </a:pPr>
            <a:endParaRPr lang="en-US" sz="1500"/>
          </a:p>
        </p:txBody>
      </p:sp>
      <p:cxnSp>
        <p:nvCxnSpPr>
          <p:cNvPr id="12" name="Straight Connector 11">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Users">
            <a:extLst>
              <a:ext uri="{FF2B5EF4-FFF2-40B4-BE49-F238E27FC236}">
                <a16:creationId xmlns:a16="http://schemas.microsoft.com/office/drawing/2014/main" id="{E315F811-E559-3718-AD65-02836D6A34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7920" y="2102261"/>
            <a:ext cx="3903980" cy="3903980"/>
          </a:xfrm>
          <a:prstGeom prst="rect">
            <a:avLst/>
          </a:prstGeom>
        </p:spPr>
      </p:pic>
      <p:cxnSp>
        <p:nvCxnSpPr>
          <p:cNvPr id="14" name="Straight Connector 13">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9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0" name="Straight Connector 9">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44EF6EA-FE9A-50C5-0D70-35E2CBBFC620}"/>
              </a:ext>
            </a:extLst>
          </p:cNvPr>
          <p:cNvSpPr>
            <a:spLocks noGrp="1"/>
          </p:cNvSpPr>
          <p:nvPr>
            <p:ph type="title"/>
          </p:nvPr>
        </p:nvSpPr>
        <p:spPr>
          <a:xfrm>
            <a:off x="702129" y="914760"/>
            <a:ext cx="2806615" cy="3543764"/>
          </a:xfrm>
        </p:spPr>
        <p:txBody>
          <a:bodyPr>
            <a:normAutofit/>
          </a:bodyPr>
          <a:lstStyle/>
          <a:p>
            <a:r>
              <a:rPr lang="en-US" sz="3300" b="1"/>
              <a:t>Problem Statement: Best Selling Regions (Clustering)</a:t>
            </a:r>
            <a:endParaRPr lang="en-US" sz="3300"/>
          </a:p>
          <a:p>
            <a:endParaRPr lang="en-US" sz="3300"/>
          </a:p>
        </p:txBody>
      </p:sp>
      <p:sp>
        <p:nvSpPr>
          <p:cNvPr id="3" name="Content Placeholder 2">
            <a:extLst>
              <a:ext uri="{FF2B5EF4-FFF2-40B4-BE49-F238E27FC236}">
                <a16:creationId xmlns:a16="http://schemas.microsoft.com/office/drawing/2014/main" id="{85F73132-740B-80B4-49D1-FED172224A80}"/>
              </a:ext>
            </a:extLst>
          </p:cNvPr>
          <p:cNvSpPr>
            <a:spLocks noGrp="1"/>
          </p:cNvSpPr>
          <p:nvPr>
            <p:ph idx="1"/>
          </p:nvPr>
        </p:nvSpPr>
        <p:spPr>
          <a:xfrm>
            <a:off x="3902149" y="978558"/>
            <a:ext cx="7591859" cy="5091495"/>
          </a:xfrm>
        </p:spPr>
        <p:txBody>
          <a:bodyPr vert="horz" lIns="91440" tIns="45720" rIns="91440" bIns="45720" rtlCol="0" anchor="t">
            <a:normAutofit/>
          </a:bodyPr>
          <a:lstStyle/>
          <a:p>
            <a:pPr>
              <a:buNone/>
            </a:pPr>
            <a:r>
              <a:rPr lang="en-US" b="1"/>
              <a:t>📍 Objective &amp; Approach</a:t>
            </a:r>
            <a:endParaRPr lang="en-US"/>
          </a:p>
          <a:p>
            <a:pPr>
              <a:buNone/>
            </a:pPr>
            <a:r>
              <a:rPr lang="en-US" b="1"/>
              <a:t>Objective:</a:t>
            </a:r>
            <a:endParaRPr lang="en-US"/>
          </a:p>
          <a:p>
            <a:pPr>
              <a:buFont typeface="Arial"/>
              <a:buChar char="•"/>
            </a:pPr>
            <a:r>
              <a:rPr lang="en-US">
                <a:ea typeface="+mn-lt"/>
                <a:cs typeface="+mn-lt"/>
              </a:rPr>
              <a:t>Analyze vehicle sales trends in Edmonton.</a:t>
            </a:r>
          </a:p>
          <a:p>
            <a:pPr>
              <a:buFont typeface="Arial"/>
              <a:buChar char="•"/>
            </a:pPr>
            <a:r>
              <a:rPr lang="en-US">
                <a:ea typeface="+mn-lt"/>
                <a:cs typeface="+mn-lt"/>
              </a:rPr>
              <a:t>Identify key patterns in pricing, dealership performance, and brand popularity.</a:t>
            </a:r>
          </a:p>
          <a:p>
            <a:pPr>
              <a:buFont typeface="Arial"/>
              <a:buChar char="•"/>
            </a:pPr>
            <a:r>
              <a:rPr lang="en-US">
                <a:ea typeface="+mn-lt"/>
                <a:cs typeface="+mn-lt"/>
              </a:rPr>
              <a:t>Prepare data for future modeling.</a:t>
            </a:r>
          </a:p>
          <a:p>
            <a:pPr indent="0">
              <a:buNone/>
            </a:pPr>
            <a:r>
              <a:rPr lang="en-US" b="1"/>
              <a:t>Approach:</a:t>
            </a:r>
            <a:endParaRPr lang="en-US"/>
          </a:p>
          <a:p>
            <a:pPr>
              <a:buFont typeface="Arial"/>
              <a:buChar char="•"/>
            </a:pPr>
            <a:r>
              <a:rPr lang="en-US" b="1">
                <a:ea typeface="+mn-lt"/>
                <a:cs typeface="+mn-lt"/>
              </a:rPr>
              <a:t>EDA:</a:t>
            </a:r>
            <a:r>
              <a:rPr lang="en-US">
                <a:ea typeface="+mn-lt"/>
                <a:cs typeface="+mn-lt"/>
              </a:rPr>
              <a:t> Data cleaning &amp; visualization.</a:t>
            </a:r>
          </a:p>
          <a:p>
            <a:pPr>
              <a:buFont typeface="Arial"/>
            </a:pPr>
            <a:r>
              <a:rPr lang="en-US" b="1">
                <a:ea typeface="+mn-lt"/>
                <a:cs typeface="+mn-lt"/>
              </a:rPr>
              <a:t>Encoding:</a:t>
            </a:r>
            <a:r>
              <a:rPr lang="en-US">
                <a:ea typeface="+mn-lt"/>
                <a:cs typeface="+mn-lt"/>
              </a:rPr>
              <a:t> Convert categorical features.</a:t>
            </a:r>
          </a:p>
          <a:p>
            <a:pPr>
              <a:buFont typeface="Arial"/>
            </a:pPr>
            <a:r>
              <a:rPr lang="en-US" b="1">
                <a:ea typeface="+mn-lt"/>
                <a:cs typeface="+mn-lt"/>
              </a:rPr>
              <a:t>Feature Selection:</a:t>
            </a:r>
            <a:r>
              <a:rPr lang="en-US">
                <a:ea typeface="+mn-lt"/>
                <a:cs typeface="+mn-lt"/>
              </a:rPr>
              <a:t> Identify key attributes.</a:t>
            </a:r>
          </a:p>
          <a:p>
            <a:pPr>
              <a:buNone/>
            </a:pPr>
            <a:endParaRPr lang="en-US" b="1"/>
          </a:p>
        </p:txBody>
      </p:sp>
    </p:spTree>
    <p:extLst>
      <p:ext uri="{BB962C8B-B14F-4D97-AF65-F5344CB8AC3E}">
        <p14:creationId xmlns:p14="http://schemas.microsoft.com/office/powerpoint/2010/main" val="412366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0B31-78A2-141F-D947-DB6497FEF1AA}"/>
              </a:ext>
            </a:extLst>
          </p:cNvPr>
          <p:cNvSpPr>
            <a:spLocks noGrp="1"/>
          </p:cNvSpPr>
          <p:nvPr>
            <p:ph type="title"/>
          </p:nvPr>
        </p:nvSpPr>
        <p:spPr/>
        <p:txBody>
          <a:bodyPr/>
          <a:lstStyle/>
          <a:p>
            <a:r>
              <a:rPr lang="en-US">
                <a:ea typeface="+mj-lt"/>
                <a:cs typeface="+mj-lt"/>
              </a:rPr>
              <a:t>Understanding of the Dataset</a:t>
            </a:r>
            <a:endParaRPr lang="en-US"/>
          </a:p>
        </p:txBody>
      </p:sp>
      <p:sp>
        <p:nvSpPr>
          <p:cNvPr id="3" name="Content Placeholder 2">
            <a:extLst>
              <a:ext uri="{FF2B5EF4-FFF2-40B4-BE49-F238E27FC236}">
                <a16:creationId xmlns:a16="http://schemas.microsoft.com/office/drawing/2014/main" id="{165D69C8-7ECD-15C4-7366-7151F29A8388}"/>
              </a:ext>
            </a:extLst>
          </p:cNvPr>
          <p:cNvSpPr>
            <a:spLocks noGrp="1"/>
          </p:cNvSpPr>
          <p:nvPr>
            <p:ph idx="1"/>
          </p:nvPr>
        </p:nvSpPr>
        <p:spPr>
          <a:xfrm>
            <a:off x="700635" y="1713992"/>
            <a:ext cx="10691265" cy="3739896"/>
          </a:xfrm>
        </p:spPr>
        <p:txBody>
          <a:bodyPr vert="horz" lIns="91440" tIns="45720" rIns="91440" bIns="45720" rtlCol="0" anchor="t">
            <a:normAutofit fontScale="85000" lnSpcReduction="20000"/>
          </a:bodyPr>
          <a:lstStyle/>
          <a:p>
            <a:pPr>
              <a:buNone/>
            </a:pPr>
            <a:r>
              <a:rPr lang="en-US" b="1">
                <a:ea typeface="+mn-lt"/>
                <a:cs typeface="+mn-lt"/>
              </a:rPr>
              <a:t>The Go Auto dataset</a:t>
            </a:r>
            <a:r>
              <a:rPr lang="en-US">
                <a:ea typeface="+mn-lt"/>
                <a:cs typeface="+mn-lt"/>
              </a:rPr>
              <a:t> provides detailed information about vehicle sales, dealership locations, and customer preferences. Understanding its structure helps in effective analysis and predictive modeling.</a:t>
            </a:r>
            <a:endParaRPr lang="en-US"/>
          </a:p>
          <a:p>
            <a:pPr>
              <a:buNone/>
            </a:pPr>
            <a:r>
              <a:rPr lang="en-US" b="1"/>
              <a:t>Structure of the Dataset:</a:t>
            </a:r>
            <a:endParaRPr lang="en-US"/>
          </a:p>
          <a:p>
            <a:pPr>
              <a:buFont typeface="Arial"/>
              <a:buChar char="•"/>
            </a:pPr>
            <a:r>
              <a:rPr lang="en-US" b="1">
                <a:ea typeface="+mn-lt"/>
                <a:cs typeface="+mn-lt"/>
              </a:rPr>
              <a:t>🔢 Number of Rows:</a:t>
            </a:r>
            <a:r>
              <a:rPr lang="en-US">
                <a:ea typeface="+mn-lt"/>
                <a:cs typeface="+mn-lt"/>
              </a:rPr>
              <a:t> </a:t>
            </a:r>
            <a:r>
              <a:rPr lang="en-US" b="1">
                <a:ea typeface="+mn-lt"/>
                <a:cs typeface="+mn-lt"/>
              </a:rPr>
              <a:t>145,114</a:t>
            </a:r>
            <a:r>
              <a:rPr lang="en-US">
                <a:ea typeface="+mn-lt"/>
                <a:cs typeface="+mn-lt"/>
              </a:rPr>
              <a:t> (Large dataset with diverse vehicle listings)</a:t>
            </a:r>
            <a:endParaRPr lang="en-US"/>
          </a:p>
          <a:p>
            <a:pPr>
              <a:buFont typeface="Arial"/>
              <a:buChar char="•"/>
            </a:pPr>
            <a:r>
              <a:rPr lang="en-US" b="1">
                <a:ea typeface="+mn-lt"/>
                <a:cs typeface="+mn-lt"/>
              </a:rPr>
              <a:t>📊 Number of Columns:</a:t>
            </a:r>
            <a:r>
              <a:rPr lang="en-US">
                <a:ea typeface="+mn-lt"/>
                <a:cs typeface="+mn-lt"/>
              </a:rPr>
              <a:t> </a:t>
            </a:r>
            <a:r>
              <a:rPr lang="en-US" b="1">
                <a:ea typeface="+mn-lt"/>
                <a:cs typeface="+mn-lt"/>
              </a:rPr>
              <a:t>46</a:t>
            </a:r>
            <a:r>
              <a:rPr lang="en-US">
                <a:ea typeface="+mn-lt"/>
                <a:cs typeface="+mn-lt"/>
              </a:rPr>
              <a:t> (Rich feature set for analysis)</a:t>
            </a:r>
            <a:endParaRPr lang="en-US"/>
          </a:p>
          <a:p>
            <a:pPr marL="0" indent="0">
              <a:buNone/>
            </a:pPr>
            <a:r>
              <a:rPr lang="en-US" b="1"/>
              <a:t>Key Data Categories:</a:t>
            </a:r>
            <a:endParaRPr lang="en-US"/>
          </a:p>
          <a:p>
            <a:pPr>
              <a:buFont typeface="Arial"/>
              <a:buChar char="•"/>
            </a:pPr>
            <a:r>
              <a:rPr lang="en-US">
                <a:ea typeface="+mn-lt"/>
                <a:cs typeface="+mn-lt"/>
              </a:rPr>
              <a:t>🚗 </a:t>
            </a:r>
            <a:r>
              <a:rPr lang="en-US" b="1">
                <a:ea typeface="+mn-lt"/>
                <a:cs typeface="+mn-lt"/>
              </a:rPr>
              <a:t>Vehicle Attributes: </a:t>
            </a:r>
            <a:r>
              <a:rPr lang="en-US">
                <a:ea typeface="+mn-lt"/>
                <a:cs typeface="+mn-lt"/>
              </a:rPr>
              <a:t>Make, Model, Year, Mileage, Fuel Type, Drivetrain, VIN-based details like Wheelbase, Engine Type</a:t>
            </a:r>
            <a:endParaRPr lang="en-US"/>
          </a:p>
          <a:p>
            <a:pPr>
              <a:buFont typeface="Arial"/>
              <a:buChar char="•"/>
            </a:pPr>
            <a:r>
              <a:rPr lang="en-US">
                <a:ea typeface="+mn-lt"/>
                <a:cs typeface="+mn-lt"/>
              </a:rPr>
              <a:t>💰 </a:t>
            </a:r>
            <a:r>
              <a:rPr lang="en-US" b="1">
                <a:ea typeface="+mn-lt"/>
                <a:cs typeface="+mn-lt"/>
              </a:rPr>
              <a:t>Sales Data: </a:t>
            </a:r>
            <a:r>
              <a:rPr lang="en-US">
                <a:ea typeface="+mn-lt"/>
                <a:cs typeface="+mn-lt"/>
              </a:rPr>
              <a:t>Price, Days on Market, Total Gross Sales. Customer demand trends.</a:t>
            </a:r>
            <a:endParaRPr lang="en-US"/>
          </a:p>
          <a:p>
            <a:pPr>
              <a:buFont typeface="Arial"/>
              <a:buChar char="•"/>
            </a:pPr>
            <a:r>
              <a:rPr lang="en-US">
                <a:ea typeface="+mn-lt"/>
                <a:cs typeface="+mn-lt"/>
              </a:rPr>
              <a:t>📍 </a:t>
            </a:r>
            <a:r>
              <a:rPr lang="en-US" b="1">
                <a:ea typeface="+mn-lt"/>
                <a:cs typeface="+mn-lt"/>
              </a:rPr>
              <a:t>Dealer &amp; Location Information: </a:t>
            </a:r>
            <a:r>
              <a:rPr lang="en-US">
                <a:ea typeface="+mn-lt"/>
                <a:cs typeface="+mn-lt"/>
              </a:rPr>
              <a:t>Dealer City, Province, Postal Code. Helps in </a:t>
            </a:r>
            <a:r>
              <a:rPr lang="en-US" b="1">
                <a:ea typeface="+mn-lt"/>
                <a:cs typeface="+mn-lt"/>
              </a:rPr>
              <a:t>geographical clustering</a:t>
            </a:r>
            <a:r>
              <a:rPr lang="en-US">
                <a:ea typeface="+mn-lt"/>
                <a:cs typeface="+mn-lt"/>
              </a:rPr>
              <a:t> for sales optimization</a:t>
            </a:r>
            <a:endParaRPr lang="en-US"/>
          </a:p>
          <a:p>
            <a:pPr>
              <a:buFont typeface="Arial"/>
              <a:buChar char="•"/>
            </a:pPr>
            <a:endParaRPr lang="en-US"/>
          </a:p>
          <a:p>
            <a:pPr marL="0" indent="0">
              <a:buNone/>
            </a:pPr>
            <a:endParaRPr lang="en-US"/>
          </a:p>
        </p:txBody>
      </p:sp>
    </p:spTree>
    <p:extLst>
      <p:ext uri="{BB962C8B-B14F-4D97-AF65-F5344CB8AC3E}">
        <p14:creationId xmlns:p14="http://schemas.microsoft.com/office/powerpoint/2010/main" val="118433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7E76B436-7E1A-0707-D4D8-88FEC56BA28A}"/>
              </a:ext>
            </a:extLst>
          </p:cNvPr>
          <p:cNvPicPr>
            <a:picLocks noChangeAspect="1"/>
          </p:cNvPicPr>
          <p:nvPr/>
        </p:nvPicPr>
        <p:blipFill>
          <a:blip r:embed="rId2"/>
          <a:srcRect l="42046" r="23546" b="5"/>
          <a:stretch/>
        </p:blipFill>
        <p:spPr>
          <a:xfrm>
            <a:off x="20" y="-17929"/>
            <a:ext cx="4206220" cy="6875929"/>
          </a:xfrm>
          <a:prstGeom prst="rect">
            <a:avLst/>
          </a:prstGeom>
        </p:spPr>
      </p:pic>
      <p:sp>
        <p:nvSpPr>
          <p:cNvPr id="2" name="Title 1">
            <a:extLst>
              <a:ext uri="{FF2B5EF4-FFF2-40B4-BE49-F238E27FC236}">
                <a16:creationId xmlns:a16="http://schemas.microsoft.com/office/drawing/2014/main" id="{764F931A-6D34-89F6-AFB0-1E6C302E7A0D}"/>
              </a:ext>
            </a:extLst>
          </p:cNvPr>
          <p:cNvSpPr>
            <a:spLocks noGrp="1"/>
          </p:cNvSpPr>
          <p:nvPr>
            <p:ph type="title"/>
          </p:nvPr>
        </p:nvSpPr>
        <p:spPr>
          <a:xfrm>
            <a:off x="4866968" y="914400"/>
            <a:ext cx="6627924" cy="1307592"/>
          </a:xfrm>
        </p:spPr>
        <p:txBody>
          <a:bodyPr>
            <a:normAutofit/>
          </a:bodyPr>
          <a:lstStyle/>
          <a:p>
            <a:r>
              <a:rPr lang="en-US">
                <a:ea typeface="+mj-lt"/>
                <a:cs typeface="+mj-lt"/>
              </a:rPr>
              <a:t>Overview of EDA</a:t>
            </a:r>
            <a:endParaRPr lang="en-US"/>
          </a:p>
        </p:txBody>
      </p:sp>
      <p:sp>
        <p:nvSpPr>
          <p:cNvPr id="3" name="Content Placeholder 2">
            <a:extLst>
              <a:ext uri="{FF2B5EF4-FFF2-40B4-BE49-F238E27FC236}">
                <a16:creationId xmlns:a16="http://schemas.microsoft.com/office/drawing/2014/main" id="{16CAA330-2974-9DE9-F66E-C8B458CB8793}"/>
              </a:ext>
            </a:extLst>
          </p:cNvPr>
          <p:cNvSpPr>
            <a:spLocks noGrp="1"/>
          </p:cNvSpPr>
          <p:nvPr>
            <p:ph idx="1"/>
          </p:nvPr>
        </p:nvSpPr>
        <p:spPr>
          <a:xfrm>
            <a:off x="4866968" y="2221992"/>
            <a:ext cx="6627924" cy="3739896"/>
          </a:xfrm>
        </p:spPr>
        <p:txBody>
          <a:bodyPr vert="horz" lIns="91440" tIns="45720" rIns="91440" bIns="45720" rtlCol="0">
            <a:normAutofit/>
          </a:bodyPr>
          <a:lstStyle/>
          <a:p>
            <a:pPr>
              <a:buFont typeface="Arial"/>
              <a:buChar char="•"/>
            </a:pPr>
            <a:r>
              <a:rPr lang="en-US">
                <a:ea typeface="+mn-lt"/>
                <a:cs typeface="+mn-lt"/>
              </a:rPr>
              <a:t>Before applying machine learning models, we performed </a:t>
            </a:r>
            <a:r>
              <a:rPr lang="en-US" b="1">
                <a:ea typeface="+mn-lt"/>
                <a:cs typeface="+mn-lt"/>
              </a:rPr>
              <a:t>Exploratory Data Analysis (EDA)</a:t>
            </a:r>
            <a:r>
              <a:rPr lang="en-US">
                <a:ea typeface="+mn-lt"/>
                <a:cs typeface="+mn-lt"/>
              </a:rPr>
              <a:t> to understand trends, patterns, and relationships in the dataset."</a:t>
            </a:r>
            <a:endParaRPr lang="en-US"/>
          </a:p>
          <a:p>
            <a:pPr>
              <a:buFont typeface="Arial"/>
              <a:buChar char="•"/>
            </a:pPr>
            <a:r>
              <a:rPr lang="en-US">
                <a:ea typeface="+mn-lt"/>
                <a:cs typeface="+mn-lt"/>
              </a:rPr>
              <a:t>"EDA helps in </a:t>
            </a:r>
            <a:r>
              <a:rPr lang="en-US" b="1">
                <a:ea typeface="+mn-lt"/>
                <a:cs typeface="+mn-lt"/>
              </a:rPr>
              <a:t>data cleaning, feature selection, and identifying anomalies</a:t>
            </a:r>
            <a:r>
              <a:rPr lang="en-US">
                <a:ea typeface="+mn-lt"/>
                <a:cs typeface="+mn-lt"/>
              </a:rPr>
              <a:t> that could impact predictions."</a:t>
            </a:r>
            <a:endParaRPr lang="en-US"/>
          </a:p>
          <a:p>
            <a:pPr>
              <a:buFont typeface="Arial"/>
              <a:buChar char="•"/>
            </a:pPr>
            <a:r>
              <a:rPr lang="en-US">
                <a:ea typeface="+mn-lt"/>
                <a:cs typeface="+mn-lt"/>
              </a:rPr>
              <a:t>"Now, let’s look at key visualizations that reveal insights about vehicle sales trends."</a:t>
            </a:r>
            <a:endParaRPr lang="en-US"/>
          </a:p>
          <a:p>
            <a:pPr marL="0" indent="0">
              <a:buNone/>
            </a:pPr>
            <a:endParaRPr lang="en-US"/>
          </a:p>
        </p:txBody>
      </p:sp>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67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e chart with numbers and text&#10;&#10;AI-generated content may be incorrect.">
            <a:extLst>
              <a:ext uri="{FF2B5EF4-FFF2-40B4-BE49-F238E27FC236}">
                <a16:creationId xmlns:a16="http://schemas.microsoft.com/office/drawing/2014/main" id="{9E7F84CA-0AE6-712C-439F-0A35A053C611}"/>
              </a:ext>
            </a:extLst>
          </p:cNvPr>
          <p:cNvPicPr>
            <a:picLocks noChangeAspect="1"/>
          </p:cNvPicPr>
          <p:nvPr/>
        </p:nvPicPr>
        <p:blipFill>
          <a:blip r:embed="rId2"/>
          <a:srcRect t="2690" r="2" b="2760"/>
          <a:stretch/>
        </p:blipFill>
        <p:spPr>
          <a:xfrm>
            <a:off x="5496440" y="426367"/>
            <a:ext cx="6495042" cy="5419642"/>
          </a:xfrm>
          <a:prstGeom prst="rect">
            <a:avLst/>
          </a:prstGeom>
        </p:spPr>
      </p:pic>
      <p:sp>
        <p:nvSpPr>
          <p:cNvPr id="13" name="TextBox 12">
            <a:extLst>
              <a:ext uri="{FF2B5EF4-FFF2-40B4-BE49-F238E27FC236}">
                <a16:creationId xmlns:a16="http://schemas.microsoft.com/office/drawing/2014/main" id="{5EC12226-6A6E-BF14-3535-12C9D89F104D}"/>
              </a:ext>
            </a:extLst>
          </p:cNvPr>
          <p:cNvSpPr txBox="1"/>
          <p:nvPr/>
        </p:nvSpPr>
        <p:spPr>
          <a:xfrm>
            <a:off x="704088" y="914400"/>
            <a:ext cx="3799763" cy="14732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600" cap="all" spc="30">
                <a:latin typeface="+mj-lt"/>
                <a:ea typeface="+mj-ea"/>
                <a:cs typeface="+mj-cs"/>
              </a:rPr>
              <a:t>Distribution of Car Makes</a:t>
            </a:r>
          </a:p>
          <a:p>
            <a:pPr>
              <a:spcBef>
                <a:spcPct val="0"/>
              </a:spcBef>
              <a:spcAft>
                <a:spcPts val="600"/>
              </a:spcAft>
            </a:pPr>
            <a:endParaRPr lang="en-US" sz="3600" cap="all" spc="30">
              <a:latin typeface="+mj-lt"/>
              <a:ea typeface="+mj-ea"/>
              <a:cs typeface="+mj-cs"/>
            </a:endParaRPr>
          </a:p>
        </p:txBody>
      </p:sp>
      <p:sp>
        <p:nvSpPr>
          <p:cNvPr id="14" name="TextBox 13">
            <a:extLst>
              <a:ext uri="{FF2B5EF4-FFF2-40B4-BE49-F238E27FC236}">
                <a16:creationId xmlns:a16="http://schemas.microsoft.com/office/drawing/2014/main" id="{7BF3EE67-244A-D490-9291-0906833EDF13}"/>
              </a:ext>
            </a:extLst>
          </p:cNvPr>
          <p:cNvSpPr txBox="1"/>
          <p:nvPr/>
        </p:nvSpPr>
        <p:spPr>
          <a:xfrm>
            <a:off x="704088" y="2387600"/>
            <a:ext cx="3799763" cy="376732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110000"/>
              </a:lnSpc>
              <a:spcAft>
                <a:spcPts val="600"/>
              </a:spcAft>
              <a:buFont typeface="Arial" panose="020B0604020202020204" pitchFamily="34" charset="0"/>
              <a:buChar char="•"/>
            </a:pPr>
            <a:r>
              <a:rPr lang="en-US"/>
              <a:t>Displays </a:t>
            </a:r>
            <a:r>
              <a:rPr lang="en-US" b="1"/>
              <a:t>total proportion of sales for the car brands</a:t>
            </a:r>
            <a:r>
              <a:rPr lang="en-US"/>
              <a:t>.</a:t>
            </a:r>
          </a:p>
          <a:p>
            <a:pPr marL="285750" indent="-228600">
              <a:lnSpc>
                <a:spcPct val="110000"/>
              </a:lnSpc>
              <a:spcAft>
                <a:spcPts val="600"/>
              </a:spcAft>
              <a:buFont typeface="Arial" panose="020B0604020202020204" pitchFamily="34" charset="0"/>
              <a:buChar char="•"/>
            </a:pPr>
            <a:r>
              <a:rPr lang="en-US"/>
              <a:t>Highlights </a:t>
            </a:r>
            <a:r>
              <a:rPr lang="en-US" b="1"/>
              <a:t>Ford is most popular car makes</a:t>
            </a:r>
            <a:r>
              <a:rPr lang="en-US"/>
              <a:t> across all cities.</a:t>
            </a:r>
          </a:p>
          <a:p>
            <a:pPr marL="285750" indent="-228600">
              <a:lnSpc>
                <a:spcPct val="110000"/>
              </a:lnSpc>
              <a:spcAft>
                <a:spcPts val="600"/>
              </a:spcAft>
              <a:buFont typeface="Arial" panose="020B0604020202020204" pitchFamily="34" charset="0"/>
              <a:buChar char="•"/>
            </a:pPr>
            <a:r>
              <a:rPr lang="en-US"/>
              <a:t>Helps dealerships </a:t>
            </a:r>
            <a:r>
              <a:rPr lang="en-US" b="1"/>
              <a:t>focus on high-selling brands</a:t>
            </a:r>
            <a:r>
              <a:rPr lang="en-US"/>
              <a:t>.</a:t>
            </a:r>
          </a:p>
          <a:p>
            <a:pPr marL="285750" indent="-228600">
              <a:lnSpc>
                <a:spcPct val="110000"/>
              </a:lnSpc>
              <a:spcAft>
                <a:spcPts val="600"/>
              </a:spcAft>
              <a:buFont typeface="Arial" panose="020B0604020202020204" pitchFamily="34" charset="0"/>
              <a:buChar char="•"/>
            </a:pPr>
            <a:r>
              <a:rPr lang="en-US"/>
              <a:t>Useful for </a:t>
            </a:r>
            <a:r>
              <a:rPr lang="en-US" b="1"/>
              <a:t>negotiating supplier deals</a:t>
            </a:r>
            <a:r>
              <a:rPr lang="en-US"/>
              <a:t> and adjusting stock</a:t>
            </a:r>
          </a:p>
        </p:txBody>
      </p:sp>
      <p:cxnSp>
        <p:nvCxnSpPr>
          <p:cNvPr id="37" name="Straight Connector 3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64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descr="A graph of a number of days&#10;&#10;AI-generated content may be incorrect.">
            <a:extLst>
              <a:ext uri="{FF2B5EF4-FFF2-40B4-BE49-F238E27FC236}">
                <a16:creationId xmlns:a16="http://schemas.microsoft.com/office/drawing/2014/main" id="{52CCB62C-CE7A-E9EB-A4F3-0EBCD260994D}"/>
              </a:ext>
            </a:extLst>
          </p:cNvPr>
          <p:cNvPicPr>
            <a:picLocks noChangeAspect="1"/>
          </p:cNvPicPr>
          <p:nvPr/>
        </p:nvPicPr>
        <p:blipFill>
          <a:blip r:embed="rId2"/>
          <a:stretch>
            <a:fillRect/>
          </a:stretch>
        </p:blipFill>
        <p:spPr>
          <a:xfrm>
            <a:off x="536118" y="1164854"/>
            <a:ext cx="3517119" cy="2277335"/>
          </a:xfrm>
          <a:prstGeom prst="rect">
            <a:avLst/>
          </a:prstGeom>
        </p:spPr>
      </p:pic>
      <p:cxnSp>
        <p:nvCxnSpPr>
          <p:cNvPr id="20" name="Straight Connector 19">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A graph of mileage distribution of vehicles&#10;&#10;AI-generated content may be incorrect.">
            <a:extLst>
              <a:ext uri="{FF2B5EF4-FFF2-40B4-BE49-F238E27FC236}">
                <a16:creationId xmlns:a16="http://schemas.microsoft.com/office/drawing/2014/main" id="{842C1A2E-481D-24B7-3C73-0D03859E4411}"/>
              </a:ext>
            </a:extLst>
          </p:cNvPr>
          <p:cNvPicPr>
            <a:picLocks noChangeAspect="1"/>
          </p:cNvPicPr>
          <p:nvPr/>
        </p:nvPicPr>
        <p:blipFill>
          <a:blip r:embed="rId3"/>
          <a:stretch>
            <a:fillRect/>
          </a:stretch>
        </p:blipFill>
        <p:spPr>
          <a:xfrm>
            <a:off x="4362162" y="1190712"/>
            <a:ext cx="3537345" cy="2246214"/>
          </a:xfrm>
          <a:prstGeom prst="rect">
            <a:avLst/>
          </a:prstGeom>
        </p:spPr>
      </p:pic>
      <p:cxnSp>
        <p:nvCxnSpPr>
          <p:cNvPr id="21" name="Straight Connector 2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graph of a price distribution&#10;&#10;AI-generated content may be incorrect.">
            <a:extLst>
              <a:ext uri="{FF2B5EF4-FFF2-40B4-BE49-F238E27FC236}">
                <a16:creationId xmlns:a16="http://schemas.microsoft.com/office/drawing/2014/main" id="{16BB9F6A-275C-D6C2-FD19-6FA9A4B14CD5}"/>
              </a:ext>
            </a:extLst>
          </p:cNvPr>
          <p:cNvPicPr>
            <a:picLocks noChangeAspect="1"/>
          </p:cNvPicPr>
          <p:nvPr/>
        </p:nvPicPr>
        <p:blipFill>
          <a:blip r:embed="rId4"/>
          <a:stretch>
            <a:fillRect/>
          </a:stretch>
        </p:blipFill>
        <p:spPr>
          <a:xfrm>
            <a:off x="8337390" y="777954"/>
            <a:ext cx="3517120" cy="2268542"/>
          </a:xfrm>
          <a:prstGeom prst="rect">
            <a:avLst/>
          </a:prstGeom>
        </p:spPr>
      </p:pic>
      <p:sp>
        <p:nvSpPr>
          <p:cNvPr id="8" name="TextBox 7">
            <a:extLst>
              <a:ext uri="{FF2B5EF4-FFF2-40B4-BE49-F238E27FC236}">
                <a16:creationId xmlns:a16="http://schemas.microsoft.com/office/drawing/2014/main" id="{5090AF7C-6781-6431-3963-290E9FBBF4A3}"/>
              </a:ext>
            </a:extLst>
          </p:cNvPr>
          <p:cNvSpPr txBox="1"/>
          <p:nvPr/>
        </p:nvSpPr>
        <p:spPr>
          <a:xfrm>
            <a:off x="8472616" y="3581401"/>
            <a:ext cx="324776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t>This histogram shows the </a:t>
            </a:r>
            <a:r>
              <a:rPr lang="en-US" sz="1200" b="1" dirty="0"/>
              <a:t>distribution of vehicle prices</a:t>
            </a:r>
            <a:r>
              <a:rPr lang="en-US" sz="1200" dirty="0"/>
              <a:t> in our dataset."</a:t>
            </a:r>
          </a:p>
          <a:p>
            <a:pPr marL="171450" indent="-171450">
              <a:buFont typeface="Arial"/>
              <a:buChar char="•"/>
            </a:pPr>
            <a:endParaRPr lang="en-US" sz="1200"/>
          </a:p>
          <a:p>
            <a:pPr marL="171450" indent="-171450">
              <a:buFont typeface="Arial"/>
              <a:buChar char="•"/>
            </a:pPr>
            <a:r>
              <a:rPr lang="en-US" sz="1200" dirty="0"/>
              <a:t>"Luxury and high-priced vehicles are fewer, which suggests that most buyers prefer budget-friendly options."</a:t>
            </a:r>
          </a:p>
          <a:p>
            <a:pPr marL="171450" indent="-171450">
              <a:buFont typeface="Arial"/>
              <a:buChar char="•"/>
            </a:pPr>
            <a:endParaRPr lang="en-US" sz="1200"/>
          </a:p>
        </p:txBody>
      </p:sp>
      <p:sp>
        <p:nvSpPr>
          <p:cNvPr id="9" name="TextBox 8">
            <a:extLst>
              <a:ext uri="{FF2B5EF4-FFF2-40B4-BE49-F238E27FC236}">
                <a16:creationId xmlns:a16="http://schemas.microsoft.com/office/drawing/2014/main" id="{53788F85-C69B-9719-D39C-DB5BB119EB8B}"/>
              </a:ext>
            </a:extLst>
          </p:cNvPr>
          <p:cNvSpPr txBox="1"/>
          <p:nvPr/>
        </p:nvSpPr>
        <p:spPr>
          <a:xfrm>
            <a:off x="4405185" y="3581401"/>
            <a:ext cx="338163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t>"This graph shows the distribution of vehicle mileage across our dataset."</a:t>
            </a:r>
          </a:p>
          <a:p>
            <a:pPr marL="171450" indent="-171450">
              <a:buFont typeface="Arial"/>
              <a:buChar char="•"/>
            </a:pPr>
            <a:endParaRPr lang="en-US" sz="1200"/>
          </a:p>
          <a:p>
            <a:pPr marL="171450" indent="-171450">
              <a:buFont typeface="Arial"/>
              <a:buChar char="•"/>
            </a:pPr>
            <a:r>
              <a:rPr lang="en-US" sz="1200" dirty="0"/>
              <a:t>"Most vehicles have mileage under 100,000 km, but we see a few extreme cases exceeding 200,000 km."</a:t>
            </a:r>
          </a:p>
          <a:p>
            <a:pPr marL="171450" indent="-171450">
              <a:buFont typeface="Arial"/>
              <a:buChar char="•"/>
            </a:pPr>
            <a:endParaRPr lang="en-US" sz="1200"/>
          </a:p>
        </p:txBody>
      </p:sp>
      <p:sp>
        <p:nvSpPr>
          <p:cNvPr id="10" name="TextBox 9">
            <a:extLst>
              <a:ext uri="{FF2B5EF4-FFF2-40B4-BE49-F238E27FC236}">
                <a16:creationId xmlns:a16="http://schemas.microsoft.com/office/drawing/2014/main" id="{A18092AD-8435-4525-EB33-A28707A459BF}"/>
              </a:ext>
            </a:extLst>
          </p:cNvPr>
          <p:cNvSpPr txBox="1"/>
          <p:nvPr/>
        </p:nvSpPr>
        <p:spPr>
          <a:xfrm>
            <a:off x="924697" y="3581400"/>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t>"This chart shows how long vehicles stay on the market before being sold."</a:t>
            </a:r>
            <a:endParaRPr lang="en-US" dirty="0"/>
          </a:p>
          <a:p>
            <a:pPr marL="171450" indent="-171450">
              <a:buFont typeface="Arial"/>
              <a:buChar char="•"/>
            </a:pPr>
            <a:r>
              <a:rPr lang="en-US" sz="1200" dirty="0"/>
              <a:t>"Most vehicles sell within 50 days, but some remain unsold for over a year."</a:t>
            </a:r>
          </a:p>
          <a:p>
            <a:endParaRPr lang="en-US" sz="1200"/>
          </a:p>
        </p:txBody>
      </p:sp>
      <p:sp>
        <p:nvSpPr>
          <p:cNvPr id="11" name="TextBox 10">
            <a:extLst>
              <a:ext uri="{FF2B5EF4-FFF2-40B4-BE49-F238E27FC236}">
                <a16:creationId xmlns:a16="http://schemas.microsoft.com/office/drawing/2014/main" id="{D2F5E23C-54DE-8C9A-1CC5-B84671175133}"/>
              </a:ext>
            </a:extLst>
          </p:cNvPr>
          <p:cNvSpPr txBox="1"/>
          <p:nvPr/>
        </p:nvSpPr>
        <p:spPr>
          <a:xfrm>
            <a:off x="1922046" y="5281533"/>
            <a:ext cx="817988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Each plot shows a distribution to normalize skewed data for price, mileage, and vehicle age, mileage and price, understanding these distribution provide insights such as  used cars typically take longer to sell as compared to new ones,  mileage is the key factor to adjust the pricing models based on vehicle condition and demand of vehicle. </a:t>
            </a:r>
          </a:p>
          <a:p>
            <a:endParaRPr lang="en-US" sz="1200">
              <a:ea typeface="+mn-lt"/>
              <a:cs typeface="+mn-lt"/>
            </a:endParaRPr>
          </a:p>
        </p:txBody>
      </p:sp>
    </p:spTree>
    <p:extLst>
      <p:ext uri="{BB962C8B-B14F-4D97-AF65-F5344CB8AC3E}">
        <p14:creationId xmlns:p14="http://schemas.microsoft.com/office/powerpoint/2010/main" val="188680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rrelation of key variables &#10;">
            <a:extLst>
              <a:ext uri="{FF2B5EF4-FFF2-40B4-BE49-F238E27FC236}">
                <a16:creationId xmlns:a16="http://schemas.microsoft.com/office/drawing/2014/main" id="{21342DBA-C268-AE95-2B99-08D02B0DDA6D}"/>
              </a:ext>
            </a:extLst>
          </p:cNvPr>
          <p:cNvPicPr>
            <a:picLocks noChangeAspect="1"/>
          </p:cNvPicPr>
          <p:nvPr/>
        </p:nvPicPr>
        <p:blipFill>
          <a:blip r:embed="rId2"/>
          <a:srcRect r="2926" b="-2"/>
          <a:stretch/>
        </p:blipFill>
        <p:spPr>
          <a:xfrm>
            <a:off x="4981575" y="735286"/>
            <a:ext cx="6495042" cy="5419642"/>
          </a:xfrm>
          <a:prstGeom prst="rect">
            <a:avLst/>
          </a:prstGeom>
        </p:spPr>
      </p:pic>
      <p:sp>
        <p:nvSpPr>
          <p:cNvPr id="2" name="Title 1">
            <a:extLst>
              <a:ext uri="{FF2B5EF4-FFF2-40B4-BE49-F238E27FC236}">
                <a16:creationId xmlns:a16="http://schemas.microsoft.com/office/drawing/2014/main" id="{5104AAEB-2712-8E80-A5BE-C0155E4B068F}"/>
              </a:ext>
            </a:extLst>
          </p:cNvPr>
          <p:cNvSpPr>
            <a:spLocks noGrp="1"/>
          </p:cNvSpPr>
          <p:nvPr>
            <p:ph type="title"/>
          </p:nvPr>
        </p:nvSpPr>
        <p:spPr>
          <a:xfrm>
            <a:off x="621710" y="914400"/>
            <a:ext cx="4242546" cy="1473200"/>
          </a:xfrm>
        </p:spPr>
        <p:txBody>
          <a:bodyPr>
            <a:normAutofit/>
          </a:bodyPr>
          <a:lstStyle/>
          <a:p>
            <a:r>
              <a:rPr lang="en-US" sz="3600">
                <a:ea typeface="+mj-lt"/>
                <a:cs typeface="+mj-lt"/>
              </a:rPr>
              <a:t>Correlation Heatmap</a:t>
            </a:r>
            <a:endParaRPr lang="en-US" sz="3600"/>
          </a:p>
        </p:txBody>
      </p:sp>
      <p:sp>
        <p:nvSpPr>
          <p:cNvPr id="3" name="Content Placeholder 2">
            <a:extLst>
              <a:ext uri="{FF2B5EF4-FFF2-40B4-BE49-F238E27FC236}">
                <a16:creationId xmlns:a16="http://schemas.microsoft.com/office/drawing/2014/main" id="{439160CA-7DC9-94A6-0BA8-4D24545712F6}"/>
              </a:ext>
            </a:extLst>
          </p:cNvPr>
          <p:cNvSpPr>
            <a:spLocks noGrp="1"/>
          </p:cNvSpPr>
          <p:nvPr>
            <p:ph idx="1"/>
          </p:nvPr>
        </p:nvSpPr>
        <p:spPr>
          <a:xfrm>
            <a:off x="704088" y="2387600"/>
            <a:ext cx="3799763" cy="3767328"/>
          </a:xfrm>
        </p:spPr>
        <p:txBody>
          <a:bodyPr vert="horz" lIns="91440" tIns="45720" rIns="91440" bIns="45720" rtlCol="0" anchor="t">
            <a:normAutofit/>
          </a:bodyPr>
          <a:lstStyle/>
          <a:p>
            <a:pPr>
              <a:lnSpc>
                <a:spcPct val="100000"/>
              </a:lnSpc>
              <a:buFont typeface="Arial"/>
              <a:buChar char="•"/>
            </a:pPr>
            <a:r>
              <a:rPr lang="en-US" sz="1700">
                <a:ea typeface="+mn-lt"/>
                <a:cs typeface="+mn-lt"/>
              </a:rPr>
              <a:t>"This heatmap shows how different features </a:t>
            </a:r>
            <a:r>
              <a:rPr lang="en-US" sz="1700" b="1">
                <a:ea typeface="+mn-lt"/>
                <a:cs typeface="+mn-lt"/>
              </a:rPr>
              <a:t>correlate with each other</a:t>
            </a:r>
            <a:r>
              <a:rPr lang="en-US" sz="1700">
                <a:ea typeface="+mn-lt"/>
                <a:cs typeface="+mn-lt"/>
              </a:rPr>
              <a:t>."</a:t>
            </a:r>
            <a:endParaRPr lang="en-US" sz="1700"/>
          </a:p>
          <a:p>
            <a:pPr>
              <a:lnSpc>
                <a:spcPct val="100000"/>
              </a:lnSpc>
              <a:buFont typeface="Arial"/>
              <a:buChar char="•"/>
            </a:pPr>
            <a:r>
              <a:rPr lang="en-US" sz="1700">
                <a:ea typeface="+mn-lt"/>
                <a:cs typeface="+mn-lt"/>
              </a:rPr>
              <a:t>"</a:t>
            </a:r>
            <a:r>
              <a:rPr lang="en-US" sz="1700" b="1">
                <a:ea typeface="+mn-lt"/>
                <a:cs typeface="+mn-lt"/>
              </a:rPr>
              <a:t>Strong negative correlation (-0.84) between mileage and model year</a:t>
            </a:r>
            <a:r>
              <a:rPr lang="en-US" sz="1700">
                <a:ea typeface="+mn-lt"/>
                <a:cs typeface="+mn-lt"/>
              </a:rPr>
              <a:t> suggests that newer cars have lower mileage."</a:t>
            </a:r>
            <a:endParaRPr lang="en-US" sz="1700"/>
          </a:p>
          <a:p>
            <a:pPr>
              <a:lnSpc>
                <a:spcPct val="100000"/>
              </a:lnSpc>
              <a:buFont typeface="Arial"/>
              <a:buChar char="•"/>
            </a:pPr>
            <a:r>
              <a:rPr lang="en-US" sz="1700">
                <a:ea typeface="+mn-lt"/>
                <a:cs typeface="+mn-lt"/>
              </a:rPr>
              <a:t>"</a:t>
            </a:r>
            <a:r>
              <a:rPr lang="en-US" sz="1700" b="1">
                <a:ea typeface="+mn-lt"/>
                <a:cs typeface="+mn-lt"/>
              </a:rPr>
              <a:t>Price has weak correlation with mileage</a:t>
            </a:r>
            <a:r>
              <a:rPr lang="en-US" sz="1700">
                <a:ea typeface="+mn-lt"/>
                <a:cs typeface="+mn-lt"/>
              </a:rPr>
              <a:t>, meaning that price is influenced by other factors like brand and condition."</a:t>
            </a:r>
            <a:endParaRPr lang="en-US" sz="1700"/>
          </a:p>
          <a:p>
            <a:pPr marL="0" indent="0">
              <a:lnSpc>
                <a:spcPct val="100000"/>
              </a:lnSpc>
              <a:buNone/>
            </a:pPr>
            <a:endParaRPr lang="en-US" sz="1700"/>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7D03E81-7E00-A482-4CE7-6B3D49376C84}"/>
              </a:ext>
            </a:extLst>
          </p:cNvPr>
          <p:cNvPicPr>
            <a:picLocks noChangeAspect="1"/>
          </p:cNvPicPr>
          <p:nvPr/>
        </p:nvPicPr>
        <p:blipFill>
          <a:blip r:embed="rId2"/>
          <a:srcRect r="2926" b="-2"/>
          <a:stretch/>
        </p:blipFill>
        <p:spPr>
          <a:xfrm>
            <a:off x="4981575" y="735286"/>
            <a:ext cx="6495042" cy="5419642"/>
          </a:xfrm>
          <a:prstGeom prst="rect">
            <a:avLst/>
          </a:prstGeom>
        </p:spPr>
      </p:pic>
      <p:sp>
        <p:nvSpPr>
          <p:cNvPr id="2" name="Title 1">
            <a:extLst>
              <a:ext uri="{FF2B5EF4-FFF2-40B4-BE49-F238E27FC236}">
                <a16:creationId xmlns:a16="http://schemas.microsoft.com/office/drawing/2014/main" id="{5E2A2F46-6CC6-EDF2-352B-88DA1B7A511D}"/>
              </a:ext>
            </a:extLst>
          </p:cNvPr>
          <p:cNvSpPr>
            <a:spLocks noGrp="1"/>
          </p:cNvSpPr>
          <p:nvPr>
            <p:ph type="title"/>
          </p:nvPr>
        </p:nvSpPr>
        <p:spPr>
          <a:xfrm>
            <a:off x="704088" y="914400"/>
            <a:ext cx="3799763" cy="1473200"/>
          </a:xfrm>
        </p:spPr>
        <p:txBody>
          <a:bodyPr>
            <a:normAutofit/>
          </a:bodyPr>
          <a:lstStyle/>
          <a:p>
            <a:pPr>
              <a:lnSpc>
                <a:spcPct val="90000"/>
              </a:lnSpc>
            </a:pPr>
            <a:r>
              <a:rPr lang="en-US" sz="3300">
                <a:ea typeface="+mj-lt"/>
                <a:cs typeface="+mj-lt"/>
              </a:rPr>
              <a:t>Total Price Distribution by dealer city </a:t>
            </a:r>
            <a:endParaRPr lang="en-US" sz="3300"/>
          </a:p>
        </p:txBody>
      </p:sp>
      <p:sp>
        <p:nvSpPr>
          <p:cNvPr id="3" name="Content Placeholder 2">
            <a:extLst>
              <a:ext uri="{FF2B5EF4-FFF2-40B4-BE49-F238E27FC236}">
                <a16:creationId xmlns:a16="http://schemas.microsoft.com/office/drawing/2014/main" id="{E9BC7336-CB75-5DAC-EF1A-71F4C64FC6B6}"/>
              </a:ext>
            </a:extLst>
          </p:cNvPr>
          <p:cNvSpPr>
            <a:spLocks noGrp="1"/>
          </p:cNvSpPr>
          <p:nvPr>
            <p:ph idx="1"/>
          </p:nvPr>
        </p:nvSpPr>
        <p:spPr>
          <a:xfrm>
            <a:off x="704088" y="2387600"/>
            <a:ext cx="3799763" cy="3767328"/>
          </a:xfrm>
        </p:spPr>
        <p:txBody>
          <a:bodyPr vert="horz" lIns="91440" tIns="45720" rIns="91440" bIns="45720" rtlCol="0">
            <a:normAutofit/>
          </a:bodyPr>
          <a:lstStyle/>
          <a:p>
            <a:pPr>
              <a:lnSpc>
                <a:spcPct val="100000"/>
              </a:lnSpc>
              <a:buFont typeface="Arial"/>
              <a:buChar char="•"/>
            </a:pPr>
            <a:r>
              <a:rPr lang="en-US" sz="1600">
                <a:ea typeface="+mn-lt"/>
                <a:cs typeface="+mn-lt"/>
              </a:rPr>
              <a:t>"This histogram displays the </a:t>
            </a:r>
            <a:r>
              <a:rPr lang="en-US" sz="1600" b="1">
                <a:ea typeface="+mn-lt"/>
                <a:cs typeface="+mn-lt"/>
              </a:rPr>
              <a:t>total price of all vehicles sold in each dealer city</a:t>
            </a:r>
            <a:r>
              <a:rPr lang="en-US" sz="1600">
                <a:ea typeface="+mn-lt"/>
                <a:cs typeface="+mn-lt"/>
              </a:rPr>
              <a:t>."</a:t>
            </a:r>
          </a:p>
          <a:p>
            <a:pPr>
              <a:lnSpc>
                <a:spcPct val="100000"/>
              </a:lnSpc>
              <a:buFont typeface="Arial"/>
              <a:buChar char="•"/>
            </a:pPr>
            <a:r>
              <a:rPr lang="en-US" sz="1600">
                <a:ea typeface="+mn-lt"/>
                <a:cs typeface="+mn-lt"/>
              </a:rPr>
              <a:t>"Each bar represents the </a:t>
            </a:r>
            <a:r>
              <a:rPr lang="en-US" sz="1600" b="1">
                <a:ea typeface="+mn-lt"/>
                <a:cs typeface="+mn-lt"/>
              </a:rPr>
              <a:t>sum of vehicle prices</a:t>
            </a:r>
            <a:r>
              <a:rPr lang="en-US" sz="1600">
                <a:ea typeface="+mn-lt"/>
                <a:cs typeface="+mn-lt"/>
              </a:rPr>
              <a:t> from dealerships in that city."</a:t>
            </a:r>
          </a:p>
          <a:p>
            <a:pPr marL="0" indent="0">
              <a:lnSpc>
                <a:spcPct val="100000"/>
              </a:lnSpc>
              <a:buNone/>
            </a:pPr>
            <a:r>
              <a:rPr lang="en-US" sz="1600">
                <a:ea typeface="+mn-lt"/>
                <a:cs typeface="+mn-lt"/>
              </a:rPr>
              <a:t>📊 </a:t>
            </a:r>
            <a:r>
              <a:rPr lang="en-US" sz="1600" b="1">
                <a:ea typeface="+mn-lt"/>
                <a:cs typeface="+mn-lt"/>
              </a:rPr>
              <a:t>Key Insights:</a:t>
            </a:r>
            <a:endParaRPr lang="en-US" sz="1600"/>
          </a:p>
          <a:p>
            <a:pPr>
              <a:lnSpc>
                <a:spcPct val="100000"/>
              </a:lnSpc>
              <a:buFont typeface="Arial"/>
              <a:buChar char="•"/>
            </a:pPr>
            <a:r>
              <a:rPr lang="en-US" sz="1600">
                <a:ea typeface="+mn-lt"/>
                <a:cs typeface="+mn-lt"/>
              </a:rPr>
              <a:t>"Some cities have significantly </a:t>
            </a:r>
            <a:r>
              <a:rPr lang="en-US" sz="1600" b="1">
                <a:ea typeface="+mn-lt"/>
                <a:cs typeface="+mn-lt"/>
              </a:rPr>
              <a:t>higher total sales revenue</a:t>
            </a:r>
            <a:r>
              <a:rPr lang="en-US" sz="1600">
                <a:ea typeface="+mn-lt"/>
                <a:cs typeface="+mn-lt"/>
              </a:rPr>
              <a:t> than others."</a:t>
            </a:r>
          </a:p>
          <a:p>
            <a:pPr>
              <a:lnSpc>
                <a:spcPct val="100000"/>
              </a:lnSpc>
              <a:buFont typeface="Arial"/>
              <a:buChar char="•"/>
            </a:pPr>
            <a:r>
              <a:rPr lang="en-US" sz="1600">
                <a:ea typeface="+mn-lt"/>
                <a:cs typeface="+mn-lt"/>
              </a:rPr>
              <a:t>"This suggests that </a:t>
            </a:r>
            <a:r>
              <a:rPr lang="en-US" sz="1600" b="1">
                <a:ea typeface="+mn-lt"/>
                <a:cs typeface="+mn-lt"/>
              </a:rPr>
              <a:t>certain cities have larger dealerships, stronger demand, or more high-end vehicle sales</a:t>
            </a:r>
            <a:r>
              <a:rPr lang="en-US" sz="1600">
                <a:ea typeface="+mn-lt"/>
                <a:cs typeface="+mn-lt"/>
              </a:rPr>
              <a:t>."</a:t>
            </a:r>
          </a:p>
          <a:p>
            <a:pPr>
              <a:lnSpc>
                <a:spcPct val="100000"/>
              </a:lnSpc>
              <a:buFont typeface="Arial"/>
              <a:buChar char="•"/>
            </a:pPr>
            <a:endParaRPr lang="en-US" sz="1600"/>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13016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35EF1F4472A140A875F60259B53D62" ma:contentTypeVersion="13" ma:contentTypeDescription="Create a new document." ma:contentTypeScope="" ma:versionID="2c12b6b6f9744f22c715ada055f044f0">
  <xsd:schema xmlns:xsd="http://www.w3.org/2001/XMLSchema" xmlns:xs="http://www.w3.org/2001/XMLSchema" xmlns:p="http://schemas.microsoft.com/office/2006/metadata/properties" xmlns:ns3="583a85bb-c362-430f-ae11-41240a31411f" xmlns:ns4="50bfacf1-27d2-4aa0-9bb0-8c99a67730d0" targetNamespace="http://schemas.microsoft.com/office/2006/metadata/properties" ma:root="true" ma:fieldsID="ce9edab259dad271b18b8eeb7acc3531" ns3:_="" ns4:_="">
    <xsd:import namespace="583a85bb-c362-430f-ae11-41240a31411f"/>
    <xsd:import namespace="50bfacf1-27d2-4aa0-9bb0-8c99a67730d0"/>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3a85bb-c362-430f-ae11-41240a31411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bfacf1-27d2-4aa0-9bb0-8c99a67730d0"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83a85bb-c362-430f-ae11-41240a31411f" xsi:nil="true"/>
  </documentManagement>
</p:properties>
</file>

<file path=customXml/itemProps1.xml><?xml version="1.0" encoding="utf-8"?>
<ds:datastoreItem xmlns:ds="http://schemas.openxmlformats.org/officeDocument/2006/customXml" ds:itemID="{AFB24150-F2F2-4883-B683-C1A6FCA93397}">
  <ds:schemaRefs>
    <ds:schemaRef ds:uri="http://schemas.microsoft.com/sharepoint/v3/contenttype/forms"/>
  </ds:schemaRefs>
</ds:datastoreItem>
</file>

<file path=customXml/itemProps2.xml><?xml version="1.0" encoding="utf-8"?>
<ds:datastoreItem xmlns:ds="http://schemas.openxmlformats.org/officeDocument/2006/customXml" ds:itemID="{74AA6E11-C55E-4CCA-AC43-687B51D5B49A}">
  <ds:schemaRefs>
    <ds:schemaRef ds:uri="50bfacf1-27d2-4aa0-9bb0-8c99a67730d0"/>
    <ds:schemaRef ds:uri="583a85bb-c362-430f-ae11-41240a3141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9FE9165-B1DD-4EAC-9D10-7088408B0106}">
  <ds:schemaRefs>
    <ds:schemaRef ds:uri="50bfacf1-27d2-4aa0-9bb0-8c99a67730d0"/>
    <ds:schemaRef ds:uri="583a85bb-c362-430f-ae11-41240a31411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ChronicleVTI</vt:lpstr>
      <vt:lpstr>Best-selling Regions in Edmonton (clustering) – Go Auto) </vt:lpstr>
      <vt:lpstr>GROUP NAME &amp; MEMBERS</vt:lpstr>
      <vt:lpstr>Problem Statement: Best Selling Regions (Clustering) </vt:lpstr>
      <vt:lpstr>Understanding of the Dataset</vt:lpstr>
      <vt:lpstr>Overview of EDA</vt:lpstr>
      <vt:lpstr>PowerPoint Presentation</vt:lpstr>
      <vt:lpstr>PowerPoint Presentation</vt:lpstr>
      <vt:lpstr>Correlation Heatmap</vt:lpstr>
      <vt:lpstr>Total Price Distribution by dealer city </vt:lpstr>
      <vt:lpstr>Sales Distribution of Top 10 Car Makes Across Cities</vt:lpstr>
      <vt:lpstr>Top 15 postal code with most listing in Edmonton</vt:lpstr>
      <vt:lpstr>Price distribution by vehicle</vt:lpstr>
      <vt:lpstr>Mileage distribution for  top 5 postal codes</vt:lpstr>
      <vt:lpstr>Geographical Sales Clusters in Edmonton</vt:lpstr>
      <vt:lpstr>📊 Results from Exploratory Data Analysis (EDA)</vt:lpstr>
      <vt:lpstr>conclusion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Arsh Dhillon</dc:creator>
  <cp:revision>13</cp:revision>
  <dcterms:created xsi:type="dcterms:W3CDTF">2025-02-11T20:02:45Z</dcterms:created>
  <dcterms:modified xsi:type="dcterms:W3CDTF">2025-02-12T19:54:26Z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4e6ac5-0e84-491c-8838-b11844917f54_Enabled">
    <vt:lpwstr>true</vt:lpwstr>
  </property>
  <property fmtid="{D5CDD505-2E9C-101B-9397-08002B2CF9AE}" pid="3" name="MSIP_Label_724e6ac5-0e84-491c-8838-b11844917f54_SetDate">
    <vt:lpwstr>2025-02-11T20:02:52Z</vt:lpwstr>
  </property>
  <property fmtid="{D5CDD505-2E9C-101B-9397-08002B2CF9AE}" pid="4" name="MSIP_Label_724e6ac5-0e84-491c-8838-b11844917f54_Method">
    <vt:lpwstr>Standard</vt:lpwstr>
  </property>
  <property fmtid="{D5CDD505-2E9C-101B-9397-08002B2CF9AE}" pid="5" name="MSIP_Label_724e6ac5-0e84-491c-8838-b11844917f54_Name">
    <vt:lpwstr>Protected</vt:lpwstr>
  </property>
  <property fmtid="{D5CDD505-2E9C-101B-9397-08002B2CF9AE}" pid="6" name="MSIP_Label_724e6ac5-0e84-491c-8838-b11844917f54_SiteId">
    <vt:lpwstr>2ba011f1-f50a-44f3-a200-db3ea74e29b7</vt:lpwstr>
  </property>
  <property fmtid="{D5CDD505-2E9C-101B-9397-08002B2CF9AE}" pid="7" name="MSIP_Label_724e6ac5-0e84-491c-8838-b11844917f54_ActionId">
    <vt:lpwstr>57d0ee88-8746-4dcd-995c-c5e2edc7c12c</vt:lpwstr>
  </property>
  <property fmtid="{D5CDD505-2E9C-101B-9397-08002B2CF9AE}" pid="8" name="MSIP_Label_724e6ac5-0e84-491c-8838-b11844917f54_ContentBits">
    <vt:lpwstr>0</vt:lpwstr>
  </property>
  <property fmtid="{D5CDD505-2E9C-101B-9397-08002B2CF9AE}" pid="9" name="MSIP_Label_724e6ac5-0e84-491c-8838-b11844917f54_Tag">
    <vt:lpwstr>10, 3, 0, 2</vt:lpwstr>
  </property>
  <property fmtid="{D5CDD505-2E9C-101B-9397-08002B2CF9AE}" pid="10" name="ContentTypeId">
    <vt:lpwstr>0x010100B135EF1F4472A140A875F60259B53D62</vt:lpwstr>
  </property>
</Properties>
</file>