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tential Strategic Partners" id="{12ABD77E-15A3-4BEC-BBE4-1E33D3415BA1}">
          <p14:sldIdLst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orient="horz" pos="576" userDrawn="1">
          <p15:clr>
            <a:srgbClr val="A4A3A4"/>
          </p15:clr>
        </p15:guide>
        <p15:guide id="4" pos="240">
          <p15:clr>
            <a:srgbClr val="A4A3A4"/>
          </p15:clr>
        </p15:guide>
        <p15:guide id="5" pos="5472" userDrawn="1">
          <p15:clr>
            <a:srgbClr val="A4A3A4"/>
          </p15:clr>
        </p15:guide>
        <p15:guide id="6" orient="horz" pos="1824" userDrawn="1">
          <p15:clr>
            <a:srgbClr val="A4A3A4"/>
          </p15:clr>
        </p15:guide>
        <p15:guide id="7" orient="horz" pos="2928" userDrawn="1">
          <p15:clr>
            <a:srgbClr val="A4A3A4"/>
          </p15:clr>
        </p15:guide>
        <p15:guide id="8" orient="horz" pos="1280" userDrawn="1">
          <p15:clr>
            <a:srgbClr val="A4A3A4"/>
          </p15:clr>
        </p15:guide>
        <p15:guide id="9" pos="1632" userDrawn="1">
          <p15:clr>
            <a:srgbClr val="A4A3A4"/>
          </p15:clr>
        </p15:guide>
        <p15:guide id="10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WS" initials="B" lastIdx="0" clrIdx="0">
    <p:extLst>
      <p:ext uri="{19B8F6BF-5375-455C-9EA6-DF929625EA0E}">
        <p15:presenceInfo xmlns:p15="http://schemas.microsoft.com/office/powerpoint/2012/main" userId="BI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D63"/>
    <a:srgbClr val="5E7C9E"/>
    <a:srgbClr val="CCD1D7"/>
    <a:srgbClr val="485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3191" autoAdjust="0"/>
  </p:normalViewPr>
  <p:slideViewPr>
    <p:cSldViewPr showGuides="1">
      <p:cViewPr varScale="1">
        <p:scale>
          <a:sx n="81" d="100"/>
          <a:sy n="81" d="100"/>
        </p:scale>
        <p:origin x="2056" y="176"/>
      </p:cViewPr>
      <p:guideLst>
        <p:guide orient="horz" pos="4008"/>
        <p:guide orient="horz" pos="576"/>
        <p:guide pos="240"/>
        <p:guide pos="5472"/>
        <p:guide orient="horz" pos="1824"/>
        <p:guide orient="horz" pos="2928"/>
        <p:guide orient="horz" pos="1280"/>
        <p:guide pos="1632"/>
        <p:guide pos="4128"/>
      </p:guideLst>
    </p:cSldViewPr>
  </p:slideViewPr>
  <p:outlineViewPr>
    <p:cViewPr>
      <p:scale>
        <a:sx n="33" d="100"/>
        <a:sy n="33" d="100"/>
      </p:scale>
      <p:origin x="0" y="-38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17"/>
    </p:cViewPr>
  </p:sorterViewPr>
  <p:notesViewPr>
    <p:cSldViewPr showGuides="1">
      <p:cViewPr varScale="1">
        <p:scale>
          <a:sx n="69" d="100"/>
          <a:sy n="69" d="100"/>
        </p:scale>
        <p:origin x="301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4F84A3-A6DE-4D63-AAD1-9AAB6655C8E9}" type="datetimeFigureOut">
              <a:rPr lang="en-US"/>
              <a:pPr>
                <a:defRPr/>
              </a:pPr>
              <a:t>5/3/19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B817BC3-1AEF-4F46-9182-7B6BE7877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0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84C4D41-D2A7-4BED-9AA5-9E9A39D58907}" type="datetimeFigureOut">
              <a:rPr lang="en-US"/>
              <a:pPr>
                <a:defRPr/>
              </a:pPr>
              <a:t>5/3/19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05A3BF0-9162-4A6A-A845-C85B6C14AE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5A3BF0-9162-4A6A-A845-C85B6C14AED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80771"/>
            <a:ext cx="7772400" cy="369332"/>
          </a:xfrm>
        </p:spPr>
        <p:txBody>
          <a:bodyPr wrap="square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6400800" cy="215444"/>
          </a:xfrm>
        </p:spPr>
        <p:txBody>
          <a:bodyPr tIns="0" bIns="0">
            <a:sp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1CA0-25DC-4820-AE0E-3088C346EE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  <a:ln w="22225" cmpd="sng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838200"/>
            <a:ext cx="155448" cy="374904"/>
          </a:xfrm>
          <a:prstGeom prst="rect">
            <a:avLst/>
          </a:prstGeom>
          <a:solidFill>
            <a:srgbClr val="11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00" y="561975"/>
            <a:ext cx="1371600" cy="18466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200" dirty="0"/>
              <a:t>Confidential Draft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00" y="1646238"/>
            <a:ext cx="9136380" cy="1341906"/>
          </a:xfrm>
        </p:spPr>
        <p:txBody>
          <a:bodyPr>
            <a:spAutoFit/>
          </a:bodyPr>
          <a:lstStyle>
            <a:lvl1pPr marL="173038" indent="-173038">
              <a:buClrTx/>
              <a:buFont typeface="Wingdings" panose="05000000000000000000" pitchFamily="2" charset="2"/>
              <a:buChar char="§"/>
              <a:defRPr b="0" i="0" u="none"/>
            </a:lvl1pPr>
            <a:lvl2pPr marL="346075" indent="-173038">
              <a:buClrTx/>
              <a:buSzPct val="120000"/>
              <a:buFont typeface="Arial" panose="020B0604020202020204" pitchFamily="34" charset="0"/>
              <a:buChar char="•"/>
              <a:defRPr/>
            </a:lvl2pPr>
            <a:lvl3pPr marL="568325" indent="-222250">
              <a:buClrTx/>
              <a:buFont typeface="Wingdings" panose="05000000000000000000" pitchFamily="2" charset="2"/>
              <a:buChar char="Ø"/>
              <a:defRPr/>
            </a:lvl3pPr>
            <a:lvl4pPr marL="803275" indent="-234950">
              <a:buClrTx/>
              <a:buSzPct val="120000"/>
              <a:defRPr/>
            </a:lvl4pPr>
            <a:lvl5pPr marL="1025525" indent="-222250">
              <a:buClrTx/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B7867-EB00-4675-821B-66D3FE8CD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  <a:ln w="22225" cmpd="sng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838200"/>
            <a:ext cx="155448" cy="374904"/>
          </a:xfrm>
          <a:prstGeom prst="rect">
            <a:avLst/>
          </a:prstGeom>
          <a:solidFill>
            <a:srgbClr val="11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54762"/>
            <a:ext cx="9144000" cy="1588"/>
          </a:xfrm>
          <a:prstGeom prst="line">
            <a:avLst/>
          </a:prstGeom>
          <a:ln w="22225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_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Company Profile: [Company Name]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0F1DE4-2AA3-4921-8669-9831BE04B3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590800" y="6567587"/>
            <a:ext cx="4495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(1) Financial data as of May 9, 2014.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590800" y="2893591"/>
            <a:ext cx="3810000" cy="24688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Segments and Product Lines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590800" y="914400"/>
            <a:ext cx="3810000" cy="24400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Description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553200" y="914400"/>
            <a:ext cx="2133600" cy="24400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Team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1000" y="2893591"/>
            <a:ext cx="2057400" cy="24400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Information</a:t>
            </a:r>
            <a:r>
              <a:rPr lang="en-US" sz="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81000" y="914400"/>
            <a:ext cx="2057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($ USD in Billions)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553200" y="2893591"/>
            <a:ext cx="2133600" cy="24688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Partners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1000" y="4663440"/>
            <a:ext cx="2057400" cy="24400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One-Year Price History</a:t>
            </a:r>
            <a:r>
              <a:rPr lang="en-US" sz="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6354762"/>
            <a:ext cx="9144000" cy="1588"/>
          </a:xfrm>
          <a:prstGeom prst="line">
            <a:avLst/>
          </a:prstGeom>
          <a:ln w="22225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  <a:ln w="22225" cmpd="sng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0" y="838200"/>
            <a:ext cx="155448" cy="374904"/>
          </a:xfrm>
          <a:prstGeom prst="rect">
            <a:avLst/>
          </a:prstGeom>
          <a:solidFill>
            <a:srgbClr val="11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276049"/>
            <a:ext cx="20574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tabLst>
                <a:tab pos="2057400" algn="r"/>
              </a:tabLst>
              <a:defRPr sz="1000"/>
            </a:lvl1pPr>
          </a:lstStyle>
          <a:p>
            <a:pPr lvl="0"/>
            <a:r>
              <a:rPr lang="en-US" dirty="0"/>
              <a:t>Xx	xx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145275"/>
            <a:ext cx="20574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tabLst>
                <a:tab pos="2057400" algn="r"/>
              </a:tabLst>
              <a:defRPr sz="1000"/>
            </a:lvl1pPr>
          </a:lstStyle>
          <a:p>
            <a:pPr lvl="0"/>
            <a:r>
              <a:rPr lang="en-US" dirty="0"/>
              <a:t>Xx	xx</a:t>
            </a:r>
          </a:p>
        </p:txBody>
      </p:sp>
      <p:sp>
        <p:nvSpPr>
          <p:cNvPr id="3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011606"/>
            <a:ext cx="2057400" cy="276999"/>
          </a:xfrm>
          <a:solidFill>
            <a:srgbClr val="113D63"/>
          </a:solidFill>
        </p:spPr>
        <p:txBody>
          <a:bodyPr anchor="ctr" anchorCtr="0"/>
          <a:lstStyle>
            <a:lvl1pPr marL="0" indent="0" algn="ctr"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[Company Name]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6553200" y="1156272"/>
            <a:ext cx="21336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tabLst>
                <a:tab pos="2117725" algn="r"/>
              </a:tabLst>
              <a:defRPr sz="1000"/>
            </a:lvl1pPr>
          </a:lstStyle>
          <a:p>
            <a:pPr lvl="0"/>
            <a:r>
              <a:rPr lang="en-US" dirty="0"/>
              <a:t>Xx	xx</a:t>
            </a:r>
          </a:p>
        </p:txBody>
      </p:sp>
      <p:sp>
        <p:nvSpPr>
          <p:cNvPr id="33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2590800" y="1156274"/>
            <a:ext cx="3810000" cy="2462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tabLst/>
              <a:defRPr sz="1000"/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4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590800" y="3145275"/>
            <a:ext cx="3810000" cy="24622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tabLst/>
              <a:defRPr sz="1000"/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6553200" y="3145275"/>
            <a:ext cx="2133600" cy="24622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tabLst/>
              <a:defRPr sz="1000"/>
            </a:lvl1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52778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6834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646238"/>
            <a:ext cx="8305800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7587"/>
            <a:ext cx="21336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0F1DE4-2AA3-4921-8669-9831BE04B3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3429000" y="386834"/>
            <a:ext cx="32004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Slide</a:t>
            </a:r>
            <a:r>
              <a:rPr lang="en-US" sz="2400" b="1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– 24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1400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/Section Title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14</a:t>
            </a:r>
          </a:p>
          <a:p>
            <a:pPr algn="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  <a:r>
              <a:rPr lang="en-US" sz="1200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Subtitle Text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12</a:t>
            </a:r>
          </a:p>
          <a:p>
            <a:pPr algn="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en-US" sz="1000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Profile,</a:t>
            </a:r>
            <a:r>
              <a:rPr lang="en-US" sz="1000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Currency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10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2186151" y="2659942"/>
            <a:ext cx="1957551" cy="46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Outline: black, ½ pt.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186151" y="3383473"/>
            <a:ext cx="1957551" cy="466344"/>
          </a:xfrm>
          <a:prstGeom prst="rect">
            <a:avLst/>
          </a:prstGeom>
          <a:solidFill>
            <a:srgbClr val="CC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209 – 215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186151" y="4109848"/>
            <a:ext cx="1957551" cy="466344"/>
          </a:xfrm>
          <a:prstGeom prst="rect">
            <a:avLst/>
          </a:prstGeom>
          <a:solidFill>
            <a:srgbClr val="48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72 – 80 – 89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2186151" y="4836223"/>
            <a:ext cx="1957551" cy="466344"/>
          </a:xfrm>
          <a:prstGeom prst="rect">
            <a:avLst/>
          </a:prstGeom>
          <a:solidFill>
            <a:srgbClr val="5E7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94 – 124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– 158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2186151" y="5562600"/>
            <a:ext cx="1957551" cy="466344"/>
          </a:xfrm>
          <a:prstGeom prst="rect">
            <a:avLst/>
          </a:prstGeom>
          <a:solidFill>
            <a:srgbClr val="11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17 – 61 – 99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2186151" y="1936411"/>
            <a:ext cx="1957551" cy="463500"/>
          </a:xfrm>
          <a:prstGeom prst="rect">
            <a:avLst/>
          </a:prstGeom>
          <a:solidFill>
            <a:srgbClr val="113D6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shapes w/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75920" y="6444476"/>
            <a:ext cx="2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rgbClr val="113D63"/>
                </a:solidFill>
              </a:rPr>
              <a:t>Goldman Stanley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346075" indent="-173038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56832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0327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02552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0F1DE4-2AA3-4921-8669-9831BE04B3E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0" y="1172769"/>
            <a:ext cx="2057400" cy="246221"/>
          </a:xfrm>
        </p:spPr>
        <p:txBody>
          <a:bodyPr/>
          <a:lstStyle/>
          <a:p>
            <a:pPr>
              <a:tabLst>
                <a:tab pos="2062163" algn="r"/>
              </a:tabLst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53200" y="3145275"/>
            <a:ext cx="213360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B7E5013-E03D-7841-860E-4137DB59A778}"/>
              </a:ext>
            </a:extLst>
          </p:cNvPr>
          <p:cNvSpPr txBox="1">
            <a:spLocks/>
          </p:cNvSpPr>
          <p:nvPr/>
        </p:nvSpPr>
        <p:spPr bwMode="auto">
          <a:xfrm>
            <a:off x="2590800" y="1172769"/>
            <a:ext cx="3810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marL="1714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Tx/>
              <a:buSzPct val="120000"/>
              <a:buFont typeface="Wingdings" panose="05000000000000000000" pitchFamily="2" charset="2"/>
              <a:buChar char="§"/>
              <a:tabLst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34607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68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032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25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 pitchFamily="34" charset="0"/>
              </a:rPr>
              <a:t>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5C225E-2481-144E-BEE2-521473BD95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C58250-6531-C147-ADA6-7910AFC5A589}"/>
              </a:ext>
            </a:extLst>
          </p:cNvPr>
          <p:cNvSpPr/>
          <p:nvPr/>
        </p:nvSpPr>
        <p:spPr>
          <a:xfrm>
            <a:off x="2590800" y="2881288"/>
            <a:ext cx="3810000" cy="249675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 Financial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CEDD9-0528-3D42-A139-E1609A2C4DBF}"/>
              </a:ext>
            </a:extLst>
          </p:cNvPr>
          <p:cNvSpPr/>
          <p:nvPr/>
        </p:nvSpPr>
        <p:spPr>
          <a:xfrm>
            <a:off x="6553200" y="2881288"/>
            <a:ext cx="2133600" cy="248400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Recent News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30A041-19D8-DA4B-8E25-93B715826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64997"/>
              </p:ext>
            </p:extLst>
          </p:nvPr>
        </p:nvGraphicFramePr>
        <p:xfrm>
          <a:off x="2590800" y="3200400"/>
          <a:ext cx="3806908" cy="293491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214295045"/>
                    </a:ext>
                  </a:extLst>
                </a:gridCol>
                <a:gridCol w="708727">
                  <a:extLst>
                    <a:ext uri="{9D8B030D-6E8A-4147-A177-3AD203B41FA5}">
                      <a16:colId xmlns:a16="http://schemas.microsoft.com/office/drawing/2014/main" val="4294288007"/>
                    </a:ext>
                  </a:extLst>
                </a:gridCol>
                <a:gridCol w="708727">
                  <a:extLst>
                    <a:ext uri="{9D8B030D-6E8A-4147-A177-3AD203B41FA5}">
                      <a16:colId xmlns:a16="http://schemas.microsoft.com/office/drawing/2014/main" val="2744934108"/>
                    </a:ext>
                  </a:extLst>
                </a:gridCol>
                <a:gridCol w="708727">
                  <a:extLst>
                    <a:ext uri="{9D8B030D-6E8A-4147-A177-3AD203B41FA5}">
                      <a16:colId xmlns:a16="http://schemas.microsoft.com/office/drawing/2014/main" val="544203679"/>
                    </a:ext>
                  </a:extLst>
                </a:gridCol>
                <a:gridCol w="708727">
                  <a:extLst>
                    <a:ext uri="{9D8B030D-6E8A-4147-A177-3AD203B41FA5}">
                      <a16:colId xmlns:a16="http://schemas.microsoft.com/office/drawing/2014/main" val="202506082"/>
                    </a:ext>
                  </a:extLst>
                </a:gridCol>
              </a:tblGrid>
              <a:tr h="342916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9941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934858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4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0"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035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454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002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920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897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3923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698BB19-F358-2341-A73E-BFCEF7E3E40F}"/>
              </a:ext>
            </a:extLst>
          </p:cNvPr>
          <p:cNvSpPr/>
          <p:nvPr/>
        </p:nvSpPr>
        <p:spPr>
          <a:xfrm>
            <a:off x="381000" y="914400"/>
            <a:ext cx="1295400" cy="25836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 algn="ctr">
              <a:buFont typeface="Wingdings" panose="05000000000000000000" pitchFamily="2" charset="2"/>
              <a:buChar char="§"/>
            </a:pPr>
            <a:endParaRPr lang="en-US" sz="12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F327A0E-FA1A-4D45-8FA5-A9C97FD34602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2057400" cy="216000"/>
          </a:xfrm>
          <a:prstGeom prst="rect">
            <a:avLst/>
          </a:prstGeom>
          <a:solidFill>
            <a:srgbClr val="113D6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Wingdings" panose="05000000000000000000" pitchFamily="2" charset="2"/>
              <a:buNone/>
              <a:tabLst/>
              <a:defRPr sz="12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34607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68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032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25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Overview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971C05F-B782-9C44-9D91-AEE0F675D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05807"/>
              </p:ext>
            </p:extLst>
          </p:nvPr>
        </p:nvGraphicFramePr>
        <p:xfrm>
          <a:off x="381000" y="2503030"/>
          <a:ext cx="2069897" cy="21451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3097">
                  <a:extLst>
                    <a:ext uri="{9D8B030D-6E8A-4147-A177-3AD203B41FA5}">
                      <a16:colId xmlns:a16="http://schemas.microsoft.com/office/drawing/2014/main" val="254680047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3369479"/>
                    </a:ext>
                  </a:extLst>
                </a:gridCol>
              </a:tblGrid>
              <a:tr h="2681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extLst>
                  <a:ext uri="{0D108BD9-81ED-4DB2-BD59-A6C34878D82A}">
                    <a16:rowId xmlns:a16="http://schemas.microsoft.com/office/drawing/2014/main" val="598599237"/>
                  </a:ext>
                </a:extLst>
              </a:tr>
              <a:tr h="2681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extLst>
                  <a:ext uri="{0D108BD9-81ED-4DB2-BD59-A6C34878D82A}">
                    <a16:rowId xmlns:a16="http://schemas.microsoft.com/office/drawing/2014/main" val="3723404231"/>
                  </a:ext>
                </a:extLst>
              </a:tr>
              <a:tr h="2681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extLst>
                  <a:ext uri="{0D108BD9-81ED-4DB2-BD59-A6C34878D82A}">
                    <a16:rowId xmlns:a16="http://schemas.microsoft.com/office/drawing/2014/main" val="2790578697"/>
                  </a:ext>
                </a:extLst>
              </a:tr>
              <a:tr h="2681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486" marR="26486" marT="19389" marB="19389"/>
                </a:tc>
                <a:extLst>
                  <a:ext uri="{0D108BD9-81ED-4DB2-BD59-A6C34878D82A}">
                    <a16:rowId xmlns:a16="http://schemas.microsoft.com/office/drawing/2014/main" val="1390230903"/>
                  </a:ext>
                </a:extLst>
              </a:tr>
              <a:tr h="2681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extLst>
                  <a:ext uri="{0D108BD9-81ED-4DB2-BD59-A6C34878D82A}">
                    <a16:rowId xmlns:a16="http://schemas.microsoft.com/office/drawing/2014/main" val="4107165253"/>
                  </a:ext>
                </a:extLst>
              </a:tr>
              <a:tr h="2681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extLst>
                  <a:ext uri="{0D108BD9-81ED-4DB2-BD59-A6C34878D82A}">
                    <a16:rowId xmlns:a16="http://schemas.microsoft.com/office/drawing/2014/main" val="2213006554"/>
                  </a:ext>
                </a:extLst>
              </a:tr>
              <a:tr h="2681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486" marR="26486" marT="19389" marB="19389"/>
                </a:tc>
                <a:extLst>
                  <a:ext uri="{0D108BD9-81ED-4DB2-BD59-A6C34878D82A}">
                    <a16:rowId xmlns:a16="http://schemas.microsoft.com/office/drawing/2014/main" val="1754630231"/>
                  </a:ext>
                </a:extLst>
              </a:tr>
              <a:tr h="2681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6486" marR="26486" marT="19389" marB="19389"/>
                </a:tc>
                <a:extLst>
                  <a:ext uri="{0D108BD9-81ED-4DB2-BD59-A6C34878D82A}">
                    <a16:rowId xmlns:a16="http://schemas.microsoft.com/office/drawing/2014/main" val="6089103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18E1EB2-2BAA-0D41-A43D-8580228D207E}"/>
              </a:ext>
            </a:extLst>
          </p:cNvPr>
          <p:cNvSpPr/>
          <p:nvPr/>
        </p:nvSpPr>
        <p:spPr>
          <a:xfrm>
            <a:off x="2590800" y="6567587"/>
            <a:ext cx="2057400" cy="1538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 algn="ctr">
              <a:buFont typeface="Wingdings" panose="05000000000000000000" pitchFamily="2" charset="2"/>
              <a:buChar char="§"/>
            </a:pPr>
            <a:endParaRPr lang="en-US" sz="12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1E8FB85B-0922-BB4F-9B7D-A6645E7F3E20}"/>
              </a:ext>
            </a:extLst>
          </p:cNvPr>
          <p:cNvSpPr txBox="1">
            <a:spLocks/>
          </p:cNvSpPr>
          <p:nvPr/>
        </p:nvSpPr>
        <p:spPr bwMode="auto">
          <a:xfrm>
            <a:off x="393497" y="2214441"/>
            <a:ext cx="2057400" cy="248400"/>
          </a:xfrm>
          <a:prstGeom prst="rect">
            <a:avLst/>
          </a:prstGeom>
          <a:solidFill>
            <a:srgbClr val="113D6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Wingdings" panose="05000000000000000000" pitchFamily="2" charset="2"/>
              <a:buNone/>
              <a:tabLst/>
              <a:defRPr sz="12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34607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68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032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25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Key Shareholders</a:t>
            </a:r>
          </a:p>
        </p:txBody>
      </p:sp>
    </p:spTree>
    <p:extLst>
      <p:ext uri="{BB962C8B-B14F-4D97-AF65-F5344CB8AC3E}">
        <p14:creationId xmlns:p14="http://schemas.microsoft.com/office/powerpoint/2010/main" val="194460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solidFill>
            <a:schemeClr val="tx1"/>
          </a:solidFill>
        </a:ln>
      </a:spPr>
      <a:bodyPr rtlCol="0" anchor="ctr"/>
      <a:lstStyle>
        <a:defPPr marL="173038" indent="-173038">
          <a:buFont typeface="Wingdings" panose="05000000000000000000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11357</TotalTime>
  <Words>10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Jaguar</dc:title>
  <dc:creator>BIWS</dc:creator>
  <cp:lastModifiedBy>Kaushik,AS (ug)</cp:lastModifiedBy>
  <cp:revision>808</cp:revision>
  <dcterms:created xsi:type="dcterms:W3CDTF">2010-05-26T09:54:24Z</dcterms:created>
  <dcterms:modified xsi:type="dcterms:W3CDTF">2019-05-03T15:39:10Z</dcterms:modified>
</cp:coreProperties>
</file>