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89" r:id="rId2"/>
    <p:sldId id="274" r:id="rId3"/>
    <p:sldId id="29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06D"/>
    <a:srgbClr val="D8EBFC"/>
    <a:srgbClr val="009DD9"/>
    <a:srgbClr val="5BBF5B"/>
    <a:srgbClr val="FF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0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4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9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5640" y="6135808"/>
            <a:ext cx="83835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3090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8242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9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982788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143700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8E00-D451-411D-8784-6AD2B1F174F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39751-C54E-4646-960C-3EAE5357F6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22AA99B-57D1-479B-BA7B-97C0F40D2012}"/>
              </a:ext>
            </a:extLst>
          </p:cNvPr>
          <p:cNvSpPr/>
          <p:nvPr/>
        </p:nvSpPr>
        <p:spPr>
          <a:xfrm>
            <a:off x="760967" y="1814876"/>
            <a:ext cx="5616000" cy="47644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7596002" cy="1280890"/>
          </a:xfrm>
        </p:spPr>
        <p:txBody>
          <a:bodyPr>
            <a:normAutofit/>
          </a:bodyPr>
          <a:lstStyle/>
          <a:p>
            <a:r>
              <a:rPr lang="en-US" b="1" dirty="0"/>
              <a:t>Pre-Processing</a:t>
            </a:r>
            <a:br>
              <a:rPr lang="en-US" sz="4000" b="1" dirty="0"/>
            </a:br>
            <a:r>
              <a:rPr lang="en-US" sz="2800" dirty="0"/>
              <a:t>Missing Data and string values “fixing”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D8D08A0B-EC85-9547-BF33-E21A24D615E4}"/>
              </a:ext>
            </a:extLst>
          </p:cNvPr>
          <p:cNvSpPr txBox="1">
            <a:spLocks/>
          </p:cNvSpPr>
          <p:nvPr/>
        </p:nvSpPr>
        <p:spPr>
          <a:xfrm>
            <a:off x="760760" y="1426972"/>
            <a:ext cx="5616000" cy="3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36000" rIns="91440" bIns="3600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Missing Data Training and Test Set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05A107A-64A4-B340-94F3-A0DC78B0EE5A}"/>
              </a:ext>
            </a:extLst>
          </p:cNvPr>
          <p:cNvGrpSpPr/>
          <p:nvPr/>
        </p:nvGrpSpPr>
        <p:grpSpPr>
          <a:xfrm>
            <a:off x="641354" y="2322050"/>
            <a:ext cx="5737144" cy="480376"/>
            <a:chOff x="411854" y="5803817"/>
            <a:chExt cx="6420681" cy="480376"/>
          </a:xfrm>
        </p:grpSpPr>
        <p:sp>
          <p:nvSpPr>
            <p:cNvPr id="9" name="Title 12">
              <a:extLst>
                <a:ext uri="{FF2B5EF4-FFF2-40B4-BE49-F238E27FC236}">
                  <a16:creationId xmlns:a16="http://schemas.microsoft.com/office/drawing/2014/main" id="{AC951801-8E78-194B-8ED1-5FABB231BC95}"/>
                </a:ext>
              </a:extLst>
            </p:cNvPr>
            <p:cNvSpPr txBox="1">
              <a:spLocks/>
            </p:cNvSpPr>
            <p:nvPr/>
          </p:nvSpPr>
          <p:spPr>
            <a:xfrm>
              <a:off x="1705891" y="5803817"/>
              <a:ext cx="2095534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CATEGORICAL VALUES</a:t>
              </a:r>
            </a:p>
          </p:txBody>
        </p:sp>
        <p:sp>
          <p:nvSpPr>
            <p:cNvPr id="10" name="Title 12">
              <a:extLst>
                <a:ext uri="{FF2B5EF4-FFF2-40B4-BE49-F238E27FC236}">
                  <a16:creationId xmlns:a16="http://schemas.microsoft.com/office/drawing/2014/main" id="{A355F2F7-5CDC-6740-A9B6-82B96DF0CA4D}"/>
                </a:ext>
              </a:extLst>
            </p:cNvPr>
            <p:cNvSpPr txBox="1">
              <a:spLocks/>
            </p:cNvSpPr>
            <p:nvPr/>
          </p:nvSpPr>
          <p:spPr>
            <a:xfrm>
              <a:off x="3991783" y="5803817"/>
              <a:ext cx="1126386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MNAR</a:t>
              </a:r>
            </a:p>
          </p:txBody>
        </p:sp>
        <p:sp>
          <p:nvSpPr>
            <p:cNvPr id="11" name="Title 12">
              <a:extLst>
                <a:ext uri="{FF2B5EF4-FFF2-40B4-BE49-F238E27FC236}">
                  <a16:creationId xmlns:a16="http://schemas.microsoft.com/office/drawing/2014/main" id="{15D01F97-0E90-924C-9120-5A05C40AC6E7}"/>
                </a:ext>
              </a:extLst>
            </p:cNvPr>
            <p:cNvSpPr txBox="1">
              <a:spLocks/>
            </p:cNvSpPr>
            <p:nvPr/>
          </p:nvSpPr>
          <p:spPr>
            <a:xfrm>
              <a:off x="5296370" y="5803817"/>
              <a:ext cx="1536165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CHARACTER IMPUTES</a:t>
              </a:r>
            </a:p>
          </p:txBody>
        </p:sp>
        <p:sp>
          <p:nvSpPr>
            <p:cNvPr id="12" name="Title 12">
              <a:extLst>
                <a:ext uri="{FF2B5EF4-FFF2-40B4-BE49-F238E27FC236}">
                  <a16:creationId xmlns:a16="http://schemas.microsoft.com/office/drawing/2014/main" id="{6DE214BC-0536-7246-89E5-2152A04842C6}"/>
                </a:ext>
              </a:extLst>
            </p:cNvPr>
            <p:cNvSpPr txBox="1">
              <a:spLocks/>
            </p:cNvSpPr>
            <p:nvPr/>
          </p:nvSpPr>
          <p:spPr>
            <a:xfrm>
              <a:off x="411854" y="5803817"/>
              <a:ext cx="1417498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Decision:</a:t>
              </a:r>
            </a:p>
          </p:txBody>
        </p:sp>
        <p:sp>
          <p:nvSpPr>
            <p:cNvPr id="14" name="Title 12">
              <a:extLst>
                <a:ext uri="{FF2B5EF4-FFF2-40B4-BE49-F238E27FC236}">
                  <a16:creationId xmlns:a16="http://schemas.microsoft.com/office/drawing/2014/main" id="{99B40AA2-BF32-334B-9706-EF3B0F1A9702}"/>
                </a:ext>
              </a:extLst>
            </p:cNvPr>
            <p:cNvSpPr txBox="1">
              <a:spLocks/>
            </p:cNvSpPr>
            <p:nvPr/>
          </p:nvSpPr>
          <p:spPr>
            <a:xfrm>
              <a:off x="3687366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5" name="Title 12">
              <a:extLst>
                <a:ext uri="{FF2B5EF4-FFF2-40B4-BE49-F238E27FC236}">
                  <a16:creationId xmlns:a16="http://schemas.microsoft.com/office/drawing/2014/main" id="{54871B52-8637-0649-A793-329EA45969AA}"/>
                </a:ext>
              </a:extLst>
            </p:cNvPr>
            <p:cNvSpPr txBox="1">
              <a:spLocks/>
            </p:cNvSpPr>
            <p:nvPr/>
          </p:nvSpPr>
          <p:spPr>
            <a:xfrm>
              <a:off x="5039732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23" name="Title 12">
            <a:extLst>
              <a:ext uri="{FF2B5EF4-FFF2-40B4-BE49-F238E27FC236}">
                <a16:creationId xmlns:a16="http://schemas.microsoft.com/office/drawing/2014/main" id="{95D182A2-D1D2-7E43-84F7-D006D240F564}"/>
              </a:ext>
            </a:extLst>
          </p:cNvPr>
          <p:cNvSpPr txBox="1">
            <a:spLocks/>
          </p:cNvSpPr>
          <p:nvPr/>
        </p:nvSpPr>
        <p:spPr>
          <a:xfrm>
            <a:off x="949603" y="1908317"/>
            <a:ext cx="5254484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3600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Making sure models won’t ignore NAs meaning 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F1332F9-9649-B349-8E9E-B4AD10B5F0B3}"/>
              </a:ext>
            </a:extLst>
          </p:cNvPr>
          <p:cNvSpPr/>
          <p:nvPr/>
        </p:nvSpPr>
        <p:spPr>
          <a:xfrm>
            <a:off x="6493352" y="1832396"/>
            <a:ext cx="5088690" cy="270000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376583B0-E75C-1540-A69C-5DDCA3815D6A}"/>
              </a:ext>
            </a:extLst>
          </p:cNvPr>
          <p:cNvSpPr/>
          <p:nvPr/>
        </p:nvSpPr>
        <p:spPr>
          <a:xfrm>
            <a:off x="6493352" y="4983463"/>
            <a:ext cx="5088690" cy="159581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8" name="Title 12">
            <a:extLst>
              <a:ext uri="{FF2B5EF4-FFF2-40B4-BE49-F238E27FC236}">
                <a16:creationId xmlns:a16="http://schemas.microsoft.com/office/drawing/2014/main" id="{AD1410AA-A972-274F-802F-6124D848F776}"/>
              </a:ext>
            </a:extLst>
          </p:cNvPr>
          <p:cNvSpPr txBox="1">
            <a:spLocks/>
          </p:cNvSpPr>
          <p:nvPr/>
        </p:nvSpPr>
        <p:spPr>
          <a:xfrm>
            <a:off x="6493353" y="4587463"/>
            <a:ext cx="5088690" cy="3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36000" rIns="91440" bIns="45720" rtlCol="0" anchor="t">
            <a:normAutofit fontScale="92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4. </a:t>
            </a:r>
            <a:r>
              <a:rPr lang="en-US" dirty="0" err="1"/>
              <a:t>Dummifying</a:t>
            </a:r>
            <a:r>
              <a:rPr lang="en-US" dirty="0"/>
              <a:t> Character Values (Python)</a:t>
            </a:r>
          </a:p>
          <a:p>
            <a:endParaRPr lang="en-US" dirty="0"/>
          </a:p>
        </p:txBody>
      </p:sp>
      <p:sp>
        <p:nvSpPr>
          <p:cNvPr id="39" name="Title 12">
            <a:extLst>
              <a:ext uri="{FF2B5EF4-FFF2-40B4-BE49-F238E27FC236}">
                <a16:creationId xmlns:a16="http://schemas.microsoft.com/office/drawing/2014/main" id="{EE5D74C2-D1D0-7445-82D5-4D2536E284FC}"/>
              </a:ext>
            </a:extLst>
          </p:cNvPr>
          <p:cNvSpPr txBox="1">
            <a:spLocks/>
          </p:cNvSpPr>
          <p:nvPr/>
        </p:nvSpPr>
        <p:spPr>
          <a:xfrm>
            <a:off x="6495477" y="1426972"/>
            <a:ext cx="5088690" cy="3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3600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Features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itle 12">
                <a:extLst>
                  <a:ext uri="{FF2B5EF4-FFF2-40B4-BE49-F238E27FC236}">
                    <a16:creationId xmlns:a16="http://schemas.microsoft.com/office/drawing/2014/main" id="{1D9A55C6-E474-974E-8C74-4DAFD4BD24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1820" y="1893844"/>
                <a:ext cx="5090221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 with character values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“CATEGORICAL”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 with number values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“NUMERICAL”</a:t>
                </a:r>
              </a:p>
              <a:p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Title 12">
                <a:extLst>
                  <a:ext uri="{FF2B5EF4-FFF2-40B4-BE49-F238E27FC236}">
                    <a16:creationId xmlns:a16="http://schemas.microsoft.com/office/drawing/2014/main" id="{1D9A55C6-E474-974E-8C74-4DAFD4BD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20" y="1893844"/>
                <a:ext cx="5090221" cy="480376"/>
              </a:xfrm>
              <a:prstGeom prst="rect">
                <a:avLst/>
              </a:prstGeom>
              <a:blipFill>
                <a:blip r:embed="rId2"/>
                <a:stretch>
                  <a:fillRect l="-249" b="-5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agem 40">
            <a:extLst>
              <a:ext uri="{FF2B5EF4-FFF2-40B4-BE49-F238E27FC236}">
                <a16:creationId xmlns:a16="http://schemas.microsoft.com/office/drawing/2014/main" id="{248C6C9E-3D39-C543-A0C7-3993C06A8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25" y="3154081"/>
            <a:ext cx="4760925" cy="1215555"/>
          </a:xfrm>
          <a:prstGeom prst="rect">
            <a:avLst/>
          </a:prstGeom>
        </p:spPr>
      </p:pic>
      <p:sp>
        <p:nvSpPr>
          <p:cNvPr id="42" name="Title 12">
            <a:extLst>
              <a:ext uri="{FF2B5EF4-FFF2-40B4-BE49-F238E27FC236}">
                <a16:creationId xmlns:a16="http://schemas.microsoft.com/office/drawing/2014/main" id="{6DFB8742-2CB9-B84C-B68B-2A4858F76923}"/>
              </a:ext>
            </a:extLst>
          </p:cNvPr>
          <p:cNvSpPr txBox="1">
            <a:spLocks/>
          </p:cNvSpPr>
          <p:nvPr/>
        </p:nvSpPr>
        <p:spPr>
          <a:xfrm>
            <a:off x="6707616" y="2663249"/>
            <a:ext cx="4664412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Using appropriate models to each value type</a:t>
            </a:r>
          </a:p>
        </p:txBody>
      </p:sp>
      <p:sp>
        <p:nvSpPr>
          <p:cNvPr id="43" name="Title 12">
            <a:extLst>
              <a:ext uri="{FF2B5EF4-FFF2-40B4-BE49-F238E27FC236}">
                <a16:creationId xmlns:a16="http://schemas.microsoft.com/office/drawing/2014/main" id="{36629662-71E1-2E47-84D7-CA1CAA9E50C4}"/>
              </a:ext>
            </a:extLst>
          </p:cNvPr>
          <p:cNvSpPr txBox="1">
            <a:spLocks/>
          </p:cNvSpPr>
          <p:nvPr/>
        </p:nvSpPr>
        <p:spPr>
          <a:xfrm>
            <a:off x="6707617" y="6051298"/>
            <a:ext cx="4664412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Allowing the use of all features in all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itle 12">
                <a:extLst>
                  <a:ext uri="{FF2B5EF4-FFF2-40B4-BE49-F238E27FC236}">
                    <a16:creationId xmlns:a16="http://schemas.microsoft.com/office/drawing/2014/main" id="{6F260A68-9C69-2846-977B-C619D4411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352" y="5085830"/>
                <a:ext cx="5088690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Spreading features string levels to columns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binary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Dropping dominant level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default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Title 12">
                <a:extLst>
                  <a:ext uri="{FF2B5EF4-FFF2-40B4-BE49-F238E27FC236}">
                    <a16:creationId xmlns:a16="http://schemas.microsoft.com/office/drawing/2014/main" id="{6F260A68-9C69-2846-977B-C619D441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52" y="5085830"/>
                <a:ext cx="5088690" cy="480376"/>
              </a:xfrm>
              <a:prstGeom prst="rect">
                <a:avLst/>
              </a:prstGeom>
              <a:blipFill>
                <a:blip r:embed="rId4"/>
                <a:stretch>
                  <a:fillRect l="-249" b="-5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6D69527C-74D2-8B42-BB40-4919C97B0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505" y="2802426"/>
            <a:ext cx="4897308" cy="2965328"/>
          </a:xfrm>
          <a:prstGeom prst="rect">
            <a:avLst/>
          </a:prstGeom>
        </p:spPr>
      </p:pic>
      <p:sp>
        <p:nvSpPr>
          <p:cNvPr id="49" name="Title 12">
            <a:extLst>
              <a:ext uri="{FF2B5EF4-FFF2-40B4-BE49-F238E27FC236}">
                <a16:creationId xmlns:a16="http://schemas.microsoft.com/office/drawing/2014/main" id="{0983A813-A3BA-484E-A780-EA2071A8757B}"/>
              </a:ext>
            </a:extLst>
          </p:cNvPr>
          <p:cNvSpPr txBox="1">
            <a:spLocks/>
          </p:cNvSpPr>
          <p:nvPr/>
        </p:nvSpPr>
        <p:spPr>
          <a:xfrm>
            <a:off x="949603" y="5943684"/>
            <a:ext cx="5254484" cy="3600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Missing Values (Test Set)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Impute </a:t>
            </a:r>
            <a:r>
              <a:rPr lang="en-US" sz="1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(k = 1)</a:t>
            </a:r>
          </a:p>
        </p:txBody>
      </p:sp>
    </p:spTree>
    <p:extLst>
      <p:ext uri="{BB962C8B-B14F-4D97-AF65-F5344CB8AC3E}">
        <p14:creationId xmlns:p14="http://schemas.microsoft.com/office/powerpoint/2010/main" val="43468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04689"/>
            <a:ext cx="8911687" cy="1280890"/>
          </a:xfrm>
        </p:spPr>
        <p:txBody>
          <a:bodyPr/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Our approach to minimize the RMSE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249490" y="1688329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DECISION TREES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Complexity Tree Pruning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 and Boosting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75A5D54-2AB1-2B47-8813-5255C595E5D7}"/>
              </a:ext>
            </a:extLst>
          </p:cNvPr>
          <p:cNvSpPr/>
          <p:nvPr/>
        </p:nvSpPr>
        <p:spPr>
          <a:xfrm>
            <a:off x="3210435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2F8A403D-85CC-1743-98CA-C947F0031E4C}"/>
              </a:ext>
            </a:extLst>
          </p:cNvPr>
          <p:cNvSpPr/>
          <p:nvPr/>
        </p:nvSpPr>
        <p:spPr>
          <a:xfrm>
            <a:off x="1041792" y="5135804"/>
            <a:ext cx="2341972" cy="900000"/>
          </a:xfrm>
          <a:prstGeom prst="rect">
            <a:avLst/>
          </a:prstGeom>
          <a:solidFill>
            <a:srgbClr val="17406D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NAÏVE BAYES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Combining categorical variables</a:t>
            </a:r>
          </a:p>
        </p:txBody>
      </p:sp>
      <p:cxnSp>
        <p:nvCxnSpPr>
          <p:cNvPr id="26" name="Conector Angulado 25">
            <a:extLst>
              <a:ext uri="{FF2B5EF4-FFF2-40B4-BE49-F238E27FC236}">
                <a16:creationId xmlns:a16="http://schemas.microsoft.com/office/drawing/2014/main" id="{FC3C1EF6-E57D-6341-95DE-8C4AB4E20F60}"/>
              </a:ext>
            </a:extLst>
          </p:cNvPr>
          <p:cNvCxnSpPr>
            <a:cxnSpLocks/>
            <a:stCxn id="5" idx="2"/>
            <a:endCxn id="56" idx="0"/>
          </p:cNvCxnSpPr>
          <p:nvPr/>
        </p:nvCxnSpPr>
        <p:spPr>
          <a:xfrm rot="16200000" flipH="1">
            <a:off x="3450673" y="2349145"/>
            <a:ext cx="437853" cy="17082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>
            <a:extLst>
              <a:ext uri="{FF2B5EF4-FFF2-40B4-BE49-F238E27FC236}">
                <a16:creationId xmlns:a16="http://schemas.microsoft.com/office/drawing/2014/main" id="{F9DC67BB-AA4E-4441-BA0F-0D32F52C19CB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 rot="5400000">
            <a:off x="5185526" y="2322513"/>
            <a:ext cx="437853" cy="1761485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>
            <a:extLst>
              <a:ext uri="{FF2B5EF4-FFF2-40B4-BE49-F238E27FC236}">
                <a16:creationId xmlns:a16="http://schemas.microsoft.com/office/drawing/2014/main" id="{36606DA0-01D1-FA42-B4DB-700053E17420}"/>
              </a:ext>
            </a:extLst>
          </p:cNvPr>
          <p:cNvCxnSpPr>
            <a:cxnSpLocks/>
            <a:stCxn id="44" idx="2"/>
            <a:endCxn id="63" idx="0"/>
          </p:cNvCxnSpPr>
          <p:nvPr/>
        </p:nvCxnSpPr>
        <p:spPr>
          <a:xfrm rot="16200000" flipH="1">
            <a:off x="6932054" y="2337469"/>
            <a:ext cx="437853" cy="1731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>
            <a:extLst>
              <a:ext uri="{FF2B5EF4-FFF2-40B4-BE49-F238E27FC236}">
                <a16:creationId xmlns:a16="http://schemas.microsoft.com/office/drawing/2014/main" id="{09164B1A-EB53-0849-88FA-8D2DA4DAC587}"/>
              </a:ext>
            </a:extLst>
          </p:cNvPr>
          <p:cNvCxnSpPr>
            <a:cxnSpLocks/>
            <a:stCxn id="49" idx="2"/>
            <a:endCxn id="63" idx="0"/>
          </p:cNvCxnSpPr>
          <p:nvPr/>
        </p:nvCxnSpPr>
        <p:spPr>
          <a:xfrm rot="5400000">
            <a:off x="8650736" y="2328150"/>
            <a:ext cx="460062" cy="172800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>
            <a:extLst>
              <a:ext uri="{FF2B5EF4-FFF2-40B4-BE49-F238E27FC236}">
                <a16:creationId xmlns:a16="http://schemas.microsoft.com/office/drawing/2014/main" id="{F9E69871-88B9-DA43-A60D-6FCC174E7B23}"/>
              </a:ext>
            </a:extLst>
          </p:cNvPr>
          <p:cNvCxnSpPr>
            <a:cxnSpLocks/>
            <a:stCxn id="56" idx="2"/>
            <a:endCxn id="71" idx="0"/>
          </p:cNvCxnSpPr>
          <p:nvPr/>
        </p:nvCxnSpPr>
        <p:spPr>
          <a:xfrm rot="16200000" flipH="1">
            <a:off x="5214866" y="4027024"/>
            <a:ext cx="379170" cy="176148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>
            <a:extLst>
              <a:ext uri="{FF2B5EF4-FFF2-40B4-BE49-F238E27FC236}">
                <a16:creationId xmlns:a16="http://schemas.microsoft.com/office/drawing/2014/main" id="{BCC62AFA-1674-7A47-9F07-7F0D062EE2AE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 rot="5400000">
            <a:off x="6961395" y="4041981"/>
            <a:ext cx="379170" cy="1731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/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">
            <a:extLst>
              <a:ext uri="{FF2B5EF4-FFF2-40B4-BE49-F238E27FC236}">
                <a16:creationId xmlns:a16="http://schemas.microsoft.com/office/drawing/2014/main" id="{107EE438-6BB9-964E-A2BB-D03AF538FB61}"/>
              </a:ext>
            </a:extLst>
          </p:cNvPr>
          <p:cNvSpPr/>
          <p:nvPr/>
        </p:nvSpPr>
        <p:spPr>
          <a:xfrm>
            <a:off x="4719194" y="1688329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LINEAR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Lasso, Ridge and Elastic 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Stepwise AIC and cross validation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A3B35514-B4E2-7847-A78A-1BF10EBE3E76}"/>
              </a:ext>
            </a:extLst>
          </p:cNvPr>
          <p:cNvSpPr/>
          <p:nvPr/>
        </p:nvSpPr>
        <p:spPr>
          <a:xfrm>
            <a:off x="6680139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/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blipFill>
                <a:blip r:embed="rId3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7B58B7F4-F234-0740-A5B3-CA3D3750CF53}"/>
                  </a:ext>
                </a:extLst>
              </p:cNvPr>
              <p:cNvSpPr/>
              <p:nvPr/>
            </p:nvSpPr>
            <p:spPr>
              <a:xfrm>
                <a:off x="8176971" y="1688329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KNN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Standardized data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Cross validation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 = 8</a:t>
                </a:r>
              </a:p>
            </p:txBody>
          </p:sp>
        </mc:Choice>
        <mc:Fallback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7B58B7F4-F234-0740-A5B3-CA3D3750C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971" y="1688329"/>
                <a:ext cx="3132000" cy="129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">
            <a:extLst>
              <a:ext uri="{FF2B5EF4-FFF2-40B4-BE49-F238E27FC236}">
                <a16:creationId xmlns:a16="http://schemas.microsoft.com/office/drawing/2014/main" id="{5092E407-6C86-9941-99C0-09802FC1F709}"/>
              </a:ext>
            </a:extLst>
          </p:cNvPr>
          <p:cNvSpPr/>
          <p:nvPr/>
        </p:nvSpPr>
        <p:spPr>
          <a:xfrm>
            <a:off x="10137916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17A569A6-9066-0A4D-828E-DC67A34A6744}"/>
                  </a:ext>
                </a:extLst>
              </p:cNvPr>
              <p:cNvSpPr/>
              <p:nvPr/>
            </p:nvSpPr>
            <p:spPr>
              <a:xfrm>
                <a:off x="8196768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17A569A6-9066-0A4D-828E-DC67A34A6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768" y="2674120"/>
                <a:ext cx="3096000" cy="288000"/>
              </a:xfrm>
              <a:prstGeom prst="rect">
                <a:avLst/>
              </a:prstGeom>
              <a:blipFill>
                <a:blip r:embed="rId5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/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TREES +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LM prediction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residuals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trees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Boosting : trees 2 nodes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2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Boosting logic</a:t>
                </a:r>
              </a:p>
            </p:txBody>
          </p:sp>
        </mc:Choice>
        <mc:Fallback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4">
            <a:extLst>
              <a:ext uri="{FF2B5EF4-FFF2-40B4-BE49-F238E27FC236}">
                <a16:creationId xmlns:a16="http://schemas.microsoft.com/office/drawing/2014/main" id="{E6E1B40E-7B5D-AC40-99BA-C46F97B0F0DD}"/>
              </a:ext>
            </a:extLst>
          </p:cNvPr>
          <p:cNvSpPr/>
          <p:nvPr/>
        </p:nvSpPr>
        <p:spPr>
          <a:xfrm>
            <a:off x="4931292" y="343140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/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4">
            <a:extLst>
              <a:ext uri="{FF2B5EF4-FFF2-40B4-BE49-F238E27FC236}">
                <a16:creationId xmlns:a16="http://schemas.microsoft.com/office/drawing/2014/main" id="{207B1E34-F5ED-6848-A49C-535771A41FEF}"/>
              </a:ext>
            </a:extLst>
          </p:cNvPr>
          <p:cNvSpPr/>
          <p:nvPr/>
        </p:nvSpPr>
        <p:spPr>
          <a:xfrm>
            <a:off x="6450766" y="3422182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LM + KNN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linear models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Knn</a:t>
            </a: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(k = 1) for beta selection</a:t>
            </a: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CAB9787D-57E6-374C-946D-5297911BF339}"/>
              </a:ext>
            </a:extLst>
          </p:cNvPr>
          <p:cNvSpPr/>
          <p:nvPr/>
        </p:nvSpPr>
        <p:spPr>
          <a:xfrm>
            <a:off x="8411711" y="343140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/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0C90AD56-01E6-7743-BCE2-E7FAE5363D59}"/>
                  </a:ext>
                </a:extLst>
              </p:cNvPr>
              <p:cNvSpPr/>
              <p:nvPr/>
            </p:nvSpPr>
            <p:spPr>
              <a:xfrm>
                <a:off x="4719194" y="5097352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TREES + LM + KNN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TOO FAR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not conducted</a:t>
                </a:r>
              </a:p>
            </p:txBody>
          </p:sp>
        </mc:Choice>
        <mc:Fallback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0C90AD56-01E6-7743-BCE2-E7FAE5363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94" y="5097352"/>
                <a:ext cx="3132000" cy="1296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4">
            <a:extLst>
              <a:ext uri="{FF2B5EF4-FFF2-40B4-BE49-F238E27FC236}">
                <a16:creationId xmlns:a16="http://schemas.microsoft.com/office/drawing/2014/main" id="{5A6C6095-87E7-AB4F-80D2-43A48C23835B}"/>
              </a:ext>
            </a:extLst>
          </p:cNvPr>
          <p:cNvSpPr/>
          <p:nvPr/>
        </p:nvSpPr>
        <p:spPr>
          <a:xfrm>
            <a:off x="6680139" y="510657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?</a:t>
            </a:r>
            <a:endParaRPr lang="en-US" sz="1500" b="1"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/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?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4">
            <a:extLst>
              <a:ext uri="{FF2B5EF4-FFF2-40B4-BE49-F238E27FC236}">
                <a16:creationId xmlns:a16="http://schemas.microsoft.com/office/drawing/2014/main" id="{54D53041-495D-454D-B2CB-6F10B46CDD3D}"/>
              </a:ext>
            </a:extLst>
          </p:cNvPr>
          <p:cNvSpPr/>
          <p:nvPr/>
        </p:nvSpPr>
        <p:spPr>
          <a:xfrm>
            <a:off x="4362435" y="21011"/>
            <a:ext cx="3549420" cy="714565"/>
          </a:xfrm>
          <a:prstGeom prst="rect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spc="10" dirty="0">
                <a:solidFill>
                  <a:sysClr val="windowText" lastClr="000000"/>
                </a:solidFill>
              </a:rPr>
              <a:t>Update RMSE</a:t>
            </a:r>
            <a:endParaRPr lang="en-US" sz="1600" spc="10" dirty="0">
              <a:solidFill>
                <a:sysClr val="windowText" lastClr="00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93C06FC-E7BE-B045-BDC3-E94ABA65DE39}"/>
              </a:ext>
            </a:extLst>
          </p:cNvPr>
          <p:cNvSpPr/>
          <p:nvPr/>
        </p:nvSpPr>
        <p:spPr>
          <a:xfrm>
            <a:off x="4681419" y="5066842"/>
            <a:ext cx="3230436" cy="1446499"/>
          </a:xfrm>
          <a:prstGeom prst="rect">
            <a:avLst/>
          </a:prstGeom>
          <a:solidFill>
            <a:schemeClr val="bg1">
              <a:alpha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cxnSp>
        <p:nvCxnSpPr>
          <p:cNvPr id="90" name="Conector Angulado 89">
            <a:extLst>
              <a:ext uri="{FF2B5EF4-FFF2-40B4-BE49-F238E27FC236}">
                <a16:creationId xmlns:a16="http://schemas.microsoft.com/office/drawing/2014/main" id="{0D00BA05-31E9-AE44-B0AE-82D420CE7A04}"/>
              </a:ext>
            </a:extLst>
          </p:cNvPr>
          <p:cNvCxnSpPr>
            <a:cxnSpLocks/>
            <a:stCxn id="18" idx="2"/>
            <a:endCxn id="73" idx="1"/>
          </p:cNvCxnSpPr>
          <p:nvPr/>
        </p:nvCxnSpPr>
        <p:spPr>
          <a:xfrm rot="16200000" flipH="1">
            <a:off x="3380215" y="4868366"/>
            <a:ext cx="191339" cy="252621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do 86">
            <a:extLst>
              <a:ext uri="{FF2B5EF4-FFF2-40B4-BE49-F238E27FC236}">
                <a16:creationId xmlns:a16="http://schemas.microsoft.com/office/drawing/2014/main" id="{607525B6-81ED-4349-827E-640DF09919D8}"/>
              </a:ext>
            </a:extLst>
          </p:cNvPr>
          <p:cNvCxnSpPr>
            <a:cxnSpLocks/>
            <a:stCxn id="18" idx="0"/>
            <a:endCxn id="58" idx="1"/>
          </p:cNvCxnSpPr>
          <p:nvPr/>
        </p:nvCxnSpPr>
        <p:spPr>
          <a:xfrm rot="5400000" flipH="1" flipV="1">
            <a:off x="2303227" y="4461525"/>
            <a:ext cx="583831" cy="76472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>
            <a:extLst>
              <a:ext uri="{FF2B5EF4-FFF2-40B4-BE49-F238E27FC236}">
                <a16:creationId xmlns:a16="http://schemas.microsoft.com/office/drawing/2014/main" id="{366940BD-7F69-3A4E-9FDD-10715A21B9DF}"/>
              </a:ext>
            </a:extLst>
          </p:cNvPr>
          <p:cNvCxnSpPr>
            <a:cxnSpLocks/>
            <a:stCxn id="18" idx="1"/>
            <a:endCxn id="28" idx="1"/>
          </p:cNvCxnSpPr>
          <p:nvPr/>
        </p:nvCxnSpPr>
        <p:spPr>
          <a:xfrm rot="10800000" flipH="1">
            <a:off x="1041791" y="2818120"/>
            <a:ext cx="227495" cy="2767684"/>
          </a:xfrm>
          <a:prstGeom prst="bentConnector3">
            <a:avLst>
              <a:gd name="adj1" fmla="val -1004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>
            <a:extLst>
              <a:ext uri="{FF2B5EF4-FFF2-40B4-BE49-F238E27FC236}">
                <a16:creationId xmlns:a16="http://schemas.microsoft.com/office/drawing/2014/main" id="{CC80934D-1357-4648-94DD-C78913482E1E}"/>
              </a:ext>
            </a:extLst>
          </p:cNvPr>
          <p:cNvSpPr/>
          <p:nvPr/>
        </p:nvSpPr>
        <p:spPr>
          <a:xfrm>
            <a:off x="1269286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B17E6DFD-A845-6E44-A793-0CAE7D3F915B}"/>
              </a:ext>
            </a:extLst>
          </p:cNvPr>
          <p:cNvSpPr/>
          <p:nvPr/>
        </p:nvSpPr>
        <p:spPr>
          <a:xfrm>
            <a:off x="4724923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6F5C0173-F379-3D4B-BA1E-765CC9BFC255}"/>
              </a:ext>
            </a:extLst>
          </p:cNvPr>
          <p:cNvSpPr/>
          <p:nvPr/>
        </p:nvSpPr>
        <p:spPr>
          <a:xfrm>
            <a:off x="8173514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DD3A240E-AA07-1D47-9DD2-00A735F3C706}"/>
              </a:ext>
            </a:extLst>
          </p:cNvPr>
          <p:cNvSpPr/>
          <p:nvPr/>
        </p:nvSpPr>
        <p:spPr>
          <a:xfrm>
            <a:off x="2947574" y="3425145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A30BC099-7616-A940-B496-4B11E85B7AFB}"/>
              </a:ext>
            </a:extLst>
          </p:cNvPr>
          <p:cNvSpPr/>
          <p:nvPr/>
        </p:nvSpPr>
        <p:spPr>
          <a:xfrm>
            <a:off x="6450765" y="3425145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FD1A446C-5D63-C345-AB39-40C97AEE2A22}"/>
              </a:ext>
            </a:extLst>
          </p:cNvPr>
          <p:cNvSpPr/>
          <p:nvPr/>
        </p:nvSpPr>
        <p:spPr>
          <a:xfrm>
            <a:off x="3088254" y="5128263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b="1" spc="1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2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2E146DCB-27E8-114C-B030-69616A641DB4}"/>
              </a:ext>
            </a:extLst>
          </p:cNvPr>
          <p:cNvSpPr/>
          <p:nvPr/>
        </p:nvSpPr>
        <p:spPr>
          <a:xfrm>
            <a:off x="6612880" y="4595503"/>
            <a:ext cx="590843" cy="34225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35C1CA-D9FB-C444-84A7-960FB0A7F694}"/>
              </a:ext>
            </a:extLst>
          </p:cNvPr>
          <p:cNvSpPr/>
          <p:nvPr/>
        </p:nvSpPr>
        <p:spPr>
          <a:xfrm>
            <a:off x="1026940" y="4595503"/>
            <a:ext cx="590843" cy="34225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Boosting trees combined with linear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70FD9-DC12-420B-838D-7B56C388ACE5}"/>
              </a:ext>
            </a:extLst>
          </p:cNvPr>
          <p:cNvSpPr/>
          <p:nvPr/>
        </p:nvSpPr>
        <p:spPr>
          <a:xfrm>
            <a:off x="7645950" y="1785864"/>
            <a:ext cx="4073799" cy="460964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83-F693-4411-A42F-D5EB88F4F2A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65BFE-B052-4133-8895-B83DEB5151EE}"/>
                  </a:ext>
                </a:extLst>
              </p:cNvPr>
              <p:cNvSpPr txBox="1"/>
              <p:nvPr/>
            </p:nvSpPr>
            <p:spPr>
              <a:xfrm>
                <a:off x="825928" y="1421302"/>
                <a:ext cx="6661989" cy="54702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Logics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split groups to reduce linear model RSS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65BFE-B052-4133-8895-B83DEB515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28" y="1421302"/>
                <a:ext cx="6661989" cy="54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AAE7D3B0-9C0F-4726-83B2-845D8B71FA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3040" y="2115943"/>
                <a:ext cx="3718560" cy="33907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Iteration 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each node has its own linear models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Stepwise operation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required each time to select the best features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 much computational power required!</a:t>
                </a:r>
              </a:p>
              <a:p>
                <a:r>
                  <a:rPr lang="en-US" b="1" dirty="0">
                    <a:solidFill>
                      <a:srgbClr val="FF7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Derail cross validations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select best features</a:t>
                </a:r>
              </a:p>
            </p:txBody>
          </p:sp>
        </mc:Choice>
        <mc:Fallback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AAE7D3B0-9C0F-4726-83B2-845D8B71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040" y="2115943"/>
                <a:ext cx="3718560" cy="3390777"/>
              </a:xfrm>
              <a:prstGeom prst="rect">
                <a:avLst/>
              </a:prstGeom>
              <a:blipFill>
                <a:blip r:embed="rId3"/>
                <a:stretch>
                  <a:fillRect l="-680" t="-7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4">
            <a:extLst>
              <a:ext uri="{FF2B5EF4-FFF2-40B4-BE49-F238E27FC236}">
                <a16:creationId xmlns:a16="http://schemas.microsoft.com/office/drawing/2014/main" id="{A6E51156-2B57-1B45-87B6-6E6C37A1D59C}"/>
              </a:ext>
            </a:extLst>
          </p:cNvPr>
          <p:cNvSpPr txBox="1"/>
          <p:nvPr/>
        </p:nvSpPr>
        <p:spPr>
          <a:xfrm>
            <a:off x="8229602" y="5333646"/>
            <a:ext cx="2964376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keep it simple.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950512E-E8EF-7541-A009-4B1CEF704E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35" y="2421994"/>
            <a:ext cx="3509694" cy="2004195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6B04903-7FD3-C748-A4D0-749BFAAAA2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9" y="4595504"/>
            <a:ext cx="3130805" cy="180000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5434F9A-D7FD-BA48-94C6-BFC477FE0A5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43" y="4595504"/>
            <a:ext cx="3130808" cy="180000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cxnSp>
        <p:nvCxnSpPr>
          <p:cNvPr id="22" name="Conector Angulado 21">
            <a:extLst>
              <a:ext uri="{FF2B5EF4-FFF2-40B4-BE49-F238E27FC236}">
                <a16:creationId xmlns:a16="http://schemas.microsoft.com/office/drawing/2014/main" id="{F406BC63-2328-964A-9C56-C662C95C978E}"/>
              </a:ext>
            </a:extLst>
          </p:cNvPr>
          <p:cNvCxnSpPr>
            <a:cxnSpLocks/>
            <a:stCxn id="16" idx="1"/>
            <a:endCxn id="25" idx="0"/>
          </p:cNvCxnSpPr>
          <p:nvPr/>
        </p:nvCxnSpPr>
        <p:spPr>
          <a:xfrm rot="10800000" flipV="1">
            <a:off x="1322363" y="3424091"/>
            <a:ext cx="1009373" cy="117141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>
            <a:extLst>
              <a:ext uri="{FF2B5EF4-FFF2-40B4-BE49-F238E27FC236}">
                <a16:creationId xmlns:a16="http://schemas.microsoft.com/office/drawing/2014/main" id="{C8D5E6B2-F667-3F41-9F8E-490BFC0527CB}"/>
              </a:ext>
            </a:extLst>
          </p:cNvPr>
          <p:cNvCxnSpPr>
            <a:cxnSpLocks/>
            <a:stCxn id="16" idx="3"/>
            <a:endCxn id="31" idx="0"/>
          </p:cNvCxnSpPr>
          <p:nvPr/>
        </p:nvCxnSpPr>
        <p:spPr>
          <a:xfrm>
            <a:off x="5841429" y="3424092"/>
            <a:ext cx="1066873" cy="117141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4">
            <a:extLst>
              <a:ext uri="{FF2B5EF4-FFF2-40B4-BE49-F238E27FC236}">
                <a16:creationId xmlns:a16="http://schemas.microsoft.com/office/drawing/2014/main" id="{7E52AD64-CC8E-7C4E-B931-D4446ADCA015}"/>
              </a:ext>
            </a:extLst>
          </p:cNvPr>
          <p:cNvSpPr txBox="1"/>
          <p:nvPr/>
        </p:nvSpPr>
        <p:spPr>
          <a:xfrm>
            <a:off x="6135440" y="2101875"/>
            <a:ext cx="1322361" cy="3721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B9F35F62-476A-2645-8D5E-D6D795CD05A6}"/>
              </a:ext>
            </a:extLst>
          </p:cNvPr>
          <p:cNvSpPr/>
          <p:nvPr/>
        </p:nvSpPr>
        <p:spPr>
          <a:xfrm>
            <a:off x="4881491" y="4130325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118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6C78835F-250C-BA42-AF11-F8D9686F6022}"/>
              </a:ext>
            </a:extLst>
          </p:cNvPr>
          <p:cNvSpPr/>
          <p:nvPr/>
        </p:nvSpPr>
        <p:spPr>
          <a:xfrm>
            <a:off x="2976019" y="6091933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52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8EC6B01D-572A-334E-910C-5CE941791982}"/>
              </a:ext>
            </a:extLst>
          </p:cNvPr>
          <p:cNvSpPr/>
          <p:nvPr/>
        </p:nvSpPr>
        <p:spPr>
          <a:xfrm>
            <a:off x="6488837" y="6091933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28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152E0B4-371B-C84B-AC8C-A8E0B92996B5}"/>
                  </a:ext>
                </a:extLst>
              </p:cNvPr>
              <p:cNvSpPr txBox="1"/>
              <p:nvPr/>
            </p:nvSpPr>
            <p:spPr>
              <a:xfrm>
                <a:off x="2331733" y="2021749"/>
                <a:ext cx="3492000" cy="372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 Prices x Living Area </a:t>
                </a:r>
                <a14:m>
                  <m:oMath xmlns:m="http://schemas.openxmlformats.org/officeDocument/2006/math">
                    <m:r>
                      <a:rPr lang="en-US" sz="1500" i="1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Year Built cut</a:t>
                </a:r>
              </a:p>
            </p:txBody>
          </p:sp>
        </mc:Choice>
        <mc:Fallback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152E0B4-371B-C84B-AC8C-A8E0B929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33" y="2021749"/>
                <a:ext cx="3492000" cy="372109"/>
              </a:xfrm>
              <a:prstGeom prst="rect">
                <a:avLst/>
              </a:prstGeom>
              <a:blipFill>
                <a:blip r:embed="rId7"/>
                <a:stretch>
                  <a:fillRect l="-3261" r="-2899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14">
            <a:extLst>
              <a:ext uri="{FF2B5EF4-FFF2-40B4-BE49-F238E27FC236}">
                <a16:creationId xmlns:a16="http://schemas.microsoft.com/office/drawing/2014/main" id="{DAD30AB6-9A83-1442-B3AF-D5965E512946}"/>
              </a:ext>
            </a:extLst>
          </p:cNvPr>
          <p:cNvSpPr txBox="1"/>
          <p:nvPr/>
        </p:nvSpPr>
        <p:spPr>
          <a:xfrm>
            <a:off x="527214" y="2951704"/>
            <a:ext cx="1635825" cy="37210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Built &lt; 1984</a:t>
            </a:r>
          </a:p>
        </p:txBody>
      </p:sp>
      <p:sp>
        <p:nvSpPr>
          <p:cNvPr id="40" name="TextBox 14">
            <a:extLst>
              <a:ext uri="{FF2B5EF4-FFF2-40B4-BE49-F238E27FC236}">
                <a16:creationId xmlns:a16="http://schemas.microsoft.com/office/drawing/2014/main" id="{71CBCFF4-74BD-694F-9107-D6136616AE38}"/>
              </a:ext>
            </a:extLst>
          </p:cNvPr>
          <p:cNvSpPr txBox="1"/>
          <p:nvPr/>
        </p:nvSpPr>
        <p:spPr>
          <a:xfrm>
            <a:off x="5926580" y="2951704"/>
            <a:ext cx="1635825" cy="37210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Built &gt; 1984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427936-A03C-A144-8A6C-2D5F9F543954}"/>
              </a:ext>
            </a:extLst>
          </p:cNvPr>
          <p:cNvSpPr/>
          <p:nvPr/>
        </p:nvSpPr>
        <p:spPr>
          <a:xfrm>
            <a:off x="1281370" y="33629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1F08A1-92AE-7A4E-BD89-D4C386DF0FA9}"/>
              </a:ext>
            </a:extLst>
          </p:cNvPr>
          <p:cNvSpPr/>
          <p:nvPr/>
        </p:nvSpPr>
        <p:spPr>
          <a:xfrm>
            <a:off x="6842507" y="33629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F2B8712-C697-BD41-8D4E-E423719BF16B}"/>
              </a:ext>
            </a:extLst>
          </p:cNvPr>
          <p:cNvGrpSpPr/>
          <p:nvPr/>
        </p:nvGrpSpPr>
        <p:grpSpPr>
          <a:xfrm>
            <a:off x="8952536" y="357373"/>
            <a:ext cx="2763707" cy="360000"/>
            <a:chOff x="1617782" y="1688329"/>
            <a:chExt cx="2763707" cy="360000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DEB1D128-74A4-6543-AC10-6E9B7DD6E94A}"/>
                </a:ext>
              </a:extLst>
            </p:cNvPr>
            <p:cNvSpPr/>
            <p:nvPr/>
          </p:nvSpPr>
          <p:spPr>
            <a:xfrm>
              <a:off x="1617782" y="1688329"/>
              <a:ext cx="2763707" cy="360000"/>
            </a:xfrm>
            <a:prstGeom prst="rect">
              <a:avLst/>
            </a:prstGeom>
            <a:solidFill>
              <a:srgbClr val="D8EBFC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36000" rtlCol="0" anchor="t"/>
            <a:lstStyle/>
            <a:p>
              <a:pPr>
                <a:lnSpc>
                  <a:spcPct val="150000"/>
                </a:lnSpc>
              </a:pPr>
              <a:r>
                <a:rPr lang="en-US" sz="1500" b="1" spc="1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TREES + LM</a:t>
              </a:r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2639B10E-602B-B14C-B3EE-9CFCFAEC44D9}"/>
                </a:ext>
              </a:extLst>
            </p:cNvPr>
            <p:cNvSpPr/>
            <p:nvPr/>
          </p:nvSpPr>
          <p:spPr>
            <a:xfrm>
              <a:off x="3208347" y="1700733"/>
              <a:ext cx="1152000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RMSE </a:t>
              </a:r>
              <a:r>
                <a:rPr lang="en-US" sz="15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 0.11</a:t>
              </a:r>
              <a:endParaRPr lang="en-US" sz="1500" b="1" spc="1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7870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2"/>
        </a:solidFill>
        <a:ln w="57150"/>
      </a:spPr>
      <a:bodyPr rtlCol="0" anchor="ctr"/>
      <a:lstStyle>
        <a:defPPr algn="ctr">
          <a:lnSpc>
            <a:spcPct val="150000"/>
          </a:lnSpc>
          <a:defRPr sz="4400" b="1" spc="1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4357</TotalTime>
  <Words>353</Words>
  <Application>Microsoft Macintosh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Cambria Math</vt:lpstr>
      <vt:lpstr>Century Gothic</vt:lpstr>
      <vt:lpstr>Wingdings</vt:lpstr>
      <vt:lpstr>Wingdings 3</vt:lpstr>
      <vt:lpstr>Wisp</vt:lpstr>
      <vt:lpstr>Pre-Processing Missing Data and string values “fixing”</vt:lpstr>
      <vt:lpstr>Selecting a Model Our approach to minimize the RMSE</vt:lpstr>
      <vt:lpstr>Selecting a Model Boosting trees combined with linear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Esteve</dc:creator>
  <cp:lastModifiedBy>Heloisa Dutcosky</cp:lastModifiedBy>
  <cp:revision>144</cp:revision>
  <dcterms:created xsi:type="dcterms:W3CDTF">2018-10-30T19:18:56Z</dcterms:created>
  <dcterms:modified xsi:type="dcterms:W3CDTF">2018-11-17T09:36:46Z</dcterms:modified>
</cp:coreProperties>
</file>