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6" r:id="rId3"/>
    <p:sldId id="288" r:id="rId4"/>
    <p:sldId id="264" r:id="rId5"/>
    <p:sldId id="275" r:id="rId6"/>
    <p:sldId id="281" r:id="rId7"/>
    <p:sldId id="274" r:id="rId8"/>
    <p:sldId id="266" r:id="rId9"/>
    <p:sldId id="279" r:id="rId10"/>
    <p:sldId id="280" r:id="rId11"/>
    <p:sldId id="284" r:id="rId12"/>
    <p:sldId id="268" r:id="rId13"/>
    <p:sldId id="286" r:id="rId14"/>
    <p:sldId id="283" r:id="rId15"/>
    <p:sldId id="27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1"/>
    <a:srgbClr val="FF7300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708" autoAdjust="0"/>
  </p:normalViewPr>
  <p:slideViewPr>
    <p:cSldViewPr snapToGrid="0">
      <p:cViewPr>
        <p:scale>
          <a:sx n="43" d="100"/>
          <a:sy n="43" d="100"/>
        </p:scale>
        <p:origin x="1452" y="48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" panose="020B0604020202020204" pitchFamily="34" charset="0"/>
                <a:cs typeface="Arial" panose="020B0604020202020204" pitchFamily="34" charset="0"/>
              </a:rPr>
              <a:t>[Project Name]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92AC1-0EE4-4BEC-904D-CC4B8E9B48A9}"/>
              </a:ext>
            </a:extLst>
          </p:cNvPr>
          <p:cNvGrpSpPr/>
          <p:nvPr/>
        </p:nvGrpSpPr>
        <p:grpSpPr>
          <a:xfrm>
            <a:off x="3774663" y="1493223"/>
            <a:ext cx="8096856" cy="4879032"/>
            <a:chOff x="3774663" y="1493223"/>
            <a:chExt cx="8096856" cy="4879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79973-B5C4-4755-B459-67777FB13248}"/>
                </a:ext>
              </a:extLst>
            </p:cNvPr>
            <p:cNvSpPr txBox="1"/>
            <p:nvPr/>
          </p:nvSpPr>
          <p:spPr>
            <a:xfrm>
              <a:off x="3776459" y="4350156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7AE31-06B5-4ED1-B8BF-F4F86BAD42F2}"/>
                </a:ext>
              </a:extLst>
            </p:cNvPr>
            <p:cNvSpPr txBox="1"/>
            <p:nvPr/>
          </p:nvSpPr>
          <p:spPr>
            <a:xfrm>
              <a:off x="3776459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44F6EAB-C376-4BE3-B3B6-ACABA578747F}"/>
                </a:ext>
              </a:extLst>
            </p:cNvPr>
            <p:cNvSpPr/>
            <p:nvPr/>
          </p:nvSpPr>
          <p:spPr>
            <a:xfrm>
              <a:off x="4527883" y="4064688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9F1717-0F1F-4B58-9ABF-8DE2A6D15ED4}"/>
                </a:ext>
              </a:extLst>
            </p:cNvPr>
            <p:cNvSpPr txBox="1"/>
            <p:nvPr/>
          </p:nvSpPr>
          <p:spPr>
            <a:xfrm>
              <a:off x="6561120" y="43521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0D561-62A2-4B0B-B357-D839FB60E6FE}"/>
                </a:ext>
              </a:extLst>
            </p:cNvPr>
            <p:cNvSpPr txBox="1"/>
            <p:nvPr/>
          </p:nvSpPr>
          <p:spPr>
            <a:xfrm>
              <a:off x="6561120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FE6A1A6-29D9-45C6-9411-CE5A736285E2}"/>
                </a:ext>
              </a:extLst>
            </p:cNvPr>
            <p:cNvSpPr/>
            <p:nvPr/>
          </p:nvSpPr>
          <p:spPr>
            <a:xfrm>
              <a:off x="7312544" y="40666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BEF03-4945-4728-B9AC-6DD61B100836}"/>
                </a:ext>
              </a:extLst>
            </p:cNvPr>
            <p:cNvSpPr txBox="1"/>
            <p:nvPr/>
          </p:nvSpPr>
          <p:spPr>
            <a:xfrm>
              <a:off x="9314448" y="43450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47F73-B5E4-4522-A684-C27BEE1D869D}"/>
                </a:ext>
              </a:extLst>
            </p:cNvPr>
            <p:cNvSpPr txBox="1"/>
            <p:nvPr/>
          </p:nvSpPr>
          <p:spPr>
            <a:xfrm>
              <a:off x="9314448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6B75A44-3C66-46B3-8017-DD72D2B09491}"/>
                </a:ext>
              </a:extLst>
            </p:cNvPr>
            <p:cNvSpPr/>
            <p:nvPr/>
          </p:nvSpPr>
          <p:spPr>
            <a:xfrm>
              <a:off x="10065872" y="40595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EC9EB-D788-4C05-9212-65900BD1E26B}"/>
                </a:ext>
              </a:extLst>
            </p:cNvPr>
            <p:cNvSpPr txBox="1"/>
            <p:nvPr/>
          </p:nvSpPr>
          <p:spPr>
            <a:xfrm>
              <a:off x="3774663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Living Area 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GrLivArea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310C-0EAF-4836-9446-D29821D17236}"/>
                </a:ext>
              </a:extLst>
            </p:cNvPr>
            <p:cNvSpPr txBox="1"/>
            <p:nvPr/>
          </p:nvSpPr>
          <p:spPr>
            <a:xfrm>
              <a:off x="6561958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 Frontage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LotFrontage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DF14D-6E56-4CB5-989D-AA412604BD99}"/>
                </a:ext>
              </a:extLst>
            </p:cNvPr>
            <p:cNvSpPr txBox="1"/>
            <p:nvPr/>
          </p:nvSpPr>
          <p:spPr>
            <a:xfrm>
              <a:off x="9311079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 Area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TotalBsmtFF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D5C9367-5DD6-4B32-9AB2-A8288E0C6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05" y="2201216"/>
              <a:ext cx="2305436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0B2787CD-78DF-47B9-BA71-BC710211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714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ACE4AE2-0E79-479D-AF6A-D68B82C65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47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DCCC8C6-2743-45F7-AD49-DE83EED78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170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7CA164B-E7D4-4FC2-BC21-C23CF5F6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56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03AE459-CC4E-4589-95A5-C70B3AAD9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051" y="4555698"/>
              <a:ext cx="2305436" cy="178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B6893993-922F-408F-94B4-933369F66E91}"/>
                </a:ext>
              </a:extLst>
            </p:cNvPr>
            <p:cNvSpPr/>
            <p:nvPr/>
          </p:nvSpPr>
          <p:spPr>
            <a:xfrm>
              <a:off x="5857435" y="4642942"/>
              <a:ext cx="60960" cy="118994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A6F1E900-DD0A-4B70-8B7C-9AEFA79672F4}"/>
                </a:ext>
              </a:extLst>
            </p:cNvPr>
            <p:cNvSpPr/>
            <p:nvPr/>
          </p:nvSpPr>
          <p:spPr>
            <a:xfrm>
              <a:off x="4181035" y="5659403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6F3E35AF-D4CA-4B96-A218-1939EE2F0131}"/>
                </a:ext>
              </a:extLst>
            </p:cNvPr>
            <p:cNvSpPr/>
            <p:nvPr/>
          </p:nvSpPr>
          <p:spPr>
            <a:xfrm>
              <a:off x="7118968" y="5862602"/>
              <a:ext cx="60960" cy="142240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5622DDCF-E3EF-46B4-8668-3391B7B41821}"/>
                </a:ext>
              </a:extLst>
            </p:cNvPr>
            <p:cNvSpPr/>
            <p:nvPr/>
          </p:nvSpPr>
          <p:spPr>
            <a:xfrm rot="16200000">
              <a:off x="8533649" y="4658036"/>
              <a:ext cx="50998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D7D1B180-D150-4308-B328-83417D589EEA}"/>
                </a:ext>
              </a:extLst>
            </p:cNvPr>
            <p:cNvSpPr/>
            <p:nvPr/>
          </p:nvSpPr>
          <p:spPr>
            <a:xfrm>
              <a:off x="9701301" y="5549335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A04688D7-DE6A-44E6-87AD-7D8927C1F4AB}"/>
                </a:ext>
              </a:extLst>
            </p:cNvPr>
            <p:cNvSpPr/>
            <p:nvPr/>
          </p:nvSpPr>
          <p:spPr>
            <a:xfrm rot="16200000">
              <a:off x="11314637" y="4696447"/>
              <a:ext cx="50998" cy="142240"/>
            </a:xfrm>
            <a:prstGeom prst="downArrow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AE959D-441E-456C-949B-F92FEF3ECC34}"/>
                </a:ext>
              </a:extLst>
            </p:cNvPr>
            <p:cNvSpPr/>
            <p:nvPr/>
          </p:nvSpPr>
          <p:spPr>
            <a:xfrm>
              <a:off x="4154805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Kept Log Transformation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FA6861-C236-4AA1-9040-370DC70A2E18}"/>
                </a:ext>
              </a:extLst>
            </p:cNvPr>
            <p:cNvSpPr/>
            <p:nvPr/>
          </p:nvSpPr>
          <p:spPr>
            <a:xfrm>
              <a:off x="6921826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0EC3A6-7433-45B9-BCF2-EE7DFB3CA16D}"/>
                </a:ext>
              </a:extLst>
            </p:cNvPr>
            <p:cNvSpPr/>
            <p:nvPr/>
          </p:nvSpPr>
          <p:spPr>
            <a:xfrm>
              <a:off x="9645310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D094F1-7278-443B-B80F-811048BBCADB}"/>
                </a:ext>
              </a:extLst>
            </p:cNvPr>
            <p:cNvSpPr/>
            <p:nvPr/>
          </p:nvSpPr>
          <p:spPr>
            <a:xfrm rot="607837">
              <a:off x="5786025" y="2236808"/>
              <a:ext cx="380461" cy="80312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F9C91C-84BF-4EDD-B346-39AD2EA31F7B}"/>
                </a:ext>
              </a:extLst>
            </p:cNvPr>
            <p:cNvSpPr/>
            <p:nvPr/>
          </p:nvSpPr>
          <p:spPr>
            <a:xfrm rot="21192512">
              <a:off x="4057755" y="3482734"/>
              <a:ext cx="380461" cy="22432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325F4C-9397-425B-8ABA-45C2A9418A06}"/>
                </a:ext>
              </a:extLst>
            </p:cNvPr>
            <p:cNvSpPr/>
            <p:nvPr/>
          </p:nvSpPr>
          <p:spPr>
            <a:xfrm rot="2518027">
              <a:off x="8484584" y="2207853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A4FBC-9476-49BC-9AD5-F983B5E90A0B}"/>
                </a:ext>
              </a:extLst>
            </p:cNvPr>
            <p:cNvSpPr/>
            <p:nvPr/>
          </p:nvSpPr>
          <p:spPr>
            <a:xfrm rot="5206577">
              <a:off x="6881573" y="3239444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621174-1E86-493E-95F0-AA1E825359E2}"/>
                </a:ext>
              </a:extLst>
            </p:cNvPr>
            <p:cNvSpPr/>
            <p:nvPr/>
          </p:nvSpPr>
          <p:spPr>
            <a:xfrm rot="2518027">
              <a:off x="11350310" y="2228073"/>
              <a:ext cx="380461" cy="2597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37491D-3159-4A81-9E3B-3B0D74E73289}"/>
                </a:ext>
              </a:extLst>
            </p:cNvPr>
            <p:cNvSpPr/>
            <p:nvPr/>
          </p:nvSpPr>
          <p:spPr>
            <a:xfrm rot="2518027">
              <a:off x="11168896" y="2811007"/>
              <a:ext cx="380461" cy="599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Exploration: Try everything</a:t>
            </a:r>
            <a:endParaRPr lang="en-US" sz="2800" baseline="30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27417D-D716-4788-8AD4-B6ACC1F0AC3F}"/>
              </a:ext>
            </a:extLst>
          </p:cNvPr>
          <p:cNvSpPr/>
          <p:nvPr/>
        </p:nvSpPr>
        <p:spPr>
          <a:xfrm>
            <a:off x="1549400" y="1689100"/>
            <a:ext cx="9753600" cy="422910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 err="1"/>
              <a:t>Helo</a:t>
            </a:r>
            <a:endParaRPr lang="en-US" sz="4400" b="1" spc="10" dirty="0"/>
          </a:p>
          <a:p>
            <a:pPr algn="ctr">
              <a:lnSpc>
                <a:spcPct val="150000"/>
              </a:lnSpc>
            </a:pPr>
            <a:r>
              <a:rPr lang="en-US" sz="4400" b="1" spc="10" dirty="0"/>
              <a:t>Everyone send Kaggle Scores</a:t>
            </a:r>
          </a:p>
        </p:txBody>
      </p:sp>
    </p:spTree>
    <p:extLst>
      <p:ext uri="{BB962C8B-B14F-4D97-AF65-F5344CB8AC3E}">
        <p14:creationId xmlns:p14="http://schemas.microsoft.com/office/powerpoint/2010/main" val="71071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XXXXX</a:t>
            </a:r>
            <a:endParaRPr lang="en-US" sz="2800" baseline="30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F3B56-976D-4171-9DB8-0F5203A8F127}"/>
              </a:ext>
            </a:extLst>
          </p:cNvPr>
          <p:cNvSpPr/>
          <p:nvPr/>
        </p:nvSpPr>
        <p:spPr>
          <a:xfrm>
            <a:off x="1727200" y="1701800"/>
            <a:ext cx="8826500" cy="427990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 err="1"/>
              <a:t>Helo</a:t>
            </a:r>
            <a:r>
              <a:rPr lang="en-US" sz="4400" b="1" spc="10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413149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A97AB5-0D3B-40C9-A604-188EC7FB9BE4}"/>
              </a:ext>
            </a:extLst>
          </p:cNvPr>
          <p:cNvGrpSpPr/>
          <p:nvPr/>
        </p:nvGrpSpPr>
        <p:grpSpPr>
          <a:xfrm>
            <a:off x="928231" y="3522846"/>
            <a:ext cx="10713928" cy="2595554"/>
            <a:chOff x="928231" y="3917482"/>
            <a:chExt cx="10035105" cy="2595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9BA3C9-D938-46B4-8AA2-07B8DE5B7715}"/>
                </a:ext>
              </a:extLst>
            </p:cNvPr>
            <p:cNvSpPr/>
            <p:nvPr/>
          </p:nvSpPr>
          <p:spPr>
            <a:xfrm>
              <a:off x="928231" y="3917482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766AD5-0B33-4EDF-AC07-0C433C1D60C7}"/>
                </a:ext>
              </a:extLst>
            </p:cNvPr>
            <p:cNvSpPr/>
            <p:nvPr/>
          </p:nvSpPr>
          <p:spPr>
            <a:xfrm>
              <a:off x="3490716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44AA21-D5BB-4C34-A68D-4134DB5BD93E}"/>
                </a:ext>
              </a:extLst>
            </p:cNvPr>
            <p:cNvSpPr/>
            <p:nvPr/>
          </p:nvSpPr>
          <p:spPr>
            <a:xfrm>
              <a:off x="6053201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F2F5-30D9-4AD2-9F64-74A8315B9F8F}"/>
                </a:ext>
              </a:extLst>
            </p:cNvPr>
            <p:cNvSpPr/>
            <p:nvPr/>
          </p:nvSpPr>
          <p:spPr>
            <a:xfrm>
              <a:off x="8647852" y="3943091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1: Naïve Bayes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30" y="1499647"/>
            <a:ext cx="10713929" cy="154296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  <p:pic>
        <p:nvPicPr>
          <p:cNvPr id="24" name="Imagen 9">
            <a:extLst>
              <a:ext uri="{FF2B5EF4-FFF2-40B4-BE49-F238E27FC236}">
                <a16:creationId xmlns:a16="http://schemas.microsoft.com/office/drawing/2014/main" id="{CB0A63F6-208A-4DD2-ABFC-D8E809A2F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2"/>
          <a:stretch/>
        </p:blipFill>
        <p:spPr>
          <a:xfrm>
            <a:off x="3863756" y="4015104"/>
            <a:ext cx="1998681" cy="168645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7EB9BB-B7B2-43DE-B9D7-BED500C40EBD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30" name="Picture 2" descr="Image result for linear regression equation">
            <a:extLst>
              <a:ext uri="{FF2B5EF4-FFF2-40B4-BE49-F238E27FC236}">
                <a16:creationId xmlns:a16="http://schemas.microsoft.com/office/drawing/2014/main" id="{3BC7F625-171F-4665-8CF4-30791DA81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17293" r="20115" b="65588"/>
          <a:stretch/>
        </p:blipFill>
        <p:spPr bwMode="auto">
          <a:xfrm>
            <a:off x="9556377" y="4652466"/>
            <a:ext cx="1711650" cy="3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842A0DA6-41E2-4ED0-9595-566CA885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33" y="3990044"/>
            <a:ext cx="1975650" cy="166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FF91EE0-02EB-4590-8AB0-DE27D14720D4}"/>
              </a:ext>
            </a:extLst>
          </p:cNvPr>
          <p:cNvSpPr/>
          <p:nvPr/>
        </p:nvSpPr>
        <p:spPr>
          <a:xfrm>
            <a:off x="9807389" y="4654313"/>
            <a:ext cx="1039528" cy="33262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A053AA-A766-4A89-9A4F-D1A6866E8E4D}"/>
              </a:ext>
            </a:extLst>
          </p:cNvPr>
          <p:cNvSpPr/>
          <p:nvPr/>
        </p:nvSpPr>
        <p:spPr>
          <a:xfrm>
            <a:off x="6051935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E47ADD1-73A6-4A53-9555-7E43FE7D29A0}"/>
              </a:ext>
            </a:extLst>
          </p:cNvPr>
          <p:cNvSpPr/>
          <p:nvPr/>
        </p:nvSpPr>
        <p:spPr>
          <a:xfrm>
            <a:off x="8793179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40" name="Imagen 18">
            <a:extLst>
              <a:ext uri="{FF2B5EF4-FFF2-40B4-BE49-F238E27FC236}">
                <a16:creationId xmlns:a16="http://schemas.microsoft.com/office/drawing/2014/main" id="{B6ECCDAF-6C72-4A52-8CD5-C27651091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54"/>
          <a:stretch/>
        </p:blipFill>
        <p:spPr>
          <a:xfrm>
            <a:off x="1177991" y="3926877"/>
            <a:ext cx="1899352" cy="17618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66E1FF-7A3B-444F-B3C9-469ADEC0DED2}"/>
              </a:ext>
            </a:extLst>
          </p:cNvPr>
          <p:cNvSpPr/>
          <p:nvPr/>
        </p:nvSpPr>
        <p:spPr>
          <a:xfrm>
            <a:off x="6525999" y="3939682"/>
            <a:ext cx="2214400" cy="176188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25" name="Imagen 15">
            <a:extLst>
              <a:ext uri="{FF2B5EF4-FFF2-40B4-BE49-F238E27FC236}">
                <a16:creationId xmlns:a16="http://schemas.microsoft.com/office/drawing/2014/main" id="{0E8AF924-6B07-4884-8DAD-1DA05532AE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1"/>
          <a:stretch/>
        </p:blipFill>
        <p:spPr>
          <a:xfrm>
            <a:off x="6649948" y="4363308"/>
            <a:ext cx="1966499" cy="9146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CF1D31-7D02-43D3-AFBF-FAD1DCE02EE0}"/>
              </a:ext>
            </a:extLst>
          </p:cNvPr>
          <p:cNvSpPr txBox="1"/>
          <p:nvPr/>
        </p:nvSpPr>
        <p:spPr>
          <a:xfrm>
            <a:off x="928230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 Bins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AFF29-3D6B-4140-B4E7-6E18FB964D1A}"/>
              </a:ext>
            </a:extLst>
          </p:cNvPr>
          <p:cNvSpPr txBox="1"/>
          <p:nvPr/>
        </p:nvSpPr>
        <p:spPr>
          <a:xfrm>
            <a:off x="3672545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Assign Probabilities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25ACE7-39CD-4040-9AE7-9B542F5FFA87}"/>
              </a:ext>
            </a:extLst>
          </p:cNvPr>
          <p:cNvSpPr txBox="1"/>
          <p:nvPr/>
        </p:nvSpPr>
        <p:spPr>
          <a:xfrm>
            <a:off x="6399878" y="3342995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Bucket House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DADFC-0770-451C-B3E4-9C280FD6B410}"/>
              </a:ext>
            </a:extLst>
          </p:cNvPr>
          <p:cNvSpPr txBox="1"/>
          <p:nvPr/>
        </p:nvSpPr>
        <p:spPr>
          <a:xfrm>
            <a:off x="9170043" y="3352019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Linear Reg.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0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2: Linear Regression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 err="1"/>
              <a:t>Akay</a:t>
            </a:r>
            <a:endParaRPr lang="en-US" sz="2000" b="1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345874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200-78CF-4C68-A193-6FF3C66A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Considerations</a:t>
            </a:r>
            <a:br>
              <a:rPr lang="en-US" b="1" dirty="0"/>
            </a:br>
            <a:r>
              <a:rPr lang="en-US" dirty="0"/>
              <a:t>XXXX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7B7-543F-4553-ADF6-6DF9331A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Team Dynamics</a:t>
            </a:r>
          </a:p>
          <a:p>
            <a:r>
              <a:rPr lang="en-US" dirty="0"/>
              <a:t>Selecting a Model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MY ROAD TO DISASTER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525879"/>
          </a:xfrm>
        </p:spPr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  <a:p>
            <a:r>
              <a:rPr lang="en-US" sz="3200" dirty="0"/>
              <a:t>Project Objective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/>
              <a:t>Selecting a Model</a:t>
            </a:r>
          </a:p>
          <a:p>
            <a:r>
              <a:rPr lang="en-US" sz="3200" dirty="0"/>
              <a:t>Final Model</a:t>
            </a:r>
          </a:p>
          <a:p>
            <a:r>
              <a:rPr lang="en-US" sz="3200" dirty="0"/>
              <a:t>Final Considerations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FB535D-0686-46D0-8D5B-42AE3A5ACF0E}"/>
              </a:ext>
            </a:extLst>
          </p:cNvPr>
          <p:cNvSpPr/>
          <p:nvPr/>
        </p:nvSpPr>
        <p:spPr>
          <a:xfrm>
            <a:off x="3649687" y="155897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 Finding the best prediction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&amp; Exploring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&amp; Python: Each focused on language of choice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B052A-3C7C-4EB6-8A74-13D8A37CE167}"/>
              </a:ext>
            </a:extLst>
          </p:cNvPr>
          <p:cNvSpPr/>
          <p:nvPr/>
        </p:nvSpPr>
        <p:spPr>
          <a:xfrm>
            <a:off x="3649687" y="259774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4FBC1-5BEA-422D-BB0C-A7F13F198AC0}"/>
              </a:ext>
            </a:extLst>
          </p:cNvPr>
          <p:cNvSpPr/>
          <p:nvPr/>
        </p:nvSpPr>
        <p:spPr>
          <a:xfrm>
            <a:off x="3649687" y="360269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4FEBD-0DA7-455C-8446-775C6A0E7545}"/>
              </a:ext>
            </a:extLst>
          </p:cNvPr>
          <p:cNvSpPr/>
          <p:nvPr/>
        </p:nvSpPr>
        <p:spPr>
          <a:xfrm>
            <a:off x="3649687" y="4681459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64A6A-359B-4B1A-ACB3-74F185AADE41}"/>
              </a:ext>
            </a:extLst>
          </p:cNvPr>
          <p:cNvSpPr/>
          <p:nvPr/>
        </p:nvSpPr>
        <p:spPr>
          <a:xfrm>
            <a:off x="3649687" y="568669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5C6428-2A19-43AB-B3B7-AEEE6C5B74B5}"/>
              </a:ext>
            </a:extLst>
          </p:cNvPr>
          <p:cNvSpPr/>
          <p:nvPr/>
        </p:nvSpPr>
        <p:spPr>
          <a:xfrm>
            <a:off x="1450961" y="1499647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Team &amp; Personal Objectives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E6A7B9-54A3-4A62-8341-C411F961E7D3}"/>
              </a:ext>
            </a:extLst>
          </p:cNvPr>
          <p:cNvSpPr/>
          <p:nvPr/>
        </p:nvSpPr>
        <p:spPr>
          <a:xfrm>
            <a:off x="1450958" y="2534839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195FCE-027F-42D6-A1D1-4270AB0453F1}"/>
              </a:ext>
            </a:extLst>
          </p:cNvPr>
          <p:cNvSpPr/>
          <p:nvPr/>
        </p:nvSpPr>
        <p:spPr>
          <a:xfrm>
            <a:off x="1450960" y="3570031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Model Explorations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CB4395-7553-4CCD-98E6-F4E36C10E973}"/>
              </a:ext>
            </a:extLst>
          </p:cNvPr>
          <p:cNvSpPr/>
          <p:nvPr/>
        </p:nvSpPr>
        <p:spPr>
          <a:xfrm>
            <a:off x="1450960" y="4605223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Model Optimization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86DFC8-8F36-4009-97CB-6A7A50F370D3}"/>
              </a:ext>
            </a:extLst>
          </p:cNvPr>
          <p:cNvSpPr/>
          <p:nvPr/>
        </p:nvSpPr>
        <p:spPr>
          <a:xfrm>
            <a:off x="1450958" y="5640414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Final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95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4F4A2E-F386-4B22-9459-E9B47072CE58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/>
              <a:t>Send ideas on Slack</a:t>
            </a:r>
            <a:endParaRPr lang="en-US" sz="4400" spc="10" dirty="0"/>
          </a:p>
        </p:txBody>
      </p:sp>
    </p:spTree>
    <p:extLst>
      <p:ext uri="{BB962C8B-B14F-4D97-AF65-F5344CB8AC3E}">
        <p14:creationId xmlns:p14="http://schemas.microsoft.com/office/powerpoint/2010/main" val="264008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04E589-9276-4707-ADE0-88DA6315A1DC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Response Variable: Frist Look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7" y="2200286"/>
            <a:ext cx="5784973" cy="41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66" y="2214842"/>
            <a:ext cx="3809366" cy="33629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Skew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QQ plot: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in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tails will be THE HARDEST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05EE-D08B-49A4-AEDF-9CBCEA5351FF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Takeaway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B1D0-142B-4C51-89E6-D3C860605E56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 Variable: Histogram &amp; QQ-</a:t>
            </a:r>
            <a:r>
              <a:rPr lang="en-US" dirty="0" err="1"/>
              <a:t>PLot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C4E9F9-05E8-4626-9FAE-2D878CBB84DE}"/>
              </a:ext>
            </a:extLst>
          </p:cNvPr>
          <p:cNvSpPr/>
          <p:nvPr/>
        </p:nvSpPr>
        <p:spPr>
          <a:xfrm rot="441066">
            <a:off x="2557688" y="3512754"/>
            <a:ext cx="1137920" cy="165315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1D8A63-9AB5-462A-A0FE-9D6008DCBB8D}"/>
              </a:ext>
            </a:extLst>
          </p:cNvPr>
          <p:cNvSpPr/>
          <p:nvPr/>
        </p:nvSpPr>
        <p:spPr>
          <a:xfrm>
            <a:off x="6386795" y="4478866"/>
            <a:ext cx="183338" cy="207433"/>
          </a:xfrm>
          <a:prstGeom prst="down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374BB4-859C-41E0-BC00-1555250AABB0}"/>
              </a:ext>
            </a:extLst>
          </p:cNvPr>
          <p:cNvSpPr/>
          <p:nvPr/>
        </p:nvSpPr>
        <p:spPr>
          <a:xfrm rot="5626218">
            <a:off x="4913594" y="5731934"/>
            <a:ext cx="183338" cy="207433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D98474-26C5-49C9-A338-4945C1B99917}"/>
              </a:ext>
            </a:extLst>
          </p:cNvPr>
          <p:cNvSpPr/>
          <p:nvPr/>
        </p:nvSpPr>
        <p:spPr>
          <a:xfrm rot="2618967">
            <a:off x="3322689" y="4341212"/>
            <a:ext cx="380461" cy="1353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65C343-7CDE-4B37-B442-195F4E21B020}"/>
              </a:ext>
            </a:extLst>
          </p:cNvPr>
          <p:cNvSpPr/>
          <p:nvPr/>
        </p:nvSpPr>
        <p:spPr>
          <a:xfrm>
            <a:off x="6381909" y="3554730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204891-54CF-46BA-8693-48B3C7AD1531}"/>
              </a:ext>
            </a:extLst>
          </p:cNvPr>
          <p:cNvSpPr/>
          <p:nvPr/>
        </p:nvSpPr>
        <p:spPr>
          <a:xfrm rot="10800000">
            <a:off x="4725015" y="3561079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Year Built: do new houses sell for higher prices?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992082" y="2139504"/>
            <a:ext cx="6329680" cy="42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75622-AC59-49FE-B580-703836F3FE0A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489A-FB8F-48DC-A5B9-4DDD4491B352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Takeaway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FF12-D937-4464-96D2-44B4D1E51C3D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Price x Year Build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8F43B87-C417-4463-94A0-1AAC981B23A3}"/>
              </a:ext>
            </a:extLst>
          </p:cNvPr>
          <p:cNvSpPr txBox="1">
            <a:spLocks/>
          </p:cNvSpPr>
          <p:nvPr/>
        </p:nvSpPr>
        <p:spPr>
          <a:xfrm>
            <a:off x="7870839" y="2259396"/>
            <a:ext cx="3408098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correlation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variables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Built density suggests there are </a:t>
            </a:r>
            <a:r>
              <a:rPr lang="en-US" b="1" dirty="0">
                <a:solidFill>
                  <a:srgbClr val="C00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building sprees</a:t>
            </a:r>
          </a:p>
        </p:txBody>
      </p:sp>
    </p:spTree>
    <p:extLst>
      <p:ext uri="{BB962C8B-B14F-4D97-AF65-F5344CB8AC3E}">
        <p14:creationId xmlns:p14="http://schemas.microsoft.com/office/powerpoint/2010/main" val="36222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Neighborhoods: differences explained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0ABD9-BD15-42F2-919B-A0FA5EC7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70" y="2115943"/>
            <a:ext cx="5723663" cy="40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Takeaway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65BFE-B052-4133-8895-B83DEB5151EE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Price x Year Build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AE7D3B0-9C0F-4726-83B2-845D8B71FAE5}"/>
              </a:ext>
            </a:extLst>
          </p:cNvPr>
          <p:cNvSpPr txBox="1">
            <a:spLocks/>
          </p:cNvSpPr>
          <p:nvPr/>
        </p:nvSpPr>
        <p:spPr>
          <a:xfrm>
            <a:off x="7813040" y="2115943"/>
            <a:ext cx="3718560" cy="339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differences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neighborhoods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explained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up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up average price</a:t>
            </a:r>
          </a:p>
          <a:p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and coming”</a:t>
            </a:r>
            <a:r>
              <a:rPr lang="en-US" dirty="0">
                <a:solidFill>
                  <a:srgbClr val="3AB6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Gentrification?</a:t>
            </a:r>
          </a:p>
        </p:txBody>
      </p:sp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061B470-A0D1-4E0B-B811-BB12050E6474}"/>
              </a:ext>
            </a:extLst>
          </p:cNvPr>
          <p:cNvSpPr/>
          <p:nvPr/>
        </p:nvSpPr>
        <p:spPr>
          <a:xfrm>
            <a:off x="6493352" y="1907347"/>
            <a:ext cx="5088690" cy="2575753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B06FF4-E225-44F4-8C8D-81B7D7161A1B}"/>
              </a:ext>
            </a:extLst>
          </p:cNvPr>
          <p:cNvSpPr/>
          <p:nvPr/>
        </p:nvSpPr>
        <p:spPr>
          <a:xfrm>
            <a:off x="6493352" y="5205509"/>
            <a:ext cx="5088690" cy="1433733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72842" y="1907347"/>
            <a:ext cx="5605656" cy="4731895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7738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Set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8C4418D9-CC54-5547-BC8D-516E3BBC9F32}"/>
              </a:ext>
            </a:extLst>
          </p:cNvPr>
          <p:cNvSpPr txBox="1">
            <a:spLocks/>
          </p:cNvSpPr>
          <p:nvPr/>
        </p:nvSpPr>
        <p:spPr>
          <a:xfrm>
            <a:off x="6493352" y="4752353"/>
            <a:ext cx="5133151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Dummifying</a:t>
            </a:r>
            <a:r>
              <a:rPr lang="en-US" dirty="0"/>
              <a:t> Character Values (Python)</a:t>
            </a:r>
          </a:p>
          <a:p>
            <a:endParaRPr lang="en-US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573192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7" name="Title 12">
            <a:extLst>
              <a:ext uri="{FF2B5EF4-FFF2-40B4-BE49-F238E27FC236}">
                <a16:creationId xmlns:a16="http://schemas.microsoft.com/office/drawing/2014/main" id="{E2A8080D-D12E-424C-A938-2625E487B7C6}"/>
              </a:ext>
            </a:extLst>
          </p:cNvPr>
          <p:cNvSpPr txBox="1">
            <a:spLocks/>
          </p:cNvSpPr>
          <p:nvPr/>
        </p:nvSpPr>
        <p:spPr>
          <a:xfrm>
            <a:off x="6495477" y="1426972"/>
            <a:ext cx="5088690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Features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2725" y="1951296"/>
                <a:ext cx="468546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25" y="1951296"/>
                <a:ext cx="4685460" cy="480376"/>
              </a:xfrm>
              <a:prstGeom prst="rect">
                <a:avLst/>
              </a:prstGeom>
              <a:blipFill>
                <a:blip r:embed="rId2"/>
                <a:stretch>
                  <a:fillRect l="-390" b="-58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F50A0A9C-B25A-0448-9856-7B264B30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25" y="3154081"/>
            <a:ext cx="4760925" cy="1215555"/>
          </a:xfrm>
          <a:prstGeom prst="rect">
            <a:avLst/>
          </a:prstGeom>
        </p:spPr>
      </p:pic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983267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sp>
        <p:nvSpPr>
          <p:cNvPr id="25" name="Title 12">
            <a:extLst>
              <a:ext uri="{FF2B5EF4-FFF2-40B4-BE49-F238E27FC236}">
                <a16:creationId xmlns:a16="http://schemas.microsoft.com/office/drawing/2014/main" id="{5F921A2C-1709-1C4B-8E27-8CC0AEB60A55}"/>
              </a:ext>
            </a:extLst>
          </p:cNvPr>
          <p:cNvSpPr txBox="1">
            <a:spLocks/>
          </p:cNvSpPr>
          <p:nvPr/>
        </p:nvSpPr>
        <p:spPr>
          <a:xfrm>
            <a:off x="6707616" y="2723209"/>
            <a:ext cx="4664412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Using appropriate models to each value type</a:t>
            </a:r>
          </a:p>
        </p:txBody>
      </p:sp>
      <p:sp>
        <p:nvSpPr>
          <p:cNvPr id="27" name="Title 12">
            <a:extLst>
              <a:ext uri="{FF2B5EF4-FFF2-40B4-BE49-F238E27FC236}">
                <a16:creationId xmlns:a16="http://schemas.microsoft.com/office/drawing/2014/main" id="{1A9320D4-020C-8241-B155-7C2D6F7E74B5}"/>
              </a:ext>
            </a:extLst>
          </p:cNvPr>
          <p:cNvSpPr txBox="1">
            <a:spLocks/>
          </p:cNvSpPr>
          <p:nvPr/>
        </p:nvSpPr>
        <p:spPr>
          <a:xfrm>
            <a:off x="6707617" y="6051298"/>
            <a:ext cx="466441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Allowing the use of all features in all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  <a:blipFill>
                <a:blip r:embed="rId4"/>
                <a:stretch>
                  <a:fillRect l="-334" b="-5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2">
            <a:extLst>
              <a:ext uri="{FF2B5EF4-FFF2-40B4-BE49-F238E27FC236}">
                <a16:creationId xmlns:a16="http://schemas.microsoft.com/office/drawing/2014/main" id="{B436A0A0-E031-AB46-B4FB-50759D0462A0}"/>
              </a:ext>
            </a:extLst>
          </p:cNvPr>
          <p:cNvSpPr txBox="1">
            <a:spLocks/>
          </p:cNvSpPr>
          <p:nvPr/>
        </p:nvSpPr>
        <p:spPr>
          <a:xfrm>
            <a:off x="3988165" y="1502238"/>
            <a:ext cx="1749171" cy="283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0F972-834E-4042-94C5-E0774BE69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754" y="3262352"/>
            <a:ext cx="4737832" cy="30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3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Identify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5A8D9-DF9A-4DE5-9645-F277E52E1B83}"/>
              </a:ext>
            </a:extLst>
          </p:cNvPr>
          <p:cNvGrpSpPr/>
          <p:nvPr/>
        </p:nvGrpSpPr>
        <p:grpSpPr>
          <a:xfrm>
            <a:off x="7782611" y="2003345"/>
            <a:ext cx="3800476" cy="3066408"/>
            <a:chOff x="7762566" y="2003830"/>
            <a:chExt cx="3586367" cy="29223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253C20-06D6-4B5A-AA38-6F804E2CF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9485668" y="2003830"/>
              <a:ext cx="1821526" cy="14361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33C033-D651-4822-ABB6-701381091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7771032" y="2072081"/>
              <a:ext cx="1757868" cy="131840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236AD7-FA80-4328-AFAA-7F811E65E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7762566" y="3508196"/>
              <a:ext cx="1723102" cy="135371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574EB8-D7D8-4A96-8735-4ACD8ECB1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9549865" y="3474389"/>
              <a:ext cx="1799068" cy="1451810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309896"/>
            <a:ext cx="3336926" cy="1141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right skewness.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Analyzed if fit for some type of transformations..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494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Wingdings</vt:lpstr>
      <vt:lpstr>Wingdings 3</vt:lpstr>
      <vt:lpstr>Wisp</vt:lpstr>
      <vt:lpstr>[Project Name] XXXXXXX</vt:lpstr>
      <vt:lpstr>Agenda MY ROAD TO DISASTER</vt:lpstr>
      <vt:lpstr>Workflow XXXX</vt:lpstr>
      <vt:lpstr>Project Objective XXXX</vt:lpstr>
      <vt:lpstr>Exploratory Data Analysis Response Variable: Frist Look</vt:lpstr>
      <vt:lpstr>Exploratory Data Analysis Year Built: do new houses sell for higher prices?</vt:lpstr>
      <vt:lpstr>Exploratory Data Analysis Neighborhoods: differences explained</vt:lpstr>
      <vt:lpstr>Pre-Processing Missing Data and string values “fixing”</vt:lpstr>
      <vt:lpstr>Data Preparation Feature Transformation: Identify Predictors</vt:lpstr>
      <vt:lpstr>Data Preparation Feature Transformation: Log</vt:lpstr>
      <vt:lpstr>Selecting a Model Exploration: Try everything</vt:lpstr>
      <vt:lpstr>Selecting a Model Lasso Regression: decent R2 Adj.; poor use of Features </vt:lpstr>
      <vt:lpstr>Selecting a Model XXXXX</vt:lpstr>
      <vt:lpstr>Final Model Step 1: Naïve Bayes</vt:lpstr>
      <vt:lpstr>Final Model Step 2: Linear Regression Model</vt:lpstr>
      <vt:lpstr>Final Considerations 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Alejandro Esteve</cp:lastModifiedBy>
  <cp:revision>105</cp:revision>
  <dcterms:created xsi:type="dcterms:W3CDTF">2018-10-30T19:18:56Z</dcterms:created>
  <dcterms:modified xsi:type="dcterms:W3CDTF">2018-11-15T22:02:54Z</dcterms:modified>
</cp:coreProperties>
</file>