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8"/>
  </p:notesMasterIdLst>
  <p:sldIdLst>
    <p:sldId id="259" r:id="rId2"/>
    <p:sldId id="256" r:id="rId3"/>
    <p:sldId id="288" r:id="rId4"/>
    <p:sldId id="275" r:id="rId5"/>
    <p:sldId id="281" r:id="rId6"/>
    <p:sldId id="274" r:id="rId7"/>
    <p:sldId id="266" r:id="rId8"/>
    <p:sldId id="279" r:id="rId9"/>
    <p:sldId id="280" r:id="rId10"/>
    <p:sldId id="291" r:id="rId11"/>
    <p:sldId id="268" r:id="rId12"/>
    <p:sldId id="292" r:id="rId13"/>
    <p:sldId id="283" r:id="rId14"/>
    <p:sldId id="293" r:id="rId15"/>
    <p:sldId id="28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708" autoAdjust="0"/>
  </p:normalViewPr>
  <p:slideViewPr>
    <p:cSldViewPr snapToGrid="0">
      <p:cViewPr varScale="1">
        <p:scale>
          <a:sx n="63" d="100"/>
          <a:sy n="63" d="100"/>
        </p:scale>
        <p:origin x="676" y="5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9846-B912-4E59-B8C7-0F84DCA20A6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65525-5628-4053-9022-44A1C12C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2E5C9-7E54-4E8B-99BD-095F5EE7D1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3743960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Home Alone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Adrian Kay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Alejandro Esteve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Heloisa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Dutcocky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Raul Vallejo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FF41A6E-5342-3F4A-AFBB-828A54D55AC4}"/>
              </a:ext>
            </a:extLst>
          </p:cNvPr>
          <p:cNvSpPr/>
          <p:nvPr/>
        </p:nvSpPr>
        <p:spPr>
          <a:xfrm>
            <a:off x="4552311" y="1485579"/>
            <a:ext cx="3420000" cy="162092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0.21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0.14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0.15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0.13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 xmlns="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rgbClr val="FAC7C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9.4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 xmlns="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0.13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 xmlns="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E6B38187-7F20-9A4F-A3EF-FD39B79E5385}"/>
              </a:ext>
            </a:extLst>
          </p:cNvPr>
          <p:cNvSpPr/>
          <p:nvPr/>
        </p:nvSpPr>
        <p:spPr>
          <a:xfrm>
            <a:off x="3093599" y="2672659"/>
            <a:ext cx="1152000" cy="288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0.21</a:t>
            </a:r>
            <a:endParaRPr lang="en-US" sz="1400" b="1" spc="10" dirty="0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E74FAB8F-1692-B748-9BA4-C2EF75DB9F69}"/>
              </a:ext>
            </a:extLst>
          </p:cNvPr>
          <p:cNvSpPr/>
          <p:nvPr/>
        </p:nvSpPr>
        <p:spPr>
          <a:xfrm>
            <a:off x="8188898" y="2674120"/>
            <a:ext cx="3096000" cy="288000"/>
          </a:xfrm>
          <a:prstGeom prst="rect">
            <a:avLst/>
          </a:prstGeom>
          <a:solidFill>
            <a:srgbClr val="17406D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0E0820D1-576C-7949-9034-AFE33AF9B18E}"/>
              </a:ext>
            </a:extLst>
          </p:cNvPr>
          <p:cNvSpPr/>
          <p:nvPr/>
        </p:nvSpPr>
        <p:spPr>
          <a:xfrm>
            <a:off x="6150284" y="1295329"/>
            <a:ext cx="1427025" cy="28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72000"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MODEL</a:t>
            </a:r>
            <a:endParaRPr lang="en-US" sz="1600" b="1" spc="10" dirty="0">
              <a:solidFill>
                <a:schemeClr val="bg1"/>
              </a:solidFill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EC78143A-718E-F34C-A3D7-045066B58A27}"/>
              </a:ext>
            </a:extLst>
          </p:cNvPr>
          <p:cNvSpPr/>
          <p:nvPr/>
        </p:nvSpPr>
        <p:spPr>
          <a:xfrm>
            <a:off x="8283726" y="4411794"/>
            <a:ext cx="1152000" cy="288000"/>
          </a:xfrm>
          <a:prstGeom prst="rect">
            <a:avLst/>
          </a:prstGeom>
          <a:solidFill>
            <a:srgbClr val="FAC7C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9.7</a:t>
            </a:r>
            <a:endParaRPr lang="en-US" sz="1400" b="1" spc="10" dirty="0"/>
          </a:p>
        </p:txBody>
      </p:sp>
    </p:spTree>
    <p:extLst>
      <p:ext uri="{BB962C8B-B14F-4D97-AF65-F5344CB8AC3E}">
        <p14:creationId xmlns:p14="http://schemas.microsoft.com/office/powerpoint/2010/main" val="185896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 xmlns="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</p:spTree>
    <p:extLst>
      <p:ext uri="{BB962C8B-B14F-4D97-AF65-F5344CB8AC3E}">
        <p14:creationId xmlns:p14="http://schemas.microsoft.com/office/powerpoint/2010/main" val="31672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773EC0-F99D-46F3-968A-AEAF5139A0C9}"/>
              </a:ext>
            </a:extLst>
          </p:cNvPr>
          <p:cNvGrpSpPr/>
          <p:nvPr/>
        </p:nvGrpSpPr>
        <p:grpSpPr>
          <a:xfrm>
            <a:off x="928230" y="3335154"/>
            <a:ext cx="2472116" cy="2757637"/>
            <a:chOff x="928230" y="3335154"/>
            <a:chExt cx="2472116" cy="27576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522846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40" name="Imagen 18">
              <a:extLst>
                <a:ext uri="{FF2B5EF4-FFF2-40B4-BE49-F238E27FC236}">
                  <a16:creationId xmlns:a16="http://schemas.microsoft.com/office/drawing/2014/main" id="{B6ECCDAF-6C72-4A52-8CD5-C27651091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54"/>
            <a:stretch/>
          </p:blipFill>
          <p:spPr>
            <a:xfrm>
              <a:off x="1177991" y="3926877"/>
              <a:ext cx="1899352" cy="17618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CF1D31-7D02-43D3-AFBF-FAD1DCE02EE0}"/>
                </a:ext>
              </a:extLst>
            </p:cNvPr>
            <p:cNvSpPr txBox="1"/>
            <p:nvPr/>
          </p:nvSpPr>
          <p:spPr>
            <a:xfrm>
              <a:off x="928230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Create Bins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187B9A-8D3F-486F-9B15-B6F2A6355717}"/>
              </a:ext>
            </a:extLst>
          </p:cNvPr>
          <p:cNvGrpSpPr/>
          <p:nvPr/>
        </p:nvGrpSpPr>
        <p:grpSpPr>
          <a:xfrm>
            <a:off x="3664055" y="3335154"/>
            <a:ext cx="2480605" cy="2768809"/>
            <a:chOff x="3664055" y="3335154"/>
            <a:chExt cx="2480605" cy="27688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664055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4" name="Imagen 9">
              <a:extLst>
                <a:ext uri="{FF2B5EF4-FFF2-40B4-BE49-F238E27FC236}">
                  <a16:creationId xmlns:a16="http://schemas.microsoft.com/office/drawing/2014/main" id="{CB0A63F6-208A-4DD2-ABFC-D8E809A2F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622"/>
            <a:stretch/>
          </p:blipFill>
          <p:spPr>
            <a:xfrm>
              <a:off x="3863756" y="4015104"/>
              <a:ext cx="1998681" cy="16864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EAFF29-3D6B-4140-B4E7-6E18FB964D1A}"/>
                </a:ext>
              </a:extLst>
            </p:cNvPr>
            <p:cNvSpPr txBox="1"/>
            <p:nvPr/>
          </p:nvSpPr>
          <p:spPr>
            <a:xfrm>
              <a:off x="3672545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Assign Probabilities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FAAC9-41C2-4F78-8689-24A5B0BE76DB}"/>
              </a:ext>
            </a:extLst>
          </p:cNvPr>
          <p:cNvGrpSpPr/>
          <p:nvPr/>
        </p:nvGrpSpPr>
        <p:grpSpPr>
          <a:xfrm>
            <a:off x="6399878" y="3342995"/>
            <a:ext cx="2472116" cy="2760968"/>
            <a:chOff x="6399878" y="3342995"/>
            <a:chExt cx="2472116" cy="27609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399879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6E1FF-7A3B-444F-B3C9-469ADEC0DED2}"/>
                </a:ext>
              </a:extLst>
            </p:cNvPr>
            <p:cNvSpPr/>
            <p:nvPr/>
          </p:nvSpPr>
          <p:spPr>
            <a:xfrm>
              <a:off x="6525999" y="3939682"/>
              <a:ext cx="2214400" cy="176188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5" name="Imagen 15">
              <a:extLst>
                <a:ext uri="{FF2B5EF4-FFF2-40B4-BE49-F238E27FC236}">
                  <a16:creationId xmlns:a16="http://schemas.microsoft.com/office/drawing/2014/main" id="{0E8AF924-6B07-4884-8DAD-1DA05532A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1"/>
            <a:stretch/>
          </p:blipFill>
          <p:spPr>
            <a:xfrm>
              <a:off x="6649948" y="4363308"/>
              <a:ext cx="1966499" cy="91462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25ACE7-39CD-4040-9AE7-9B542F5FFA87}"/>
                </a:ext>
              </a:extLst>
            </p:cNvPr>
            <p:cNvSpPr txBox="1"/>
            <p:nvPr/>
          </p:nvSpPr>
          <p:spPr>
            <a:xfrm>
              <a:off x="6399878" y="3342995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Bucket House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0A1986-CB07-4819-AB3F-8A8D8DAA4ED9}"/>
              </a:ext>
            </a:extLst>
          </p:cNvPr>
          <p:cNvGrpSpPr/>
          <p:nvPr/>
        </p:nvGrpSpPr>
        <p:grpSpPr>
          <a:xfrm>
            <a:off x="9170043" y="3352019"/>
            <a:ext cx="2472116" cy="2766381"/>
            <a:chOff x="9170043" y="3352019"/>
            <a:chExt cx="2472116" cy="27663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9170044" y="3548455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30" name="Picture 2" descr="Image result for linear regression equation">
              <a:extLst>
                <a:ext uri="{FF2B5EF4-FFF2-40B4-BE49-F238E27FC236}">
                  <a16:creationId xmlns:a16="http://schemas.microsoft.com/office/drawing/2014/main" id="{3BC7F625-171F-4665-8CF4-30791DA81C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3" t="17293" r="20115" b="65588"/>
            <a:stretch/>
          </p:blipFill>
          <p:spPr bwMode="auto">
            <a:xfrm>
              <a:off x="9556377" y="4652466"/>
              <a:ext cx="1711650" cy="33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Related image">
              <a:extLst>
                <a:ext uri="{FF2B5EF4-FFF2-40B4-BE49-F238E27FC236}">
                  <a16:creationId xmlns:a16="http://schemas.microsoft.com/office/drawing/2014/main" id="{842A0DA6-41E2-4ED0-9595-566CA8853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2833" y="3990044"/>
              <a:ext cx="1975650" cy="1661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F91EE0-02EB-4590-8AB0-DE27D14720D4}"/>
                </a:ext>
              </a:extLst>
            </p:cNvPr>
            <p:cNvSpPr/>
            <p:nvPr/>
          </p:nvSpPr>
          <p:spPr>
            <a:xfrm>
              <a:off x="9807389" y="4654313"/>
              <a:ext cx="1039528" cy="33262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DDADFC-0770-451C-B3E4-9C280FD6B410}"/>
                </a:ext>
              </a:extLst>
            </p:cNvPr>
            <p:cNvSpPr txBox="1"/>
            <p:nvPr/>
          </p:nvSpPr>
          <p:spPr>
            <a:xfrm>
              <a:off x="9170043" y="3352019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Run Linear Reg.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2E233FD-1216-472B-9A66-A7413A867CC8}"/>
              </a:ext>
            </a:extLst>
          </p:cNvPr>
          <p:cNvSpPr/>
          <p:nvPr/>
        </p:nvSpPr>
        <p:spPr>
          <a:xfrm>
            <a:off x="928229" y="4853181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BE16F9-5CF6-4FF4-A09F-703D694A2BA8}"/>
              </a:ext>
            </a:extLst>
          </p:cNvPr>
          <p:cNvSpPr/>
          <p:nvPr/>
        </p:nvSpPr>
        <p:spPr>
          <a:xfrm>
            <a:off x="928229" y="1562544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CF6BC-E818-4285-A6FB-2E13135D7066}"/>
              </a:ext>
            </a:extLst>
          </p:cNvPr>
          <p:cNvSpPr/>
          <p:nvPr/>
        </p:nvSpPr>
        <p:spPr>
          <a:xfrm>
            <a:off x="928229" y="3200967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7C99E-2C6A-4311-AACA-42EAB58843CD}"/>
              </a:ext>
            </a:extLst>
          </p:cNvPr>
          <p:cNvSpPr txBox="1"/>
          <p:nvPr/>
        </p:nvSpPr>
        <p:spPr>
          <a:xfrm>
            <a:off x="928231" y="1563601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Stepwise operation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611F-BBAB-4FE2-8DC6-E39775198206}"/>
              </a:ext>
            </a:extLst>
          </p:cNvPr>
          <p:cNvSpPr txBox="1"/>
          <p:nvPr/>
        </p:nvSpPr>
        <p:spPr>
          <a:xfrm>
            <a:off x="928230" y="3184470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MLR with Buckets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C1BDD-8CFB-4848-BE39-5523CB1A6C67}"/>
              </a:ext>
            </a:extLst>
          </p:cNvPr>
          <p:cNvSpPr txBox="1"/>
          <p:nvPr/>
        </p:nvSpPr>
        <p:spPr>
          <a:xfrm>
            <a:off x="928229" y="485862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Prediction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/>
              <p:nvPr/>
            </p:nvSpPr>
            <p:spPr>
              <a:xfrm>
                <a:off x="1024699" y="4273855"/>
                <a:ext cx="620228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i="1" smtClean="0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𝑉𝑎𝑟𝑖𝑎𝑏𝑙𝑒𝑠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+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99" y="4273855"/>
                <a:ext cx="6202285" cy="215444"/>
              </a:xfrm>
              <a:prstGeom prst="rect">
                <a:avLst/>
              </a:prstGeom>
              <a:blipFill>
                <a:blip r:embed="rId3"/>
                <a:stretch>
                  <a:fillRect l="-982" t="-25714" b="-5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698C48F-A588-41E2-9A31-93F8E2DFE761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D522C8F-2C0D-4BDB-9CFB-EFD58D13473D}"/>
              </a:ext>
            </a:extLst>
          </p:cNvPr>
          <p:cNvSpPr txBox="1">
            <a:spLocks/>
          </p:cNvSpPr>
          <p:nvPr/>
        </p:nvSpPr>
        <p:spPr>
          <a:xfrm>
            <a:off x="7645950" y="2080033"/>
            <a:ext cx="4073799" cy="299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MLR AIC model with numerical variables only combine models using results from step 1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Stepwise operation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each time to select the best features for all features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approach to get the best of both linear models and Naïve Bayes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27C4A572-0D3F-4056-9183-2F64C933FAA0}"/>
              </a:ext>
            </a:extLst>
          </p:cNvPr>
          <p:cNvSpPr txBox="1">
            <a:spLocks/>
          </p:cNvSpPr>
          <p:nvPr/>
        </p:nvSpPr>
        <p:spPr>
          <a:xfrm>
            <a:off x="928228" y="2153570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Reduced 31 numeric variables to 17 significate variable through stepwise forward AIC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6A96BD1-C774-4A8E-8689-3D4E5926B942}"/>
              </a:ext>
            </a:extLst>
          </p:cNvPr>
          <p:cNvSpPr/>
          <p:nvPr/>
        </p:nvSpPr>
        <p:spPr>
          <a:xfrm rot="5400000">
            <a:off x="3840179" y="2600228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6E41527-04BE-412B-AE6F-B49294D6708A}"/>
              </a:ext>
            </a:extLst>
          </p:cNvPr>
          <p:cNvSpPr/>
          <p:nvPr/>
        </p:nvSpPr>
        <p:spPr>
          <a:xfrm rot="5400000">
            <a:off x="3840179" y="4293667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1C9B6689-F229-43FA-B4F5-7D9819BE4F11}"/>
              </a:ext>
            </a:extLst>
          </p:cNvPr>
          <p:cNvSpPr txBox="1">
            <a:spLocks/>
          </p:cNvSpPr>
          <p:nvPr/>
        </p:nvSpPr>
        <p:spPr>
          <a:xfrm>
            <a:off x="928228" y="3650528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probability of houses being in each buckets as weights and significate variables derived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311888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Great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8" y="1656079"/>
            <a:ext cx="9462121" cy="478932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tIns="182880" rIns="182880" bIns="182880" anchor="ctr">
            <a:normAutofit fontScale="92500" lnSpcReduction="20000"/>
          </a:bodyPr>
          <a:lstStyle/>
          <a:p>
            <a:r>
              <a:rPr lang="en-US" sz="2400" dirty="0"/>
              <a:t>Project Management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First alignments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objectives &amp; workflow – is key! 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Designating roles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tough, since steps are interdependent.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Discipline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key, but tough, due to complexity.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Possible, but tough to work with different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(R &amp; Python)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Communication &amp; Files: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Slack &amp; GitHub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good, but not enough.</a:t>
            </a:r>
          </a:p>
          <a:p>
            <a:r>
              <a:rPr lang="en-US" sz="2400" dirty="0"/>
              <a:t>Modeling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Interesting to see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pros/cons of each model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dealing with different types of variables.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Hard to identify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especially when joining models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Tough to assess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computational power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A266-3A63-41C3-8CEF-10A6E05B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…and Thank You!</a:t>
            </a:r>
          </a:p>
        </p:txBody>
      </p:sp>
    </p:spTree>
    <p:extLst>
      <p:ext uri="{BB962C8B-B14F-4D97-AF65-F5344CB8AC3E}">
        <p14:creationId xmlns:p14="http://schemas.microsoft.com/office/powerpoint/2010/main" val="23683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Our first Machine Learning Project!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Project Workflow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All for one and one for 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737FA5-5433-4CA6-97B2-988F1228FD5C}"/>
              </a:ext>
            </a:extLst>
          </p:cNvPr>
          <p:cNvGrpSpPr/>
          <p:nvPr/>
        </p:nvGrpSpPr>
        <p:grpSpPr>
          <a:xfrm>
            <a:off x="1450961" y="1499647"/>
            <a:ext cx="9831425" cy="900086"/>
            <a:chOff x="1450961" y="1499647"/>
            <a:chExt cx="9831425" cy="900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FB535D-0686-46D0-8D5B-42AE3A5ACF0E}"/>
                </a:ext>
              </a:extLst>
            </p:cNvPr>
            <p:cNvSpPr/>
            <p:nvPr/>
          </p:nvSpPr>
          <p:spPr>
            <a:xfrm>
              <a:off x="3848095" y="1558977"/>
              <a:ext cx="7434291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Predict, Learn &amp; Explore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5C6428-2A19-43AB-B3B7-AEEE6C5B74B5}"/>
                </a:ext>
              </a:extLst>
            </p:cNvPr>
            <p:cNvSpPr/>
            <p:nvPr/>
          </p:nvSpPr>
          <p:spPr>
            <a:xfrm>
              <a:off x="1450961" y="1499647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Team &amp; Personal Objectives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42C54-FA8A-49F0-B28C-C1C10D2945F8}"/>
              </a:ext>
            </a:extLst>
          </p:cNvPr>
          <p:cNvGrpSpPr/>
          <p:nvPr/>
        </p:nvGrpSpPr>
        <p:grpSpPr>
          <a:xfrm>
            <a:off x="1450958" y="2534839"/>
            <a:ext cx="9831429" cy="900086"/>
            <a:chOff x="1450958" y="2534839"/>
            <a:chExt cx="9831429" cy="900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7B052A-3C7C-4EB6-8A74-13D8A37CE167}"/>
                </a:ext>
              </a:extLst>
            </p:cNvPr>
            <p:cNvSpPr/>
            <p:nvPr/>
          </p:nvSpPr>
          <p:spPr>
            <a:xfrm>
              <a:off x="3848097" y="2597741"/>
              <a:ext cx="7434290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gave it a run!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E6A7B9-54A3-4A62-8341-C411F961E7D3}"/>
                </a:ext>
              </a:extLst>
            </p:cNvPr>
            <p:cNvSpPr/>
            <p:nvPr/>
          </p:nvSpPr>
          <p:spPr>
            <a:xfrm>
              <a:off x="1450958" y="2534839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Exploratory Data Analysis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594E1B-930C-4CC7-B327-4A5E77A2F35C}"/>
              </a:ext>
            </a:extLst>
          </p:cNvPr>
          <p:cNvGrpSpPr/>
          <p:nvPr/>
        </p:nvGrpSpPr>
        <p:grpSpPr>
          <a:xfrm>
            <a:off x="1450960" y="3570031"/>
            <a:ext cx="9831427" cy="900086"/>
            <a:chOff x="1450960" y="3570031"/>
            <a:chExt cx="9831427" cy="9000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D4FBC1-5BEA-422D-BB0C-A7F13F198AC0}"/>
                </a:ext>
              </a:extLst>
            </p:cNvPr>
            <p:cNvSpPr/>
            <p:nvPr/>
          </p:nvSpPr>
          <p:spPr>
            <a:xfrm>
              <a:off x="3848095" y="3602691"/>
              <a:ext cx="7434292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tried, but the best was used by all.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195FCE-027F-42D6-A1D1-4270AB0453F1}"/>
                </a:ext>
              </a:extLst>
            </p:cNvPr>
            <p:cNvSpPr/>
            <p:nvPr/>
          </p:nvSpPr>
          <p:spPr>
            <a:xfrm>
              <a:off x="1450960" y="3570031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85EE8-81E0-4F86-9DA5-F2D2271213E5}"/>
              </a:ext>
            </a:extLst>
          </p:cNvPr>
          <p:cNvGrpSpPr/>
          <p:nvPr/>
        </p:nvGrpSpPr>
        <p:grpSpPr>
          <a:xfrm>
            <a:off x="1450960" y="4605223"/>
            <a:ext cx="9831426" cy="900086"/>
            <a:chOff x="1450960" y="4605223"/>
            <a:chExt cx="9831426" cy="9000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74FEBD-0DA7-455C-8446-775C6A0E7545}"/>
                </a:ext>
              </a:extLst>
            </p:cNvPr>
            <p:cNvSpPr/>
            <p:nvPr/>
          </p:nvSpPr>
          <p:spPr>
            <a:xfrm>
              <a:off x="3848093" y="4681459"/>
              <a:ext cx="7434293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picked (assigned) one. Some of us tried all :)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ECB4395-7553-4CCD-98E6-F4E36C10E973}"/>
                </a:ext>
              </a:extLst>
            </p:cNvPr>
            <p:cNvSpPr/>
            <p:nvPr/>
          </p:nvSpPr>
          <p:spPr>
            <a:xfrm>
              <a:off x="1450960" y="4605223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Selecting Model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5AFCC2-F4B6-472C-841B-459D6490ABEB}"/>
              </a:ext>
            </a:extLst>
          </p:cNvPr>
          <p:cNvGrpSpPr/>
          <p:nvPr/>
        </p:nvGrpSpPr>
        <p:grpSpPr>
          <a:xfrm>
            <a:off x="1450958" y="5640414"/>
            <a:ext cx="9831429" cy="900086"/>
            <a:chOff x="1450958" y="5640414"/>
            <a:chExt cx="9831429" cy="9000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A64A6A-359B-4B1A-ACB3-74F185AADE41}"/>
                </a:ext>
              </a:extLst>
            </p:cNvPr>
            <p:cNvSpPr/>
            <p:nvPr/>
          </p:nvSpPr>
          <p:spPr>
            <a:xfrm>
              <a:off x="3848093" y="5686697"/>
              <a:ext cx="7434294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Battle to the death. Only one model can stand.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6DFC8-8F36-4009-97CB-6A7A50F370D3}"/>
                </a:ext>
              </a:extLst>
            </p:cNvPr>
            <p:cNvSpPr/>
            <p:nvPr/>
          </p:nvSpPr>
          <p:spPr>
            <a:xfrm>
              <a:off x="1450958" y="5640414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A9E1A-A89B-44D5-A349-0A197D83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9" y="2115943"/>
            <a:ext cx="5704031" cy="40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72842" y="1907347"/>
            <a:ext cx="5605656" cy="4731895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10128854" cy="1280890"/>
          </a:xfrm>
        </p:spPr>
        <p:txBody>
          <a:bodyPr>
            <a:normAutofit/>
          </a:bodyPr>
          <a:lstStyle/>
          <a:p>
            <a:r>
              <a:rPr lang="en-US" b="1" dirty="0"/>
              <a:t>Data Preparation</a:t>
            </a:r>
            <a:br>
              <a:rPr lang="en-US" sz="4000" b="1" dirty="0"/>
            </a:br>
            <a:r>
              <a:rPr lang="en-US" sz="2800" dirty="0"/>
              <a:t>Pre-Processing: 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7738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Set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573192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8326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34652-F163-4EC2-8913-FA251608F394}"/>
              </a:ext>
            </a:extLst>
          </p:cNvPr>
          <p:cNvGrpSpPr/>
          <p:nvPr/>
        </p:nvGrpSpPr>
        <p:grpSpPr>
          <a:xfrm>
            <a:off x="6493352" y="1426972"/>
            <a:ext cx="5090815" cy="3056128"/>
            <a:chOff x="6493352" y="1426972"/>
            <a:chExt cx="5090815" cy="30561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61B470-A0D1-4E0B-B811-BB12050E6474}"/>
                </a:ext>
              </a:extLst>
            </p:cNvPr>
            <p:cNvSpPr/>
            <p:nvPr/>
          </p:nvSpPr>
          <p:spPr>
            <a:xfrm>
              <a:off x="6493352" y="1907347"/>
              <a:ext cx="5088690" cy="257575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7" name="Title 12">
              <a:extLst>
                <a:ext uri="{FF2B5EF4-FFF2-40B4-BE49-F238E27FC236}">
                  <a16:creationId xmlns:a16="http://schemas.microsoft.com/office/drawing/2014/main" id="{E2A8080D-D12E-424C-A938-2625E487B7C6}"/>
                </a:ext>
              </a:extLst>
            </p:cNvPr>
            <p:cNvSpPr txBox="1">
              <a:spLocks/>
            </p:cNvSpPr>
            <p:nvPr/>
          </p:nvSpPr>
          <p:spPr>
            <a:xfrm>
              <a:off x="6495477" y="1426972"/>
              <a:ext cx="5088690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Features 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character values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“CATEGORICAL”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number values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“NUMERICAL”</a:t>
                  </a:r>
                </a:p>
                <a:p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  <a:blipFill>
                  <a:blip r:embed="rId2"/>
                  <a:stretch>
                    <a:fillRect l="-390" b="-582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50A0A9C-B25A-0448-9856-7B264B30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25" y="3154081"/>
              <a:ext cx="4760925" cy="1215555"/>
            </a:xfrm>
            <a:prstGeom prst="rect">
              <a:avLst/>
            </a:prstGeom>
          </p:spPr>
        </p:pic>
        <p:sp>
          <p:nvSpPr>
            <p:cNvPr id="25" name="Title 12">
              <a:extLst>
                <a:ext uri="{FF2B5EF4-FFF2-40B4-BE49-F238E27FC236}">
                  <a16:creationId xmlns:a16="http://schemas.microsoft.com/office/drawing/2014/main" id="{5F921A2C-1709-1C4B-8E27-8CC0AEB60A5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6" y="2723209"/>
              <a:ext cx="4664412" cy="36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Using appropriate models to each value type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18E9B-40DA-4FFF-A804-DCBD4D75B6C5}"/>
              </a:ext>
            </a:extLst>
          </p:cNvPr>
          <p:cNvGrpSpPr/>
          <p:nvPr/>
        </p:nvGrpSpPr>
        <p:grpSpPr>
          <a:xfrm>
            <a:off x="6493351" y="4752353"/>
            <a:ext cx="5464855" cy="1886889"/>
            <a:chOff x="6493351" y="4752353"/>
            <a:chExt cx="5464855" cy="18868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B06FF4-E225-44F4-8C8D-81B7D7161A1B}"/>
                </a:ext>
              </a:extLst>
            </p:cNvPr>
            <p:cNvSpPr/>
            <p:nvPr/>
          </p:nvSpPr>
          <p:spPr>
            <a:xfrm>
              <a:off x="6493351" y="5205509"/>
              <a:ext cx="5133151" cy="143373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8" name="Title 12">
              <a:extLst>
                <a:ext uri="{FF2B5EF4-FFF2-40B4-BE49-F238E27FC236}">
                  <a16:creationId xmlns:a16="http://schemas.microsoft.com/office/drawing/2014/main" id="{8C4418D9-CC54-5547-BC8D-516E3BBC9F32}"/>
                </a:ext>
              </a:extLst>
            </p:cNvPr>
            <p:cNvSpPr txBox="1">
              <a:spLocks/>
            </p:cNvSpPr>
            <p:nvPr/>
          </p:nvSpPr>
          <p:spPr>
            <a:xfrm>
              <a:off x="6493352" y="4752353"/>
              <a:ext cx="5133151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 fontScale="92500"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3. </a:t>
              </a:r>
              <a:r>
                <a:rPr lang="en-US" dirty="0" err="1"/>
                <a:t>Dummifying</a:t>
              </a:r>
              <a:r>
                <a:rPr lang="en-US" dirty="0"/>
                <a:t> Character Values (Python)</a:t>
              </a:r>
            </a:p>
            <a:p>
              <a:endParaRPr lang="en-US" dirty="0"/>
            </a:p>
          </p:txBody>
        </p:sp>
        <p:sp>
          <p:nvSpPr>
            <p:cNvPr id="27" name="Title 12">
              <a:extLst>
                <a:ext uri="{FF2B5EF4-FFF2-40B4-BE49-F238E27FC236}">
                  <a16:creationId xmlns:a16="http://schemas.microsoft.com/office/drawing/2014/main" id="{1A9320D4-020C-8241-B155-7C2D6F7E74B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7" y="6051298"/>
              <a:ext cx="46644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Allowing the use of all features in all models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Spreading features string levels to columns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binary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Dropping dominant level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default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  <a:blipFill>
                  <a:blip r:embed="rId4"/>
                  <a:stretch>
                    <a:fillRect l="-334" b="-56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2">
            <a:extLst>
              <a:ext uri="{FF2B5EF4-FFF2-40B4-BE49-F238E27FC236}">
                <a16:creationId xmlns:a16="http://schemas.microsoft.com/office/drawing/2014/main" id="{B436A0A0-E031-AB46-B4FB-50759D0462A0}"/>
              </a:ext>
            </a:extLst>
          </p:cNvPr>
          <p:cNvSpPr txBox="1">
            <a:spLocks/>
          </p:cNvSpPr>
          <p:nvPr/>
        </p:nvSpPr>
        <p:spPr>
          <a:xfrm>
            <a:off x="3988165" y="1502238"/>
            <a:ext cx="1749171" cy="283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0F972-834E-4042-94C5-E0774BE69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754" y="3262352"/>
            <a:ext cx="4737832" cy="30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277741"/>
            <a:ext cx="3336926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Further analyzed if of transformations improved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normality.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ACA69-BD63-4CF1-9AD5-28A86B32464D}"/>
              </a:ext>
            </a:extLst>
          </p:cNvPr>
          <p:cNvSpPr txBox="1"/>
          <p:nvPr/>
        </p:nvSpPr>
        <p:spPr>
          <a:xfrm>
            <a:off x="8014386" y="2204720"/>
            <a:ext cx="330131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Floor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Living Area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 Frontage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Basement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B2F1D2-8DC3-4079-A0A0-F5C8119FE318}"/>
              </a:ext>
            </a:extLst>
          </p:cNvPr>
          <p:cNvGrpSpPr/>
          <p:nvPr/>
        </p:nvGrpSpPr>
        <p:grpSpPr>
          <a:xfrm>
            <a:off x="8014386" y="4073883"/>
            <a:ext cx="3323666" cy="721637"/>
            <a:chOff x="2832815" y="2213618"/>
            <a:chExt cx="7388975" cy="16043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7108672-597B-4152-A7C1-3B4AD3910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4599017" y="2213618"/>
              <a:ext cx="1930273" cy="150689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4B3578-5C5E-4F3B-ADBE-97B478B0E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2832815" y="2275376"/>
              <a:ext cx="1862814" cy="13833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0FB9DB8-B4BD-4184-ADAF-FADB2B1AF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8395817" y="2256847"/>
              <a:ext cx="1825973" cy="142044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2B94DB-1A12-436F-AA72-E9F38D3E6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6548670" y="2294551"/>
              <a:ext cx="1906474" cy="1523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936</Words>
  <Application>Microsoft Office PowerPoint</Application>
  <PresentationFormat>Widescreen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Home Alone  Adrian Kay Alejandro Esteve Heloisa Dutcocky Raul Vallejo</vt:lpstr>
      <vt:lpstr>Agenda Our first Machine Learning Project!</vt:lpstr>
      <vt:lpstr>Workflow All for one and one for all.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Data Preparation Pre-Processing: Missing Data and String Values “Fixing”</vt:lpstr>
      <vt:lpstr>Data Preparation Feature Transformation: Identify Predictors</vt:lpstr>
      <vt:lpstr>Data Preparation Feature Transformation: Log</vt:lpstr>
      <vt:lpstr>Selecting a Model Our approach to minimize the RMSE</vt:lpstr>
      <vt:lpstr>Selecting a Model Lasso Regression: decent R2 Adj.; poor use of Features </vt:lpstr>
      <vt:lpstr>Selecting a Model Boosting trees combined with linear models</vt:lpstr>
      <vt:lpstr>Final Model Step 1: Naïve Bayes</vt:lpstr>
      <vt:lpstr>Final Model Step 2: Linear Regression Model</vt:lpstr>
      <vt:lpstr>Final Considerations Great experience</vt:lpstr>
      <vt:lpstr>Questions?  …and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119</cp:revision>
  <dcterms:created xsi:type="dcterms:W3CDTF">2018-10-30T19:18:56Z</dcterms:created>
  <dcterms:modified xsi:type="dcterms:W3CDTF">2018-11-19T16:31:57Z</dcterms:modified>
</cp:coreProperties>
</file>