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65" r:id="rId2"/>
    <p:sldId id="275" r:id="rId3"/>
    <p:sldId id="273" r:id="rId4"/>
    <p:sldId id="274" r:id="rId5"/>
    <p:sldId id="272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300"/>
    <a:srgbClr val="3AB6FA"/>
    <a:srgbClr val="C00097"/>
    <a:srgbClr val="ED0045"/>
    <a:srgbClr val="EBA1F5"/>
    <a:srgbClr val="F9F9F9"/>
    <a:srgbClr val="F64444"/>
    <a:srgbClr val="F75E5E"/>
    <a:srgbClr val="5BBF5B"/>
    <a:srgbClr val="009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37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42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0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249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3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9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2" y="218757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9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5640" y="6135808"/>
            <a:ext cx="838357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3090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8242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9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2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5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69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6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9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1982788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143700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8E00-D451-411D-8784-6AD2B1F174F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XXXX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491658-A90D-4C65-B7D2-795B87CFC49D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/>
              <a:t>Goal: key learnings from the dataset that influenced the analysis.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Univariate vs. Multivariate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Numerical Data (scatter/bubble) vs Nominal Data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Nominal Data (boxplot).</a:t>
            </a:r>
          </a:p>
          <a:p>
            <a:pPr>
              <a:lnSpc>
                <a:spcPct val="150000"/>
              </a:lnSpc>
            </a:pPr>
            <a:r>
              <a:rPr lang="en-US" sz="2000" spc="10" dirty="0"/>
              <a:t> RAUL</a:t>
            </a:r>
          </a:p>
        </p:txBody>
      </p:sp>
    </p:spTree>
    <p:extLst>
      <p:ext uri="{BB962C8B-B14F-4D97-AF65-F5344CB8AC3E}">
        <p14:creationId xmlns:p14="http://schemas.microsoft.com/office/powerpoint/2010/main" val="1336718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First look at the response variable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347624-4874-4326-A8E0-8FF6A811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125" y="2067538"/>
            <a:ext cx="5938092" cy="424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3736AA9-59AB-40F2-A065-AB8C163A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39" y="2352100"/>
            <a:ext cx="4134486" cy="3362900"/>
          </a:xfrm>
        </p:spPr>
        <p:txBody>
          <a:bodyPr/>
          <a:lstStyle/>
          <a:p>
            <a:r>
              <a:rPr lang="en-US" dirty="0"/>
              <a:t>Histogram: significant </a:t>
            </a:r>
            <a:r>
              <a:rPr lang="en-US" b="1" dirty="0">
                <a:solidFill>
                  <a:schemeClr val="accent1"/>
                </a:solidFill>
              </a:rPr>
              <a:t>right skew</a:t>
            </a:r>
          </a:p>
          <a:p>
            <a:endParaRPr lang="en-US" dirty="0"/>
          </a:p>
          <a:p>
            <a:r>
              <a:rPr lang="en-US" dirty="0"/>
              <a:t>QQ plot: Log transformation is </a:t>
            </a:r>
            <a:r>
              <a:rPr lang="en-US" b="1" dirty="0">
                <a:solidFill>
                  <a:srgbClr val="F64444"/>
                </a:solidFill>
              </a:rPr>
              <a:t>not enough to correct heavy tails</a:t>
            </a:r>
          </a:p>
          <a:p>
            <a:pPr marL="0" indent="0">
              <a:buNone/>
            </a:pPr>
            <a:endParaRPr lang="en-US" b="1" dirty="0">
              <a:solidFill>
                <a:srgbClr val="F64444"/>
              </a:solidFill>
            </a:endParaRPr>
          </a:p>
          <a:p>
            <a:r>
              <a:rPr lang="en-US" dirty="0"/>
              <a:t>Observations in the</a:t>
            </a:r>
            <a:r>
              <a:rPr lang="en-US" b="1" dirty="0"/>
              <a:t> </a:t>
            </a:r>
            <a:r>
              <a:rPr lang="en-US" b="1" dirty="0">
                <a:solidFill>
                  <a:srgbClr val="F64444"/>
                </a:solidFill>
              </a:rPr>
              <a:t>tails will be THE HARDEST TO PREDICT</a:t>
            </a:r>
          </a:p>
        </p:txBody>
      </p:sp>
    </p:spTree>
    <p:extLst>
      <p:ext uri="{BB962C8B-B14F-4D97-AF65-F5344CB8AC3E}">
        <p14:creationId xmlns:p14="http://schemas.microsoft.com/office/powerpoint/2010/main" val="332502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Do new houses sell for higher prices?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D1F0605-0074-480D-AFF8-73A9FD1B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39" y="2352100"/>
            <a:ext cx="3408098" cy="275972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Positive correlation </a:t>
            </a:r>
            <a:r>
              <a:rPr lang="en-US" dirty="0"/>
              <a:t>between the variables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Year Built density suggests there are </a:t>
            </a:r>
            <a:r>
              <a:rPr lang="en-US" b="1" dirty="0">
                <a:solidFill>
                  <a:srgbClr val="C00097"/>
                </a:solidFill>
              </a:rPr>
              <a:t>3 modes</a:t>
            </a:r>
            <a:r>
              <a:rPr lang="en-US" dirty="0"/>
              <a:t> / building sprees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F43B898-2D86-4D9C-80E1-0D835A368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841" y="2188602"/>
            <a:ext cx="6537157" cy="466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94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Difference in neighborhoods explained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0ABD9-BD15-42F2-919B-A0FA5EC70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79" y="2115942"/>
            <a:ext cx="6332621" cy="45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D1361FA-BE05-4C3A-B677-84B9A8232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38" y="2352099"/>
            <a:ext cx="3913425" cy="428714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Price differences </a:t>
            </a:r>
            <a:r>
              <a:rPr lang="en-US" dirty="0"/>
              <a:t>between neighborhoods </a:t>
            </a:r>
            <a:r>
              <a:rPr lang="en-US" b="1" dirty="0">
                <a:solidFill>
                  <a:schemeClr val="tx2"/>
                </a:solidFill>
              </a:rPr>
              <a:t>can be explained</a:t>
            </a:r>
          </a:p>
          <a:p>
            <a:endParaRPr lang="en-US" b="1" dirty="0">
              <a:solidFill>
                <a:srgbClr val="3AB6FA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New neighborhoods </a:t>
            </a:r>
            <a:r>
              <a:rPr lang="en-US" dirty="0"/>
              <a:t>pop up over time</a:t>
            </a:r>
          </a:p>
          <a:p>
            <a:endParaRPr lang="en-US" dirty="0"/>
          </a:p>
          <a:p>
            <a:r>
              <a:rPr lang="en-US" dirty="0"/>
              <a:t>Exponentially </a:t>
            </a:r>
            <a:r>
              <a:rPr lang="en-US" b="1" dirty="0">
                <a:solidFill>
                  <a:schemeClr val="accent2"/>
                </a:solidFill>
              </a:rPr>
              <a:t>drives up average price</a:t>
            </a:r>
          </a:p>
          <a:p>
            <a:endParaRPr lang="en-US" b="1" dirty="0">
              <a:solidFill>
                <a:srgbClr val="3AB6FA"/>
              </a:solidFill>
            </a:endParaRPr>
          </a:p>
          <a:p>
            <a:r>
              <a:rPr lang="en-US" b="1" dirty="0">
                <a:solidFill>
                  <a:srgbClr val="FF7300"/>
                </a:solidFill>
              </a:rPr>
              <a:t>“Up and coming”</a:t>
            </a:r>
            <a:r>
              <a:rPr lang="en-US" dirty="0">
                <a:solidFill>
                  <a:srgbClr val="3AB6FA"/>
                </a:solidFill>
              </a:rPr>
              <a:t> </a:t>
            </a:r>
            <a:r>
              <a:rPr lang="en-US" b="1" dirty="0">
                <a:solidFill>
                  <a:srgbClr val="FF7300"/>
                </a:solidFill>
              </a:rPr>
              <a:t>effect</a:t>
            </a:r>
          </a:p>
          <a:p>
            <a:pPr lvl="1"/>
            <a:r>
              <a:rPr lang="en-US" dirty="0">
                <a:solidFill>
                  <a:srgbClr val="FF7300"/>
                </a:solidFill>
              </a:rPr>
              <a:t>Gentrification?</a:t>
            </a:r>
          </a:p>
        </p:txBody>
      </p:sp>
    </p:spTree>
    <p:extLst>
      <p:ext uri="{BB962C8B-B14F-4D97-AF65-F5344CB8AC3E}">
        <p14:creationId xmlns:p14="http://schemas.microsoft.com/office/powerpoint/2010/main" val="136828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Fitting Model</a:t>
            </a:r>
            <a:br>
              <a:rPr lang="en-US" b="1" dirty="0"/>
            </a:br>
            <a:r>
              <a:rPr lang="en-US" sz="2800" dirty="0"/>
              <a:t>Feature Selection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28F42-0B4B-406F-B507-5FCD62DD7726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/>
              <a:t>RAUL /ALE</a:t>
            </a:r>
            <a:endParaRPr lang="en-US" sz="2000" b="1" spc="1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spc="10" dirty="0"/>
          </a:p>
        </p:txBody>
      </p:sp>
    </p:spTree>
    <p:extLst>
      <p:ext uri="{BB962C8B-B14F-4D97-AF65-F5344CB8AC3E}">
        <p14:creationId xmlns:p14="http://schemas.microsoft.com/office/powerpoint/2010/main" val="345874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Fitting Model</a:t>
            </a:r>
            <a:br>
              <a:rPr lang="en-US" b="1" dirty="0"/>
            </a:br>
            <a:r>
              <a:rPr lang="en-US" sz="2800" dirty="0"/>
              <a:t>Naïve Bayes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AFEC690-437E-42A0-A9A2-779A2F55F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22"/>
          <a:stretch/>
        </p:blipFill>
        <p:spPr>
          <a:xfrm>
            <a:off x="8341151" y="4246994"/>
            <a:ext cx="2961869" cy="249918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C25F227-3438-4DD2-8EC8-81BD804B9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151" y="2861367"/>
            <a:ext cx="2961869" cy="138562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703D6DD-7644-4403-BC9E-4F5D14AF12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154"/>
          <a:stretch/>
        </p:blipFill>
        <p:spPr>
          <a:xfrm>
            <a:off x="8341151" y="113865"/>
            <a:ext cx="2961869" cy="2747500"/>
          </a:xfrm>
          <a:prstGeom prst="rect">
            <a:avLst/>
          </a:prstGeom>
        </p:spPr>
      </p:pic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736FEFD3-18C3-4105-8FAC-C2E854A8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39" y="2352100"/>
            <a:ext cx="5565644" cy="323345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Given a set of features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the probability of the house being in a certain </a:t>
            </a:r>
            <a:r>
              <a:rPr lang="en-US" b="1" dirty="0">
                <a:solidFill>
                  <a:schemeClr val="tx2"/>
                </a:solidFill>
              </a:rPr>
              <a:t>price range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en-US" dirty="0"/>
          </a:p>
          <a:p>
            <a:r>
              <a:rPr lang="en-US" dirty="0"/>
              <a:t>Treat </a:t>
            </a:r>
            <a:r>
              <a:rPr lang="en-US" b="1" dirty="0">
                <a:solidFill>
                  <a:schemeClr val="accent1"/>
                </a:solidFill>
              </a:rPr>
              <a:t>each house as a ‘basket’ </a:t>
            </a:r>
            <a:r>
              <a:rPr lang="en-US" dirty="0"/>
              <a:t>of ‘items’ or features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Motivation: </a:t>
            </a:r>
            <a:r>
              <a:rPr lang="en-US" b="1" dirty="0">
                <a:solidFill>
                  <a:schemeClr val="accent2"/>
                </a:solidFill>
              </a:rPr>
              <a:t>stacking up individual categorical features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may ladder up into helpful information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Takeaway: We can </a:t>
            </a:r>
            <a:r>
              <a:rPr lang="en-US" b="1" dirty="0">
                <a:solidFill>
                  <a:srgbClr val="FF7300"/>
                </a:solidFill>
              </a:rPr>
              <a:t>assign probabilities to</a:t>
            </a:r>
            <a:r>
              <a:rPr lang="en-US" dirty="0">
                <a:solidFill>
                  <a:srgbClr val="FF7300"/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which </a:t>
            </a:r>
            <a:r>
              <a:rPr lang="en-US" b="1" dirty="0">
                <a:solidFill>
                  <a:srgbClr val="FF7300"/>
                </a:solidFill>
              </a:rPr>
              <a:t>price range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house is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Fitting Model</a:t>
            </a:r>
            <a:br>
              <a:rPr lang="en-US" b="1" dirty="0"/>
            </a:br>
            <a:r>
              <a:rPr lang="en-US" sz="2800" dirty="0"/>
              <a:t>Feature Selection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55A4D9E-C66B-4313-AB50-CA695A523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39" y="2352100"/>
            <a:ext cx="2885714" cy="2759727"/>
          </a:xfrm>
        </p:spPr>
        <p:txBody>
          <a:bodyPr/>
          <a:lstStyle/>
          <a:p>
            <a:r>
              <a:rPr lang="en-US" dirty="0"/>
              <a:t>Random forest variable importance tracking</a:t>
            </a:r>
            <a:endParaRPr lang="en-US" b="1" dirty="0">
              <a:solidFill>
                <a:srgbClr val="3AB6FA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541D54-D124-439F-BE09-6A1B49D73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41"/>
          <a:stretch/>
        </p:blipFill>
        <p:spPr>
          <a:xfrm>
            <a:off x="5950563" y="2352100"/>
            <a:ext cx="4790476" cy="3079421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97A689D8-6E70-4E0E-B5D3-81C0139F45B1}"/>
              </a:ext>
            </a:extLst>
          </p:cNvPr>
          <p:cNvSpPr txBox="1">
            <a:spLocks/>
          </p:cNvSpPr>
          <p:nvPr/>
        </p:nvSpPr>
        <p:spPr>
          <a:xfrm>
            <a:off x="5950563" y="2049136"/>
            <a:ext cx="3357326" cy="2759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Variable importance plot</a:t>
            </a:r>
            <a:endParaRPr lang="en-US" b="1" dirty="0">
              <a:solidFill>
                <a:srgbClr val="3AB6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2095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accent2"/>
        </a:solidFill>
        <a:ln w="57150"/>
      </a:spPr>
      <a:bodyPr rtlCol="0" anchor="ctr"/>
      <a:lstStyle>
        <a:defPPr algn="ctr">
          <a:lnSpc>
            <a:spcPct val="150000"/>
          </a:lnSpc>
          <a:defRPr sz="4400" b="1" spc="1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FFFFFF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2287</TotalTime>
  <Words>192</Words>
  <Application>Microsoft Office PowerPoint</Application>
  <PresentationFormat>Panorámica</PresentationFormat>
  <Paragraphs>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Wisp</vt:lpstr>
      <vt:lpstr>Exploratory Data Analysis XXXX</vt:lpstr>
      <vt:lpstr>Exploratory Data Analysis First look at the response variable</vt:lpstr>
      <vt:lpstr>Exploratory Data Analysis Do new houses sell for higher prices?</vt:lpstr>
      <vt:lpstr>Exploratory Data Analysis Difference in neighborhoods explained</vt:lpstr>
      <vt:lpstr>Fitting Model Feature Selection</vt:lpstr>
      <vt:lpstr>Fitting Model Naïve Bayes</vt:lpstr>
      <vt:lpstr>Fitting Model Feature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Esteve</dc:creator>
  <cp:lastModifiedBy>Raul</cp:lastModifiedBy>
  <cp:revision>83</cp:revision>
  <dcterms:created xsi:type="dcterms:W3CDTF">2018-10-30T19:18:56Z</dcterms:created>
  <dcterms:modified xsi:type="dcterms:W3CDTF">2018-11-15T15:22:21Z</dcterms:modified>
</cp:coreProperties>
</file>