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64" r:id="rId4"/>
    <p:sldId id="267" r:id="rId5"/>
    <p:sldId id="265" r:id="rId6"/>
    <p:sldId id="266" r:id="rId7"/>
    <p:sldId id="279" r:id="rId8"/>
    <p:sldId id="280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08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700" b="1" dirty="0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HELO / AKAY</a:t>
            </a:r>
          </a:p>
        </p:txBody>
      </p:sp>
    </p:spTree>
    <p:extLst>
      <p:ext uri="{BB962C8B-B14F-4D97-AF65-F5344CB8AC3E}">
        <p14:creationId xmlns:p14="http://schemas.microsoft.com/office/powerpoint/2010/main" val="157651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/>
              <a:t>RAUL /ALE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2268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Project Objective</a:t>
            </a:r>
          </a:p>
          <a:p>
            <a:r>
              <a:rPr lang="en-US" sz="2800" dirty="0"/>
              <a:t>Workflow</a:t>
            </a:r>
          </a:p>
          <a:p>
            <a:r>
              <a:rPr lang="en-US" sz="2800" dirty="0"/>
              <a:t>Exploratory Data Analysis</a:t>
            </a:r>
          </a:p>
          <a:p>
            <a:r>
              <a:rPr lang="en-US" sz="2800" dirty="0"/>
              <a:t>Data Preparation: Feature Engineering, Transformation, Selection.  </a:t>
            </a:r>
          </a:p>
          <a:p>
            <a:r>
              <a:rPr lang="en-US" sz="2800" dirty="0"/>
              <a:t>Selecting a Model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Optimizing Model</a:t>
            </a:r>
          </a:p>
          <a:p>
            <a:r>
              <a:rPr lang="en-US" sz="2800" dirty="0"/>
              <a:t>Take </a:t>
            </a:r>
            <a:r>
              <a:rPr lang="en-US" sz="2800" dirty="0" err="1"/>
              <a:t>Aways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78B38-C308-47C7-9936-3AF7AC414423}"/>
              </a:ext>
            </a:extLst>
          </p:cNvPr>
          <p:cNvSpPr/>
          <p:nvPr/>
        </p:nvSpPr>
        <p:spPr>
          <a:xfrm>
            <a:off x="6781800" y="1684421"/>
            <a:ext cx="3806839" cy="73342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spc="10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E35F0-DB89-41FD-A93A-70015B8C0F51}"/>
              </a:ext>
            </a:extLst>
          </p:cNvPr>
          <p:cNvSpPr/>
          <p:nvPr/>
        </p:nvSpPr>
        <p:spPr>
          <a:xfrm>
            <a:off x="5030780" y="5177797"/>
            <a:ext cx="3806839" cy="73342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spc="10" dirty="0"/>
              <a:t>Project Mgt: coordinating efforts;</a:t>
            </a:r>
          </a:p>
          <a:p>
            <a:pPr>
              <a:lnSpc>
                <a:spcPct val="150000"/>
              </a:lnSpc>
            </a:pPr>
            <a:r>
              <a:rPr lang="en-US" sz="1000" spc="10" dirty="0"/>
              <a:t>GitHub</a:t>
            </a:r>
          </a:p>
          <a:p>
            <a:pPr>
              <a:lnSpc>
                <a:spcPct val="150000"/>
              </a:lnSpc>
            </a:pPr>
            <a:r>
              <a:rPr lang="en-US" sz="1000" spc="10" dirty="0"/>
              <a:t>Exploring new models while executing the current</a:t>
            </a:r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Anchor everyone in one objective.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Anything beyond just predicting house prices: winning, learning?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statement + optional visual is fine (could be a team picture).</a:t>
            </a:r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3467100" cy="3448050"/>
          </a:xfrm>
          <a:prstGeom prst="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spc="10" dirty="0"/>
              <a:t>Goal: Help ground everyone on how we got to the end (consistent with our objective).</a:t>
            </a:r>
          </a:p>
          <a:p>
            <a:pPr algn="ctr">
              <a:lnSpc>
                <a:spcPct val="150000"/>
              </a:lnSpc>
            </a:pPr>
            <a:endParaRPr lang="en-US" sz="14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spc="10" dirty="0"/>
              <a:t>Simple workflow. Example: Everyone tried everything &gt; debated ideas &gt; locked in best model. 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0598B-15D9-488E-B2E8-93ECEC042D96}"/>
              </a:ext>
            </a:extLst>
          </p:cNvPr>
          <p:cNvSpPr/>
          <p:nvPr/>
        </p:nvSpPr>
        <p:spPr>
          <a:xfrm>
            <a:off x="6972302" y="2009775"/>
            <a:ext cx="3467100" cy="3448050"/>
          </a:xfrm>
          <a:prstGeom prst="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spc="10" dirty="0"/>
              <a:t>Language Chosen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pc="10" dirty="0"/>
              <a:t>Data Cleaning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pc="10" dirty="0"/>
              <a:t>Data/Feature Transformation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pc="10" dirty="0"/>
              <a:t>Feature Engineering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pc="10" dirty="0"/>
              <a:t>Feature Selection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pc="10" dirty="0"/>
              <a:t>Model Exploration</a:t>
            </a:r>
          </a:p>
        </p:txBody>
      </p:sp>
    </p:spTree>
    <p:extLst>
      <p:ext uri="{BB962C8B-B14F-4D97-AF65-F5344CB8AC3E}">
        <p14:creationId xmlns:p14="http://schemas.microsoft.com/office/powerpoint/2010/main" val="117048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key learnings from the dataset that influenced the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Univariate vs. Multivariate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Numerical Data (scatter/bubble) vs Nominal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Nominal Data (boxplot).</a:t>
            </a:r>
          </a:p>
          <a:p>
            <a:pPr>
              <a:lnSpc>
                <a:spcPct val="150000"/>
              </a:lnSpc>
            </a:pPr>
            <a:r>
              <a:rPr lang="en-US" sz="2000" spc="10" dirty="0"/>
              <a:t> RAUL</a:t>
            </a:r>
          </a:p>
        </p:txBody>
      </p:sp>
    </p:spTree>
    <p:extLst>
      <p:ext uri="{BB962C8B-B14F-4D97-AF65-F5344CB8AC3E}">
        <p14:creationId xmlns:p14="http://schemas.microsoft.com/office/powerpoint/2010/main" val="133671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data adjustments necessary to run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Target Variable: plot w &amp; w/o log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Predictors (Skewed)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Categorical: Dummy Variables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Missing Data: Plot % Missing Data, Imputing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New Variables (?)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Dealing with Outliers  HELO</a:t>
            </a:r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9579973-B5C4-4755-B459-67777FB13248}"/>
              </a:ext>
            </a:extLst>
          </p:cNvPr>
          <p:cNvSpPr txBox="1"/>
          <p:nvPr/>
        </p:nvSpPr>
        <p:spPr>
          <a:xfrm>
            <a:off x="3776459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87AE31-06B5-4ED1-B8BF-F4F86BAD42F2}"/>
              </a:ext>
            </a:extLst>
          </p:cNvPr>
          <p:cNvSpPr txBox="1"/>
          <p:nvPr/>
        </p:nvSpPr>
        <p:spPr>
          <a:xfrm>
            <a:off x="3776459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44F6EAB-C376-4BE3-B3B6-ACABA578747F}"/>
              </a:ext>
            </a:extLst>
          </p:cNvPr>
          <p:cNvSpPr/>
          <p:nvPr/>
        </p:nvSpPr>
        <p:spPr>
          <a:xfrm>
            <a:off x="4527883" y="4064688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F1717-0F1F-4B58-9ABF-8DE2A6D15ED4}"/>
              </a:ext>
            </a:extLst>
          </p:cNvPr>
          <p:cNvSpPr txBox="1"/>
          <p:nvPr/>
        </p:nvSpPr>
        <p:spPr>
          <a:xfrm>
            <a:off x="6561120" y="4352149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10D561-62A2-4B0B-B357-D839FB60E6FE}"/>
              </a:ext>
            </a:extLst>
          </p:cNvPr>
          <p:cNvSpPr txBox="1"/>
          <p:nvPr/>
        </p:nvSpPr>
        <p:spPr>
          <a:xfrm>
            <a:off x="6561120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FE6A1A6-29D9-45C6-9411-CE5A736285E2}"/>
              </a:ext>
            </a:extLst>
          </p:cNvPr>
          <p:cNvSpPr/>
          <p:nvPr/>
        </p:nvSpPr>
        <p:spPr>
          <a:xfrm>
            <a:off x="7312544" y="4066681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BEF03-4945-4728-B9AC-6DD61B100836}"/>
              </a:ext>
            </a:extLst>
          </p:cNvPr>
          <p:cNvSpPr txBox="1"/>
          <p:nvPr/>
        </p:nvSpPr>
        <p:spPr>
          <a:xfrm>
            <a:off x="9314448" y="4345049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147F73-B5E4-4522-A684-C27BEE1D869D}"/>
              </a:ext>
            </a:extLst>
          </p:cNvPr>
          <p:cNvSpPr txBox="1"/>
          <p:nvPr/>
        </p:nvSpPr>
        <p:spPr>
          <a:xfrm>
            <a:off x="9314448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66B75A44-3C66-46B3-8017-DD72D2B09491}"/>
              </a:ext>
            </a:extLst>
          </p:cNvPr>
          <p:cNvSpPr/>
          <p:nvPr/>
        </p:nvSpPr>
        <p:spPr>
          <a:xfrm>
            <a:off x="10065872" y="4059581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EC9EB-D788-4C05-9212-65900BD1E26B}"/>
              </a:ext>
            </a:extLst>
          </p:cNvPr>
          <p:cNvSpPr txBox="1"/>
          <p:nvPr/>
        </p:nvSpPr>
        <p:spPr>
          <a:xfrm>
            <a:off x="3774663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Living Area 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C310C-0EAF-4836-9446-D29821D17236}"/>
              </a:ext>
            </a:extLst>
          </p:cNvPr>
          <p:cNvSpPr txBox="1"/>
          <p:nvPr/>
        </p:nvSpPr>
        <p:spPr>
          <a:xfrm>
            <a:off x="6561958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 Frontage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LotFrontage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DF14D-6E56-4CB5-989D-AA412604BD99}"/>
              </a:ext>
            </a:extLst>
          </p:cNvPr>
          <p:cNvSpPr txBox="1"/>
          <p:nvPr/>
        </p:nvSpPr>
        <p:spPr>
          <a:xfrm>
            <a:off x="9311079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Basement Area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TotalBsmtFF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D5C9367-5DD6-4B32-9AB2-A8288E0C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05" y="2201216"/>
            <a:ext cx="2305436" cy="1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B2787CD-78DF-47B9-BA71-BC710211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14" y="4555699"/>
            <a:ext cx="2294191" cy="1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CE4AE2-0E79-479D-AF6A-D68B82C6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74" y="2201215"/>
            <a:ext cx="2331677" cy="17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DCCC8C6-2743-45F7-AD49-DE83EED7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70" y="4555699"/>
            <a:ext cx="2294191" cy="1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7CA164B-E7D4-4FC2-BC21-C23CF5F6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564" y="2201215"/>
            <a:ext cx="2331677" cy="17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03AE459-CC4E-4589-95A5-C70B3AAD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51" y="4555698"/>
            <a:ext cx="2305436" cy="178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B6893993-922F-408F-94B4-933369F66E91}"/>
              </a:ext>
            </a:extLst>
          </p:cNvPr>
          <p:cNvSpPr/>
          <p:nvPr/>
        </p:nvSpPr>
        <p:spPr>
          <a:xfrm>
            <a:off x="5857435" y="4642942"/>
            <a:ext cx="60960" cy="118994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6F1E900-DD0A-4B70-8B7C-9AEFA79672F4}"/>
              </a:ext>
            </a:extLst>
          </p:cNvPr>
          <p:cNvSpPr/>
          <p:nvPr/>
        </p:nvSpPr>
        <p:spPr>
          <a:xfrm>
            <a:off x="4181035" y="5659403"/>
            <a:ext cx="60960" cy="142240"/>
          </a:xfrm>
          <a:prstGeom prst="down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6F3E35AF-D4CA-4B96-A218-1939EE2F0131}"/>
              </a:ext>
            </a:extLst>
          </p:cNvPr>
          <p:cNvSpPr/>
          <p:nvPr/>
        </p:nvSpPr>
        <p:spPr>
          <a:xfrm>
            <a:off x="7118968" y="5862602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5622DDCF-E3EF-46B4-8668-3391B7B41821}"/>
              </a:ext>
            </a:extLst>
          </p:cNvPr>
          <p:cNvSpPr/>
          <p:nvPr/>
        </p:nvSpPr>
        <p:spPr>
          <a:xfrm rot="16200000">
            <a:off x="8533649" y="4658036"/>
            <a:ext cx="50998" cy="142240"/>
          </a:xfrm>
          <a:prstGeom prst="down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D7D1B180-D150-4308-B328-83417D589EEA}"/>
              </a:ext>
            </a:extLst>
          </p:cNvPr>
          <p:cNvSpPr/>
          <p:nvPr/>
        </p:nvSpPr>
        <p:spPr>
          <a:xfrm>
            <a:off x="9701301" y="5549335"/>
            <a:ext cx="60960" cy="142240"/>
          </a:xfrm>
          <a:prstGeom prst="down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04688D7-DE6A-44E6-87AD-7D8927C1F4AB}"/>
              </a:ext>
            </a:extLst>
          </p:cNvPr>
          <p:cNvSpPr/>
          <p:nvPr/>
        </p:nvSpPr>
        <p:spPr>
          <a:xfrm rot="16200000">
            <a:off x="11314637" y="4696447"/>
            <a:ext cx="50998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AE959D-441E-456C-949B-F92FEF3ECC34}"/>
              </a:ext>
            </a:extLst>
          </p:cNvPr>
          <p:cNvSpPr/>
          <p:nvPr/>
        </p:nvSpPr>
        <p:spPr>
          <a:xfrm>
            <a:off x="41548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FA6861-C236-4AA1-9040-370DC70A2E18}"/>
              </a:ext>
            </a:extLst>
          </p:cNvPr>
          <p:cNvSpPr/>
          <p:nvPr/>
        </p:nvSpPr>
        <p:spPr>
          <a:xfrm>
            <a:off x="6921826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Log,</a:t>
            </a:r>
          </a:p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Outliers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0EC3A6-7433-45B9-BCF2-EE7DFB3CA16D}"/>
              </a:ext>
            </a:extLst>
          </p:cNvPr>
          <p:cNvSpPr/>
          <p:nvPr/>
        </p:nvSpPr>
        <p:spPr>
          <a:xfrm>
            <a:off x="9645310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Log,</a:t>
            </a:r>
          </a:p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Outliers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4D094F1-7278-443B-B80F-811048BBCADB}"/>
              </a:ext>
            </a:extLst>
          </p:cNvPr>
          <p:cNvSpPr/>
          <p:nvPr/>
        </p:nvSpPr>
        <p:spPr>
          <a:xfrm rot="607837">
            <a:off x="5786025" y="2236808"/>
            <a:ext cx="380461" cy="80312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F9C91C-84BF-4EDD-B346-39AD2EA31F7B}"/>
              </a:ext>
            </a:extLst>
          </p:cNvPr>
          <p:cNvSpPr/>
          <p:nvPr/>
        </p:nvSpPr>
        <p:spPr>
          <a:xfrm rot="21192512">
            <a:off x="4057755" y="3482734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B325F4C-9397-425B-8ABA-45C2A9418A06}"/>
              </a:ext>
            </a:extLst>
          </p:cNvPr>
          <p:cNvSpPr/>
          <p:nvPr/>
        </p:nvSpPr>
        <p:spPr>
          <a:xfrm rot="2518027">
            <a:off x="8484584" y="2207853"/>
            <a:ext cx="380461" cy="63276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85A4FBC-9476-49BC-9AD5-F983B5E90A0B}"/>
              </a:ext>
            </a:extLst>
          </p:cNvPr>
          <p:cNvSpPr/>
          <p:nvPr/>
        </p:nvSpPr>
        <p:spPr>
          <a:xfrm rot="5206577">
            <a:off x="6881573" y="3239444"/>
            <a:ext cx="380461" cy="63276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621174-1E86-493E-95F0-AA1E825359E2}"/>
              </a:ext>
            </a:extLst>
          </p:cNvPr>
          <p:cNvSpPr/>
          <p:nvPr/>
        </p:nvSpPr>
        <p:spPr>
          <a:xfrm rot="2518027">
            <a:off x="11350310" y="2228073"/>
            <a:ext cx="380461" cy="25974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37491D-3159-4A81-9E3B-3B0D74E73289}"/>
              </a:ext>
            </a:extLst>
          </p:cNvPr>
          <p:cNvSpPr/>
          <p:nvPr/>
        </p:nvSpPr>
        <p:spPr>
          <a:xfrm rot="2518027">
            <a:off x="11168896" y="2811007"/>
            <a:ext cx="380461" cy="59974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4079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663198"/>
            <a:ext cx="4959826" cy="656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40811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2535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6835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355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Project Objective XXXX</vt:lpstr>
      <vt:lpstr>Workflow XXXX</vt:lpstr>
      <vt:lpstr>Exploratory Data Analysis XXXX</vt:lpstr>
      <vt:lpstr>Data Preparation Feature Engineering</vt:lpstr>
      <vt:lpstr>Data Preparation Feature Transformation</vt:lpstr>
      <vt:lpstr>Data Preparation Feature Transformation</vt:lpstr>
      <vt:lpstr>Selecting a Model Lasso Regression</vt:lpstr>
      <vt:lpstr>Fitting Model Intro</vt:lpstr>
      <vt:lpstr>Fitting Model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86</cp:revision>
  <dcterms:created xsi:type="dcterms:W3CDTF">2018-10-30T19:18:56Z</dcterms:created>
  <dcterms:modified xsi:type="dcterms:W3CDTF">2018-11-15T02:18:56Z</dcterms:modified>
</cp:coreProperties>
</file>