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9"/>
  </p:notesMasterIdLst>
  <p:sldIdLst>
    <p:sldId id="259" r:id="rId2"/>
    <p:sldId id="256" r:id="rId3"/>
    <p:sldId id="288" r:id="rId4"/>
    <p:sldId id="275" r:id="rId5"/>
    <p:sldId id="281" r:id="rId6"/>
    <p:sldId id="274" r:id="rId7"/>
    <p:sldId id="266" r:id="rId8"/>
    <p:sldId id="279" r:id="rId9"/>
    <p:sldId id="280" r:id="rId10"/>
    <p:sldId id="297" r:id="rId11"/>
    <p:sldId id="268" r:id="rId12"/>
    <p:sldId id="292" r:id="rId13"/>
    <p:sldId id="295" r:id="rId14"/>
    <p:sldId id="283" r:id="rId15"/>
    <p:sldId id="296" r:id="rId16"/>
    <p:sldId id="285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00"/>
    <a:srgbClr val="FFF4D1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708" autoAdjust="0"/>
  </p:normalViewPr>
  <p:slideViewPr>
    <p:cSldViewPr snapToGrid="0">
      <p:cViewPr>
        <p:scale>
          <a:sx n="50" d="100"/>
          <a:sy n="50" d="100"/>
        </p:scale>
        <p:origin x="1156" y="32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F9846-B912-4E59-B8C7-0F84DCA20A6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65525-5628-4053-9022-44A1C12C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2E5C9-7E54-4E8B-99BD-095F5EE7D1D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5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3743960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" panose="020B0604020202020204" pitchFamily="34" charset="0"/>
                <a:cs typeface="Arial" panose="020B0604020202020204" pitchFamily="34" charset="0"/>
              </a:rPr>
              <a:t>Home Alone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Adrian Kay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Alejandro Esteve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Heloisa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Dutcocky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Raul Vallejo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FF41A6E-5342-3F4A-AFBB-828A54D55AC4}"/>
              </a:ext>
            </a:extLst>
          </p:cNvPr>
          <p:cNvSpPr/>
          <p:nvPr/>
        </p:nvSpPr>
        <p:spPr>
          <a:xfrm>
            <a:off x="4552311" y="1485579"/>
            <a:ext cx="3420000" cy="162092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0.21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rgbClr val="17406D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0.14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LINEAR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0.15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0.13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/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Standardized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 validation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= 8</a:t>
                </a:r>
              </a:p>
            </p:txBody>
          </p:sp>
        </mc:Choice>
        <mc:Fallback xmlns="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rgbClr val="FAC7C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9.4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logic</a:t>
                </a:r>
              </a:p>
            </p:txBody>
          </p:sp>
        </mc:Choice>
        <mc:Fallback xmlns="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0.3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b="1" spc="10" dirty="0">
                <a:solidFill>
                  <a:schemeClr val="tx1"/>
                </a:solidFill>
              </a:rPr>
              <a:t>n/a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/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TREES + LM +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 FAR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conducted</a:t>
                </a:r>
              </a:p>
            </p:txBody>
          </p:sp>
        </mc:Choice>
        <mc:Fallback xmlns="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?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693C06FC-E7BE-B045-BDC3-E94ABA65DE39}"/>
              </a:ext>
            </a:extLst>
          </p:cNvPr>
          <p:cNvSpPr/>
          <p:nvPr/>
        </p:nvSpPr>
        <p:spPr>
          <a:xfrm>
            <a:off x="4681419" y="5066842"/>
            <a:ext cx="3230436" cy="1446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CC80934D-1357-4648-94DD-C78913482E1E}"/>
              </a:ext>
            </a:extLst>
          </p:cNvPr>
          <p:cNvSpPr/>
          <p:nvPr/>
        </p:nvSpPr>
        <p:spPr>
          <a:xfrm>
            <a:off x="1269286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17E6DFD-A845-6E44-A793-0CAE7D3F915B}"/>
              </a:ext>
            </a:extLst>
          </p:cNvPr>
          <p:cNvSpPr/>
          <p:nvPr/>
        </p:nvSpPr>
        <p:spPr>
          <a:xfrm>
            <a:off x="4724923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F5C0173-F379-3D4B-BA1E-765CC9BFC255}"/>
              </a:ext>
            </a:extLst>
          </p:cNvPr>
          <p:cNvSpPr/>
          <p:nvPr/>
        </p:nvSpPr>
        <p:spPr>
          <a:xfrm>
            <a:off x="8173514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D3A240E-AA07-1D47-9DD2-00A735F3C706}"/>
              </a:ext>
            </a:extLst>
          </p:cNvPr>
          <p:cNvSpPr/>
          <p:nvPr/>
        </p:nvSpPr>
        <p:spPr>
          <a:xfrm>
            <a:off x="2947574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0BC099-7616-A940-B496-4B11E85B7AFB}"/>
              </a:ext>
            </a:extLst>
          </p:cNvPr>
          <p:cNvSpPr/>
          <p:nvPr/>
        </p:nvSpPr>
        <p:spPr>
          <a:xfrm>
            <a:off x="6450765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D1A446C-5D63-C345-AB39-40C97AEE2A22}"/>
              </a:ext>
            </a:extLst>
          </p:cNvPr>
          <p:cNvSpPr/>
          <p:nvPr/>
        </p:nvSpPr>
        <p:spPr>
          <a:xfrm>
            <a:off x="3088254" y="5128263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E6B38187-7F20-9A4F-A3EF-FD39B79E5385}"/>
              </a:ext>
            </a:extLst>
          </p:cNvPr>
          <p:cNvSpPr/>
          <p:nvPr/>
        </p:nvSpPr>
        <p:spPr>
          <a:xfrm>
            <a:off x="3093599" y="2684534"/>
            <a:ext cx="1152000" cy="288000"/>
          </a:xfrm>
          <a:prstGeom prst="rect">
            <a:avLst/>
          </a:prstGeom>
          <a:solidFill>
            <a:srgbClr val="FFF4D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0.14</a:t>
            </a:r>
            <a:endParaRPr lang="en-US" sz="1400" b="1" spc="10" dirty="0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E74FAB8F-1692-B748-9BA4-C2EF75DB9F69}"/>
              </a:ext>
            </a:extLst>
          </p:cNvPr>
          <p:cNvSpPr/>
          <p:nvPr/>
        </p:nvSpPr>
        <p:spPr>
          <a:xfrm>
            <a:off x="8188898" y="2674120"/>
            <a:ext cx="3096000" cy="288000"/>
          </a:xfrm>
          <a:prstGeom prst="rect">
            <a:avLst/>
          </a:prstGeom>
          <a:solidFill>
            <a:srgbClr val="17406D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0E0820D1-576C-7949-9034-AFE33AF9B18E}"/>
              </a:ext>
            </a:extLst>
          </p:cNvPr>
          <p:cNvSpPr/>
          <p:nvPr/>
        </p:nvSpPr>
        <p:spPr>
          <a:xfrm>
            <a:off x="6150284" y="1295329"/>
            <a:ext cx="1427025" cy="288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72000" rtlCol="0" anchor="ctr"/>
          <a:lstStyle/>
          <a:p>
            <a:pPr algn="ctr">
              <a:lnSpc>
                <a:spcPct val="150000"/>
              </a:lnSpc>
            </a:pPr>
            <a:r>
              <a:rPr lang="en-US" sz="16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MODEL</a:t>
            </a:r>
            <a:endParaRPr lang="en-US" sz="1600" b="1" spc="10" dirty="0">
              <a:solidFill>
                <a:schemeClr val="bg1"/>
              </a:solidFill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EC78143A-718E-F34C-A3D7-045066B58A27}"/>
              </a:ext>
            </a:extLst>
          </p:cNvPr>
          <p:cNvSpPr/>
          <p:nvPr/>
        </p:nvSpPr>
        <p:spPr>
          <a:xfrm>
            <a:off x="8283726" y="4411794"/>
            <a:ext cx="1152000" cy="288000"/>
          </a:xfrm>
          <a:prstGeom prst="rect">
            <a:avLst/>
          </a:prstGeom>
          <a:solidFill>
            <a:srgbClr val="FAC7C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9.7</a:t>
            </a:r>
            <a:endParaRPr lang="en-US" sz="1400" b="1" spc="10" dirty="0"/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55BD1D10-D2FE-8D49-949F-79E2DB116176}"/>
              </a:ext>
            </a:extLst>
          </p:cNvPr>
          <p:cNvSpPr/>
          <p:nvPr/>
        </p:nvSpPr>
        <p:spPr>
          <a:xfrm>
            <a:off x="4897052" y="441838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spc="10" dirty="0">
                <a:solidFill>
                  <a:schemeClr val="tx1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5617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2E146DCB-27E8-114C-B030-69616A641DB4}"/>
              </a:ext>
            </a:extLst>
          </p:cNvPr>
          <p:cNvSpPr/>
          <p:nvPr/>
        </p:nvSpPr>
        <p:spPr>
          <a:xfrm>
            <a:off x="661288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35C1CA-D9FB-C444-84A7-960FB0A7F694}"/>
              </a:ext>
            </a:extLst>
          </p:cNvPr>
          <p:cNvSpPr/>
          <p:nvPr/>
        </p:nvSpPr>
        <p:spPr>
          <a:xfrm>
            <a:off x="102694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Boosting trees combined with linear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/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split groups to reduce linear model RSS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680" t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4">
            <a:extLst>
              <a:ext uri="{FF2B5EF4-FFF2-40B4-BE49-F238E27FC236}">
                <a16:creationId xmlns:a16="http://schemas.microsoft.com/office/drawing/2014/main" id="{A6E51156-2B57-1B45-87B6-6E6C37A1D59C}"/>
              </a:ext>
            </a:extLst>
          </p:cNvPr>
          <p:cNvSpPr txBox="1"/>
          <p:nvPr/>
        </p:nvSpPr>
        <p:spPr>
          <a:xfrm>
            <a:off x="7966127" y="5333646"/>
            <a:ext cx="3516337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more simple.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950512E-E8EF-7541-A009-4B1CEF70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35" y="2421994"/>
            <a:ext cx="3509694" cy="20041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6B04903-7FD3-C748-A4D0-749BFAAA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" y="4595504"/>
            <a:ext cx="3130805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434F9A-D7FD-BA48-94C6-BFC477FE0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43" y="4595504"/>
            <a:ext cx="3130808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F406BC63-2328-964A-9C56-C662C95C978E}"/>
              </a:ext>
            </a:extLst>
          </p:cNvPr>
          <p:cNvCxnSpPr>
            <a:cxnSpLocks/>
            <a:stCxn id="16" idx="1"/>
            <a:endCxn id="25" idx="0"/>
          </p:cNvCxnSpPr>
          <p:nvPr/>
        </p:nvCxnSpPr>
        <p:spPr>
          <a:xfrm rot="10800000" flipV="1">
            <a:off x="1322363" y="3424091"/>
            <a:ext cx="10093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>
            <a:extLst>
              <a:ext uri="{FF2B5EF4-FFF2-40B4-BE49-F238E27FC236}">
                <a16:creationId xmlns:a16="http://schemas.microsoft.com/office/drawing/2014/main" id="{C8D5E6B2-F667-3F41-9F8E-490BFC0527CB}"/>
              </a:ext>
            </a:extLst>
          </p:cNvPr>
          <p:cNvCxnSpPr>
            <a:cxnSpLocks/>
            <a:stCxn id="16" idx="3"/>
            <a:endCxn id="31" idx="0"/>
          </p:cNvCxnSpPr>
          <p:nvPr/>
        </p:nvCxnSpPr>
        <p:spPr>
          <a:xfrm>
            <a:off x="5841429" y="3424092"/>
            <a:ext cx="10668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7E52AD64-CC8E-7C4E-B931-D4446ADCA015}"/>
              </a:ext>
            </a:extLst>
          </p:cNvPr>
          <p:cNvSpPr txBox="1"/>
          <p:nvPr/>
        </p:nvSpPr>
        <p:spPr>
          <a:xfrm>
            <a:off x="6135440" y="2101875"/>
            <a:ext cx="1322361" cy="372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B9F35F62-476A-2645-8D5E-D6D795CD05A6}"/>
              </a:ext>
            </a:extLst>
          </p:cNvPr>
          <p:cNvSpPr/>
          <p:nvPr/>
        </p:nvSpPr>
        <p:spPr>
          <a:xfrm>
            <a:off x="4881491" y="4130325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118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C78835F-250C-BA42-AF11-F8D9686F6022}"/>
              </a:ext>
            </a:extLst>
          </p:cNvPr>
          <p:cNvSpPr/>
          <p:nvPr/>
        </p:nvSpPr>
        <p:spPr>
          <a:xfrm>
            <a:off x="2976019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52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C6B01D-572A-334E-910C-5CE941791982}"/>
              </a:ext>
            </a:extLst>
          </p:cNvPr>
          <p:cNvSpPr/>
          <p:nvPr/>
        </p:nvSpPr>
        <p:spPr>
          <a:xfrm>
            <a:off x="6488837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28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/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 Prices x Living Area </a:t>
                </a:r>
                <a14:m>
                  <m:oMath xmlns:m="http://schemas.openxmlformats.org/officeDocument/2006/math">
                    <m:r>
                      <a:rPr lang="en-US" sz="15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Year Built cut</a:t>
                </a:r>
              </a:p>
            </p:txBody>
          </p:sp>
        </mc:Choice>
        <mc:Fallback xmlns="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blipFill>
                <a:blip r:embed="rId7"/>
                <a:stretch>
                  <a:fillRect l="-3261" r="-28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4">
            <a:extLst>
              <a:ext uri="{FF2B5EF4-FFF2-40B4-BE49-F238E27FC236}">
                <a16:creationId xmlns:a16="http://schemas.microsoft.com/office/drawing/2014/main" id="{DAD30AB6-9A83-1442-B3AF-D5965E512946}"/>
              </a:ext>
            </a:extLst>
          </p:cNvPr>
          <p:cNvSpPr txBox="1"/>
          <p:nvPr/>
        </p:nvSpPr>
        <p:spPr>
          <a:xfrm>
            <a:off x="527214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&lt; 1984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1CBCFF4-74BD-694F-9107-D6136616AE38}"/>
              </a:ext>
            </a:extLst>
          </p:cNvPr>
          <p:cNvSpPr txBox="1"/>
          <p:nvPr/>
        </p:nvSpPr>
        <p:spPr>
          <a:xfrm>
            <a:off x="5926580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&gt; 1984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427936-A03C-A144-8A6C-2D5F9F543954}"/>
              </a:ext>
            </a:extLst>
          </p:cNvPr>
          <p:cNvSpPr/>
          <p:nvPr/>
        </p:nvSpPr>
        <p:spPr>
          <a:xfrm>
            <a:off x="1281370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1F08A1-92AE-7A4E-BD89-D4C386DF0FA9}"/>
              </a:ext>
            </a:extLst>
          </p:cNvPr>
          <p:cNvSpPr/>
          <p:nvPr/>
        </p:nvSpPr>
        <p:spPr>
          <a:xfrm>
            <a:off x="6842507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</p:spTree>
    <p:extLst>
      <p:ext uri="{BB962C8B-B14F-4D97-AF65-F5344CB8AC3E}">
        <p14:creationId xmlns:p14="http://schemas.microsoft.com/office/powerpoint/2010/main" val="31672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210-3D94-4147-8AAB-F3D8365E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dirty="0"/>
            </a:br>
            <a:r>
              <a:rPr lang="en-US"/>
              <a:t>Initial Explanation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340599-6334-4686-8A56-9FA11ACF58B2}"/>
              </a:ext>
            </a:extLst>
          </p:cNvPr>
          <p:cNvSpPr/>
          <p:nvPr/>
        </p:nvSpPr>
        <p:spPr>
          <a:xfrm flipH="1">
            <a:off x="1320799" y="1644936"/>
            <a:ext cx="9367520" cy="3773422"/>
          </a:xfrm>
          <a:prstGeom prst="rightArrow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/>
              <a:t>LOOK AT THE </a:t>
            </a:r>
            <a:r>
              <a:rPr lang="en-US" sz="4400" b="1" spc="10" dirty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US" sz="4400" b="1" spc="10" dirty="0"/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195327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1: Naïve Bayes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30" y="1499647"/>
            <a:ext cx="10713929" cy="154296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773EC0-F99D-46F3-968A-AEAF5139A0C9}"/>
              </a:ext>
            </a:extLst>
          </p:cNvPr>
          <p:cNvGrpSpPr/>
          <p:nvPr/>
        </p:nvGrpSpPr>
        <p:grpSpPr>
          <a:xfrm>
            <a:off x="928230" y="3335154"/>
            <a:ext cx="2472116" cy="2757637"/>
            <a:chOff x="928230" y="3335154"/>
            <a:chExt cx="2472116" cy="275763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9BA3C9-D938-46B4-8AA2-07B8DE5B7715}"/>
                </a:ext>
              </a:extLst>
            </p:cNvPr>
            <p:cNvSpPr/>
            <p:nvPr/>
          </p:nvSpPr>
          <p:spPr>
            <a:xfrm>
              <a:off x="928231" y="3522846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40" name="Imagen 18">
              <a:extLst>
                <a:ext uri="{FF2B5EF4-FFF2-40B4-BE49-F238E27FC236}">
                  <a16:creationId xmlns:a16="http://schemas.microsoft.com/office/drawing/2014/main" id="{B6ECCDAF-6C72-4A52-8CD5-C27651091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154"/>
            <a:stretch/>
          </p:blipFill>
          <p:spPr>
            <a:xfrm>
              <a:off x="1177991" y="3926877"/>
              <a:ext cx="1899352" cy="176188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CF1D31-7D02-43D3-AFBF-FAD1DCE02EE0}"/>
                </a:ext>
              </a:extLst>
            </p:cNvPr>
            <p:cNvSpPr txBox="1"/>
            <p:nvPr/>
          </p:nvSpPr>
          <p:spPr>
            <a:xfrm>
              <a:off x="928230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Create Bins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187B9A-8D3F-486F-9B15-B6F2A6355717}"/>
              </a:ext>
            </a:extLst>
          </p:cNvPr>
          <p:cNvGrpSpPr/>
          <p:nvPr/>
        </p:nvGrpSpPr>
        <p:grpSpPr>
          <a:xfrm>
            <a:off x="3664055" y="3335154"/>
            <a:ext cx="2480605" cy="2768809"/>
            <a:chOff x="3664055" y="3335154"/>
            <a:chExt cx="2480605" cy="276880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766AD5-0B33-4EDF-AC07-0C433C1D60C7}"/>
                </a:ext>
              </a:extLst>
            </p:cNvPr>
            <p:cNvSpPr/>
            <p:nvPr/>
          </p:nvSpPr>
          <p:spPr>
            <a:xfrm>
              <a:off x="3664055" y="3534018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24" name="Imagen 9">
              <a:extLst>
                <a:ext uri="{FF2B5EF4-FFF2-40B4-BE49-F238E27FC236}">
                  <a16:creationId xmlns:a16="http://schemas.microsoft.com/office/drawing/2014/main" id="{CB0A63F6-208A-4DD2-ABFC-D8E809A2F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622"/>
            <a:stretch/>
          </p:blipFill>
          <p:spPr>
            <a:xfrm>
              <a:off x="3863756" y="4015104"/>
              <a:ext cx="1998681" cy="16864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EAFF29-3D6B-4140-B4E7-6E18FB964D1A}"/>
                </a:ext>
              </a:extLst>
            </p:cNvPr>
            <p:cNvSpPr txBox="1"/>
            <p:nvPr/>
          </p:nvSpPr>
          <p:spPr>
            <a:xfrm>
              <a:off x="3672545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Assign Probabilities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3FAAC9-41C2-4F78-8689-24A5B0BE76DB}"/>
              </a:ext>
            </a:extLst>
          </p:cNvPr>
          <p:cNvGrpSpPr/>
          <p:nvPr/>
        </p:nvGrpSpPr>
        <p:grpSpPr>
          <a:xfrm>
            <a:off x="6399878" y="3342995"/>
            <a:ext cx="2472116" cy="2760968"/>
            <a:chOff x="6399878" y="3342995"/>
            <a:chExt cx="2472116" cy="276096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44AA21-D5BB-4C34-A68D-4134DB5BD93E}"/>
                </a:ext>
              </a:extLst>
            </p:cNvPr>
            <p:cNvSpPr/>
            <p:nvPr/>
          </p:nvSpPr>
          <p:spPr>
            <a:xfrm>
              <a:off x="6399879" y="3534018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66E1FF-7A3B-444F-B3C9-469ADEC0DED2}"/>
                </a:ext>
              </a:extLst>
            </p:cNvPr>
            <p:cNvSpPr/>
            <p:nvPr/>
          </p:nvSpPr>
          <p:spPr>
            <a:xfrm>
              <a:off x="6525999" y="3939682"/>
              <a:ext cx="2214400" cy="1761881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25" name="Imagen 15">
              <a:extLst>
                <a:ext uri="{FF2B5EF4-FFF2-40B4-BE49-F238E27FC236}">
                  <a16:creationId xmlns:a16="http://schemas.microsoft.com/office/drawing/2014/main" id="{0E8AF924-6B07-4884-8DAD-1DA05532A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1"/>
            <a:stretch/>
          </p:blipFill>
          <p:spPr>
            <a:xfrm>
              <a:off x="6649948" y="4363308"/>
              <a:ext cx="1966499" cy="91462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25ACE7-39CD-4040-9AE7-9B542F5FFA87}"/>
                </a:ext>
              </a:extLst>
            </p:cNvPr>
            <p:cNvSpPr txBox="1"/>
            <p:nvPr/>
          </p:nvSpPr>
          <p:spPr>
            <a:xfrm>
              <a:off x="6399878" y="3342995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Bucket House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0A1986-CB07-4819-AB3F-8A8D8DAA4ED9}"/>
              </a:ext>
            </a:extLst>
          </p:cNvPr>
          <p:cNvGrpSpPr/>
          <p:nvPr/>
        </p:nvGrpSpPr>
        <p:grpSpPr>
          <a:xfrm>
            <a:off x="9170043" y="3352019"/>
            <a:ext cx="2472116" cy="2766381"/>
            <a:chOff x="9170043" y="3352019"/>
            <a:chExt cx="2472116" cy="27663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F2F5-30D9-4AD2-9F64-74A8315B9F8F}"/>
                </a:ext>
              </a:extLst>
            </p:cNvPr>
            <p:cNvSpPr/>
            <p:nvPr/>
          </p:nvSpPr>
          <p:spPr>
            <a:xfrm>
              <a:off x="9170044" y="3548455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30" name="Picture 2" descr="Image result for linear regression equation">
              <a:extLst>
                <a:ext uri="{FF2B5EF4-FFF2-40B4-BE49-F238E27FC236}">
                  <a16:creationId xmlns:a16="http://schemas.microsoft.com/office/drawing/2014/main" id="{3BC7F625-171F-4665-8CF4-30791DA81C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3" t="17293" r="20115" b="65588"/>
            <a:stretch/>
          </p:blipFill>
          <p:spPr bwMode="auto">
            <a:xfrm>
              <a:off x="9556377" y="4652466"/>
              <a:ext cx="1711650" cy="33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Related image">
              <a:extLst>
                <a:ext uri="{FF2B5EF4-FFF2-40B4-BE49-F238E27FC236}">
                  <a16:creationId xmlns:a16="http://schemas.microsoft.com/office/drawing/2014/main" id="{842A0DA6-41E2-4ED0-9595-566CA8853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2833" y="3990044"/>
              <a:ext cx="1975650" cy="1661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F91EE0-02EB-4590-8AB0-DE27D14720D4}"/>
                </a:ext>
              </a:extLst>
            </p:cNvPr>
            <p:cNvSpPr/>
            <p:nvPr/>
          </p:nvSpPr>
          <p:spPr>
            <a:xfrm>
              <a:off x="9810751" y="4052347"/>
              <a:ext cx="930288" cy="332621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DDADFC-0770-451C-B3E4-9C280FD6B410}"/>
                </a:ext>
              </a:extLst>
            </p:cNvPr>
            <p:cNvSpPr txBox="1"/>
            <p:nvPr/>
          </p:nvSpPr>
          <p:spPr>
            <a:xfrm>
              <a:off x="9170043" y="3352019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Run Linear Reg.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7EB9BB-B7B2-43DE-B9D7-BED500C40EBD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A053AA-A766-4A89-9A4F-D1A6866E8E4D}"/>
              </a:ext>
            </a:extLst>
          </p:cNvPr>
          <p:cNvSpPr/>
          <p:nvPr/>
        </p:nvSpPr>
        <p:spPr>
          <a:xfrm>
            <a:off x="6051935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E47ADD1-73A6-4A53-9555-7E43FE7D29A0}"/>
              </a:ext>
            </a:extLst>
          </p:cNvPr>
          <p:cNvSpPr/>
          <p:nvPr/>
        </p:nvSpPr>
        <p:spPr>
          <a:xfrm>
            <a:off x="8793179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6968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EBE16F9-5CF6-4FF4-A09F-703D694A2BA8}"/>
              </a:ext>
            </a:extLst>
          </p:cNvPr>
          <p:cNvSpPr/>
          <p:nvPr/>
        </p:nvSpPr>
        <p:spPr>
          <a:xfrm>
            <a:off x="928229" y="1562545"/>
            <a:ext cx="6298756" cy="119335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2: Linear Regression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7C99E-2C6A-4311-AACA-42EAB58843CD}"/>
              </a:ext>
            </a:extLst>
          </p:cNvPr>
          <p:cNvSpPr txBox="1"/>
          <p:nvPr/>
        </p:nvSpPr>
        <p:spPr>
          <a:xfrm>
            <a:off x="928231" y="1563601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Stepwise Operation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27C4A572-0D3F-4056-9183-2F64C933FAA0}"/>
              </a:ext>
            </a:extLst>
          </p:cNvPr>
          <p:cNvSpPr txBox="1">
            <a:spLocks/>
          </p:cNvSpPr>
          <p:nvPr/>
        </p:nvSpPr>
        <p:spPr>
          <a:xfrm>
            <a:off x="928228" y="1988470"/>
            <a:ext cx="6298756" cy="90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Reduced 31 numeric variables to 17 significate variable through stepwise forward AIC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6A96BD1-C774-4A8E-8689-3D4E5926B942}"/>
              </a:ext>
            </a:extLst>
          </p:cNvPr>
          <p:cNvSpPr/>
          <p:nvPr/>
        </p:nvSpPr>
        <p:spPr>
          <a:xfrm rot="5400000">
            <a:off x="3833367" y="2308842"/>
            <a:ext cx="488478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6CAAD0-B4E9-4934-870E-5B5B15DC5F09}"/>
              </a:ext>
            </a:extLst>
          </p:cNvPr>
          <p:cNvGrpSpPr/>
          <p:nvPr/>
        </p:nvGrpSpPr>
        <p:grpSpPr>
          <a:xfrm>
            <a:off x="7650516" y="1573726"/>
            <a:ext cx="4360244" cy="4822654"/>
            <a:chOff x="7650516" y="1573726"/>
            <a:chExt cx="4360244" cy="48226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E62D27-F6C4-4F47-9423-560B4CBF0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590" b="9522"/>
            <a:stretch/>
          </p:blipFill>
          <p:spPr>
            <a:xfrm>
              <a:off x="7650516" y="1934128"/>
              <a:ext cx="4360244" cy="4462252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54BF10-E650-41CD-9617-9C36CF268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915" y="2059022"/>
              <a:ext cx="0" cy="4250514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7142AF-24B2-40C5-A76A-322FD982D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1451" y="2059022"/>
              <a:ext cx="0" cy="4247940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E91D55-462E-4DC1-9047-13364484B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0719" y="2059022"/>
              <a:ext cx="0" cy="4269764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3D1EF-36CA-4317-9CCF-D20CD4225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4577" y="5400032"/>
              <a:ext cx="632213" cy="30003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589386-DB07-4B41-A2F7-0109F2465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5781" y="4895459"/>
              <a:ext cx="742903" cy="504573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30C1E2-6F6F-457B-87F5-2317FCD64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4881" y="4279321"/>
              <a:ext cx="757338" cy="606511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309E70-F290-47E8-BF88-FE9058ADE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219" y="3378467"/>
              <a:ext cx="787326" cy="90085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866E8B4-E4D6-467D-BFB7-13888DDFBFD2}"/>
                    </a:ext>
                  </a:extLst>
                </p:cNvPr>
                <p:cNvSpPr txBox="1"/>
                <p:nvPr/>
              </p:nvSpPr>
              <p:spPr>
                <a:xfrm>
                  <a:off x="7733335" y="2228016"/>
                  <a:ext cx="390524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sz="1050" i="1" smtClean="0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sz="1050" dirty="0"/>
                    <a:t>   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GB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   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𝑝𝐵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sz="105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866E8B4-E4D6-467D-BFB7-13888DDFB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335" y="2228016"/>
                  <a:ext cx="3905248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719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5C7462-751D-4821-9281-9AE2258E9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9848" y="2059022"/>
              <a:ext cx="0" cy="4258800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74F4CD-8395-447F-8A4F-6D4854965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0295" y="2758650"/>
              <a:ext cx="431568" cy="61019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16E465-2578-4D61-87BB-ADF9EA26F1C3}"/>
                </a:ext>
              </a:extLst>
            </p:cNvPr>
            <p:cNvSpPr txBox="1"/>
            <p:nvPr/>
          </p:nvSpPr>
          <p:spPr>
            <a:xfrm>
              <a:off x="7650516" y="1573726"/>
              <a:ext cx="3905244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Final Model &amp; Prediction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4A6678-0968-4B90-9A3D-86540ED229FC}"/>
                </a:ext>
              </a:extLst>
            </p:cNvPr>
            <p:cNvSpPr/>
            <p:nvPr/>
          </p:nvSpPr>
          <p:spPr>
            <a:xfrm>
              <a:off x="7964613" y="2737625"/>
              <a:ext cx="1896499" cy="504573"/>
            </a:xfrm>
            <a:prstGeom prst="rect">
              <a:avLst/>
            </a:prstGeom>
            <a:solidFill>
              <a:srgbClr val="FFF4D1"/>
            </a:solidFill>
            <a:ln w="28575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RMSE: </a:t>
              </a:r>
              <a:r>
                <a:rPr lang="en-US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840CA1E-FA46-418C-9451-791B5C4B400F}"/>
              </a:ext>
            </a:extLst>
          </p:cNvPr>
          <p:cNvGrpSpPr/>
          <p:nvPr/>
        </p:nvGrpSpPr>
        <p:grpSpPr>
          <a:xfrm>
            <a:off x="901396" y="2981270"/>
            <a:ext cx="6325589" cy="3325691"/>
            <a:chOff x="901396" y="2981270"/>
            <a:chExt cx="6325589" cy="33256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BCF6BC-E818-4285-A6FB-2E13135D7066}"/>
                </a:ext>
              </a:extLst>
            </p:cNvPr>
            <p:cNvSpPr/>
            <p:nvPr/>
          </p:nvSpPr>
          <p:spPr>
            <a:xfrm>
              <a:off x="928229" y="2981270"/>
              <a:ext cx="6298756" cy="3325691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25611F-BBAB-4FE2-8DC6-E39775198206}"/>
                </a:ext>
              </a:extLst>
            </p:cNvPr>
            <p:cNvSpPr txBox="1"/>
            <p:nvPr/>
          </p:nvSpPr>
          <p:spPr>
            <a:xfrm>
              <a:off x="928230" y="2981270"/>
              <a:ext cx="4572211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Multiple Linear Regression  with Buckets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5531E0B-60B6-4C33-BFC0-DC6D24A220AF}"/>
                    </a:ext>
                  </a:extLst>
                </p:cNvPr>
                <p:cNvSpPr txBox="1"/>
                <p:nvPr/>
              </p:nvSpPr>
              <p:spPr>
                <a:xfrm>
                  <a:off x="901396" y="5838959"/>
                  <a:ext cx="632558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𝒑𝑩𝒊𝒏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𝒑𝑩𝒊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sz="2400" b="1" dirty="0"/>
                    <a:t>+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𝒑𝑩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sz="2400" b="1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5531E0B-60B6-4C33-BFC0-DC6D24A22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96" y="5838959"/>
                  <a:ext cx="632558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9" t="-26667" r="-57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Marcador de contenido 2">
              <a:extLst>
                <a:ext uri="{FF2B5EF4-FFF2-40B4-BE49-F238E27FC236}">
                  <a16:creationId xmlns:a16="http://schemas.microsoft.com/office/drawing/2014/main" id="{1C9B6689-F229-43FA-B4F5-7D9819BE4F11}"/>
                </a:ext>
              </a:extLst>
            </p:cNvPr>
            <p:cNvSpPr txBox="1">
              <a:spLocks/>
            </p:cNvSpPr>
            <p:nvPr/>
          </p:nvSpPr>
          <p:spPr>
            <a:xfrm>
              <a:off x="928228" y="3372244"/>
              <a:ext cx="6298756" cy="9070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With probabilities from Naïve Bayes, we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segmented the data to fit 5 models.</a:t>
              </a:r>
            </a:p>
          </p:txBody>
        </p:sp>
        <p:pic>
          <p:nvPicPr>
            <p:cNvPr id="17" name="Imagen 15">
              <a:extLst>
                <a:ext uri="{FF2B5EF4-FFF2-40B4-BE49-F238E27FC236}">
                  <a16:creationId xmlns:a16="http://schemas.microsoft.com/office/drawing/2014/main" id="{65502B02-550B-4B08-9137-73B2B74D2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81"/>
            <a:stretch/>
          </p:blipFill>
          <p:spPr>
            <a:xfrm>
              <a:off x="1175468" y="4187141"/>
              <a:ext cx="3004448" cy="1397382"/>
            </a:xfrm>
            <a:prstGeom prst="rect">
              <a:avLst/>
            </a:prstGeom>
            <a:ln w="19050">
              <a:solidFill>
                <a:schemeClr val="tx2"/>
              </a:solidFill>
            </a:ln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148EB3A4-6A15-4B56-B5ED-DE846095B9F9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4179916" y="4885832"/>
              <a:ext cx="595559" cy="889668"/>
            </a:xfrm>
            <a:prstGeom prst="bentConnector2">
              <a:avLst/>
            </a:prstGeom>
            <a:ln w="38100">
              <a:solidFill>
                <a:srgbClr val="FF7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983163-D6F9-48B5-A8E6-612BA5BFD023}"/>
                </a:ext>
              </a:extLst>
            </p:cNvPr>
            <p:cNvSpPr/>
            <p:nvPr/>
          </p:nvSpPr>
          <p:spPr>
            <a:xfrm>
              <a:off x="3531884" y="4523874"/>
              <a:ext cx="655106" cy="1039528"/>
            </a:xfrm>
            <a:prstGeom prst="rect">
              <a:avLst/>
            </a:prstGeom>
            <a:noFill/>
            <a:ln w="5715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08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200-78CF-4C68-A193-6FF3C66A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Considerations</a:t>
            </a:r>
            <a:br>
              <a:rPr lang="en-US" b="1" dirty="0"/>
            </a:br>
            <a:r>
              <a:rPr lang="en-US" dirty="0"/>
              <a:t>Great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7B7-543F-4553-ADF6-6DF9331A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8" y="1656079"/>
            <a:ext cx="9462121" cy="478932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tIns="182880" rIns="182880" bIns="182880" anchor="ctr">
            <a:normAutofit fontScale="92500" lnSpcReduction="20000"/>
          </a:bodyPr>
          <a:lstStyle/>
          <a:p>
            <a:r>
              <a:rPr lang="en-US" sz="2400" b="1" dirty="0"/>
              <a:t>PROJECT MANAGEMENT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First alignments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objectives &amp; workflow – is key! 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Designating roles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tough, since steps are interdependent.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Discipline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key, but tough, due to complexity.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Possible, but tough to work with different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(R &amp; Python)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Communication &amp; Files: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Slack &amp; GitHub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good, but not enough.</a:t>
            </a:r>
          </a:p>
          <a:p>
            <a:r>
              <a:rPr lang="en-US" sz="2400" b="1" dirty="0"/>
              <a:t>MODELING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Interesting to see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pros/cons of each model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dealing with different types of variables.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Hard to identify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overfitting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especially when joining models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Tough to assess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computational power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required.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6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A266-3A63-41C3-8CEF-10A6E05B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…and Thank You!</a:t>
            </a:r>
          </a:p>
        </p:txBody>
      </p:sp>
    </p:spTree>
    <p:extLst>
      <p:ext uri="{BB962C8B-B14F-4D97-AF65-F5344CB8AC3E}">
        <p14:creationId xmlns:p14="http://schemas.microsoft.com/office/powerpoint/2010/main" val="236831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Our first Machine Learning Project!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525879"/>
          </a:xfrm>
        </p:spPr>
        <p:txBody>
          <a:bodyPr>
            <a:normAutofit/>
          </a:bodyPr>
          <a:lstStyle/>
          <a:p>
            <a:r>
              <a:rPr lang="en-US" sz="3200" dirty="0"/>
              <a:t>Project Workflow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/>
              <a:t>Selecting a Model</a:t>
            </a:r>
          </a:p>
          <a:p>
            <a:r>
              <a:rPr lang="en-US" sz="3200" dirty="0"/>
              <a:t>Final Model</a:t>
            </a:r>
          </a:p>
          <a:p>
            <a:r>
              <a:rPr lang="en-US" sz="3200" dirty="0"/>
              <a:t>Final Considerations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All for one and one for all.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737FA5-5433-4CA6-97B2-988F1228FD5C}"/>
              </a:ext>
            </a:extLst>
          </p:cNvPr>
          <p:cNvGrpSpPr/>
          <p:nvPr/>
        </p:nvGrpSpPr>
        <p:grpSpPr>
          <a:xfrm>
            <a:off x="1450961" y="1499647"/>
            <a:ext cx="9831425" cy="900086"/>
            <a:chOff x="1450961" y="1499647"/>
            <a:chExt cx="9831425" cy="9000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FB535D-0686-46D0-8D5B-42AE3A5ACF0E}"/>
                </a:ext>
              </a:extLst>
            </p:cNvPr>
            <p:cNvSpPr/>
            <p:nvPr/>
          </p:nvSpPr>
          <p:spPr>
            <a:xfrm>
              <a:off x="3848095" y="1558977"/>
              <a:ext cx="7434291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Predict, Learn &amp; Explore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5C6428-2A19-43AB-B3B7-AEEE6C5B74B5}"/>
                </a:ext>
              </a:extLst>
            </p:cNvPr>
            <p:cNvSpPr/>
            <p:nvPr/>
          </p:nvSpPr>
          <p:spPr>
            <a:xfrm>
              <a:off x="1450961" y="1499647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Team &amp; Personal Objectives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42C54-FA8A-49F0-B28C-C1C10D2945F8}"/>
              </a:ext>
            </a:extLst>
          </p:cNvPr>
          <p:cNvGrpSpPr/>
          <p:nvPr/>
        </p:nvGrpSpPr>
        <p:grpSpPr>
          <a:xfrm>
            <a:off x="1450958" y="2534839"/>
            <a:ext cx="9831429" cy="900086"/>
            <a:chOff x="1450958" y="2534839"/>
            <a:chExt cx="9831429" cy="9000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7B052A-3C7C-4EB6-8A74-13D8A37CE167}"/>
                </a:ext>
              </a:extLst>
            </p:cNvPr>
            <p:cNvSpPr/>
            <p:nvPr/>
          </p:nvSpPr>
          <p:spPr>
            <a:xfrm>
              <a:off x="3848097" y="2597741"/>
              <a:ext cx="7434290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Everyone gave it a run!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E6A7B9-54A3-4A62-8341-C411F961E7D3}"/>
                </a:ext>
              </a:extLst>
            </p:cNvPr>
            <p:cNvSpPr/>
            <p:nvPr/>
          </p:nvSpPr>
          <p:spPr>
            <a:xfrm>
              <a:off x="1450958" y="2534839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Exploratory Data Analysis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594E1B-930C-4CC7-B327-4A5E77A2F35C}"/>
              </a:ext>
            </a:extLst>
          </p:cNvPr>
          <p:cNvGrpSpPr/>
          <p:nvPr/>
        </p:nvGrpSpPr>
        <p:grpSpPr>
          <a:xfrm>
            <a:off x="1450960" y="3570031"/>
            <a:ext cx="9831427" cy="900086"/>
            <a:chOff x="1450960" y="3570031"/>
            <a:chExt cx="9831427" cy="9000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D4FBC1-5BEA-422D-BB0C-A7F13F198AC0}"/>
                </a:ext>
              </a:extLst>
            </p:cNvPr>
            <p:cNvSpPr/>
            <p:nvPr/>
          </p:nvSpPr>
          <p:spPr>
            <a:xfrm>
              <a:off x="3848095" y="3602691"/>
              <a:ext cx="7434292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Everyone tried, but the best was used by all.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195FCE-027F-42D6-A1D1-4270AB0453F1}"/>
                </a:ext>
              </a:extLst>
            </p:cNvPr>
            <p:cNvSpPr/>
            <p:nvPr/>
          </p:nvSpPr>
          <p:spPr>
            <a:xfrm>
              <a:off x="1450960" y="3570031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B85EE8-81E0-4F86-9DA5-F2D2271213E5}"/>
              </a:ext>
            </a:extLst>
          </p:cNvPr>
          <p:cNvGrpSpPr/>
          <p:nvPr/>
        </p:nvGrpSpPr>
        <p:grpSpPr>
          <a:xfrm>
            <a:off x="1450960" y="4605223"/>
            <a:ext cx="9831426" cy="900086"/>
            <a:chOff x="1450960" y="4605223"/>
            <a:chExt cx="9831426" cy="9000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74FEBD-0DA7-455C-8446-775C6A0E7545}"/>
                </a:ext>
              </a:extLst>
            </p:cNvPr>
            <p:cNvSpPr/>
            <p:nvPr/>
          </p:nvSpPr>
          <p:spPr>
            <a:xfrm>
              <a:off x="3848093" y="4681459"/>
              <a:ext cx="7434293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picked (assigned) one. Some of us tried all :)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ECB4395-7553-4CCD-98E6-F4E36C10E973}"/>
                </a:ext>
              </a:extLst>
            </p:cNvPr>
            <p:cNvSpPr/>
            <p:nvPr/>
          </p:nvSpPr>
          <p:spPr>
            <a:xfrm>
              <a:off x="1450960" y="4605223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Selecting Model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5AFCC2-F4B6-472C-841B-459D6490ABEB}"/>
              </a:ext>
            </a:extLst>
          </p:cNvPr>
          <p:cNvGrpSpPr/>
          <p:nvPr/>
        </p:nvGrpSpPr>
        <p:grpSpPr>
          <a:xfrm>
            <a:off x="1450958" y="5640414"/>
            <a:ext cx="9831429" cy="900086"/>
            <a:chOff x="1450958" y="5640414"/>
            <a:chExt cx="9831429" cy="9000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A64A6A-359B-4B1A-ACB3-74F185AADE41}"/>
                </a:ext>
              </a:extLst>
            </p:cNvPr>
            <p:cNvSpPr/>
            <p:nvPr/>
          </p:nvSpPr>
          <p:spPr>
            <a:xfrm>
              <a:off x="3848093" y="5686697"/>
              <a:ext cx="7434294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Battle to the death. Only one model can stand. 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6DFC8-8F36-4009-97CB-6A7A50F370D3}"/>
                </a:ext>
              </a:extLst>
            </p:cNvPr>
            <p:cNvSpPr/>
            <p:nvPr/>
          </p:nvSpPr>
          <p:spPr>
            <a:xfrm>
              <a:off x="1450958" y="5640414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04E589-9276-4707-ADE0-88DA6315A1DC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Response Variable: Frist Look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7" y="2200286"/>
            <a:ext cx="5784973" cy="41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66" y="2214842"/>
            <a:ext cx="3809366" cy="33629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Skew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QQ plot: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in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tails will be THE HARDEST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05EE-D08B-49A4-AEDF-9CBCEA5351FF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Takeaway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B1D0-142B-4C51-89E6-D3C860605E56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 Variable: Histogram &amp; QQ-</a:t>
            </a:r>
            <a:r>
              <a:rPr lang="en-US" dirty="0" err="1"/>
              <a:t>PLot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C4E9F9-05E8-4626-9FAE-2D878CBB84DE}"/>
              </a:ext>
            </a:extLst>
          </p:cNvPr>
          <p:cNvSpPr/>
          <p:nvPr/>
        </p:nvSpPr>
        <p:spPr>
          <a:xfrm rot="441066">
            <a:off x="2557688" y="3512754"/>
            <a:ext cx="1137920" cy="165315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1D8A63-9AB5-462A-A0FE-9D6008DCBB8D}"/>
              </a:ext>
            </a:extLst>
          </p:cNvPr>
          <p:cNvSpPr/>
          <p:nvPr/>
        </p:nvSpPr>
        <p:spPr>
          <a:xfrm>
            <a:off x="6386795" y="4478866"/>
            <a:ext cx="183338" cy="207433"/>
          </a:xfrm>
          <a:prstGeom prst="down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374BB4-859C-41E0-BC00-1555250AABB0}"/>
              </a:ext>
            </a:extLst>
          </p:cNvPr>
          <p:cNvSpPr/>
          <p:nvPr/>
        </p:nvSpPr>
        <p:spPr>
          <a:xfrm rot="5626218">
            <a:off x="4913594" y="5731934"/>
            <a:ext cx="183338" cy="207433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D98474-26C5-49C9-A338-4945C1B99917}"/>
              </a:ext>
            </a:extLst>
          </p:cNvPr>
          <p:cNvSpPr/>
          <p:nvPr/>
        </p:nvSpPr>
        <p:spPr>
          <a:xfrm rot="2618967">
            <a:off x="3322689" y="4341212"/>
            <a:ext cx="380461" cy="1353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65C343-7CDE-4B37-B442-195F4E21B020}"/>
              </a:ext>
            </a:extLst>
          </p:cNvPr>
          <p:cNvSpPr/>
          <p:nvPr/>
        </p:nvSpPr>
        <p:spPr>
          <a:xfrm>
            <a:off x="6381909" y="3554730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204891-54CF-46BA-8693-48B3C7AD1531}"/>
              </a:ext>
            </a:extLst>
          </p:cNvPr>
          <p:cNvSpPr/>
          <p:nvPr/>
        </p:nvSpPr>
        <p:spPr>
          <a:xfrm rot="10800000">
            <a:off x="4725015" y="3561079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Year Built: do new houses sell for higher prices?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992082" y="2139504"/>
            <a:ext cx="6329680" cy="42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75622-AC59-49FE-B580-703836F3FE0A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489A-FB8F-48DC-A5B9-4DDD4491B352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Takeaway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FF12-D937-4464-96D2-44B4D1E51C3D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Price x Year Build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8F43B87-C417-4463-94A0-1AAC981B23A3}"/>
              </a:ext>
            </a:extLst>
          </p:cNvPr>
          <p:cNvSpPr txBox="1">
            <a:spLocks/>
          </p:cNvSpPr>
          <p:nvPr/>
        </p:nvSpPr>
        <p:spPr>
          <a:xfrm>
            <a:off x="7870839" y="2259396"/>
            <a:ext cx="3408098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correlation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variables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Built density suggests there are </a:t>
            </a:r>
            <a:r>
              <a:rPr lang="en-US" b="1" dirty="0">
                <a:solidFill>
                  <a:srgbClr val="C00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building sprees</a:t>
            </a:r>
          </a:p>
        </p:txBody>
      </p:sp>
    </p:spTree>
    <p:extLst>
      <p:ext uri="{BB962C8B-B14F-4D97-AF65-F5344CB8AC3E}">
        <p14:creationId xmlns:p14="http://schemas.microsoft.com/office/powerpoint/2010/main" val="36222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Neighborhoods: differences explained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Takeaway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65BFE-B052-4133-8895-B83DEB5151EE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Price x Year Build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AE7D3B0-9C0F-4726-83B2-845D8B71FAE5}"/>
              </a:ext>
            </a:extLst>
          </p:cNvPr>
          <p:cNvSpPr txBox="1">
            <a:spLocks/>
          </p:cNvSpPr>
          <p:nvPr/>
        </p:nvSpPr>
        <p:spPr>
          <a:xfrm>
            <a:off x="7813040" y="2115943"/>
            <a:ext cx="3718560" cy="339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differences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neighborhoods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explained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up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up average price</a:t>
            </a:r>
          </a:p>
          <a:p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and coming”</a:t>
            </a:r>
            <a:r>
              <a:rPr lang="en-US" dirty="0">
                <a:solidFill>
                  <a:srgbClr val="3AB6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Gentrification?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A9E1A-A89B-44D5-A349-0A197D83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89" y="2115943"/>
            <a:ext cx="5704031" cy="40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10128854" cy="1280890"/>
          </a:xfrm>
        </p:spPr>
        <p:txBody>
          <a:bodyPr>
            <a:normAutofit/>
          </a:bodyPr>
          <a:lstStyle/>
          <a:p>
            <a:r>
              <a:rPr lang="en-US" b="1" dirty="0"/>
              <a:t>Data Preparation</a:t>
            </a:r>
            <a:br>
              <a:rPr lang="en-US" sz="4000" b="1" dirty="0"/>
            </a:br>
            <a:r>
              <a:rPr lang="en-US" sz="2800" dirty="0"/>
              <a:t>Pre-Processing: Missing Data and String Values “Fixing”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434652-F163-4EC2-8913-FA251608F394}"/>
              </a:ext>
            </a:extLst>
          </p:cNvPr>
          <p:cNvGrpSpPr/>
          <p:nvPr/>
        </p:nvGrpSpPr>
        <p:grpSpPr>
          <a:xfrm>
            <a:off x="6493352" y="1426972"/>
            <a:ext cx="5090815" cy="3056128"/>
            <a:chOff x="6493352" y="1426972"/>
            <a:chExt cx="5090815" cy="30561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61B470-A0D1-4E0B-B811-BB12050E6474}"/>
                </a:ext>
              </a:extLst>
            </p:cNvPr>
            <p:cNvSpPr/>
            <p:nvPr/>
          </p:nvSpPr>
          <p:spPr>
            <a:xfrm>
              <a:off x="6493352" y="1907347"/>
              <a:ext cx="5088690" cy="2575753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7" name="Title 12">
              <a:extLst>
                <a:ext uri="{FF2B5EF4-FFF2-40B4-BE49-F238E27FC236}">
                  <a16:creationId xmlns:a16="http://schemas.microsoft.com/office/drawing/2014/main" id="{E2A8080D-D12E-424C-A938-2625E487B7C6}"/>
                </a:ext>
              </a:extLst>
            </p:cNvPr>
            <p:cNvSpPr txBox="1">
              <a:spLocks/>
            </p:cNvSpPr>
            <p:nvPr/>
          </p:nvSpPr>
          <p:spPr>
            <a:xfrm>
              <a:off x="6495477" y="1426972"/>
              <a:ext cx="5088690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Features Classification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itle 12">
                  <a:extLst>
                    <a:ext uri="{FF2B5EF4-FFF2-40B4-BE49-F238E27FC236}">
                      <a16:creationId xmlns:a16="http://schemas.microsoft.com/office/drawing/2014/main" id="{A180A79D-B9D0-9F48-8AD6-F0EDFF4E75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62725" y="1951296"/>
                  <a:ext cx="4685460" cy="4803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with character values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“CATEGORICAL”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with number values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“NUMERICAL”</a:t>
                  </a:r>
                </a:p>
                <a:p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itle 12">
                  <a:extLst>
                    <a:ext uri="{FF2B5EF4-FFF2-40B4-BE49-F238E27FC236}">
                      <a16:creationId xmlns:a16="http://schemas.microsoft.com/office/drawing/2014/main" id="{A180A79D-B9D0-9F48-8AD6-F0EDFF4E7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25" y="1951296"/>
                  <a:ext cx="4685460" cy="480376"/>
                </a:xfrm>
                <a:prstGeom prst="rect">
                  <a:avLst/>
                </a:prstGeom>
                <a:blipFill>
                  <a:blip r:embed="rId2"/>
                  <a:stretch>
                    <a:fillRect l="-390" b="-582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50A0A9C-B25A-0448-9856-7B264B300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725" y="3154081"/>
              <a:ext cx="4760925" cy="1215555"/>
            </a:xfrm>
            <a:prstGeom prst="rect">
              <a:avLst/>
            </a:prstGeom>
          </p:spPr>
        </p:pic>
        <p:sp>
          <p:nvSpPr>
            <p:cNvPr id="25" name="Title 12">
              <a:extLst>
                <a:ext uri="{FF2B5EF4-FFF2-40B4-BE49-F238E27FC236}">
                  <a16:creationId xmlns:a16="http://schemas.microsoft.com/office/drawing/2014/main" id="{5F921A2C-1709-1C4B-8E27-8CC0AEB60A55}"/>
                </a:ext>
              </a:extLst>
            </p:cNvPr>
            <p:cNvSpPr txBox="1">
              <a:spLocks/>
            </p:cNvSpPr>
            <p:nvPr/>
          </p:nvSpPr>
          <p:spPr>
            <a:xfrm>
              <a:off x="6707616" y="2723209"/>
              <a:ext cx="4664412" cy="36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Using appropriate models to each value type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18E9B-40DA-4FFF-A804-DCBD4D75B6C5}"/>
              </a:ext>
            </a:extLst>
          </p:cNvPr>
          <p:cNvGrpSpPr/>
          <p:nvPr/>
        </p:nvGrpSpPr>
        <p:grpSpPr>
          <a:xfrm>
            <a:off x="6493351" y="4752353"/>
            <a:ext cx="5464855" cy="1886889"/>
            <a:chOff x="6493351" y="4752353"/>
            <a:chExt cx="5464855" cy="18868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B06FF4-E225-44F4-8C8D-81B7D7161A1B}"/>
                </a:ext>
              </a:extLst>
            </p:cNvPr>
            <p:cNvSpPr/>
            <p:nvPr/>
          </p:nvSpPr>
          <p:spPr>
            <a:xfrm>
              <a:off x="6493351" y="5205509"/>
              <a:ext cx="5133151" cy="1433733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8" name="Title 12">
              <a:extLst>
                <a:ext uri="{FF2B5EF4-FFF2-40B4-BE49-F238E27FC236}">
                  <a16:creationId xmlns:a16="http://schemas.microsoft.com/office/drawing/2014/main" id="{8C4418D9-CC54-5547-BC8D-516E3BBC9F32}"/>
                </a:ext>
              </a:extLst>
            </p:cNvPr>
            <p:cNvSpPr txBox="1">
              <a:spLocks/>
            </p:cNvSpPr>
            <p:nvPr/>
          </p:nvSpPr>
          <p:spPr>
            <a:xfrm>
              <a:off x="6493352" y="4752353"/>
              <a:ext cx="5133151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 fontScale="92500"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2"/>
                  </a:solidFill>
                </a:defRPr>
              </a:lvl2pPr>
              <a:lvl3pPr>
                <a:defRPr>
                  <a:solidFill>
                    <a:schemeClr val="tx2"/>
                  </a:solidFill>
                </a:defRPr>
              </a:lvl3pPr>
              <a:lvl4pPr>
                <a:defRPr>
                  <a:solidFill>
                    <a:schemeClr val="tx2"/>
                  </a:solidFill>
                </a:defRPr>
              </a:lvl4pPr>
              <a:lvl5pPr>
                <a:defRPr>
                  <a:solidFill>
                    <a:schemeClr val="tx2"/>
                  </a:solidFill>
                </a:defRPr>
              </a:lvl5pPr>
              <a:lvl6pPr>
                <a:defRPr>
                  <a:solidFill>
                    <a:schemeClr val="tx2"/>
                  </a:solidFill>
                </a:defRPr>
              </a:lvl6pPr>
              <a:lvl7pPr>
                <a:defRPr>
                  <a:solidFill>
                    <a:schemeClr val="tx2"/>
                  </a:solidFill>
                </a:defRPr>
              </a:lvl7pPr>
              <a:lvl8pPr>
                <a:defRPr>
                  <a:solidFill>
                    <a:schemeClr val="tx2"/>
                  </a:solidFill>
                </a:defRPr>
              </a:lvl8pPr>
              <a:lvl9pPr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/>
                <a:t>3. </a:t>
              </a:r>
              <a:r>
                <a:rPr lang="en-US" dirty="0" err="1"/>
                <a:t>Dummifying</a:t>
              </a:r>
              <a:r>
                <a:rPr lang="en-US" dirty="0"/>
                <a:t> Character Values (Python)</a:t>
              </a:r>
            </a:p>
            <a:p>
              <a:endParaRPr lang="en-US" dirty="0"/>
            </a:p>
          </p:txBody>
        </p:sp>
        <p:sp>
          <p:nvSpPr>
            <p:cNvPr id="27" name="Title 12">
              <a:extLst>
                <a:ext uri="{FF2B5EF4-FFF2-40B4-BE49-F238E27FC236}">
                  <a16:creationId xmlns:a16="http://schemas.microsoft.com/office/drawing/2014/main" id="{1A9320D4-020C-8241-B155-7C2D6F7E74B5}"/>
                </a:ext>
              </a:extLst>
            </p:cNvPr>
            <p:cNvSpPr txBox="1">
              <a:spLocks/>
            </p:cNvSpPr>
            <p:nvPr/>
          </p:nvSpPr>
          <p:spPr>
            <a:xfrm>
              <a:off x="6707617" y="6051298"/>
              <a:ext cx="46644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Allowing the use of all features in all models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itle 12">
                  <a:extLst>
                    <a:ext uri="{FF2B5EF4-FFF2-40B4-BE49-F238E27FC236}">
                      <a16:creationId xmlns:a16="http://schemas.microsoft.com/office/drawing/2014/main" id="{DF676FC3-FDFB-A947-B006-C55E06E13F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352" y="5205750"/>
                  <a:ext cx="5464854" cy="4803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Spreading features string levels to columns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binary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Dropping dominant level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default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itle 12">
                  <a:extLst>
                    <a:ext uri="{FF2B5EF4-FFF2-40B4-BE49-F238E27FC236}">
                      <a16:creationId xmlns:a16="http://schemas.microsoft.com/office/drawing/2014/main" id="{DF676FC3-FDFB-A947-B006-C55E06E13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352" y="5205750"/>
                  <a:ext cx="5464854" cy="480376"/>
                </a:xfrm>
                <a:prstGeom prst="rect">
                  <a:avLst/>
                </a:prstGeom>
                <a:blipFill>
                  <a:blip r:embed="rId4"/>
                  <a:stretch>
                    <a:fillRect l="-334" b="-56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1CFFC3-5763-4D80-BA2E-D243431130C3}"/>
              </a:ext>
            </a:extLst>
          </p:cNvPr>
          <p:cNvGrpSpPr/>
          <p:nvPr/>
        </p:nvGrpSpPr>
        <p:grpSpPr>
          <a:xfrm>
            <a:off x="641354" y="1426972"/>
            <a:ext cx="5737144" cy="5212270"/>
            <a:chOff x="641354" y="1426972"/>
            <a:chExt cx="5737144" cy="52122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2AA99B-57D1-479B-BA7B-97C0F40D2012}"/>
                </a:ext>
              </a:extLst>
            </p:cNvPr>
            <p:cNvSpPr/>
            <p:nvPr/>
          </p:nvSpPr>
          <p:spPr>
            <a:xfrm>
              <a:off x="772842" y="1907347"/>
              <a:ext cx="5605656" cy="473189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6" name="Title 12">
              <a:extLst>
                <a:ext uri="{FF2B5EF4-FFF2-40B4-BE49-F238E27FC236}">
                  <a16:creationId xmlns:a16="http://schemas.microsoft.com/office/drawing/2014/main" id="{D8D08A0B-EC85-9547-BF33-E21A24D615E4}"/>
                </a:ext>
              </a:extLst>
            </p:cNvPr>
            <p:cNvSpPr txBox="1">
              <a:spLocks/>
            </p:cNvSpPr>
            <p:nvPr/>
          </p:nvSpPr>
          <p:spPr>
            <a:xfrm>
              <a:off x="760760" y="1426972"/>
              <a:ext cx="5617738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Missing Data Training Set</a:t>
              </a:r>
            </a:p>
          </p:txBody>
        </p:sp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97630" y="2573192"/>
              <a:ext cx="187244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840169" y="2573192"/>
              <a:ext cx="1006472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005871" y="2573192"/>
              <a:ext cx="1372627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641354" y="2573192"/>
              <a:ext cx="126659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568159" y="2573192"/>
              <a:ext cx="430261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4776554" y="2573192"/>
              <a:ext cx="430261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23" name="Title 12">
              <a:extLst>
                <a:ext uri="{FF2B5EF4-FFF2-40B4-BE49-F238E27FC236}">
                  <a16:creationId xmlns:a16="http://schemas.microsoft.com/office/drawing/2014/main" id="{95D182A2-D1D2-7E43-84F7-D006D240F564}"/>
                </a:ext>
              </a:extLst>
            </p:cNvPr>
            <p:cNvSpPr txBox="1">
              <a:spLocks/>
            </p:cNvSpPr>
            <p:nvPr/>
          </p:nvSpPr>
          <p:spPr>
            <a:xfrm>
              <a:off x="949603" y="1983267"/>
              <a:ext cx="5254484" cy="36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3600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Making sure models won’t ignore NAs meaning </a:t>
              </a:r>
            </a:p>
          </p:txBody>
        </p:sp>
        <p:sp>
          <p:nvSpPr>
            <p:cNvPr id="30" name="Title 12">
              <a:extLst>
                <a:ext uri="{FF2B5EF4-FFF2-40B4-BE49-F238E27FC236}">
                  <a16:creationId xmlns:a16="http://schemas.microsoft.com/office/drawing/2014/main" id="{B436A0A0-E031-AB46-B4FB-50759D0462A0}"/>
                </a:ext>
              </a:extLst>
            </p:cNvPr>
            <p:cNvSpPr txBox="1">
              <a:spLocks/>
            </p:cNvSpPr>
            <p:nvPr/>
          </p:nvSpPr>
          <p:spPr>
            <a:xfrm>
              <a:off x="3988165" y="1502238"/>
              <a:ext cx="1749171" cy="28347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Imputing values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20F972-834E-4042-94C5-E0774BE69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6493" y="3154081"/>
              <a:ext cx="4323332" cy="2777594"/>
            </a:xfrm>
            <a:prstGeom prst="rect">
              <a:avLst/>
            </a:prstGeom>
          </p:spPr>
        </p:pic>
        <p:sp>
          <p:nvSpPr>
            <p:cNvPr id="32" name="Title 12">
              <a:extLst>
                <a:ext uri="{FF2B5EF4-FFF2-40B4-BE49-F238E27FC236}">
                  <a16:creationId xmlns:a16="http://schemas.microsoft.com/office/drawing/2014/main" id="{0983A813-A3BA-484E-A780-EA2071A8757B}"/>
                </a:ext>
              </a:extLst>
            </p:cNvPr>
            <p:cNvSpPr txBox="1">
              <a:spLocks/>
            </p:cNvSpPr>
            <p:nvPr/>
          </p:nvSpPr>
          <p:spPr>
            <a:xfrm>
              <a:off x="984394" y="6070075"/>
              <a:ext cx="5254484" cy="36000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 Missing Values (Test Set)</a:t>
              </a: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Impute </a:t>
              </a:r>
              <a:r>
                <a:rPr lang="en-US" sz="1400" b="1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8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Identify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277741"/>
            <a:ext cx="3336926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Further analyzed if of transformations improved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normality.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ACA69-BD63-4CF1-9AD5-28A86B32464D}"/>
              </a:ext>
            </a:extLst>
          </p:cNvPr>
          <p:cNvSpPr txBox="1"/>
          <p:nvPr/>
        </p:nvSpPr>
        <p:spPr>
          <a:xfrm>
            <a:off x="8014386" y="2204720"/>
            <a:ext cx="330131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Floor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Living Area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 Frontage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Basement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B2F1D2-8DC3-4079-A0A0-F5C8119FE318}"/>
              </a:ext>
            </a:extLst>
          </p:cNvPr>
          <p:cNvGrpSpPr/>
          <p:nvPr/>
        </p:nvGrpSpPr>
        <p:grpSpPr>
          <a:xfrm>
            <a:off x="8014386" y="4073883"/>
            <a:ext cx="3323666" cy="721637"/>
            <a:chOff x="2832815" y="2213618"/>
            <a:chExt cx="7388975" cy="16043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7108672-597B-4152-A7C1-3B4AD3910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4599017" y="2213618"/>
              <a:ext cx="1930273" cy="150689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4B3578-5C5E-4F3B-ADBE-97B478B0E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2832815" y="2275376"/>
              <a:ext cx="1862814" cy="13833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0FB9DB8-B4BD-4184-ADAF-FADB2B1AF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8395817" y="2256847"/>
              <a:ext cx="1825973" cy="142044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2B94DB-1A12-436F-AA72-E9F38D3E6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6548670" y="2294551"/>
              <a:ext cx="1906474" cy="1523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92AC1-0EE4-4BEC-904D-CC4B8E9B48A9}"/>
              </a:ext>
            </a:extLst>
          </p:cNvPr>
          <p:cNvGrpSpPr/>
          <p:nvPr/>
        </p:nvGrpSpPr>
        <p:grpSpPr>
          <a:xfrm>
            <a:off x="3774663" y="1493223"/>
            <a:ext cx="8096856" cy="4879032"/>
            <a:chOff x="3774663" y="1493223"/>
            <a:chExt cx="8096856" cy="4879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79973-B5C4-4755-B459-67777FB13248}"/>
                </a:ext>
              </a:extLst>
            </p:cNvPr>
            <p:cNvSpPr txBox="1"/>
            <p:nvPr/>
          </p:nvSpPr>
          <p:spPr>
            <a:xfrm>
              <a:off x="3776459" y="4350156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7AE31-06B5-4ED1-B8BF-F4F86BAD42F2}"/>
                </a:ext>
              </a:extLst>
            </p:cNvPr>
            <p:cNvSpPr txBox="1"/>
            <p:nvPr/>
          </p:nvSpPr>
          <p:spPr>
            <a:xfrm>
              <a:off x="3776459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44F6EAB-C376-4BE3-B3B6-ACABA578747F}"/>
                </a:ext>
              </a:extLst>
            </p:cNvPr>
            <p:cNvSpPr/>
            <p:nvPr/>
          </p:nvSpPr>
          <p:spPr>
            <a:xfrm>
              <a:off x="4527883" y="4064688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9F1717-0F1F-4B58-9ABF-8DE2A6D15ED4}"/>
                </a:ext>
              </a:extLst>
            </p:cNvPr>
            <p:cNvSpPr txBox="1"/>
            <p:nvPr/>
          </p:nvSpPr>
          <p:spPr>
            <a:xfrm>
              <a:off x="6561120" y="43521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0D561-62A2-4B0B-B357-D839FB60E6FE}"/>
                </a:ext>
              </a:extLst>
            </p:cNvPr>
            <p:cNvSpPr txBox="1"/>
            <p:nvPr/>
          </p:nvSpPr>
          <p:spPr>
            <a:xfrm>
              <a:off x="6561120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FE6A1A6-29D9-45C6-9411-CE5A736285E2}"/>
                </a:ext>
              </a:extLst>
            </p:cNvPr>
            <p:cNvSpPr/>
            <p:nvPr/>
          </p:nvSpPr>
          <p:spPr>
            <a:xfrm>
              <a:off x="7312544" y="40666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BEF03-4945-4728-B9AC-6DD61B100836}"/>
                </a:ext>
              </a:extLst>
            </p:cNvPr>
            <p:cNvSpPr txBox="1"/>
            <p:nvPr/>
          </p:nvSpPr>
          <p:spPr>
            <a:xfrm>
              <a:off x="9314448" y="43450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47F73-B5E4-4522-A684-C27BEE1D869D}"/>
                </a:ext>
              </a:extLst>
            </p:cNvPr>
            <p:cNvSpPr txBox="1"/>
            <p:nvPr/>
          </p:nvSpPr>
          <p:spPr>
            <a:xfrm>
              <a:off x="9314448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6B75A44-3C66-46B3-8017-DD72D2B09491}"/>
                </a:ext>
              </a:extLst>
            </p:cNvPr>
            <p:cNvSpPr/>
            <p:nvPr/>
          </p:nvSpPr>
          <p:spPr>
            <a:xfrm>
              <a:off x="10065872" y="40595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EC9EB-D788-4C05-9212-65900BD1E26B}"/>
                </a:ext>
              </a:extLst>
            </p:cNvPr>
            <p:cNvSpPr txBox="1"/>
            <p:nvPr/>
          </p:nvSpPr>
          <p:spPr>
            <a:xfrm>
              <a:off x="3774663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Living Area 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GrLivArea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310C-0EAF-4836-9446-D29821D17236}"/>
                </a:ext>
              </a:extLst>
            </p:cNvPr>
            <p:cNvSpPr txBox="1"/>
            <p:nvPr/>
          </p:nvSpPr>
          <p:spPr>
            <a:xfrm>
              <a:off x="6561958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 Frontage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LotFrontage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DF14D-6E56-4CB5-989D-AA412604BD99}"/>
                </a:ext>
              </a:extLst>
            </p:cNvPr>
            <p:cNvSpPr txBox="1"/>
            <p:nvPr/>
          </p:nvSpPr>
          <p:spPr>
            <a:xfrm>
              <a:off x="9311079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 Area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TotalBsmtFF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D5C9367-5DD6-4B32-9AB2-A8288E0C6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05" y="2201216"/>
              <a:ext cx="2305436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0B2787CD-78DF-47B9-BA71-BC710211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714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ACE4AE2-0E79-479D-AF6A-D68B82C65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47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DCCC8C6-2743-45F7-AD49-DE83EED78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170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7CA164B-E7D4-4FC2-BC21-C23CF5F6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56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03AE459-CC4E-4589-95A5-C70B3AAD9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051" y="4555698"/>
              <a:ext cx="2305436" cy="178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B6893993-922F-408F-94B4-933369F66E91}"/>
                </a:ext>
              </a:extLst>
            </p:cNvPr>
            <p:cNvSpPr/>
            <p:nvPr/>
          </p:nvSpPr>
          <p:spPr>
            <a:xfrm>
              <a:off x="5857435" y="4642942"/>
              <a:ext cx="60960" cy="118994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A6F1E900-DD0A-4B70-8B7C-9AEFA79672F4}"/>
                </a:ext>
              </a:extLst>
            </p:cNvPr>
            <p:cNvSpPr/>
            <p:nvPr/>
          </p:nvSpPr>
          <p:spPr>
            <a:xfrm>
              <a:off x="4181035" y="5659403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6F3E35AF-D4CA-4B96-A218-1939EE2F0131}"/>
                </a:ext>
              </a:extLst>
            </p:cNvPr>
            <p:cNvSpPr/>
            <p:nvPr/>
          </p:nvSpPr>
          <p:spPr>
            <a:xfrm>
              <a:off x="7118968" y="5862602"/>
              <a:ext cx="60960" cy="142240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5622DDCF-E3EF-46B4-8668-3391B7B41821}"/>
                </a:ext>
              </a:extLst>
            </p:cNvPr>
            <p:cNvSpPr/>
            <p:nvPr/>
          </p:nvSpPr>
          <p:spPr>
            <a:xfrm rot="16200000">
              <a:off x="8533649" y="4658036"/>
              <a:ext cx="50998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D7D1B180-D150-4308-B328-83417D589EEA}"/>
                </a:ext>
              </a:extLst>
            </p:cNvPr>
            <p:cNvSpPr/>
            <p:nvPr/>
          </p:nvSpPr>
          <p:spPr>
            <a:xfrm>
              <a:off x="9701301" y="5549335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A04688D7-DE6A-44E6-87AD-7D8927C1F4AB}"/>
                </a:ext>
              </a:extLst>
            </p:cNvPr>
            <p:cNvSpPr/>
            <p:nvPr/>
          </p:nvSpPr>
          <p:spPr>
            <a:xfrm rot="16200000">
              <a:off x="11314637" y="4696447"/>
              <a:ext cx="50998" cy="142240"/>
            </a:xfrm>
            <a:prstGeom prst="downArrow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AE959D-441E-456C-949B-F92FEF3ECC34}"/>
                </a:ext>
              </a:extLst>
            </p:cNvPr>
            <p:cNvSpPr/>
            <p:nvPr/>
          </p:nvSpPr>
          <p:spPr>
            <a:xfrm>
              <a:off x="4154805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Kept Log Transformation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FA6861-C236-4AA1-9040-370DC70A2E18}"/>
                </a:ext>
              </a:extLst>
            </p:cNvPr>
            <p:cNvSpPr/>
            <p:nvPr/>
          </p:nvSpPr>
          <p:spPr>
            <a:xfrm>
              <a:off x="6921826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0EC3A6-7433-45B9-BCF2-EE7DFB3CA16D}"/>
                </a:ext>
              </a:extLst>
            </p:cNvPr>
            <p:cNvSpPr/>
            <p:nvPr/>
          </p:nvSpPr>
          <p:spPr>
            <a:xfrm>
              <a:off x="9645310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D094F1-7278-443B-B80F-811048BBCADB}"/>
                </a:ext>
              </a:extLst>
            </p:cNvPr>
            <p:cNvSpPr/>
            <p:nvPr/>
          </p:nvSpPr>
          <p:spPr>
            <a:xfrm rot="607837">
              <a:off x="5786025" y="2236808"/>
              <a:ext cx="380461" cy="80312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F9C91C-84BF-4EDD-B346-39AD2EA31F7B}"/>
                </a:ext>
              </a:extLst>
            </p:cNvPr>
            <p:cNvSpPr/>
            <p:nvPr/>
          </p:nvSpPr>
          <p:spPr>
            <a:xfrm rot="21192512">
              <a:off x="4057755" y="3482734"/>
              <a:ext cx="380461" cy="22432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325F4C-9397-425B-8ABA-45C2A9418A06}"/>
                </a:ext>
              </a:extLst>
            </p:cNvPr>
            <p:cNvSpPr/>
            <p:nvPr/>
          </p:nvSpPr>
          <p:spPr>
            <a:xfrm rot="2518027">
              <a:off x="8484584" y="2207853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A4FBC-9476-49BC-9AD5-F983B5E90A0B}"/>
                </a:ext>
              </a:extLst>
            </p:cNvPr>
            <p:cNvSpPr/>
            <p:nvPr/>
          </p:nvSpPr>
          <p:spPr>
            <a:xfrm rot="5206577">
              <a:off x="6881573" y="3239444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621174-1E86-493E-95F0-AA1E825359E2}"/>
                </a:ext>
              </a:extLst>
            </p:cNvPr>
            <p:cNvSpPr/>
            <p:nvPr/>
          </p:nvSpPr>
          <p:spPr>
            <a:xfrm rot="2518027">
              <a:off x="11350310" y="2228073"/>
              <a:ext cx="380461" cy="2597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37491D-3159-4A81-9E3B-3B0D74E73289}"/>
                </a:ext>
              </a:extLst>
            </p:cNvPr>
            <p:cNvSpPr/>
            <p:nvPr/>
          </p:nvSpPr>
          <p:spPr>
            <a:xfrm rot="2518027">
              <a:off x="11168896" y="2811007"/>
              <a:ext cx="380461" cy="599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949</Words>
  <Application>Microsoft Office PowerPoint</Application>
  <PresentationFormat>Widescreen</PresentationFormat>
  <Paragraphs>198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Home Alone  Adrian Kay Alejandro Esteve Heloisa Dutcocky Raul Vallejo</vt:lpstr>
      <vt:lpstr>Agenda Our first Machine Learning Project!</vt:lpstr>
      <vt:lpstr>Workflow All for one and one for all.</vt:lpstr>
      <vt:lpstr>Exploratory Data Analysis Response Variable: Frist Look</vt:lpstr>
      <vt:lpstr>Exploratory Data Analysis Year Built: do new houses sell for higher prices?</vt:lpstr>
      <vt:lpstr>Exploratory Data Analysis Neighborhoods: differences explained</vt:lpstr>
      <vt:lpstr>Data Preparation Pre-Processing: Missing Data and String Values “Fixing”</vt:lpstr>
      <vt:lpstr>Data Preparation Feature Transformation: Identify Predictors</vt:lpstr>
      <vt:lpstr>Data Preparation Feature Transformation: Log</vt:lpstr>
      <vt:lpstr>Selecting a Model Our approach to minimize the RMSE</vt:lpstr>
      <vt:lpstr>Selecting a Model Lasso Regression: decent R2 Adj.; poor use of Features </vt:lpstr>
      <vt:lpstr>Selecting a Model Boosting trees combined with linear models</vt:lpstr>
      <vt:lpstr>Final Model Initial Explanation</vt:lpstr>
      <vt:lpstr>Final Model Step 1: Naïve Bayes</vt:lpstr>
      <vt:lpstr>Final Model Step 2: Linear Regression Model</vt:lpstr>
      <vt:lpstr>Final Considerations Great experience</vt:lpstr>
      <vt:lpstr>Questions?  …and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Alejandro Esteve</cp:lastModifiedBy>
  <cp:revision>128</cp:revision>
  <dcterms:created xsi:type="dcterms:W3CDTF">2018-10-30T19:18:56Z</dcterms:created>
  <dcterms:modified xsi:type="dcterms:W3CDTF">2018-11-19T18:37:14Z</dcterms:modified>
</cp:coreProperties>
</file>