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66" r:id="rId3"/>
    <p:sldId id="275" r:id="rId4"/>
    <p:sldId id="289" r:id="rId5"/>
    <p:sldId id="274" r:id="rId6"/>
    <p:sldId id="29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06D"/>
    <a:srgbClr val="D8EBFC"/>
    <a:srgbClr val="009DD9"/>
    <a:srgbClr val="5BBF5B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/>
              <a:t>[Project Name]</a:t>
            </a:r>
            <a:br>
              <a:rPr lang="en-US" dirty="0"/>
            </a:br>
            <a:r>
              <a:rPr lang="en-US" sz="2800" dirty="0"/>
              <a:t>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3C3A95-137C-DC4D-89E2-7388C0D44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02766"/>
              </p:ext>
            </p:extLst>
          </p:nvPr>
        </p:nvGraphicFramePr>
        <p:xfrm>
          <a:off x="760760" y="3003430"/>
          <a:ext cx="5400889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56">
                  <a:extLst>
                    <a:ext uri="{9D8B030D-6E8A-4147-A177-3AD203B41FA5}">
                      <a16:colId xmlns:a16="http://schemas.microsoft.com/office/drawing/2014/main" val="2355950053"/>
                    </a:ext>
                  </a:extLst>
                </a:gridCol>
                <a:gridCol w="1984096">
                  <a:extLst>
                    <a:ext uri="{9D8B030D-6E8A-4147-A177-3AD203B41FA5}">
                      <a16:colId xmlns:a16="http://schemas.microsoft.com/office/drawing/2014/main" val="920377080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784857858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4038165892"/>
                    </a:ext>
                  </a:extLst>
                </a:gridCol>
              </a:tblGrid>
              <a:tr h="269084">
                <a:tc>
                  <a:txBody>
                    <a:bodyPr/>
                    <a:lstStyle/>
                    <a:p>
                      <a:r>
                        <a:rPr lang="pt-BR" sz="1200" dirty="0" err="1"/>
                        <a:t>Feature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Features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meaning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NA </a:t>
                      </a:r>
                      <a:r>
                        <a:rPr lang="pt-BR" sz="1200" dirty="0" err="1"/>
                        <a:t>meaning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Impute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67507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Alley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Type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alley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access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alley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access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NoAlley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40164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BsmtQual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Height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the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NoBsmt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68612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BsmtCond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Basement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condition</a:t>
                      </a:r>
                      <a:r>
                        <a:rPr lang="pt-BR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NoBsmt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9586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BsmtExposure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Walkout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or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garden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level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walls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NoBsmt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67537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BsmtFinType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Rating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basement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area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NoBsmt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26881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FireplaceQu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Fireplace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quality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fireplace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NoFire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09367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GarageType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Garage </a:t>
                      </a:r>
                      <a:r>
                        <a:rPr lang="pt-BR" sz="1000" dirty="0" err="1"/>
                        <a:t>location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NoGarage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73827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GarageFinish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Interior </a:t>
                      </a:r>
                      <a:r>
                        <a:rPr lang="pt-BR" sz="1000" dirty="0" err="1"/>
                        <a:t>finish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the</a:t>
                      </a:r>
                      <a:r>
                        <a:rPr lang="pt-BR" sz="1000" dirty="0"/>
                        <a:t>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NoGarage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44092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GarageQual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Garage </a:t>
                      </a:r>
                      <a:r>
                        <a:rPr lang="pt-BR" sz="1000" dirty="0" err="1"/>
                        <a:t>quality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NoGarage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9776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GarageCond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Garage </a:t>
                      </a:r>
                      <a:r>
                        <a:rPr lang="pt-BR" sz="1000" dirty="0" err="1"/>
                        <a:t>condition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NoGarage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30234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PoolQC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Pool </a:t>
                      </a:r>
                      <a:r>
                        <a:rPr lang="pt-BR" sz="1000" dirty="0" err="1"/>
                        <a:t>quality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No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NoPool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85739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Fence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/>
                        <a:t>Fence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quality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fence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NoFence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76622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MiscFeature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Extra </a:t>
                      </a:r>
                      <a:r>
                        <a:rPr lang="pt-BR" sz="1000" dirty="0" err="1"/>
                        <a:t>features</a:t>
                      </a:r>
                      <a:r>
                        <a:rPr lang="pt-BR" sz="1000" dirty="0"/>
                        <a:t> (</a:t>
                      </a:r>
                      <a:r>
                        <a:rPr lang="pt-BR" sz="1000" dirty="0" err="1"/>
                        <a:t>not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covered</a:t>
                      </a:r>
                      <a:r>
                        <a:rPr lang="pt-BR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other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features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None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5014"/>
                  </a:ext>
                </a:extLst>
              </a:tr>
            </a:tbl>
          </a:graphicData>
        </a:graphic>
      </p:graphicFrame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7738" cy="480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</a:rPr>
              <a:t>Missing data Training set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8C4418D9-CC54-5547-BC8D-516E3BBC9F32}"/>
              </a:ext>
            </a:extLst>
          </p:cNvPr>
          <p:cNvSpPr txBox="1">
            <a:spLocks/>
          </p:cNvSpPr>
          <p:nvPr/>
        </p:nvSpPr>
        <p:spPr>
          <a:xfrm>
            <a:off x="6493352" y="4752353"/>
            <a:ext cx="5133151" cy="480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>
                <a:solidFill>
                  <a:schemeClr val="tx2"/>
                </a:solidFill>
              </a:rPr>
              <a:t>Dummifying</a:t>
            </a:r>
            <a:r>
              <a:rPr lang="en-US" sz="2000" b="1" dirty="0">
                <a:solidFill>
                  <a:schemeClr val="tx2"/>
                </a:solidFill>
              </a:rPr>
              <a:t> character values - Python</a:t>
            </a:r>
          </a:p>
          <a:p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258633" y="2419187"/>
            <a:ext cx="6071835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918607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600" b="1" dirty="0">
                  <a:solidFill>
                    <a:schemeClr val="tx2"/>
                  </a:solidFill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tx2"/>
                  </a:solidFill>
                </a:rPr>
                <a:t>=</a:t>
              </a:r>
            </a:p>
          </p:txBody>
        </p:sp>
      </p:grpSp>
      <p:sp>
        <p:nvSpPr>
          <p:cNvPr id="7" name="Title 12">
            <a:extLst>
              <a:ext uri="{FF2B5EF4-FFF2-40B4-BE49-F238E27FC236}">
                <a16:creationId xmlns:a16="http://schemas.microsoft.com/office/drawing/2014/main" id="{E2A8080D-D12E-424C-A938-2625E487B7C6}"/>
              </a:ext>
            </a:extLst>
          </p:cNvPr>
          <p:cNvSpPr txBox="1">
            <a:spLocks/>
          </p:cNvSpPr>
          <p:nvPr/>
        </p:nvSpPr>
        <p:spPr>
          <a:xfrm>
            <a:off x="6495477" y="1444148"/>
            <a:ext cx="4548769" cy="480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</a:rPr>
              <a:t>Features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1817121"/>
                <a:ext cx="503955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1817121"/>
                <a:ext cx="5039550" cy="480376"/>
              </a:xfrm>
              <a:prstGeom prst="rect">
                <a:avLst/>
              </a:prstGeom>
              <a:blipFill>
                <a:blip r:embed="rId3"/>
                <a:stretch>
                  <a:fillRect l="-251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F50A0A9C-B25A-0448-9856-7B264B300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77" y="3114376"/>
            <a:ext cx="5131027" cy="1310049"/>
          </a:xfrm>
          <a:prstGeom prst="rect">
            <a:avLst/>
          </a:prstGeom>
        </p:spPr>
      </p:pic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761489" y="1889584"/>
            <a:ext cx="5400000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r>
              <a:rPr lang="en-US" sz="1300" dirty="0">
                <a:solidFill>
                  <a:schemeClr val="tx2"/>
                </a:solidFill>
              </a:rPr>
              <a:t> : Making sure models won’t ignore NAs meaning </a:t>
            </a:r>
          </a:p>
        </p:txBody>
      </p:sp>
      <p:sp>
        <p:nvSpPr>
          <p:cNvPr id="25" name="Title 12">
            <a:extLst>
              <a:ext uri="{FF2B5EF4-FFF2-40B4-BE49-F238E27FC236}">
                <a16:creationId xmlns:a16="http://schemas.microsoft.com/office/drawing/2014/main" id="{5F921A2C-1709-1C4B-8E27-8CC0AEB60A55}"/>
              </a:ext>
            </a:extLst>
          </p:cNvPr>
          <p:cNvSpPr txBox="1">
            <a:spLocks/>
          </p:cNvSpPr>
          <p:nvPr/>
        </p:nvSpPr>
        <p:spPr>
          <a:xfrm>
            <a:off x="6533734" y="2603511"/>
            <a:ext cx="5016913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r>
              <a:rPr lang="en-US" sz="1300" dirty="0">
                <a:solidFill>
                  <a:schemeClr val="tx2"/>
                </a:solidFill>
              </a:rPr>
              <a:t> : Using appropriate models to each value type</a:t>
            </a:r>
          </a:p>
        </p:txBody>
      </p:sp>
      <p:sp>
        <p:nvSpPr>
          <p:cNvPr id="27" name="Title 12">
            <a:extLst>
              <a:ext uri="{FF2B5EF4-FFF2-40B4-BE49-F238E27FC236}">
                <a16:creationId xmlns:a16="http://schemas.microsoft.com/office/drawing/2014/main" id="{1A9320D4-020C-8241-B155-7C2D6F7E74B5}"/>
              </a:ext>
            </a:extLst>
          </p:cNvPr>
          <p:cNvSpPr txBox="1">
            <a:spLocks/>
          </p:cNvSpPr>
          <p:nvPr/>
        </p:nvSpPr>
        <p:spPr>
          <a:xfrm>
            <a:off x="6533736" y="6051298"/>
            <a:ext cx="5016911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r>
              <a:rPr lang="en-US" sz="1300" dirty="0">
                <a:solidFill>
                  <a:schemeClr val="tx2"/>
                </a:solidFill>
              </a:rPr>
              <a:t> : Allowing the use of all features in all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  <a:blipFill>
                <a:blip r:embed="rId5"/>
                <a:stretch>
                  <a:fillRect l="-231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2">
            <a:extLst>
              <a:ext uri="{FF2B5EF4-FFF2-40B4-BE49-F238E27FC236}">
                <a16:creationId xmlns:a16="http://schemas.microsoft.com/office/drawing/2014/main" id="{B436A0A0-E031-AB46-B4FB-50759D0462A0}"/>
              </a:ext>
            </a:extLst>
          </p:cNvPr>
          <p:cNvSpPr txBox="1">
            <a:spLocks/>
          </p:cNvSpPr>
          <p:nvPr/>
        </p:nvSpPr>
        <p:spPr>
          <a:xfrm>
            <a:off x="3988165" y="1502238"/>
            <a:ext cx="1749171" cy="283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Imputing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9059927" y="3776317"/>
            <a:ext cx="3549420" cy="714565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/>
              <a:t>NOT NECESSARY: I just added because I see it as a easy way to see the logic, but it sure can be removed</a:t>
            </a:r>
            <a:endParaRPr lang="en-US" sz="1000" spc="10" dirty="0"/>
          </a:p>
        </p:txBody>
      </p:sp>
    </p:spTree>
    <p:extLst>
      <p:ext uri="{BB962C8B-B14F-4D97-AF65-F5344CB8AC3E}">
        <p14:creationId xmlns:p14="http://schemas.microsoft.com/office/powerpoint/2010/main" val="255783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061B470-A0D1-4E0B-B811-BB12050E6474}"/>
              </a:ext>
            </a:extLst>
          </p:cNvPr>
          <p:cNvSpPr/>
          <p:nvPr/>
        </p:nvSpPr>
        <p:spPr>
          <a:xfrm>
            <a:off x="6493352" y="1907347"/>
            <a:ext cx="5088690" cy="2575753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B06FF4-E225-44F4-8C8D-81B7D7161A1B}"/>
              </a:ext>
            </a:extLst>
          </p:cNvPr>
          <p:cNvSpPr/>
          <p:nvPr/>
        </p:nvSpPr>
        <p:spPr>
          <a:xfrm>
            <a:off x="6493352" y="5205509"/>
            <a:ext cx="5088690" cy="1433733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72842" y="1907347"/>
            <a:ext cx="5605656" cy="4731895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10128854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Dealing with missing data and features with string values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7738" cy="480376"/>
          </a:xfrm>
          <a:prstGeom prst="rect">
            <a:avLst/>
          </a:prstGeom>
          <a:solidFill>
            <a:srgbClr val="17406D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Set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8C4418D9-CC54-5547-BC8D-516E3BBC9F32}"/>
              </a:ext>
            </a:extLst>
          </p:cNvPr>
          <p:cNvSpPr txBox="1">
            <a:spLocks/>
          </p:cNvSpPr>
          <p:nvPr/>
        </p:nvSpPr>
        <p:spPr>
          <a:xfrm>
            <a:off x="6493352" y="4752353"/>
            <a:ext cx="5133151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Dummifying</a:t>
            </a:r>
            <a:r>
              <a:rPr lang="en-US" dirty="0"/>
              <a:t> Character Values (Python)</a:t>
            </a:r>
          </a:p>
          <a:p>
            <a:endParaRPr lang="en-US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573192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7" name="Title 12">
            <a:extLst>
              <a:ext uri="{FF2B5EF4-FFF2-40B4-BE49-F238E27FC236}">
                <a16:creationId xmlns:a16="http://schemas.microsoft.com/office/drawing/2014/main" id="{E2A8080D-D12E-424C-A938-2625E487B7C6}"/>
              </a:ext>
            </a:extLst>
          </p:cNvPr>
          <p:cNvSpPr txBox="1">
            <a:spLocks/>
          </p:cNvSpPr>
          <p:nvPr/>
        </p:nvSpPr>
        <p:spPr>
          <a:xfrm>
            <a:off x="6495477" y="1426972"/>
            <a:ext cx="5088690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2725" y="1951296"/>
                <a:ext cx="468546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25" y="1951296"/>
                <a:ext cx="4685460" cy="480376"/>
              </a:xfrm>
              <a:prstGeom prst="rect">
                <a:avLst/>
              </a:prstGeom>
              <a:blipFill>
                <a:blip r:embed="rId2"/>
                <a:stretch>
                  <a:fillRect l="-390" b="-5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F50A0A9C-B25A-0448-9856-7B264B30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3154081"/>
            <a:ext cx="4760925" cy="1215555"/>
          </a:xfrm>
          <a:prstGeom prst="rect">
            <a:avLst/>
          </a:prstGeom>
        </p:spPr>
      </p:pic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8326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sp>
        <p:nvSpPr>
          <p:cNvPr id="25" name="Title 12">
            <a:extLst>
              <a:ext uri="{FF2B5EF4-FFF2-40B4-BE49-F238E27FC236}">
                <a16:creationId xmlns:a16="http://schemas.microsoft.com/office/drawing/2014/main" id="{5F921A2C-1709-1C4B-8E27-8CC0AEB60A55}"/>
              </a:ext>
            </a:extLst>
          </p:cNvPr>
          <p:cNvSpPr txBox="1">
            <a:spLocks/>
          </p:cNvSpPr>
          <p:nvPr/>
        </p:nvSpPr>
        <p:spPr>
          <a:xfrm>
            <a:off x="6707616" y="2723209"/>
            <a:ext cx="4664412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appropriate models to each value type</a:t>
            </a:r>
          </a:p>
        </p:txBody>
      </p:sp>
      <p:sp>
        <p:nvSpPr>
          <p:cNvPr id="27" name="Title 12">
            <a:extLst>
              <a:ext uri="{FF2B5EF4-FFF2-40B4-BE49-F238E27FC236}">
                <a16:creationId xmlns:a16="http://schemas.microsoft.com/office/drawing/2014/main" id="{1A9320D4-020C-8241-B155-7C2D6F7E74B5}"/>
              </a:ext>
            </a:extLst>
          </p:cNvPr>
          <p:cNvSpPr txBox="1">
            <a:spLocks/>
          </p:cNvSpPr>
          <p:nvPr/>
        </p:nvSpPr>
        <p:spPr>
          <a:xfrm>
            <a:off x="6707617" y="6051298"/>
            <a:ext cx="466441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Allowing the use of all features in all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  <a:blipFill>
                <a:blip r:embed="rId4"/>
                <a:stretch>
                  <a:fillRect l="-334" b="-5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C20F972-834E-4042-94C5-E0774BE69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754" y="3262352"/>
            <a:ext cx="4737832" cy="3043896"/>
          </a:xfrm>
          <a:prstGeom prst="rect">
            <a:avLst/>
          </a:prstGeom>
        </p:spPr>
      </p:pic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6D43A5E2-B867-434D-8827-BA6DD8DB5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44046"/>
              </p:ext>
            </p:extLst>
          </p:nvPr>
        </p:nvGraphicFramePr>
        <p:xfrm>
          <a:off x="972572" y="2934906"/>
          <a:ext cx="523151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638">
                  <a:extLst>
                    <a:ext uri="{9D8B030D-6E8A-4147-A177-3AD203B41FA5}">
                      <a16:colId xmlns:a16="http://schemas.microsoft.com/office/drawing/2014/main" val="2355950053"/>
                    </a:ext>
                  </a:extLst>
                </a:gridCol>
                <a:gridCol w="1921874">
                  <a:extLst>
                    <a:ext uri="{9D8B030D-6E8A-4147-A177-3AD203B41FA5}">
                      <a16:colId xmlns:a16="http://schemas.microsoft.com/office/drawing/2014/main" val="920377080"/>
                    </a:ext>
                  </a:extLst>
                </a:gridCol>
                <a:gridCol w="1267268">
                  <a:extLst>
                    <a:ext uri="{9D8B030D-6E8A-4147-A177-3AD203B41FA5}">
                      <a16:colId xmlns:a16="http://schemas.microsoft.com/office/drawing/2014/main" val="784857858"/>
                    </a:ext>
                  </a:extLst>
                </a:gridCol>
                <a:gridCol w="994736">
                  <a:extLst>
                    <a:ext uri="{9D8B030D-6E8A-4147-A177-3AD203B41FA5}">
                      <a16:colId xmlns:a16="http://schemas.microsoft.com/office/drawing/2014/main" val="4038165892"/>
                    </a:ext>
                  </a:extLst>
                </a:gridCol>
              </a:tblGrid>
              <a:tr h="225579">
                <a:tc>
                  <a:txBody>
                    <a:bodyPr/>
                    <a:lstStyle/>
                    <a:p>
                      <a:r>
                        <a:rPr lang="pt-BR" sz="1000" dirty="0" err="1"/>
                        <a:t>Feature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Features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meaning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NA </a:t>
                      </a:r>
                      <a:r>
                        <a:rPr lang="pt-BR" sz="1000" dirty="0" err="1"/>
                        <a:t>meaning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Impute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67507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Alley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err="1"/>
                        <a:t>Type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of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alley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access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No </a:t>
                      </a:r>
                      <a:r>
                        <a:rPr lang="pt-BR" sz="900" dirty="0" err="1"/>
                        <a:t>alley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access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NoAlley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40164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BsmtCond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err="1"/>
                        <a:t>Basement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condition</a:t>
                      </a:r>
                      <a:r>
                        <a:rPr lang="pt-BR" sz="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No </a:t>
                      </a:r>
                      <a:r>
                        <a:rPr lang="pt-BR" sz="900" dirty="0" err="1"/>
                        <a:t>basement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NoBsmt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9586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BsmtExposure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err="1"/>
                        <a:t>Walkout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or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garden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level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walls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No </a:t>
                      </a:r>
                      <a:r>
                        <a:rPr lang="pt-BR" sz="900" dirty="0" err="1"/>
                        <a:t>basement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NoBsmt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67537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FireplaceQu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err="1"/>
                        <a:t>Fireplace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quality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No </a:t>
                      </a:r>
                      <a:r>
                        <a:rPr lang="pt-BR" sz="900" dirty="0" err="1"/>
                        <a:t>fireplace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NoFire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09367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GarageType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Garage </a:t>
                      </a:r>
                      <a:r>
                        <a:rPr lang="pt-BR" sz="900" dirty="0" err="1"/>
                        <a:t>location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NoGarage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73827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GarageQual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/>
                        <a:t>Garage </a:t>
                      </a:r>
                      <a:r>
                        <a:rPr lang="pt-BR" sz="900" dirty="0" err="1"/>
                        <a:t>quality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NoGarage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9776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PoolQC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/>
                        <a:t>Pool </a:t>
                      </a:r>
                      <a:r>
                        <a:rPr lang="pt-BR" sz="900" dirty="0" err="1"/>
                        <a:t>quality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/>
                        <a:t>No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NoPool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85739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Fence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err="1"/>
                        <a:t>Fence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quality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/>
                        <a:t>No </a:t>
                      </a:r>
                      <a:r>
                        <a:rPr lang="pt-BR" sz="900" dirty="0" err="1"/>
                        <a:t>fence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NoFence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76622"/>
                  </a:ext>
                </a:extLst>
              </a:tr>
              <a:tr h="211481">
                <a:tc>
                  <a:txBody>
                    <a:bodyPr/>
                    <a:lstStyle/>
                    <a:p>
                      <a:r>
                        <a:rPr lang="pt-BR" sz="900" dirty="0" err="1"/>
                        <a:t>MiscFeature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/>
                        <a:t>Extra </a:t>
                      </a:r>
                      <a:r>
                        <a:rPr lang="pt-BR" sz="900" dirty="0" err="1"/>
                        <a:t>features</a:t>
                      </a:r>
                      <a:r>
                        <a:rPr lang="pt-BR" sz="900" dirty="0"/>
                        <a:t> (</a:t>
                      </a:r>
                      <a:r>
                        <a:rPr lang="pt-BR" sz="900" dirty="0" err="1"/>
                        <a:t>not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covered</a:t>
                      </a:r>
                      <a:r>
                        <a:rPr lang="pt-BR" sz="9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/>
                        <a:t>No </a:t>
                      </a:r>
                      <a:r>
                        <a:rPr lang="pt-BR" sz="900" dirty="0" err="1"/>
                        <a:t>other</a:t>
                      </a:r>
                      <a:r>
                        <a:rPr lang="pt-BR" sz="900" dirty="0"/>
                        <a:t> </a:t>
                      </a:r>
                      <a:r>
                        <a:rPr lang="pt-BR" sz="900" dirty="0" err="1"/>
                        <a:t>features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"</a:t>
                      </a:r>
                      <a:r>
                        <a:rPr lang="pt-BR" sz="900" dirty="0" err="1"/>
                        <a:t>None</a:t>
                      </a:r>
                      <a:r>
                        <a:rPr lang="pt-BR" sz="9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5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60967" y="1814876"/>
            <a:ext cx="5616000" cy="327600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600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3600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Set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336118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894249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sp>
        <p:nvSpPr>
          <p:cNvPr id="31" name="Title 12">
            <a:extLst>
              <a:ext uri="{FF2B5EF4-FFF2-40B4-BE49-F238E27FC236}">
                <a16:creationId xmlns:a16="http://schemas.microsoft.com/office/drawing/2014/main" id="{55EB2CA4-8E40-354C-A1B1-E0CF584B6A14}"/>
              </a:ext>
            </a:extLst>
          </p:cNvPr>
          <p:cNvSpPr txBox="1">
            <a:spLocks/>
          </p:cNvSpPr>
          <p:nvPr/>
        </p:nvSpPr>
        <p:spPr>
          <a:xfrm>
            <a:off x="776717" y="5168340"/>
            <a:ext cx="5612125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Missing Data Test Set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79485D1-1047-D649-BCF1-D21655D71AC8}"/>
              </a:ext>
            </a:extLst>
          </p:cNvPr>
          <p:cNvGrpSpPr/>
          <p:nvPr/>
        </p:nvGrpSpPr>
        <p:grpSpPr>
          <a:xfrm>
            <a:off x="774373" y="5559360"/>
            <a:ext cx="5612125" cy="1008000"/>
            <a:chOff x="6491227" y="3331646"/>
            <a:chExt cx="5088690" cy="1008000"/>
          </a:xfrm>
        </p:grpSpPr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D6D16E1F-A149-AD4E-89EB-CE4362499270}"/>
                </a:ext>
              </a:extLst>
            </p:cNvPr>
            <p:cNvSpPr/>
            <p:nvPr/>
          </p:nvSpPr>
          <p:spPr>
            <a:xfrm>
              <a:off x="6491227" y="3331646"/>
              <a:ext cx="5088690" cy="1008000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itle 12">
                  <a:extLst>
                    <a:ext uri="{FF2B5EF4-FFF2-40B4-BE49-F238E27FC236}">
                      <a16:creationId xmlns:a16="http://schemas.microsoft.com/office/drawing/2014/main" id="{8A30A02E-2E15-D543-B3DE-FFDE3BEE21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09985" y="3363720"/>
                  <a:ext cx="5069931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MCAR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sz="1400" dirty="0" err="1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Knn</a:t>
                  </a: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impute with k =  </a:t>
                  </a:r>
                </a:p>
              </p:txBody>
            </p:sp>
          </mc:Choice>
          <mc:Fallback>
            <p:sp>
              <p:nvSpPr>
                <p:cNvPr id="34" name="Title 12">
                  <a:extLst>
                    <a:ext uri="{FF2B5EF4-FFF2-40B4-BE49-F238E27FC236}">
                      <a16:creationId xmlns:a16="http://schemas.microsoft.com/office/drawing/2014/main" id="{8A30A02E-2E15-D543-B3DE-FFDE3BEE2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985" y="3363720"/>
                  <a:ext cx="5069931" cy="480376"/>
                </a:xfrm>
                <a:prstGeom prst="rect">
                  <a:avLst/>
                </a:prstGeom>
                <a:blipFill>
                  <a:blip r:embed="rId2"/>
                  <a:stretch>
                    <a:fillRect l="-45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itle 12">
              <a:extLst>
                <a:ext uri="{FF2B5EF4-FFF2-40B4-BE49-F238E27FC236}">
                  <a16:creationId xmlns:a16="http://schemas.microsoft.com/office/drawing/2014/main" id="{3DA83600-139A-8541-B2E6-4C8E24D19FF6}"/>
                </a:ext>
              </a:extLst>
            </p:cNvPr>
            <p:cNvSpPr txBox="1">
              <a:spLocks/>
            </p:cNvSpPr>
            <p:nvPr/>
          </p:nvSpPr>
          <p:spPr>
            <a:xfrm>
              <a:off x="6650114" y="3835636"/>
              <a:ext cx="4764405" cy="36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Allowing the fitted model prediction</a:t>
              </a:r>
            </a:p>
          </p:txBody>
        </p:sp>
      </p:grpSp>
      <p:sp>
        <p:nvSpPr>
          <p:cNvPr id="36" name="Rectangle 25">
            <a:extLst>
              <a:ext uri="{FF2B5EF4-FFF2-40B4-BE49-F238E27FC236}">
                <a16:creationId xmlns:a16="http://schemas.microsoft.com/office/drawing/2014/main" id="{3F1332F9-9649-B349-8E9E-B4AD10B5F0B3}"/>
              </a:ext>
            </a:extLst>
          </p:cNvPr>
          <p:cNvSpPr/>
          <p:nvPr/>
        </p:nvSpPr>
        <p:spPr>
          <a:xfrm>
            <a:off x="6493352" y="1832396"/>
            <a:ext cx="5088690" cy="270000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376583B0-E75C-1540-A69C-5DDCA3815D6A}"/>
              </a:ext>
            </a:extLst>
          </p:cNvPr>
          <p:cNvSpPr/>
          <p:nvPr/>
        </p:nvSpPr>
        <p:spPr>
          <a:xfrm>
            <a:off x="6493352" y="4983463"/>
            <a:ext cx="5088690" cy="159581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Title 12">
            <a:extLst>
              <a:ext uri="{FF2B5EF4-FFF2-40B4-BE49-F238E27FC236}">
                <a16:creationId xmlns:a16="http://schemas.microsoft.com/office/drawing/2014/main" id="{AD1410AA-A972-274F-802F-6124D848F776}"/>
              </a:ext>
            </a:extLst>
          </p:cNvPr>
          <p:cNvSpPr txBox="1">
            <a:spLocks/>
          </p:cNvSpPr>
          <p:nvPr/>
        </p:nvSpPr>
        <p:spPr>
          <a:xfrm>
            <a:off x="6493353" y="4587463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4. </a:t>
            </a:r>
            <a:r>
              <a:rPr lang="en-US" dirty="0" err="1"/>
              <a:t>Dummifying</a:t>
            </a:r>
            <a:r>
              <a:rPr lang="en-US" dirty="0"/>
              <a:t> Character Values (Python)</a:t>
            </a:r>
          </a:p>
          <a:p>
            <a:endParaRPr lang="en-US" dirty="0"/>
          </a:p>
        </p:txBody>
      </p:sp>
      <p:sp>
        <p:nvSpPr>
          <p:cNvPr id="39" name="Title 12">
            <a:extLst>
              <a:ext uri="{FF2B5EF4-FFF2-40B4-BE49-F238E27FC236}">
                <a16:creationId xmlns:a16="http://schemas.microsoft.com/office/drawing/2014/main" id="{EE5D74C2-D1D0-7445-82D5-4D2536E284FC}"/>
              </a:ext>
            </a:extLst>
          </p:cNvPr>
          <p:cNvSpPr txBox="1">
            <a:spLocks/>
          </p:cNvSpPr>
          <p:nvPr/>
        </p:nvSpPr>
        <p:spPr>
          <a:xfrm>
            <a:off x="6495477" y="1426972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Features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  <a:blipFill>
                <a:blip r:embed="rId3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em 40">
            <a:extLst>
              <a:ext uri="{FF2B5EF4-FFF2-40B4-BE49-F238E27FC236}">
                <a16:creationId xmlns:a16="http://schemas.microsoft.com/office/drawing/2014/main" id="{248C6C9E-3D39-C543-A0C7-3993C06A8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3154081"/>
            <a:ext cx="4760925" cy="1215555"/>
          </a:xfrm>
          <a:prstGeom prst="rect">
            <a:avLst/>
          </a:prstGeom>
        </p:spPr>
      </p:pic>
      <p:sp>
        <p:nvSpPr>
          <p:cNvPr id="42" name="Title 12">
            <a:extLst>
              <a:ext uri="{FF2B5EF4-FFF2-40B4-BE49-F238E27FC236}">
                <a16:creationId xmlns:a16="http://schemas.microsoft.com/office/drawing/2014/main" id="{6DFB8742-2CB9-B84C-B68B-2A4858F76923}"/>
              </a:ext>
            </a:extLst>
          </p:cNvPr>
          <p:cNvSpPr txBox="1">
            <a:spLocks/>
          </p:cNvSpPr>
          <p:nvPr/>
        </p:nvSpPr>
        <p:spPr>
          <a:xfrm>
            <a:off x="6707616" y="2663249"/>
            <a:ext cx="4664412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appropriate models to each value type</a:t>
            </a:r>
          </a:p>
        </p:txBody>
      </p:sp>
      <p:sp>
        <p:nvSpPr>
          <p:cNvPr id="43" name="Title 12">
            <a:extLst>
              <a:ext uri="{FF2B5EF4-FFF2-40B4-BE49-F238E27FC236}">
                <a16:creationId xmlns:a16="http://schemas.microsoft.com/office/drawing/2014/main" id="{36629662-71E1-2E47-84D7-CA1CAA9E50C4}"/>
              </a:ext>
            </a:extLst>
          </p:cNvPr>
          <p:cNvSpPr txBox="1">
            <a:spLocks/>
          </p:cNvSpPr>
          <p:nvPr/>
        </p:nvSpPr>
        <p:spPr>
          <a:xfrm>
            <a:off x="6707617" y="6051298"/>
            <a:ext cx="466441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Allowing the use of all features in all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  <a:blipFill>
                <a:blip r:embed="rId5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7A48884A-EEC2-2741-BF24-188543FF1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82" y="2832722"/>
            <a:ext cx="5251005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/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blipFill>
                <a:blip r:embed="rId5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>
            <a:extLst>
              <a:ext uri="{FF2B5EF4-FFF2-40B4-BE49-F238E27FC236}">
                <a16:creationId xmlns:a16="http://schemas.microsoft.com/office/drawing/2014/main" id="{54D53041-495D-454D-B2CB-6F10B46CDD3D}"/>
              </a:ext>
            </a:extLst>
          </p:cNvPr>
          <p:cNvSpPr/>
          <p:nvPr/>
        </p:nvSpPr>
        <p:spPr>
          <a:xfrm>
            <a:off x="4362435" y="21011"/>
            <a:ext cx="3549420" cy="714565"/>
          </a:xfrm>
          <a:prstGeom prst="rect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solidFill>
                  <a:sysClr val="windowText" lastClr="000000"/>
                </a:solidFill>
              </a:rPr>
              <a:t>Update RMSE</a:t>
            </a:r>
            <a:endParaRPr lang="en-US" sz="1600" spc="10" dirty="0">
              <a:solidFill>
                <a:sysClr val="windowText" lastClr="00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2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8229602" y="5333646"/>
            <a:ext cx="296437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F2B8712-C697-BD41-8D4E-E423719BF16B}"/>
              </a:ext>
            </a:extLst>
          </p:cNvPr>
          <p:cNvGrpSpPr/>
          <p:nvPr/>
        </p:nvGrpSpPr>
        <p:grpSpPr>
          <a:xfrm>
            <a:off x="8952536" y="357373"/>
            <a:ext cx="2763707" cy="360000"/>
            <a:chOff x="1617782" y="1688329"/>
            <a:chExt cx="2763707" cy="360000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DEB1D128-74A4-6543-AC10-6E9B7DD6E94A}"/>
                </a:ext>
              </a:extLst>
            </p:cNvPr>
            <p:cNvSpPr/>
            <p:nvPr/>
          </p:nvSpPr>
          <p:spPr>
            <a:xfrm>
              <a:off x="1617782" y="1688329"/>
              <a:ext cx="2763707" cy="360000"/>
            </a:xfrm>
            <a:prstGeom prst="rect">
              <a:avLst/>
            </a:prstGeom>
            <a:solidFill>
              <a:srgbClr val="D8EBFC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0" rtlCol="0" anchor="t"/>
            <a:lstStyle/>
            <a:p>
              <a:pPr>
                <a:lnSpc>
                  <a:spcPct val="150000"/>
                </a:lnSpc>
              </a:pPr>
              <a:r>
                <a:rPr lang="en-US" sz="1500" b="1" spc="1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TREES + LM</a:t>
              </a: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2639B10E-602B-B14C-B3EE-9CFCFAEC44D9}"/>
                </a:ext>
              </a:extLst>
            </p:cNvPr>
            <p:cNvSpPr/>
            <p:nvPr/>
          </p:nvSpPr>
          <p:spPr>
            <a:xfrm>
              <a:off x="3208347" y="1700733"/>
              <a:ext cx="1152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RMSE </a:t>
              </a:r>
              <a:r>
                <a:rPr lang="en-US" sz="15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0.11</a:t>
              </a:r>
              <a:endParaRPr lang="en-US" sz="1500" b="1" spc="1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8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8186134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830</Words>
  <Application>Microsoft Macintosh PowerPoint</Application>
  <PresentationFormat>Widescreen</PresentationFormat>
  <Paragraphs>226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Gothic</vt:lpstr>
      <vt:lpstr>Wingdings</vt:lpstr>
      <vt:lpstr>Wingdings 3</vt:lpstr>
      <vt:lpstr>Wisp</vt:lpstr>
      <vt:lpstr>[Project Name] XXXXXXX</vt:lpstr>
      <vt:lpstr>Pre-Processing Missing Data and string values “fixing”</vt:lpstr>
      <vt:lpstr>Pre-Processing Dealing with missing data and features with string values</vt:lpstr>
      <vt:lpstr>Pre-Processing Missing Data and string values “fixing”</vt:lpstr>
      <vt:lpstr>Selecting a Model Our approach to minimize the RMSE</vt:lpstr>
      <vt:lpstr>Selecting a Model Boosting trees combined with linear models</vt:lpstr>
      <vt:lpstr>Selecting a Model Lasso Regression: decent R2 Adj.; poor use of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Heloisa Dutcosky</cp:lastModifiedBy>
  <cp:revision>140</cp:revision>
  <dcterms:created xsi:type="dcterms:W3CDTF">2018-10-30T19:18:56Z</dcterms:created>
  <dcterms:modified xsi:type="dcterms:W3CDTF">2018-11-17T08:28:17Z</dcterms:modified>
</cp:coreProperties>
</file>