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9" r:id="rId2"/>
    <p:sldId id="256" r:id="rId3"/>
    <p:sldId id="288" r:id="rId4"/>
    <p:sldId id="275" r:id="rId5"/>
    <p:sldId id="281" r:id="rId6"/>
    <p:sldId id="274" r:id="rId7"/>
    <p:sldId id="266" r:id="rId8"/>
    <p:sldId id="279" r:id="rId9"/>
    <p:sldId id="280" r:id="rId10"/>
    <p:sldId id="284" r:id="rId11"/>
    <p:sldId id="268" r:id="rId12"/>
    <p:sldId id="286" r:id="rId13"/>
    <p:sldId id="283" r:id="rId14"/>
    <p:sldId id="272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D1"/>
    <a:srgbClr val="FF7300"/>
    <a:srgbClr val="D8EBFC"/>
    <a:srgbClr val="FFFFFF"/>
    <a:srgbClr val="DDDDDD"/>
    <a:srgbClr val="5BBF5B"/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3708" autoAdjust="0"/>
  </p:normalViewPr>
  <p:slideViewPr>
    <p:cSldViewPr snapToGrid="0">
      <p:cViewPr varScale="1">
        <p:scale>
          <a:sx n="63" d="100"/>
          <a:sy n="63" d="100"/>
        </p:scale>
        <p:origin x="676" y="5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2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0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24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3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9" y="2133600"/>
            <a:ext cx="8915400" cy="377762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5640" y="6135808"/>
            <a:ext cx="838357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3090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8242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9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9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982788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143700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8E00-D451-411D-8784-6AD2B1F174F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5E88-9A05-4DE9-9E43-5BB5DE4A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7788" y="2514600"/>
            <a:ext cx="8915399" cy="3743960"/>
          </a:xfrm>
        </p:spPr>
        <p:txBody>
          <a:bodyPr>
            <a:normAutofit/>
          </a:bodyPr>
          <a:lstStyle/>
          <a:p>
            <a:r>
              <a:rPr lang="en-US" sz="6700" b="1" dirty="0">
                <a:latin typeface="Arial" panose="020B0604020202020204" pitchFamily="34" charset="0"/>
                <a:cs typeface="Arial" panose="020B0604020202020204" pitchFamily="34" charset="0"/>
              </a:rPr>
              <a:t>My First </a:t>
            </a:r>
            <a:r>
              <a:rPr lang="en-US" sz="6700" b="1">
                <a:latin typeface="Arial" panose="020B0604020202020204" pitchFamily="34" charset="0"/>
                <a:cs typeface="Arial" panose="020B0604020202020204" pitchFamily="34" charset="0"/>
              </a:rPr>
              <a:t>ML Project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Adrian Kay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Alejandro Esteve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Heloisa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Dutcocky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Raul Vallejo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8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9631128" cy="1280890"/>
          </a:xfrm>
        </p:spPr>
        <p:txBody>
          <a:bodyPr>
            <a:normAutofit/>
          </a:bodyPr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Exploration: Try everything</a:t>
            </a:r>
            <a:endParaRPr lang="en-US" sz="2800" baseline="30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27417D-D716-4788-8AD4-B6ACC1F0AC3F}"/>
              </a:ext>
            </a:extLst>
          </p:cNvPr>
          <p:cNvSpPr/>
          <p:nvPr/>
        </p:nvSpPr>
        <p:spPr>
          <a:xfrm>
            <a:off x="1549400" y="1689100"/>
            <a:ext cx="9753600" cy="422910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b="1" spc="10" dirty="0" err="1"/>
              <a:t>Helo</a:t>
            </a:r>
            <a:endParaRPr lang="en-US" sz="4400" b="1" spc="10" dirty="0"/>
          </a:p>
          <a:p>
            <a:pPr algn="ctr">
              <a:lnSpc>
                <a:spcPct val="150000"/>
              </a:lnSpc>
            </a:pPr>
            <a:r>
              <a:rPr lang="en-US" sz="4400" b="1" spc="10" dirty="0"/>
              <a:t>Everyone send Kaggle Scores</a:t>
            </a:r>
          </a:p>
        </p:txBody>
      </p:sp>
    </p:spTree>
    <p:extLst>
      <p:ext uri="{BB962C8B-B14F-4D97-AF65-F5344CB8AC3E}">
        <p14:creationId xmlns:p14="http://schemas.microsoft.com/office/powerpoint/2010/main" val="71071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3F04809-F1E2-4E21-BAF4-5641635FF80C}"/>
              </a:ext>
            </a:extLst>
          </p:cNvPr>
          <p:cNvSpPr txBox="1"/>
          <p:nvPr/>
        </p:nvSpPr>
        <p:spPr>
          <a:xfrm>
            <a:off x="5772784" y="2157600"/>
            <a:ext cx="5781079" cy="42736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DE8F2-A3EB-4A53-9CD6-47C502B333E6}"/>
              </a:ext>
            </a:extLst>
          </p:cNvPr>
          <p:cNvSpPr txBox="1"/>
          <p:nvPr/>
        </p:nvSpPr>
        <p:spPr>
          <a:xfrm>
            <a:off x="1469142" y="2157600"/>
            <a:ext cx="3905498" cy="174383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US" sz="20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Predictors (301*)</a:t>
            </a:r>
          </a:p>
          <a:p>
            <a:pPr algn="l"/>
            <a:r>
              <a:rPr lang="en-US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*Categorical: </a:t>
            </a:r>
            <a:r>
              <a:rPr lang="en-US" sz="16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Dummyfied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9631128" cy="1280890"/>
          </a:xfrm>
        </p:spPr>
        <p:txBody>
          <a:bodyPr>
            <a:normAutofit/>
          </a:bodyPr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Lasso Regression: decent R</a:t>
            </a:r>
            <a:r>
              <a:rPr lang="en-US" sz="2800" baseline="30000" dirty="0"/>
              <a:t>2</a:t>
            </a:r>
            <a:r>
              <a:rPr lang="en-US" sz="2800" dirty="0"/>
              <a:t> Adj.; poor use of Features </a:t>
            </a:r>
            <a:endParaRPr lang="en-US" sz="2800" baseline="30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020C27C-F522-4D05-A3E5-32792ED5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627" y="2217417"/>
            <a:ext cx="4550572" cy="29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F9C31C-7C29-4884-A84E-0AE65FC06C8F}"/>
              </a:ext>
            </a:extLst>
          </p:cNvPr>
          <p:cNvSpPr txBox="1"/>
          <p:nvPr/>
        </p:nvSpPr>
        <p:spPr>
          <a:xfrm>
            <a:off x="1469142" y="1665158"/>
            <a:ext cx="390549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045ED-A35E-463D-8509-B4EECF05FD62}"/>
              </a:ext>
            </a:extLst>
          </p:cNvPr>
          <p:cNvSpPr txBox="1"/>
          <p:nvPr/>
        </p:nvSpPr>
        <p:spPr>
          <a:xfrm>
            <a:off x="1469142" y="4656519"/>
            <a:ext cx="3905498" cy="177475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Adj: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0.792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0.0315 (low)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83532-84CD-431B-9783-070C5915796C}"/>
              </a:ext>
            </a:extLst>
          </p:cNvPr>
          <p:cNvSpPr txBox="1"/>
          <p:nvPr/>
        </p:nvSpPr>
        <p:spPr>
          <a:xfrm>
            <a:off x="1469142" y="4164077"/>
            <a:ext cx="390549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612EC-BC8D-486A-9FB2-2F709F293DE9}"/>
              </a:ext>
            </a:extLst>
          </p:cNvPr>
          <p:cNvSpPr txBox="1"/>
          <p:nvPr/>
        </p:nvSpPr>
        <p:spPr>
          <a:xfrm>
            <a:off x="5772782" y="1665158"/>
            <a:ext cx="578107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vs Lambda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38AC3-2BB6-4646-801D-F35C48E69CB8}"/>
              </a:ext>
            </a:extLst>
          </p:cNvPr>
          <p:cNvSpPr txBox="1"/>
          <p:nvPr/>
        </p:nvSpPr>
        <p:spPr>
          <a:xfrm>
            <a:off x="6187440" y="5575300"/>
            <a:ext cx="4959826" cy="744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GO!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try to find a smarter way to use the predictors.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6E7B7-E4C5-4762-8015-8A954275C096}"/>
              </a:ext>
            </a:extLst>
          </p:cNvPr>
          <p:cNvSpPr txBox="1"/>
          <p:nvPr/>
        </p:nvSpPr>
        <p:spPr>
          <a:xfrm>
            <a:off x="9567334" y="3890612"/>
            <a:ext cx="1693916" cy="749769"/>
          </a:xfrm>
          <a:prstGeom prst="rect">
            <a:avLst/>
          </a:prstGeom>
          <a:solidFill>
            <a:srgbClr val="FFF4D1"/>
          </a:solidFill>
          <a:ln w="28575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800" spc="1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Coefficients Kept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dirty="0">
                <a:solidFill>
                  <a:schemeClr val="tx1"/>
                </a:solidFill>
              </a:rPr>
              <a:t>11 of 301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7EDF5-687C-444E-BAE0-4E882A0166F5}"/>
              </a:ext>
            </a:extLst>
          </p:cNvPr>
          <p:cNvSpPr txBox="1"/>
          <p:nvPr/>
        </p:nvSpPr>
        <p:spPr>
          <a:xfrm>
            <a:off x="8190881" y="5063080"/>
            <a:ext cx="944880" cy="28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54ADAB-3A5C-499C-AF19-B77EFF9448B5}"/>
              </a:ext>
            </a:extLst>
          </p:cNvPr>
          <p:cNvSpPr txBox="1"/>
          <p:nvPr/>
        </p:nvSpPr>
        <p:spPr>
          <a:xfrm rot="16200000">
            <a:off x="5658116" y="3493000"/>
            <a:ext cx="115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403060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9631128" cy="1280890"/>
          </a:xfrm>
        </p:spPr>
        <p:txBody>
          <a:bodyPr>
            <a:normAutofit/>
          </a:bodyPr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XXXXX</a:t>
            </a:r>
            <a:endParaRPr lang="en-US" sz="2800" baseline="30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2F3B56-976D-4171-9DB8-0F5203A8F127}"/>
              </a:ext>
            </a:extLst>
          </p:cNvPr>
          <p:cNvSpPr/>
          <p:nvPr/>
        </p:nvSpPr>
        <p:spPr>
          <a:xfrm>
            <a:off x="1727200" y="1701800"/>
            <a:ext cx="8826500" cy="427990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b="1" spc="10" dirty="0" err="1"/>
              <a:t>Helo</a:t>
            </a:r>
            <a:r>
              <a:rPr lang="en-US" sz="4400" b="1" spc="10" dirty="0"/>
              <a:t> (Optional)</a:t>
            </a:r>
          </a:p>
        </p:txBody>
      </p:sp>
    </p:spTree>
    <p:extLst>
      <p:ext uri="{BB962C8B-B14F-4D97-AF65-F5344CB8AC3E}">
        <p14:creationId xmlns:p14="http://schemas.microsoft.com/office/powerpoint/2010/main" val="413149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1A97AB5-0D3B-40C9-A604-188EC7FB9BE4}"/>
              </a:ext>
            </a:extLst>
          </p:cNvPr>
          <p:cNvGrpSpPr/>
          <p:nvPr/>
        </p:nvGrpSpPr>
        <p:grpSpPr>
          <a:xfrm>
            <a:off x="928231" y="3522846"/>
            <a:ext cx="10713928" cy="2595554"/>
            <a:chOff x="928231" y="3917482"/>
            <a:chExt cx="10035105" cy="2595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9BA3C9-D938-46B4-8AA2-07B8DE5B7715}"/>
                </a:ext>
              </a:extLst>
            </p:cNvPr>
            <p:cNvSpPr/>
            <p:nvPr/>
          </p:nvSpPr>
          <p:spPr>
            <a:xfrm>
              <a:off x="928231" y="3917482"/>
              <a:ext cx="2315484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766AD5-0B33-4EDF-AC07-0C433C1D60C7}"/>
                </a:ext>
              </a:extLst>
            </p:cNvPr>
            <p:cNvSpPr/>
            <p:nvPr/>
          </p:nvSpPr>
          <p:spPr>
            <a:xfrm>
              <a:off x="3490716" y="3928654"/>
              <a:ext cx="2315484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44AA21-D5BB-4C34-A68D-4134DB5BD93E}"/>
                </a:ext>
              </a:extLst>
            </p:cNvPr>
            <p:cNvSpPr/>
            <p:nvPr/>
          </p:nvSpPr>
          <p:spPr>
            <a:xfrm>
              <a:off x="6053201" y="3928654"/>
              <a:ext cx="2315484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A3F2F5-30D9-4AD2-9F64-74A8315B9F8F}"/>
                </a:ext>
              </a:extLst>
            </p:cNvPr>
            <p:cNvSpPr/>
            <p:nvPr/>
          </p:nvSpPr>
          <p:spPr>
            <a:xfrm>
              <a:off x="8647852" y="3943091"/>
              <a:ext cx="2315484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</a:t>
            </a:r>
            <a:br>
              <a:rPr lang="en-US" b="1" dirty="0"/>
            </a:br>
            <a:r>
              <a:rPr lang="en-US" sz="2800" dirty="0"/>
              <a:t>Step 1: Naïve Bayes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736FEFD3-18C3-4105-8FAC-C2E854A8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30" y="1499647"/>
            <a:ext cx="10713929" cy="154296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</a:rPr>
              <a:t>Given a set of features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probability of the house being in a certain </a:t>
            </a:r>
            <a:r>
              <a:rPr lang="en-US" b="1" dirty="0">
                <a:solidFill>
                  <a:schemeClr val="tx2"/>
                </a:solidFill>
              </a:rPr>
              <a:t>price range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Treat </a:t>
            </a:r>
            <a:r>
              <a:rPr lang="en-US" b="1" dirty="0">
                <a:solidFill>
                  <a:schemeClr val="accent1"/>
                </a:solidFill>
              </a:rPr>
              <a:t>each house as a ‘basket’ </a:t>
            </a:r>
            <a:r>
              <a:rPr lang="en-US" dirty="0"/>
              <a:t>of ‘items’ or features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Motivation: </a:t>
            </a:r>
            <a:r>
              <a:rPr lang="en-US" b="1" dirty="0">
                <a:solidFill>
                  <a:schemeClr val="accent2"/>
                </a:solidFill>
              </a:rPr>
              <a:t>stacking up individual categorical features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may ladder up into helpful information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Takeaway: We can </a:t>
            </a:r>
            <a:r>
              <a:rPr lang="en-US" b="1" dirty="0">
                <a:solidFill>
                  <a:srgbClr val="FF7300"/>
                </a:solidFill>
              </a:rPr>
              <a:t>assign probabilities to</a:t>
            </a:r>
            <a:r>
              <a:rPr lang="en-US" dirty="0">
                <a:solidFill>
                  <a:srgbClr val="FF7300"/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</a:t>
            </a:r>
            <a:r>
              <a:rPr lang="en-US" b="1" dirty="0">
                <a:solidFill>
                  <a:srgbClr val="FF7300"/>
                </a:solidFill>
              </a:rPr>
              <a:t>price range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house is in</a:t>
            </a:r>
            <a:endParaRPr lang="en-US" dirty="0"/>
          </a:p>
        </p:txBody>
      </p:sp>
      <p:pic>
        <p:nvPicPr>
          <p:cNvPr id="24" name="Imagen 9">
            <a:extLst>
              <a:ext uri="{FF2B5EF4-FFF2-40B4-BE49-F238E27FC236}">
                <a16:creationId xmlns:a16="http://schemas.microsoft.com/office/drawing/2014/main" id="{CB0A63F6-208A-4DD2-ABFC-D8E809A2F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22"/>
          <a:stretch/>
        </p:blipFill>
        <p:spPr>
          <a:xfrm>
            <a:off x="3863756" y="4015104"/>
            <a:ext cx="1998681" cy="1686459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917EB9BB-B7B2-43DE-B9D7-BED500C40EBD}"/>
              </a:ext>
            </a:extLst>
          </p:cNvPr>
          <p:cNvSpPr/>
          <p:nvPr/>
        </p:nvSpPr>
        <p:spPr>
          <a:xfrm>
            <a:off x="3317500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pic>
        <p:nvPicPr>
          <p:cNvPr id="30" name="Picture 2" descr="Image result for linear regression equation">
            <a:extLst>
              <a:ext uri="{FF2B5EF4-FFF2-40B4-BE49-F238E27FC236}">
                <a16:creationId xmlns:a16="http://schemas.microsoft.com/office/drawing/2014/main" id="{3BC7F625-171F-4665-8CF4-30791DA81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3" t="17293" r="20115" b="65588"/>
          <a:stretch/>
        </p:blipFill>
        <p:spPr bwMode="auto">
          <a:xfrm>
            <a:off x="9556377" y="4652466"/>
            <a:ext cx="1711650" cy="33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lated image">
            <a:extLst>
              <a:ext uri="{FF2B5EF4-FFF2-40B4-BE49-F238E27FC236}">
                <a16:creationId xmlns:a16="http://schemas.microsoft.com/office/drawing/2014/main" id="{842A0DA6-41E2-4ED0-9595-566CA885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833" y="3990044"/>
            <a:ext cx="1975650" cy="166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FF91EE0-02EB-4590-8AB0-DE27D14720D4}"/>
              </a:ext>
            </a:extLst>
          </p:cNvPr>
          <p:cNvSpPr/>
          <p:nvPr/>
        </p:nvSpPr>
        <p:spPr>
          <a:xfrm>
            <a:off x="9807389" y="4654313"/>
            <a:ext cx="1039528" cy="33262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2A053AA-A766-4A89-9A4F-D1A6866E8E4D}"/>
              </a:ext>
            </a:extLst>
          </p:cNvPr>
          <p:cNvSpPr/>
          <p:nvPr/>
        </p:nvSpPr>
        <p:spPr>
          <a:xfrm>
            <a:off x="6051935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E47ADD1-73A6-4A53-9555-7E43FE7D29A0}"/>
              </a:ext>
            </a:extLst>
          </p:cNvPr>
          <p:cNvSpPr/>
          <p:nvPr/>
        </p:nvSpPr>
        <p:spPr>
          <a:xfrm>
            <a:off x="8793179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pic>
        <p:nvPicPr>
          <p:cNvPr id="40" name="Imagen 18">
            <a:extLst>
              <a:ext uri="{FF2B5EF4-FFF2-40B4-BE49-F238E27FC236}">
                <a16:creationId xmlns:a16="http://schemas.microsoft.com/office/drawing/2014/main" id="{B6ECCDAF-6C72-4A52-8CD5-C27651091B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154"/>
          <a:stretch/>
        </p:blipFill>
        <p:spPr>
          <a:xfrm>
            <a:off x="1177991" y="3926877"/>
            <a:ext cx="1899352" cy="17618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66E1FF-7A3B-444F-B3C9-469ADEC0DED2}"/>
              </a:ext>
            </a:extLst>
          </p:cNvPr>
          <p:cNvSpPr/>
          <p:nvPr/>
        </p:nvSpPr>
        <p:spPr>
          <a:xfrm>
            <a:off x="6525999" y="3939682"/>
            <a:ext cx="2214400" cy="176188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pic>
        <p:nvPicPr>
          <p:cNvPr id="25" name="Imagen 15">
            <a:extLst>
              <a:ext uri="{FF2B5EF4-FFF2-40B4-BE49-F238E27FC236}">
                <a16:creationId xmlns:a16="http://schemas.microsoft.com/office/drawing/2014/main" id="{0E8AF924-6B07-4884-8DAD-1DA05532AE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81"/>
          <a:stretch/>
        </p:blipFill>
        <p:spPr>
          <a:xfrm>
            <a:off x="6649948" y="4363308"/>
            <a:ext cx="1966499" cy="9146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CF1D31-7D02-43D3-AFBF-FAD1DCE02EE0}"/>
              </a:ext>
            </a:extLst>
          </p:cNvPr>
          <p:cNvSpPr txBox="1"/>
          <p:nvPr/>
        </p:nvSpPr>
        <p:spPr>
          <a:xfrm>
            <a:off x="928230" y="3335154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Create Bins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EAFF29-3D6B-4140-B4E7-6E18FB964D1A}"/>
              </a:ext>
            </a:extLst>
          </p:cNvPr>
          <p:cNvSpPr txBox="1"/>
          <p:nvPr/>
        </p:nvSpPr>
        <p:spPr>
          <a:xfrm>
            <a:off x="3672545" y="3335154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Assign Probabilities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25ACE7-39CD-4040-9AE7-9B542F5FFA87}"/>
              </a:ext>
            </a:extLst>
          </p:cNvPr>
          <p:cNvSpPr txBox="1"/>
          <p:nvPr/>
        </p:nvSpPr>
        <p:spPr>
          <a:xfrm>
            <a:off x="6399878" y="3342995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Bucket House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DDADFC-0770-451C-B3E4-9C280FD6B410}"/>
              </a:ext>
            </a:extLst>
          </p:cNvPr>
          <p:cNvSpPr txBox="1"/>
          <p:nvPr/>
        </p:nvSpPr>
        <p:spPr>
          <a:xfrm>
            <a:off x="9170043" y="3352019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Run Linear Reg.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0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</a:t>
            </a:r>
            <a:br>
              <a:rPr lang="en-US" b="1" dirty="0"/>
            </a:br>
            <a:r>
              <a:rPr lang="en-US" sz="2800" dirty="0"/>
              <a:t>Step 2: Linear Regression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 err="1"/>
              <a:t>Akay</a:t>
            </a:r>
            <a:endParaRPr lang="en-US" sz="2000" b="1" spc="1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spc="10" dirty="0"/>
          </a:p>
        </p:txBody>
      </p:sp>
    </p:spTree>
    <p:extLst>
      <p:ext uri="{BB962C8B-B14F-4D97-AF65-F5344CB8AC3E}">
        <p14:creationId xmlns:p14="http://schemas.microsoft.com/office/powerpoint/2010/main" val="345874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1200-78CF-4C68-A193-6FF3C66A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Considerations</a:t>
            </a:r>
            <a:br>
              <a:rPr lang="en-US" b="1" dirty="0"/>
            </a:br>
            <a:r>
              <a:rPr lang="en-US" dirty="0"/>
              <a:t>XXXX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47B7-543F-4553-ADF6-6DF9331A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  <a:p>
            <a:r>
              <a:rPr lang="en-US" dirty="0"/>
              <a:t>Project Management</a:t>
            </a:r>
          </a:p>
          <a:p>
            <a:r>
              <a:rPr lang="en-US" dirty="0"/>
              <a:t>Team Dynamics</a:t>
            </a:r>
          </a:p>
          <a:p>
            <a:r>
              <a:rPr lang="en-US" dirty="0"/>
              <a:t>Selecting a Model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324C7C-535E-499C-899C-2B935A98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br>
              <a:rPr lang="en-US" dirty="0"/>
            </a:br>
            <a:r>
              <a:rPr lang="en-US" sz="2800" dirty="0"/>
              <a:t>MY ROAD TO DISASTER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245BF-A43D-4AF8-AE9A-1C1DA310B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39" y="1684421"/>
            <a:ext cx="8915400" cy="4525879"/>
          </a:xfrm>
        </p:spPr>
        <p:txBody>
          <a:bodyPr>
            <a:normAutofit/>
          </a:bodyPr>
          <a:lstStyle/>
          <a:p>
            <a:r>
              <a:rPr lang="en-US" sz="3200" dirty="0"/>
              <a:t>Workflow</a:t>
            </a:r>
          </a:p>
          <a:p>
            <a:r>
              <a:rPr lang="en-US" sz="3200" dirty="0"/>
              <a:t>Project Objective</a:t>
            </a:r>
          </a:p>
          <a:p>
            <a:r>
              <a:rPr lang="en-US" sz="3200" dirty="0"/>
              <a:t>Exploratory Data Analysis</a:t>
            </a:r>
          </a:p>
          <a:p>
            <a:r>
              <a:rPr lang="en-US" sz="3200" dirty="0"/>
              <a:t>Data Preparation</a:t>
            </a:r>
          </a:p>
          <a:p>
            <a:r>
              <a:rPr lang="en-US" sz="3200" dirty="0"/>
              <a:t>Selecting a Model</a:t>
            </a:r>
          </a:p>
          <a:p>
            <a:r>
              <a:rPr lang="en-US" sz="3200" dirty="0"/>
              <a:t>Final Model</a:t>
            </a:r>
          </a:p>
          <a:p>
            <a:r>
              <a:rPr lang="en-US" sz="3200" dirty="0"/>
              <a:t>Final Considerations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597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FB535D-0686-46D0-8D5B-42AE3A5ACF0E}"/>
              </a:ext>
            </a:extLst>
          </p:cNvPr>
          <p:cNvSpPr/>
          <p:nvPr/>
        </p:nvSpPr>
        <p:spPr>
          <a:xfrm>
            <a:off x="3649687" y="1558977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r>
              <a:rPr lang="en-US" sz="2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Predict, Learn &amp; Explore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7B052A-3C7C-4EB6-8A74-13D8A37CE167}"/>
              </a:ext>
            </a:extLst>
          </p:cNvPr>
          <p:cNvSpPr/>
          <p:nvPr/>
        </p:nvSpPr>
        <p:spPr>
          <a:xfrm>
            <a:off x="3649687" y="2597741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r>
              <a:rPr lang="en-US" sz="2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Everyone gave it a run!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D4FBC1-5BEA-422D-BB0C-A7F13F198AC0}"/>
              </a:ext>
            </a:extLst>
          </p:cNvPr>
          <p:cNvSpPr/>
          <p:nvPr/>
        </p:nvSpPr>
        <p:spPr>
          <a:xfrm>
            <a:off x="3649687" y="3602691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r>
              <a:rPr lang="en-US" sz="2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Everyone tried, best was used by all.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74FEBD-0DA7-455C-8446-775C6A0E7545}"/>
              </a:ext>
            </a:extLst>
          </p:cNvPr>
          <p:cNvSpPr/>
          <p:nvPr/>
        </p:nvSpPr>
        <p:spPr>
          <a:xfrm>
            <a:off x="3649687" y="4681459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r>
              <a:rPr lang="en-US" sz="2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picked (assigned) one. Some of us tried all :)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64A6A-359B-4B1A-ACB3-74F185AADE41}"/>
              </a:ext>
            </a:extLst>
          </p:cNvPr>
          <p:cNvSpPr/>
          <p:nvPr/>
        </p:nvSpPr>
        <p:spPr>
          <a:xfrm>
            <a:off x="3649687" y="5686697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r>
              <a:rPr lang="en-US" sz="2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Battle to the death. Only one model can stand.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</a:t>
            </a:r>
            <a:br>
              <a:rPr lang="en-US" b="1" dirty="0"/>
            </a:br>
            <a:r>
              <a:rPr lang="en-US" sz="2800" dirty="0"/>
              <a:t>All for one and one for all.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5C6428-2A19-43AB-B3B7-AEEE6C5B74B5}"/>
              </a:ext>
            </a:extLst>
          </p:cNvPr>
          <p:cNvSpPr/>
          <p:nvPr/>
        </p:nvSpPr>
        <p:spPr>
          <a:xfrm>
            <a:off x="1450961" y="1499647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Team &amp; Personal Objectives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E6A7B9-54A3-4A62-8341-C411F961E7D3}"/>
              </a:ext>
            </a:extLst>
          </p:cNvPr>
          <p:cNvSpPr/>
          <p:nvPr/>
        </p:nvSpPr>
        <p:spPr>
          <a:xfrm>
            <a:off x="1450958" y="2534839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195FCE-027F-42D6-A1D1-4270AB0453F1}"/>
              </a:ext>
            </a:extLst>
          </p:cNvPr>
          <p:cNvSpPr/>
          <p:nvPr/>
        </p:nvSpPr>
        <p:spPr>
          <a:xfrm>
            <a:off x="1450960" y="3570031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Data Processing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CB4395-7553-4CCD-98E6-F4E36C10E973}"/>
              </a:ext>
            </a:extLst>
          </p:cNvPr>
          <p:cNvSpPr/>
          <p:nvPr/>
        </p:nvSpPr>
        <p:spPr>
          <a:xfrm>
            <a:off x="1450960" y="4605223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Model Optimization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86DFC8-8F36-4009-97CB-6A7A50F370D3}"/>
              </a:ext>
            </a:extLst>
          </p:cNvPr>
          <p:cNvSpPr/>
          <p:nvPr/>
        </p:nvSpPr>
        <p:spPr>
          <a:xfrm>
            <a:off x="1450958" y="5640414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269502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04E589-9276-4707-ADE0-88DA6315A1DC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Response Variable: Frist Look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347624-4874-4326-A8E0-8FF6A811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67" y="2200286"/>
            <a:ext cx="5784973" cy="413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3736AA9-59AB-40F2-A065-AB8C163A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66" y="2214842"/>
            <a:ext cx="3809366" cy="33629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Histogram: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Skew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QQ plot: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Transformation is </a:t>
            </a:r>
            <a:r>
              <a:rPr lang="en-US" b="1" dirty="0">
                <a:solidFill>
                  <a:srgbClr val="F6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enough to correct heavy tails</a:t>
            </a:r>
          </a:p>
          <a:p>
            <a:pPr marL="0" indent="0">
              <a:buNone/>
            </a:pPr>
            <a:endParaRPr lang="en-US" b="1" dirty="0">
              <a:solidFill>
                <a:srgbClr val="F6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Observations in the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6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tails will be THE HARDEST TO PREDICT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E05EE-D08B-49A4-AEDF-9CBCEA5351FF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Takeaway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7B1D0-142B-4C51-89E6-D3C860605E56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Response Variable: Histogram &amp; QQ-</a:t>
            </a:r>
            <a:r>
              <a:rPr lang="en-US" dirty="0" err="1"/>
              <a:t>PLot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8C4E9F9-05E8-4626-9FAE-2D878CBB84DE}"/>
              </a:ext>
            </a:extLst>
          </p:cNvPr>
          <p:cNvSpPr/>
          <p:nvPr/>
        </p:nvSpPr>
        <p:spPr>
          <a:xfrm rot="441066">
            <a:off x="2557688" y="3512754"/>
            <a:ext cx="1137920" cy="165315"/>
          </a:xfrm>
          <a:prstGeom prst="right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E1D8A63-9AB5-462A-A0FE-9D6008DCBB8D}"/>
              </a:ext>
            </a:extLst>
          </p:cNvPr>
          <p:cNvSpPr/>
          <p:nvPr/>
        </p:nvSpPr>
        <p:spPr>
          <a:xfrm>
            <a:off x="6386795" y="4478866"/>
            <a:ext cx="183338" cy="207433"/>
          </a:xfrm>
          <a:prstGeom prst="down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6374BB4-859C-41E0-BC00-1555250AABB0}"/>
              </a:ext>
            </a:extLst>
          </p:cNvPr>
          <p:cNvSpPr/>
          <p:nvPr/>
        </p:nvSpPr>
        <p:spPr>
          <a:xfrm rot="5626218">
            <a:off x="4913594" y="5731934"/>
            <a:ext cx="183338" cy="207433"/>
          </a:xfrm>
          <a:prstGeom prst="down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D98474-26C5-49C9-A338-4945C1B99917}"/>
              </a:ext>
            </a:extLst>
          </p:cNvPr>
          <p:cNvSpPr/>
          <p:nvPr/>
        </p:nvSpPr>
        <p:spPr>
          <a:xfrm rot="2618967">
            <a:off x="3322689" y="4341212"/>
            <a:ext cx="380461" cy="135391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65C343-7CDE-4B37-B442-195F4E21B020}"/>
              </a:ext>
            </a:extLst>
          </p:cNvPr>
          <p:cNvSpPr/>
          <p:nvPr/>
        </p:nvSpPr>
        <p:spPr>
          <a:xfrm>
            <a:off x="6381909" y="3554730"/>
            <a:ext cx="341453" cy="151161"/>
          </a:xfrm>
          <a:prstGeom prst="right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F204891-54CF-46BA-8693-48B3C7AD1531}"/>
              </a:ext>
            </a:extLst>
          </p:cNvPr>
          <p:cNvSpPr/>
          <p:nvPr/>
        </p:nvSpPr>
        <p:spPr>
          <a:xfrm rot="10800000">
            <a:off x="4725015" y="3561079"/>
            <a:ext cx="341453" cy="151161"/>
          </a:xfrm>
          <a:prstGeom prst="right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</p:spTree>
    <p:extLst>
      <p:ext uri="{BB962C8B-B14F-4D97-AF65-F5344CB8AC3E}">
        <p14:creationId xmlns:p14="http://schemas.microsoft.com/office/powerpoint/2010/main" val="332502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Year Built: do new houses sell for higher prices?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F43B898-2D86-4D9C-80E1-0D835A368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1"/>
          <a:stretch/>
        </p:blipFill>
        <p:spPr bwMode="auto">
          <a:xfrm>
            <a:off x="992082" y="2139504"/>
            <a:ext cx="6329680" cy="428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D75622-AC59-49FE-B580-703836F3FE0A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B489A-FB8F-48DC-A5B9-4DDD4491B352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2. Takeaway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3FF12-D937-4464-96D2-44B4D1E51C3D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Sales Price x Year Build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18F43B87-C417-4463-94A0-1AAC981B23A3}"/>
              </a:ext>
            </a:extLst>
          </p:cNvPr>
          <p:cNvSpPr txBox="1">
            <a:spLocks/>
          </p:cNvSpPr>
          <p:nvPr/>
        </p:nvSpPr>
        <p:spPr>
          <a:xfrm>
            <a:off x="7870839" y="2259396"/>
            <a:ext cx="3408098" cy="275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correlation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the variables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 Built density suggests there are </a:t>
            </a:r>
            <a:r>
              <a:rPr lang="en-US" b="1" dirty="0">
                <a:solidFill>
                  <a:srgbClr val="C00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modes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building sprees</a:t>
            </a:r>
          </a:p>
        </p:txBody>
      </p:sp>
    </p:spTree>
    <p:extLst>
      <p:ext uri="{BB962C8B-B14F-4D97-AF65-F5344CB8AC3E}">
        <p14:creationId xmlns:p14="http://schemas.microsoft.com/office/powerpoint/2010/main" val="362224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Neighborhoods: differences explained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0ABD9-BD15-42F2-919B-A0FA5EC70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70" y="2115943"/>
            <a:ext cx="5723663" cy="408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770FD9-DC12-420B-838D-7B56C388ACE5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75183-F693-4411-A42F-D5EB88F4F2A6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3. Takeaway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65BFE-B052-4133-8895-B83DEB5151EE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Sales Price x Year Build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AAE7D3B0-9C0F-4726-83B2-845D8B71FAE5}"/>
              </a:ext>
            </a:extLst>
          </p:cNvPr>
          <p:cNvSpPr txBox="1">
            <a:spLocks/>
          </p:cNvSpPr>
          <p:nvPr/>
        </p:nvSpPr>
        <p:spPr>
          <a:xfrm>
            <a:off x="7813040" y="2115943"/>
            <a:ext cx="3718560" cy="3390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differences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neighborhoods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explained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neighborhoods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 up over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Exponentially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drives up average price</a:t>
            </a:r>
          </a:p>
          <a:p>
            <a:r>
              <a:rPr lang="en-US" b="1" dirty="0">
                <a:solidFill>
                  <a:srgbClr val="FF7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“Up and coming”</a:t>
            </a:r>
            <a:r>
              <a:rPr lang="en-US" dirty="0">
                <a:solidFill>
                  <a:srgbClr val="3AB6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7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Gentrification?</a:t>
            </a:r>
          </a:p>
        </p:txBody>
      </p:sp>
    </p:spTree>
    <p:extLst>
      <p:ext uri="{BB962C8B-B14F-4D97-AF65-F5344CB8AC3E}">
        <p14:creationId xmlns:p14="http://schemas.microsoft.com/office/powerpoint/2010/main" val="136828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061B470-A0D1-4E0B-B811-BB12050E6474}"/>
              </a:ext>
            </a:extLst>
          </p:cNvPr>
          <p:cNvSpPr/>
          <p:nvPr/>
        </p:nvSpPr>
        <p:spPr>
          <a:xfrm>
            <a:off x="6493352" y="1907347"/>
            <a:ext cx="5088690" cy="2575753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B06FF4-E225-44F4-8C8D-81B7D7161A1B}"/>
              </a:ext>
            </a:extLst>
          </p:cNvPr>
          <p:cNvSpPr/>
          <p:nvPr/>
        </p:nvSpPr>
        <p:spPr>
          <a:xfrm>
            <a:off x="6493352" y="5205509"/>
            <a:ext cx="5088690" cy="1433733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2AA99B-57D1-479B-BA7B-97C0F40D2012}"/>
              </a:ext>
            </a:extLst>
          </p:cNvPr>
          <p:cNvSpPr/>
          <p:nvPr/>
        </p:nvSpPr>
        <p:spPr>
          <a:xfrm>
            <a:off x="772842" y="1907347"/>
            <a:ext cx="5605656" cy="4731895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7596002" cy="1280890"/>
          </a:xfrm>
        </p:spPr>
        <p:txBody>
          <a:bodyPr>
            <a:normAutofit/>
          </a:bodyPr>
          <a:lstStyle/>
          <a:p>
            <a:r>
              <a:rPr lang="en-US" b="1" dirty="0"/>
              <a:t>Pre-Processing</a:t>
            </a:r>
            <a:br>
              <a:rPr lang="en-US" sz="4000" b="1" dirty="0"/>
            </a:br>
            <a:r>
              <a:rPr lang="en-US" sz="2800" dirty="0"/>
              <a:t>Missing Data and string values “fixing”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D8D08A0B-EC85-9547-BF33-E21A24D615E4}"/>
              </a:ext>
            </a:extLst>
          </p:cNvPr>
          <p:cNvSpPr txBox="1">
            <a:spLocks/>
          </p:cNvSpPr>
          <p:nvPr/>
        </p:nvSpPr>
        <p:spPr>
          <a:xfrm>
            <a:off x="760760" y="1426972"/>
            <a:ext cx="5617738" cy="480376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Missing Data Training Set</a:t>
            </a: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8C4418D9-CC54-5547-BC8D-516E3BBC9F32}"/>
              </a:ext>
            </a:extLst>
          </p:cNvPr>
          <p:cNvSpPr txBox="1">
            <a:spLocks/>
          </p:cNvSpPr>
          <p:nvPr/>
        </p:nvSpPr>
        <p:spPr>
          <a:xfrm>
            <a:off x="6493352" y="4752353"/>
            <a:ext cx="5133151" cy="480376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3. </a:t>
            </a:r>
            <a:r>
              <a:rPr lang="en-US" dirty="0" err="1"/>
              <a:t>Dummifying</a:t>
            </a:r>
            <a:r>
              <a:rPr lang="en-US" dirty="0"/>
              <a:t> Character Values (Python)</a:t>
            </a:r>
          </a:p>
          <a:p>
            <a:endParaRPr lang="en-US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05A107A-64A4-B340-94F3-A0DC78B0EE5A}"/>
              </a:ext>
            </a:extLst>
          </p:cNvPr>
          <p:cNvGrpSpPr/>
          <p:nvPr/>
        </p:nvGrpSpPr>
        <p:grpSpPr>
          <a:xfrm>
            <a:off x="641354" y="2573192"/>
            <a:ext cx="5737144" cy="480376"/>
            <a:chOff x="411854" y="5803817"/>
            <a:chExt cx="6420681" cy="480376"/>
          </a:xfrm>
        </p:grpSpPr>
        <p:sp>
          <p:nvSpPr>
            <p:cNvPr id="9" name="Title 12">
              <a:extLst>
                <a:ext uri="{FF2B5EF4-FFF2-40B4-BE49-F238E27FC236}">
                  <a16:creationId xmlns:a16="http://schemas.microsoft.com/office/drawing/2014/main" id="{AC951801-8E78-194B-8ED1-5FABB231BC95}"/>
                </a:ext>
              </a:extLst>
            </p:cNvPr>
            <p:cNvSpPr txBox="1">
              <a:spLocks/>
            </p:cNvSpPr>
            <p:nvPr/>
          </p:nvSpPr>
          <p:spPr>
            <a:xfrm>
              <a:off x="1705891" y="5803817"/>
              <a:ext cx="2095534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CATEGORICAL VALUES</a:t>
              </a:r>
            </a:p>
          </p:txBody>
        </p:sp>
        <p:sp>
          <p:nvSpPr>
            <p:cNvPr id="10" name="Title 12">
              <a:extLst>
                <a:ext uri="{FF2B5EF4-FFF2-40B4-BE49-F238E27FC236}">
                  <a16:creationId xmlns:a16="http://schemas.microsoft.com/office/drawing/2014/main" id="{A355F2F7-5CDC-6740-A9B6-82B96DF0CA4D}"/>
                </a:ext>
              </a:extLst>
            </p:cNvPr>
            <p:cNvSpPr txBox="1">
              <a:spLocks/>
            </p:cNvSpPr>
            <p:nvPr/>
          </p:nvSpPr>
          <p:spPr>
            <a:xfrm>
              <a:off x="3991783" y="5803817"/>
              <a:ext cx="1126386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MNAR</a:t>
              </a:r>
            </a:p>
          </p:txBody>
        </p:sp>
        <p:sp>
          <p:nvSpPr>
            <p:cNvPr id="11" name="Title 12">
              <a:extLst>
                <a:ext uri="{FF2B5EF4-FFF2-40B4-BE49-F238E27FC236}">
                  <a16:creationId xmlns:a16="http://schemas.microsoft.com/office/drawing/2014/main" id="{15D01F97-0E90-924C-9120-5A05C40AC6E7}"/>
                </a:ext>
              </a:extLst>
            </p:cNvPr>
            <p:cNvSpPr txBox="1">
              <a:spLocks/>
            </p:cNvSpPr>
            <p:nvPr/>
          </p:nvSpPr>
          <p:spPr>
            <a:xfrm>
              <a:off x="5296370" y="5803817"/>
              <a:ext cx="1536165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CHARACTER IMPUTES</a:t>
              </a:r>
            </a:p>
          </p:txBody>
        </p:sp>
        <p:sp>
          <p:nvSpPr>
            <p:cNvPr id="12" name="Title 12">
              <a:extLst>
                <a:ext uri="{FF2B5EF4-FFF2-40B4-BE49-F238E27FC236}">
                  <a16:creationId xmlns:a16="http://schemas.microsoft.com/office/drawing/2014/main" id="{6DE214BC-0536-7246-89E5-2152A04842C6}"/>
                </a:ext>
              </a:extLst>
            </p:cNvPr>
            <p:cNvSpPr txBox="1">
              <a:spLocks/>
            </p:cNvSpPr>
            <p:nvPr/>
          </p:nvSpPr>
          <p:spPr>
            <a:xfrm>
              <a:off x="411854" y="5803817"/>
              <a:ext cx="1417498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en-US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Decision:</a:t>
              </a:r>
            </a:p>
          </p:txBody>
        </p:sp>
        <p:sp>
          <p:nvSpPr>
            <p:cNvPr id="14" name="Title 12">
              <a:extLst>
                <a:ext uri="{FF2B5EF4-FFF2-40B4-BE49-F238E27FC236}">
                  <a16:creationId xmlns:a16="http://schemas.microsoft.com/office/drawing/2014/main" id="{99B40AA2-BF32-334B-9706-EF3B0F1A9702}"/>
                </a:ext>
              </a:extLst>
            </p:cNvPr>
            <p:cNvSpPr txBox="1">
              <a:spLocks/>
            </p:cNvSpPr>
            <p:nvPr/>
          </p:nvSpPr>
          <p:spPr>
            <a:xfrm>
              <a:off x="3687366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5" name="Title 12">
              <a:extLst>
                <a:ext uri="{FF2B5EF4-FFF2-40B4-BE49-F238E27FC236}">
                  <a16:creationId xmlns:a16="http://schemas.microsoft.com/office/drawing/2014/main" id="{54871B52-8637-0649-A793-329EA45969AA}"/>
                </a:ext>
              </a:extLst>
            </p:cNvPr>
            <p:cNvSpPr txBox="1">
              <a:spLocks/>
            </p:cNvSpPr>
            <p:nvPr/>
          </p:nvSpPr>
          <p:spPr>
            <a:xfrm>
              <a:off x="5039732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</p:grpSp>
      <p:sp>
        <p:nvSpPr>
          <p:cNvPr id="7" name="Title 12">
            <a:extLst>
              <a:ext uri="{FF2B5EF4-FFF2-40B4-BE49-F238E27FC236}">
                <a16:creationId xmlns:a16="http://schemas.microsoft.com/office/drawing/2014/main" id="{E2A8080D-D12E-424C-A938-2625E487B7C6}"/>
              </a:ext>
            </a:extLst>
          </p:cNvPr>
          <p:cNvSpPr txBox="1">
            <a:spLocks/>
          </p:cNvSpPr>
          <p:nvPr/>
        </p:nvSpPr>
        <p:spPr>
          <a:xfrm>
            <a:off x="6495477" y="1426972"/>
            <a:ext cx="5088690" cy="480376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Features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2">
                <a:extLst>
                  <a:ext uri="{FF2B5EF4-FFF2-40B4-BE49-F238E27FC236}">
                    <a16:creationId xmlns:a16="http://schemas.microsoft.com/office/drawing/2014/main" id="{A180A79D-B9D0-9F48-8AD6-F0EDFF4E75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2725" y="1951296"/>
                <a:ext cx="4685460" cy="4803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 with character values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“CATEGORICAL”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 with number values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“NUMERICAL”</a:t>
                </a:r>
              </a:p>
              <a:p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itle 12">
                <a:extLst>
                  <a:ext uri="{FF2B5EF4-FFF2-40B4-BE49-F238E27FC236}">
                    <a16:creationId xmlns:a16="http://schemas.microsoft.com/office/drawing/2014/main" id="{A180A79D-B9D0-9F48-8AD6-F0EDFF4E7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725" y="1951296"/>
                <a:ext cx="4685460" cy="480376"/>
              </a:xfrm>
              <a:prstGeom prst="rect">
                <a:avLst/>
              </a:prstGeom>
              <a:blipFill>
                <a:blip r:embed="rId2"/>
                <a:stretch>
                  <a:fillRect l="-390" b="-58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m 19">
            <a:extLst>
              <a:ext uri="{FF2B5EF4-FFF2-40B4-BE49-F238E27FC236}">
                <a16:creationId xmlns:a16="http://schemas.microsoft.com/office/drawing/2014/main" id="{F50A0A9C-B25A-0448-9856-7B264B300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25" y="3154081"/>
            <a:ext cx="4760925" cy="1215555"/>
          </a:xfrm>
          <a:prstGeom prst="rect">
            <a:avLst/>
          </a:prstGeom>
        </p:spPr>
      </p:pic>
      <p:sp>
        <p:nvSpPr>
          <p:cNvPr id="23" name="Title 12">
            <a:extLst>
              <a:ext uri="{FF2B5EF4-FFF2-40B4-BE49-F238E27FC236}">
                <a16:creationId xmlns:a16="http://schemas.microsoft.com/office/drawing/2014/main" id="{95D182A2-D1D2-7E43-84F7-D006D240F564}"/>
              </a:ext>
            </a:extLst>
          </p:cNvPr>
          <p:cNvSpPr txBox="1">
            <a:spLocks/>
          </p:cNvSpPr>
          <p:nvPr/>
        </p:nvSpPr>
        <p:spPr>
          <a:xfrm>
            <a:off x="949603" y="1983267"/>
            <a:ext cx="5254484" cy="360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3600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Making sure models won’t ignore NAs meaning </a:t>
            </a:r>
          </a:p>
        </p:txBody>
      </p:sp>
      <p:sp>
        <p:nvSpPr>
          <p:cNvPr id="25" name="Title 12">
            <a:extLst>
              <a:ext uri="{FF2B5EF4-FFF2-40B4-BE49-F238E27FC236}">
                <a16:creationId xmlns:a16="http://schemas.microsoft.com/office/drawing/2014/main" id="{5F921A2C-1709-1C4B-8E27-8CC0AEB60A55}"/>
              </a:ext>
            </a:extLst>
          </p:cNvPr>
          <p:cNvSpPr txBox="1">
            <a:spLocks/>
          </p:cNvSpPr>
          <p:nvPr/>
        </p:nvSpPr>
        <p:spPr>
          <a:xfrm>
            <a:off x="6707616" y="2723209"/>
            <a:ext cx="4664412" cy="360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Using appropriate models to each value type</a:t>
            </a:r>
          </a:p>
        </p:txBody>
      </p:sp>
      <p:sp>
        <p:nvSpPr>
          <p:cNvPr id="27" name="Title 12">
            <a:extLst>
              <a:ext uri="{FF2B5EF4-FFF2-40B4-BE49-F238E27FC236}">
                <a16:creationId xmlns:a16="http://schemas.microsoft.com/office/drawing/2014/main" id="{1A9320D4-020C-8241-B155-7C2D6F7E74B5}"/>
              </a:ext>
            </a:extLst>
          </p:cNvPr>
          <p:cNvSpPr txBox="1">
            <a:spLocks/>
          </p:cNvSpPr>
          <p:nvPr/>
        </p:nvSpPr>
        <p:spPr>
          <a:xfrm>
            <a:off x="6707617" y="6051298"/>
            <a:ext cx="4664412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Allowing the use of all features in all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itle 12">
                <a:extLst>
                  <a:ext uri="{FF2B5EF4-FFF2-40B4-BE49-F238E27FC236}">
                    <a16:creationId xmlns:a16="http://schemas.microsoft.com/office/drawing/2014/main" id="{DF676FC3-FDFB-A947-B006-C55E06E13F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352" y="5205750"/>
                <a:ext cx="5464854" cy="4803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Spreading features string levels to columns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binary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Dropping dominant level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default</a:t>
                </a:r>
              </a:p>
              <a:p>
                <a:pPr>
                  <a:lnSpc>
                    <a:spcPct val="150000"/>
                  </a:lnSpc>
                </a:pPr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itle 12">
                <a:extLst>
                  <a:ext uri="{FF2B5EF4-FFF2-40B4-BE49-F238E27FC236}">
                    <a16:creationId xmlns:a16="http://schemas.microsoft.com/office/drawing/2014/main" id="{DF676FC3-FDFB-A947-B006-C55E06E13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352" y="5205750"/>
                <a:ext cx="5464854" cy="480376"/>
              </a:xfrm>
              <a:prstGeom prst="rect">
                <a:avLst/>
              </a:prstGeom>
              <a:blipFill>
                <a:blip r:embed="rId4"/>
                <a:stretch>
                  <a:fillRect l="-334" b="-56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2">
            <a:extLst>
              <a:ext uri="{FF2B5EF4-FFF2-40B4-BE49-F238E27FC236}">
                <a16:creationId xmlns:a16="http://schemas.microsoft.com/office/drawing/2014/main" id="{B436A0A0-E031-AB46-B4FB-50759D0462A0}"/>
              </a:ext>
            </a:extLst>
          </p:cNvPr>
          <p:cNvSpPr txBox="1">
            <a:spLocks/>
          </p:cNvSpPr>
          <p:nvPr/>
        </p:nvSpPr>
        <p:spPr>
          <a:xfrm>
            <a:off x="3988165" y="1502238"/>
            <a:ext cx="1749171" cy="2834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Imputing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20F972-834E-4042-94C5-E0774BE69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754" y="3262352"/>
            <a:ext cx="4737832" cy="304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3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3CAFE2-C89C-4DF0-B911-D85525ABC77A}"/>
              </a:ext>
            </a:extLst>
          </p:cNvPr>
          <p:cNvSpPr/>
          <p:nvPr/>
        </p:nvSpPr>
        <p:spPr>
          <a:xfrm>
            <a:off x="803001" y="1785864"/>
            <a:ext cx="6039974" cy="48533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br>
              <a:rPr lang="en-US" b="1" dirty="0"/>
            </a:br>
            <a:r>
              <a:rPr lang="en-US" sz="2800" dirty="0"/>
              <a:t>Feature Transformation: Identify Predictors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8EEEE-CB91-4A06-A18A-B411D124D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072081"/>
            <a:ext cx="5804750" cy="432701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EE61BF5-5EAD-4867-BFA6-441C5FAED0A9}"/>
              </a:ext>
            </a:extLst>
          </p:cNvPr>
          <p:cNvSpPr/>
          <p:nvPr/>
        </p:nvSpPr>
        <p:spPr>
          <a:xfrm>
            <a:off x="7645950" y="1785863"/>
            <a:ext cx="4073799" cy="48533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3381E-DE15-435E-957A-0122DAC5F1A3}"/>
              </a:ext>
            </a:extLst>
          </p:cNvPr>
          <p:cNvSpPr txBox="1"/>
          <p:nvPr/>
        </p:nvSpPr>
        <p:spPr>
          <a:xfrm>
            <a:off x="803001" y="1416532"/>
            <a:ext cx="6039974" cy="54702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Features: Histograms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CD595C-94B1-473F-844D-7079C5F59DA7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Candidates </a:t>
            </a: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E5A8D9-DF9A-4DE5-9645-F277E52E1B83}"/>
              </a:ext>
            </a:extLst>
          </p:cNvPr>
          <p:cNvGrpSpPr/>
          <p:nvPr/>
        </p:nvGrpSpPr>
        <p:grpSpPr>
          <a:xfrm>
            <a:off x="7782611" y="2003345"/>
            <a:ext cx="3800476" cy="3066408"/>
            <a:chOff x="7762566" y="2003830"/>
            <a:chExt cx="3586367" cy="292236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0253C20-06D6-4B5A-AA38-6F804E2CF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68" b="82369"/>
            <a:stretch/>
          </p:blipFill>
          <p:spPr>
            <a:xfrm>
              <a:off x="9485668" y="2003830"/>
              <a:ext cx="1821526" cy="14361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333C033-D651-4822-ABB6-701381091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06" t="17246" r="33543" b="66568"/>
            <a:stretch/>
          </p:blipFill>
          <p:spPr>
            <a:xfrm>
              <a:off x="7771032" y="2072081"/>
              <a:ext cx="1757868" cy="131840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236AD7-FA80-4328-AFAA-7F811E65EE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16" r="84266" b="49865"/>
            <a:stretch/>
          </p:blipFill>
          <p:spPr>
            <a:xfrm>
              <a:off x="7762566" y="3508196"/>
              <a:ext cx="1723102" cy="135371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574EB8-D7D8-4A96-8735-4ACD8ECB12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06" t="66213" r="33167" b="15963"/>
            <a:stretch/>
          </p:blipFill>
          <p:spPr>
            <a:xfrm>
              <a:off x="9549865" y="3474389"/>
              <a:ext cx="1799068" cy="1451810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5109D8-0F2F-4153-A71D-6BE94D8C4AB2}"/>
              </a:ext>
            </a:extLst>
          </p:cNvPr>
          <p:cNvSpPr/>
          <p:nvPr/>
        </p:nvSpPr>
        <p:spPr>
          <a:xfrm>
            <a:off x="7032352" y="3282979"/>
            <a:ext cx="438150" cy="1645156"/>
          </a:xfrm>
          <a:prstGeom prst="rightArrow">
            <a:avLst>
              <a:gd name="adj1" fmla="val 65212"/>
              <a:gd name="adj2" fmla="val 50000"/>
            </a:avLst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D947A7-AC32-4A8E-A463-EC9089C65CA1}"/>
              </a:ext>
            </a:extLst>
          </p:cNvPr>
          <p:cNvSpPr txBox="1"/>
          <p:nvPr/>
        </p:nvSpPr>
        <p:spPr>
          <a:xfrm>
            <a:off x="8014386" y="5309896"/>
            <a:ext cx="3336926" cy="11417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Features show right skewness.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Analyzed if fit for some type of transformations..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24B97-748A-4B55-8B61-952F6DDF7D8F}"/>
              </a:ext>
            </a:extLst>
          </p:cNvPr>
          <p:cNvSpPr txBox="1"/>
          <p:nvPr/>
        </p:nvSpPr>
        <p:spPr>
          <a:xfrm>
            <a:off x="3015666" y="5852160"/>
            <a:ext cx="3557854" cy="599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Identified and analyzed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predictors 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137106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F5968DE-71ED-4551-8737-35FC4C7C9F8F}"/>
              </a:ext>
            </a:extLst>
          </p:cNvPr>
          <p:cNvSpPr txBox="1"/>
          <p:nvPr/>
        </p:nvSpPr>
        <p:spPr>
          <a:xfrm>
            <a:off x="974083" y="4350156"/>
            <a:ext cx="2557071" cy="20201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CB8E43-1363-4914-88F6-5C7C6ED72A9E}"/>
              </a:ext>
            </a:extLst>
          </p:cNvPr>
          <p:cNvSpPr txBox="1"/>
          <p:nvPr/>
        </p:nvSpPr>
        <p:spPr>
          <a:xfrm>
            <a:off x="974083" y="1963768"/>
            <a:ext cx="2557071" cy="2086338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BFC4D-434E-43C4-A798-08B046C8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br>
              <a:rPr lang="en-US" b="1" dirty="0"/>
            </a:br>
            <a:r>
              <a:rPr lang="en-US" sz="2800" dirty="0"/>
              <a:t>Feature Transformation: Log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1B215-B536-438A-89CF-5D07F7874454}"/>
              </a:ext>
            </a:extLst>
          </p:cNvPr>
          <p:cNvSpPr txBox="1"/>
          <p:nvPr/>
        </p:nvSpPr>
        <p:spPr>
          <a:xfrm rot="16200000">
            <a:off x="-282924" y="2791618"/>
            <a:ext cx="2076927" cy="44005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QQ-Plot: Original Set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89A03B-71E6-410F-B6A3-F431AD285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15" y="2201215"/>
            <a:ext cx="2219325" cy="168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071B4B7-ABCC-45AD-9DBD-5681718F5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73" y="4555698"/>
            <a:ext cx="2201108" cy="170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73583D-5852-44A7-B398-3A0894907533}"/>
              </a:ext>
            </a:extLst>
          </p:cNvPr>
          <p:cNvSpPr txBox="1"/>
          <p:nvPr/>
        </p:nvSpPr>
        <p:spPr>
          <a:xfrm rot="16200000">
            <a:off x="-235899" y="5141180"/>
            <a:ext cx="2018113" cy="4400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QQ-Plot: Log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CD8992-F622-4458-8034-82993EE37BD6}"/>
              </a:ext>
            </a:extLst>
          </p:cNvPr>
          <p:cNvSpPr txBox="1"/>
          <p:nvPr/>
        </p:nvSpPr>
        <p:spPr>
          <a:xfrm>
            <a:off x="978854" y="1493223"/>
            <a:ext cx="2557071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Floor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FirstFlrSF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61A325D-B0B6-4647-9D11-86137840434D}"/>
              </a:ext>
            </a:extLst>
          </p:cNvPr>
          <p:cNvSpPr/>
          <p:nvPr/>
        </p:nvSpPr>
        <p:spPr>
          <a:xfrm>
            <a:off x="2966720" y="4763267"/>
            <a:ext cx="60960" cy="142240"/>
          </a:xfrm>
          <a:prstGeom prst="downArrow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45C7725C-0B6B-4D41-82E2-522F6DB36D94}"/>
              </a:ext>
            </a:extLst>
          </p:cNvPr>
          <p:cNvSpPr/>
          <p:nvPr/>
        </p:nvSpPr>
        <p:spPr>
          <a:xfrm>
            <a:off x="1493520" y="5616707"/>
            <a:ext cx="60960" cy="142240"/>
          </a:xfrm>
          <a:prstGeom prst="downArrow">
            <a:avLst/>
          </a:prstGeom>
          <a:solidFill>
            <a:schemeClr val="accent2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6CABB-8DAB-43C4-958A-D73ED7F2D5EC}"/>
              </a:ext>
            </a:extLst>
          </p:cNvPr>
          <p:cNvSpPr/>
          <p:nvPr/>
        </p:nvSpPr>
        <p:spPr>
          <a:xfrm>
            <a:off x="1404005" y="4736654"/>
            <a:ext cx="1031187" cy="319648"/>
          </a:xfrm>
          <a:prstGeom prst="rect">
            <a:avLst/>
          </a:prstGeom>
          <a:solidFill>
            <a:srgbClr val="FFF4D1"/>
          </a:solidFill>
          <a:ln w="12700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Kept Log Transformation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517071C-594A-4B01-9D61-39CBA3E066CE}"/>
              </a:ext>
            </a:extLst>
          </p:cNvPr>
          <p:cNvSpPr/>
          <p:nvPr/>
        </p:nvSpPr>
        <p:spPr>
          <a:xfrm>
            <a:off x="1725507" y="4013115"/>
            <a:ext cx="1146155" cy="364066"/>
          </a:xfrm>
          <a:prstGeom prst="downArrow">
            <a:avLst>
              <a:gd name="adj1" fmla="val 65513"/>
              <a:gd name="adj2" fmla="val 50000"/>
            </a:avLst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00" b="1" spc="1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20170C-B047-45E8-A9D6-98533F60C1D5}"/>
              </a:ext>
            </a:extLst>
          </p:cNvPr>
          <p:cNvSpPr/>
          <p:nvPr/>
        </p:nvSpPr>
        <p:spPr>
          <a:xfrm>
            <a:off x="2966720" y="2201215"/>
            <a:ext cx="380461" cy="88564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5D274AA-F868-4EEB-839C-B36B3DC06628}"/>
              </a:ext>
            </a:extLst>
          </p:cNvPr>
          <p:cNvSpPr/>
          <p:nvPr/>
        </p:nvSpPr>
        <p:spPr>
          <a:xfrm>
            <a:off x="1304490" y="3433148"/>
            <a:ext cx="380461" cy="22432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592AC1-0EE4-4BEC-904D-CC4B8E9B48A9}"/>
              </a:ext>
            </a:extLst>
          </p:cNvPr>
          <p:cNvGrpSpPr/>
          <p:nvPr/>
        </p:nvGrpSpPr>
        <p:grpSpPr>
          <a:xfrm>
            <a:off x="3774663" y="1493223"/>
            <a:ext cx="8096856" cy="4879032"/>
            <a:chOff x="3774663" y="1493223"/>
            <a:chExt cx="8096856" cy="48790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579973-B5C4-4755-B459-67777FB13248}"/>
                </a:ext>
              </a:extLst>
            </p:cNvPr>
            <p:cNvSpPr txBox="1"/>
            <p:nvPr/>
          </p:nvSpPr>
          <p:spPr>
            <a:xfrm>
              <a:off x="3776459" y="4350156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87AE31-06B5-4ED1-B8BF-F4F86BAD42F2}"/>
                </a:ext>
              </a:extLst>
            </p:cNvPr>
            <p:cNvSpPr txBox="1"/>
            <p:nvPr/>
          </p:nvSpPr>
          <p:spPr>
            <a:xfrm>
              <a:off x="3776459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144F6EAB-C376-4BE3-B3B6-ACABA578747F}"/>
                </a:ext>
              </a:extLst>
            </p:cNvPr>
            <p:cNvSpPr/>
            <p:nvPr/>
          </p:nvSpPr>
          <p:spPr>
            <a:xfrm>
              <a:off x="4527883" y="4064688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9F1717-0F1F-4B58-9ABF-8DE2A6D15ED4}"/>
                </a:ext>
              </a:extLst>
            </p:cNvPr>
            <p:cNvSpPr txBox="1"/>
            <p:nvPr/>
          </p:nvSpPr>
          <p:spPr>
            <a:xfrm>
              <a:off x="6561120" y="4352149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10D561-62A2-4B0B-B357-D839FB60E6FE}"/>
                </a:ext>
              </a:extLst>
            </p:cNvPr>
            <p:cNvSpPr txBox="1"/>
            <p:nvPr/>
          </p:nvSpPr>
          <p:spPr>
            <a:xfrm>
              <a:off x="6561120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Arrow: Down 45">
              <a:extLst>
                <a:ext uri="{FF2B5EF4-FFF2-40B4-BE49-F238E27FC236}">
                  <a16:creationId xmlns:a16="http://schemas.microsoft.com/office/drawing/2014/main" id="{1FE6A1A6-29D9-45C6-9411-CE5A736285E2}"/>
                </a:ext>
              </a:extLst>
            </p:cNvPr>
            <p:cNvSpPr/>
            <p:nvPr/>
          </p:nvSpPr>
          <p:spPr>
            <a:xfrm>
              <a:off x="7312544" y="4066681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EBEF03-4945-4728-B9AC-6DD61B100836}"/>
                </a:ext>
              </a:extLst>
            </p:cNvPr>
            <p:cNvSpPr txBox="1"/>
            <p:nvPr/>
          </p:nvSpPr>
          <p:spPr>
            <a:xfrm>
              <a:off x="9314448" y="4345049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147F73-B5E4-4522-A684-C27BEE1D869D}"/>
                </a:ext>
              </a:extLst>
            </p:cNvPr>
            <p:cNvSpPr txBox="1"/>
            <p:nvPr/>
          </p:nvSpPr>
          <p:spPr>
            <a:xfrm>
              <a:off x="9314448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Arrow: Down 58">
              <a:extLst>
                <a:ext uri="{FF2B5EF4-FFF2-40B4-BE49-F238E27FC236}">
                  <a16:creationId xmlns:a16="http://schemas.microsoft.com/office/drawing/2014/main" id="{66B75A44-3C66-46B3-8017-DD72D2B09491}"/>
                </a:ext>
              </a:extLst>
            </p:cNvPr>
            <p:cNvSpPr/>
            <p:nvPr/>
          </p:nvSpPr>
          <p:spPr>
            <a:xfrm>
              <a:off x="10065872" y="4059581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9EC9EB-D788-4C05-9212-65900BD1E26B}"/>
                </a:ext>
              </a:extLst>
            </p:cNvPr>
            <p:cNvSpPr txBox="1"/>
            <p:nvPr/>
          </p:nvSpPr>
          <p:spPr>
            <a:xfrm>
              <a:off x="3774663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Living Area 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GrLivArea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C310C-0EAF-4836-9446-D29821D17236}"/>
                </a:ext>
              </a:extLst>
            </p:cNvPr>
            <p:cNvSpPr txBox="1"/>
            <p:nvPr/>
          </p:nvSpPr>
          <p:spPr>
            <a:xfrm>
              <a:off x="6561958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Lot Frontage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LotFrontage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DF14D-6E56-4CB5-989D-AA412604BD99}"/>
                </a:ext>
              </a:extLst>
            </p:cNvPr>
            <p:cNvSpPr txBox="1"/>
            <p:nvPr/>
          </p:nvSpPr>
          <p:spPr>
            <a:xfrm>
              <a:off x="9311079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Basement Area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TotalBsmtFF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D5C9367-5DD6-4B32-9AB2-A8288E0C6C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0505" y="2201216"/>
              <a:ext cx="2305436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0B2787CD-78DF-47B9-BA71-BC7102110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6714" y="4555699"/>
              <a:ext cx="2294191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ACE4AE2-0E79-479D-AF6A-D68B82C650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474" y="2201215"/>
              <a:ext cx="2331677" cy="177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1DCCC8C6-2743-45F7-AD49-DE83EED78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170" y="4555699"/>
              <a:ext cx="2294191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57CA164B-E7D4-4FC2-BC21-C23CF5F644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6564" y="2201215"/>
              <a:ext cx="2331677" cy="177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C03AE459-CC4E-4589-95A5-C70B3AAD9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1051" y="4555698"/>
              <a:ext cx="2305436" cy="1780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B6893993-922F-408F-94B4-933369F66E91}"/>
                </a:ext>
              </a:extLst>
            </p:cNvPr>
            <p:cNvSpPr/>
            <p:nvPr/>
          </p:nvSpPr>
          <p:spPr>
            <a:xfrm>
              <a:off x="5857435" y="4642942"/>
              <a:ext cx="60960" cy="118994"/>
            </a:xfrm>
            <a:prstGeom prst="downArrow">
              <a:avLst/>
            </a:prstGeom>
            <a:solidFill>
              <a:schemeClr val="accent2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A6F1E900-DD0A-4B70-8B7C-9AEFA79672F4}"/>
                </a:ext>
              </a:extLst>
            </p:cNvPr>
            <p:cNvSpPr/>
            <p:nvPr/>
          </p:nvSpPr>
          <p:spPr>
            <a:xfrm>
              <a:off x="4181035" y="5659403"/>
              <a:ext cx="60960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6F3E35AF-D4CA-4B96-A218-1939EE2F0131}"/>
                </a:ext>
              </a:extLst>
            </p:cNvPr>
            <p:cNvSpPr/>
            <p:nvPr/>
          </p:nvSpPr>
          <p:spPr>
            <a:xfrm>
              <a:off x="7118968" y="5862602"/>
              <a:ext cx="60960" cy="142240"/>
            </a:xfrm>
            <a:prstGeom prst="downArrow">
              <a:avLst/>
            </a:prstGeom>
            <a:solidFill>
              <a:schemeClr val="accent2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5622DDCF-E3EF-46B4-8668-3391B7B41821}"/>
                </a:ext>
              </a:extLst>
            </p:cNvPr>
            <p:cNvSpPr/>
            <p:nvPr/>
          </p:nvSpPr>
          <p:spPr>
            <a:xfrm rot="16200000">
              <a:off x="8533649" y="4658036"/>
              <a:ext cx="50998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id="{D7D1B180-D150-4308-B328-83417D589EEA}"/>
                </a:ext>
              </a:extLst>
            </p:cNvPr>
            <p:cNvSpPr/>
            <p:nvPr/>
          </p:nvSpPr>
          <p:spPr>
            <a:xfrm>
              <a:off x="9701301" y="5549335"/>
              <a:ext cx="60960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A04688D7-DE6A-44E6-87AD-7D8927C1F4AB}"/>
                </a:ext>
              </a:extLst>
            </p:cNvPr>
            <p:cNvSpPr/>
            <p:nvPr/>
          </p:nvSpPr>
          <p:spPr>
            <a:xfrm rot="16200000">
              <a:off x="11314637" y="4696447"/>
              <a:ext cx="50998" cy="142240"/>
            </a:xfrm>
            <a:prstGeom prst="downArrow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9AE959D-441E-456C-949B-F92FEF3ECC34}"/>
                </a:ext>
              </a:extLst>
            </p:cNvPr>
            <p:cNvSpPr/>
            <p:nvPr/>
          </p:nvSpPr>
          <p:spPr>
            <a:xfrm>
              <a:off x="4154805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Kept Log Transformation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0FA6861-C236-4AA1-9040-370DC70A2E18}"/>
                </a:ext>
              </a:extLst>
            </p:cNvPr>
            <p:cNvSpPr/>
            <p:nvPr/>
          </p:nvSpPr>
          <p:spPr>
            <a:xfrm>
              <a:off x="6921826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Log,</a:t>
              </a:r>
            </a:p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Removed Outliers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C0EC3A6-7433-45B9-BCF2-EE7DFB3CA16D}"/>
                </a:ext>
              </a:extLst>
            </p:cNvPr>
            <p:cNvSpPr/>
            <p:nvPr/>
          </p:nvSpPr>
          <p:spPr>
            <a:xfrm>
              <a:off x="9645310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Log,</a:t>
              </a:r>
            </a:p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Removed Outliers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4D094F1-7278-443B-B80F-811048BBCADB}"/>
                </a:ext>
              </a:extLst>
            </p:cNvPr>
            <p:cNvSpPr/>
            <p:nvPr/>
          </p:nvSpPr>
          <p:spPr>
            <a:xfrm rot="607837">
              <a:off x="5786025" y="2236808"/>
              <a:ext cx="380461" cy="80312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EF9C91C-84BF-4EDD-B346-39AD2EA31F7B}"/>
                </a:ext>
              </a:extLst>
            </p:cNvPr>
            <p:cNvSpPr/>
            <p:nvPr/>
          </p:nvSpPr>
          <p:spPr>
            <a:xfrm rot="21192512">
              <a:off x="4057755" y="3482734"/>
              <a:ext cx="380461" cy="22432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B325F4C-9397-425B-8ABA-45C2A9418A06}"/>
                </a:ext>
              </a:extLst>
            </p:cNvPr>
            <p:cNvSpPr/>
            <p:nvPr/>
          </p:nvSpPr>
          <p:spPr>
            <a:xfrm rot="2518027">
              <a:off x="8484584" y="2207853"/>
              <a:ext cx="380461" cy="6327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85A4FBC-9476-49BC-9AD5-F983B5E90A0B}"/>
                </a:ext>
              </a:extLst>
            </p:cNvPr>
            <p:cNvSpPr/>
            <p:nvPr/>
          </p:nvSpPr>
          <p:spPr>
            <a:xfrm rot="5206577">
              <a:off x="6881573" y="3239444"/>
              <a:ext cx="380461" cy="6327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3621174-1E86-493E-95F0-AA1E825359E2}"/>
                </a:ext>
              </a:extLst>
            </p:cNvPr>
            <p:cNvSpPr/>
            <p:nvPr/>
          </p:nvSpPr>
          <p:spPr>
            <a:xfrm rot="2518027">
              <a:off x="11350310" y="2228073"/>
              <a:ext cx="380461" cy="2597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A37491D-3159-4A81-9E3B-3B0D74E73289}"/>
                </a:ext>
              </a:extLst>
            </p:cNvPr>
            <p:cNvSpPr/>
            <p:nvPr/>
          </p:nvSpPr>
          <p:spPr>
            <a:xfrm rot="2518027">
              <a:off x="11168896" y="2811007"/>
              <a:ext cx="380461" cy="5997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63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2"/>
        </a:solidFill>
        <a:ln w="57150"/>
      </a:spPr>
      <a:bodyPr rtlCol="0" anchor="ctr"/>
      <a:lstStyle>
        <a:defPPr algn="ctr">
          <a:lnSpc>
            <a:spcPct val="150000"/>
          </a:lnSpc>
          <a:defRPr sz="4400" b="1" spc="1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1819</TotalTime>
  <Words>511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Century Gothic</vt:lpstr>
      <vt:lpstr>Wingdings</vt:lpstr>
      <vt:lpstr>Wingdings 3</vt:lpstr>
      <vt:lpstr>Wisp</vt:lpstr>
      <vt:lpstr>My First ML Project  Adrian Kay Alejandro Esteve Heloisa Dutcocky Raul Vallejo</vt:lpstr>
      <vt:lpstr>Agenda MY ROAD TO DISASTER</vt:lpstr>
      <vt:lpstr>Workflow All for one and one for all.</vt:lpstr>
      <vt:lpstr>Exploratory Data Analysis Response Variable: Frist Look</vt:lpstr>
      <vt:lpstr>Exploratory Data Analysis Year Built: do new houses sell for higher prices?</vt:lpstr>
      <vt:lpstr>Exploratory Data Analysis Neighborhoods: differences explained</vt:lpstr>
      <vt:lpstr>Pre-Processing Missing Data and string values “fixing”</vt:lpstr>
      <vt:lpstr>Data Preparation Feature Transformation: Identify Predictors</vt:lpstr>
      <vt:lpstr>Data Preparation Feature Transformation: Log</vt:lpstr>
      <vt:lpstr>Selecting a Model Exploration: Try everything</vt:lpstr>
      <vt:lpstr>Selecting a Model Lasso Regression: decent R2 Adj.; poor use of Features </vt:lpstr>
      <vt:lpstr>Selecting a Model XXXXX</vt:lpstr>
      <vt:lpstr>Final Model Step 1: Naïve Bayes</vt:lpstr>
      <vt:lpstr>Final Model Step 2: Linear Regression Model</vt:lpstr>
      <vt:lpstr>Final Considerations XXXX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Esteve</dc:creator>
  <cp:lastModifiedBy>Alejandro Esteve</cp:lastModifiedBy>
  <cp:revision>108</cp:revision>
  <dcterms:created xsi:type="dcterms:W3CDTF">2018-10-30T19:18:56Z</dcterms:created>
  <dcterms:modified xsi:type="dcterms:W3CDTF">2018-11-16T22:57:03Z</dcterms:modified>
</cp:coreProperties>
</file>