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9" r:id="rId2"/>
    <p:sldId id="266" r:id="rId3"/>
    <p:sldId id="27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D9"/>
    <a:srgbClr val="5BBF5B"/>
    <a:srgbClr val="FF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42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0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1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249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36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9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52" y="218757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9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5640" y="6135808"/>
            <a:ext cx="838357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3090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8242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9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2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5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69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6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9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1982788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143700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5E88-9A05-4DE9-9E43-5BB5DE4AF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700" b="1"/>
              <a:t>[Project Name]</a:t>
            </a:r>
            <a:br>
              <a:rPr lang="en-US" dirty="0"/>
            </a:br>
            <a:r>
              <a:rPr lang="en-US" sz="2800" dirty="0"/>
              <a:t>XXXXXXX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8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7596002" cy="1280890"/>
          </a:xfrm>
        </p:spPr>
        <p:txBody>
          <a:bodyPr>
            <a:normAutofit/>
          </a:bodyPr>
          <a:lstStyle/>
          <a:p>
            <a:r>
              <a:rPr lang="en-US" b="1" dirty="0"/>
              <a:t>Pre-Processing</a:t>
            </a:r>
            <a:br>
              <a:rPr lang="en-US" sz="4000" b="1" dirty="0"/>
            </a:br>
            <a:r>
              <a:rPr lang="en-US" sz="2800" dirty="0"/>
              <a:t>Missing Data and string values “fixing”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E3C3A95-137C-DC4D-89E2-7388C0D44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202766"/>
              </p:ext>
            </p:extLst>
          </p:nvPr>
        </p:nvGraphicFramePr>
        <p:xfrm>
          <a:off x="760760" y="3003430"/>
          <a:ext cx="5400889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556">
                  <a:extLst>
                    <a:ext uri="{9D8B030D-6E8A-4147-A177-3AD203B41FA5}">
                      <a16:colId xmlns:a16="http://schemas.microsoft.com/office/drawing/2014/main" val="2355950053"/>
                    </a:ext>
                  </a:extLst>
                </a:gridCol>
                <a:gridCol w="1984096">
                  <a:extLst>
                    <a:ext uri="{9D8B030D-6E8A-4147-A177-3AD203B41FA5}">
                      <a16:colId xmlns:a16="http://schemas.microsoft.com/office/drawing/2014/main" val="920377080"/>
                    </a:ext>
                  </a:extLst>
                </a:gridCol>
                <a:gridCol w="1308296">
                  <a:extLst>
                    <a:ext uri="{9D8B030D-6E8A-4147-A177-3AD203B41FA5}">
                      <a16:colId xmlns:a16="http://schemas.microsoft.com/office/drawing/2014/main" val="784857858"/>
                    </a:ext>
                  </a:extLst>
                </a:gridCol>
                <a:gridCol w="1026941">
                  <a:extLst>
                    <a:ext uri="{9D8B030D-6E8A-4147-A177-3AD203B41FA5}">
                      <a16:colId xmlns:a16="http://schemas.microsoft.com/office/drawing/2014/main" val="4038165892"/>
                    </a:ext>
                  </a:extLst>
                </a:gridCol>
              </a:tblGrid>
              <a:tr h="269084">
                <a:tc>
                  <a:txBody>
                    <a:bodyPr/>
                    <a:lstStyle/>
                    <a:p>
                      <a:r>
                        <a:rPr lang="pt-BR" sz="1200" dirty="0" err="1"/>
                        <a:t>Feature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Features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meaning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NA </a:t>
                      </a:r>
                      <a:r>
                        <a:rPr lang="pt-BR" sz="1200" dirty="0" err="1"/>
                        <a:t>meaning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Impute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67507"/>
                  </a:ext>
                </a:extLst>
              </a:tr>
              <a:tr h="239186">
                <a:tc>
                  <a:txBody>
                    <a:bodyPr/>
                    <a:lstStyle/>
                    <a:p>
                      <a:r>
                        <a:rPr lang="pt-BR" sz="1000" dirty="0" err="1"/>
                        <a:t>Alley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Type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of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alley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access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No </a:t>
                      </a:r>
                      <a:r>
                        <a:rPr lang="pt-BR" sz="1000" dirty="0" err="1"/>
                        <a:t>alley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access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"</a:t>
                      </a:r>
                      <a:r>
                        <a:rPr lang="pt-BR" sz="1000" dirty="0" err="1"/>
                        <a:t>NoAlley</a:t>
                      </a:r>
                      <a:r>
                        <a:rPr lang="pt-BR" sz="10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40164"/>
                  </a:ext>
                </a:extLst>
              </a:tr>
              <a:tr h="239186">
                <a:tc>
                  <a:txBody>
                    <a:bodyPr/>
                    <a:lstStyle/>
                    <a:p>
                      <a:r>
                        <a:rPr lang="pt-BR" sz="1000" dirty="0" err="1"/>
                        <a:t>BsmtQual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Height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of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the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basement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No </a:t>
                      </a:r>
                      <a:r>
                        <a:rPr lang="pt-BR" sz="1000" dirty="0" err="1"/>
                        <a:t>basement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"</a:t>
                      </a:r>
                      <a:r>
                        <a:rPr lang="pt-BR" sz="1000" dirty="0" err="1"/>
                        <a:t>NoBsmt</a:t>
                      </a:r>
                      <a:r>
                        <a:rPr lang="pt-BR" sz="10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268612"/>
                  </a:ext>
                </a:extLst>
              </a:tr>
              <a:tr h="239186">
                <a:tc>
                  <a:txBody>
                    <a:bodyPr/>
                    <a:lstStyle/>
                    <a:p>
                      <a:r>
                        <a:rPr lang="pt-BR" sz="1000" dirty="0" err="1"/>
                        <a:t>BsmtCond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Basement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condition</a:t>
                      </a:r>
                      <a:r>
                        <a:rPr lang="pt-BR" sz="1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No </a:t>
                      </a:r>
                      <a:r>
                        <a:rPr lang="pt-BR" sz="1000" dirty="0" err="1"/>
                        <a:t>basement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"</a:t>
                      </a:r>
                      <a:r>
                        <a:rPr lang="pt-BR" sz="1000" dirty="0" err="1"/>
                        <a:t>NoBsmt</a:t>
                      </a:r>
                      <a:r>
                        <a:rPr lang="pt-BR" sz="10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509586"/>
                  </a:ext>
                </a:extLst>
              </a:tr>
              <a:tr h="239186">
                <a:tc>
                  <a:txBody>
                    <a:bodyPr/>
                    <a:lstStyle/>
                    <a:p>
                      <a:r>
                        <a:rPr lang="pt-BR" sz="1000" dirty="0" err="1"/>
                        <a:t>BsmtExposure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Walkout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or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garden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level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walls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No </a:t>
                      </a:r>
                      <a:r>
                        <a:rPr lang="pt-BR" sz="1000" dirty="0" err="1"/>
                        <a:t>basement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"</a:t>
                      </a:r>
                      <a:r>
                        <a:rPr lang="pt-BR" sz="1000" dirty="0" err="1"/>
                        <a:t>NoBsmt</a:t>
                      </a:r>
                      <a:r>
                        <a:rPr lang="pt-BR" sz="10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767537"/>
                  </a:ext>
                </a:extLst>
              </a:tr>
              <a:tr h="239186">
                <a:tc>
                  <a:txBody>
                    <a:bodyPr/>
                    <a:lstStyle/>
                    <a:p>
                      <a:r>
                        <a:rPr lang="pt-BR" sz="1000" dirty="0" err="1"/>
                        <a:t>BsmtFinType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Rating </a:t>
                      </a:r>
                      <a:r>
                        <a:rPr lang="pt-BR" sz="1000" dirty="0" err="1"/>
                        <a:t>of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basement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area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No </a:t>
                      </a:r>
                      <a:r>
                        <a:rPr lang="pt-BR" sz="1000" dirty="0" err="1"/>
                        <a:t>basement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"</a:t>
                      </a:r>
                      <a:r>
                        <a:rPr lang="pt-BR" sz="1000" dirty="0" err="1"/>
                        <a:t>NoBsmt</a:t>
                      </a:r>
                      <a:r>
                        <a:rPr lang="pt-BR" sz="10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26881"/>
                  </a:ext>
                </a:extLst>
              </a:tr>
              <a:tr h="239186">
                <a:tc>
                  <a:txBody>
                    <a:bodyPr/>
                    <a:lstStyle/>
                    <a:p>
                      <a:r>
                        <a:rPr lang="pt-BR" sz="1000" dirty="0" err="1"/>
                        <a:t>FireplaceQu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Fireplace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quality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No </a:t>
                      </a:r>
                      <a:r>
                        <a:rPr lang="pt-BR" sz="1000" dirty="0" err="1"/>
                        <a:t>fireplace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"</a:t>
                      </a:r>
                      <a:r>
                        <a:rPr lang="pt-BR" sz="1000" dirty="0" err="1"/>
                        <a:t>NoFire</a:t>
                      </a:r>
                      <a:r>
                        <a:rPr lang="pt-BR" sz="10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209367"/>
                  </a:ext>
                </a:extLst>
              </a:tr>
              <a:tr h="239186">
                <a:tc>
                  <a:txBody>
                    <a:bodyPr/>
                    <a:lstStyle/>
                    <a:p>
                      <a:r>
                        <a:rPr lang="pt-BR" sz="1000" dirty="0" err="1"/>
                        <a:t>GarageType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Garage </a:t>
                      </a:r>
                      <a:r>
                        <a:rPr lang="pt-BR" sz="1000" dirty="0" err="1"/>
                        <a:t>location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No garage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"</a:t>
                      </a:r>
                      <a:r>
                        <a:rPr lang="pt-BR" sz="1000" dirty="0" err="1"/>
                        <a:t>NoGarage</a:t>
                      </a:r>
                      <a:r>
                        <a:rPr lang="pt-BR" sz="10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473827"/>
                  </a:ext>
                </a:extLst>
              </a:tr>
              <a:tr h="239186">
                <a:tc>
                  <a:txBody>
                    <a:bodyPr/>
                    <a:lstStyle/>
                    <a:p>
                      <a:r>
                        <a:rPr lang="pt-BR" sz="1000" dirty="0" err="1"/>
                        <a:t>GarageFinish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Interior </a:t>
                      </a:r>
                      <a:r>
                        <a:rPr lang="pt-BR" sz="1000" dirty="0" err="1"/>
                        <a:t>finish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of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the</a:t>
                      </a:r>
                      <a:r>
                        <a:rPr lang="pt-BR" sz="1000" dirty="0"/>
                        <a:t> garage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No garage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"</a:t>
                      </a:r>
                      <a:r>
                        <a:rPr lang="pt-BR" sz="1000" dirty="0" err="1"/>
                        <a:t>NoGarage</a:t>
                      </a:r>
                      <a:r>
                        <a:rPr lang="pt-BR" sz="10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44092"/>
                  </a:ext>
                </a:extLst>
              </a:tr>
              <a:tr h="239186">
                <a:tc>
                  <a:txBody>
                    <a:bodyPr/>
                    <a:lstStyle/>
                    <a:p>
                      <a:r>
                        <a:rPr lang="pt-BR" sz="1000" dirty="0" err="1"/>
                        <a:t>GarageQual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Garage </a:t>
                      </a:r>
                      <a:r>
                        <a:rPr lang="pt-BR" sz="1000" dirty="0" err="1"/>
                        <a:t>quality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No garage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"</a:t>
                      </a:r>
                      <a:r>
                        <a:rPr lang="pt-BR" sz="1000" dirty="0" err="1"/>
                        <a:t>NoGarage</a:t>
                      </a:r>
                      <a:r>
                        <a:rPr lang="pt-BR" sz="10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9776"/>
                  </a:ext>
                </a:extLst>
              </a:tr>
              <a:tr h="239186">
                <a:tc>
                  <a:txBody>
                    <a:bodyPr/>
                    <a:lstStyle/>
                    <a:p>
                      <a:r>
                        <a:rPr lang="pt-BR" sz="1000" dirty="0" err="1"/>
                        <a:t>GarageCond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Garage </a:t>
                      </a:r>
                      <a:r>
                        <a:rPr lang="pt-BR" sz="1000" dirty="0" err="1"/>
                        <a:t>condition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No garage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"</a:t>
                      </a:r>
                      <a:r>
                        <a:rPr lang="pt-BR" sz="1000" dirty="0" err="1"/>
                        <a:t>NoGarage</a:t>
                      </a:r>
                      <a:r>
                        <a:rPr lang="pt-BR" sz="10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630234"/>
                  </a:ext>
                </a:extLst>
              </a:tr>
              <a:tr h="239186">
                <a:tc>
                  <a:txBody>
                    <a:bodyPr/>
                    <a:lstStyle/>
                    <a:p>
                      <a:r>
                        <a:rPr lang="pt-BR" sz="1000" dirty="0" err="1"/>
                        <a:t>PoolQC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Pool </a:t>
                      </a:r>
                      <a:r>
                        <a:rPr lang="pt-BR" sz="1000" dirty="0" err="1"/>
                        <a:t>quality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No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"</a:t>
                      </a:r>
                      <a:r>
                        <a:rPr lang="pt-BR" sz="1000" dirty="0" err="1"/>
                        <a:t>NoPool</a:t>
                      </a:r>
                      <a:r>
                        <a:rPr lang="pt-BR" sz="10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185739"/>
                  </a:ext>
                </a:extLst>
              </a:tr>
              <a:tr h="239186">
                <a:tc>
                  <a:txBody>
                    <a:bodyPr/>
                    <a:lstStyle/>
                    <a:p>
                      <a:r>
                        <a:rPr lang="pt-BR" sz="1000" dirty="0" err="1"/>
                        <a:t>Fence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err="1"/>
                        <a:t>Fence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quality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No </a:t>
                      </a:r>
                      <a:r>
                        <a:rPr lang="pt-BR" sz="1000" dirty="0" err="1"/>
                        <a:t>fence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"</a:t>
                      </a:r>
                      <a:r>
                        <a:rPr lang="pt-BR" sz="1000" dirty="0" err="1"/>
                        <a:t>NoFence</a:t>
                      </a:r>
                      <a:r>
                        <a:rPr lang="pt-BR" sz="10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376622"/>
                  </a:ext>
                </a:extLst>
              </a:tr>
              <a:tr h="239186">
                <a:tc>
                  <a:txBody>
                    <a:bodyPr/>
                    <a:lstStyle/>
                    <a:p>
                      <a:r>
                        <a:rPr lang="pt-BR" sz="1000" dirty="0" err="1"/>
                        <a:t>MiscFeature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Extra </a:t>
                      </a:r>
                      <a:r>
                        <a:rPr lang="pt-BR" sz="1000" dirty="0" err="1"/>
                        <a:t>features</a:t>
                      </a:r>
                      <a:r>
                        <a:rPr lang="pt-BR" sz="1000" dirty="0"/>
                        <a:t> (</a:t>
                      </a:r>
                      <a:r>
                        <a:rPr lang="pt-BR" sz="1000" dirty="0" err="1"/>
                        <a:t>not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covered</a:t>
                      </a:r>
                      <a:r>
                        <a:rPr lang="pt-BR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No </a:t>
                      </a:r>
                      <a:r>
                        <a:rPr lang="pt-BR" sz="1000" dirty="0" err="1"/>
                        <a:t>other</a:t>
                      </a:r>
                      <a:r>
                        <a:rPr lang="pt-BR" sz="1000" dirty="0"/>
                        <a:t> </a:t>
                      </a:r>
                      <a:r>
                        <a:rPr lang="pt-BR" sz="1000" dirty="0" err="1"/>
                        <a:t>features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"</a:t>
                      </a:r>
                      <a:r>
                        <a:rPr lang="pt-BR" sz="1000" dirty="0" err="1"/>
                        <a:t>None</a:t>
                      </a:r>
                      <a:r>
                        <a:rPr lang="pt-BR" sz="1000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765014"/>
                  </a:ext>
                </a:extLst>
              </a:tr>
            </a:tbl>
          </a:graphicData>
        </a:graphic>
      </p:graphicFrame>
      <p:sp>
        <p:nvSpPr>
          <p:cNvPr id="6" name="Title 12">
            <a:extLst>
              <a:ext uri="{FF2B5EF4-FFF2-40B4-BE49-F238E27FC236}">
                <a16:creationId xmlns:a16="http://schemas.microsoft.com/office/drawing/2014/main" id="{D8D08A0B-EC85-9547-BF33-E21A24D615E4}"/>
              </a:ext>
            </a:extLst>
          </p:cNvPr>
          <p:cNvSpPr txBox="1">
            <a:spLocks/>
          </p:cNvSpPr>
          <p:nvPr/>
        </p:nvSpPr>
        <p:spPr>
          <a:xfrm>
            <a:off x="760760" y="1426972"/>
            <a:ext cx="5617738" cy="4803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tx2"/>
                </a:solidFill>
              </a:rPr>
              <a:t>Missing data Training set</a:t>
            </a:r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8C4418D9-CC54-5547-BC8D-516E3BBC9F32}"/>
              </a:ext>
            </a:extLst>
          </p:cNvPr>
          <p:cNvSpPr txBox="1">
            <a:spLocks/>
          </p:cNvSpPr>
          <p:nvPr/>
        </p:nvSpPr>
        <p:spPr>
          <a:xfrm>
            <a:off x="6493352" y="4752353"/>
            <a:ext cx="5133151" cy="4803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 err="1">
                <a:solidFill>
                  <a:schemeClr val="tx2"/>
                </a:solidFill>
              </a:rPr>
              <a:t>Dummifying</a:t>
            </a:r>
            <a:r>
              <a:rPr lang="en-US" sz="2000" b="1" dirty="0">
                <a:solidFill>
                  <a:schemeClr val="tx2"/>
                </a:solidFill>
              </a:rPr>
              <a:t> character values - Python</a:t>
            </a:r>
          </a:p>
          <a:p>
            <a:endParaRPr lang="en-US" sz="2000" b="1" dirty="0">
              <a:solidFill>
                <a:schemeClr val="tx2"/>
              </a:solidFill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05A107A-64A4-B340-94F3-A0DC78B0EE5A}"/>
              </a:ext>
            </a:extLst>
          </p:cNvPr>
          <p:cNvGrpSpPr/>
          <p:nvPr/>
        </p:nvGrpSpPr>
        <p:grpSpPr>
          <a:xfrm>
            <a:off x="258633" y="2419187"/>
            <a:ext cx="6071835" cy="480376"/>
            <a:chOff x="411854" y="5803817"/>
            <a:chExt cx="6420681" cy="480376"/>
          </a:xfrm>
        </p:grpSpPr>
        <p:sp>
          <p:nvSpPr>
            <p:cNvPr id="9" name="Title 12">
              <a:extLst>
                <a:ext uri="{FF2B5EF4-FFF2-40B4-BE49-F238E27FC236}">
                  <a16:creationId xmlns:a16="http://schemas.microsoft.com/office/drawing/2014/main" id="{AC951801-8E78-194B-8ED1-5FABB231BC95}"/>
                </a:ext>
              </a:extLst>
            </p:cNvPr>
            <p:cNvSpPr txBox="1">
              <a:spLocks/>
            </p:cNvSpPr>
            <p:nvPr/>
          </p:nvSpPr>
          <p:spPr>
            <a:xfrm>
              <a:off x="1918607" y="5803817"/>
              <a:ext cx="2095534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ALL CATEGORICAL VALUES</a:t>
              </a:r>
            </a:p>
          </p:txBody>
        </p:sp>
        <p:sp>
          <p:nvSpPr>
            <p:cNvPr id="10" name="Title 12">
              <a:extLst>
                <a:ext uri="{FF2B5EF4-FFF2-40B4-BE49-F238E27FC236}">
                  <a16:creationId xmlns:a16="http://schemas.microsoft.com/office/drawing/2014/main" id="{A355F2F7-5CDC-6740-A9B6-82B96DF0CA4D}"/>
                </a:ext>
              </a:extLst>
            </p:cNvPr>
            <p:cNvSpPr txBox="1">
              <a:spLocks/>
            </p:cNvSpPr>
            <p:nvPr/>
          </p:nvSpPr>
          <p:spPr>
            <a:xfrm>
              <a:off x="3991783" y="5803817"/>
              <a:ext cx="1126386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ALL MNAR</a:t>
              </a:r>
            </a:p>
          </p:txBody>
        </p:sp>
        <p:sp>
          <p:nvSpPr>
            <p:cNvPr id="11" name="Title 12">
              <a:extLst>
                <a:ext uri="{FF2B5EF4-FFF2-40B4-BE49-F238E27FC236}">
                  <a16:creationId xmlns:a16="http://schemas.microsoft.com/office/drawing/2014/main" id="{15D01F97-0E90-924C-9120-5A05C40AC6E7}"/>
                </a:ext>
              </a:extLst>
            </p:cNvPr>
            <p:cNvSpPr txBox="1">
              <a:spLocks/>
            </p:cNvSpPr>
            <p:nvPr/>
          </p:nvSpPr>
          <p:spPr>
            <a:xfrm>
              <a:off x="5296370" y="5803817"/>
              <a:ext cx="1536165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CHARACTER IMPUTES</a:t>
              </a:r>
            </a:p>
          </p:txBody>
        </p:sp>
        <p:sp>
          <p:nvSpPr>
            <p:cNvPr id="12" name="Title 12">
              <a:extLst>
                <a:ext uri="{FF2B5EF4-FFF2-40B4-BE49-F238E27FC236}">
                  <a16:creationId xmlns:a16="http://schemas.microsoft.com/office/drawing/2014/main" id="{6DE214BC-0536-7246-89E5-2152A04842C6}"/>
                </a:ext>
              </a:extLst>
            </p:cNvPr>
            <p:cNvSpPr txBox="1">
              <a:spLocks/>
            </p:cNvSpPr>
            <p:nvPr/>
          </p:nvSpPr>
          <p:spPr>
            <a:xfrm>
              <a:off x="411854" y="5803817"/>
              <a:ext cx="1417498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en-US" sz="1600" b="1" dirty="0">
                  <a:solidFill>
                    <a:schemeClr val="tx2"/>
                  </a:solidFill>
                </a:rPr>
                <a:t>Decision:</a:t>
              </a:r>
            </a:p>
          </p:txBody>
        </p:sp>
        <p:sp>
          <p:nvSpPr>
            <p:cNvPr id="14" name="Title 12">
              <a:extLst>
                <a:ext uri="{FF2B5EF4-FFF2-40B4-BE49-F238E27FC236}">
                  <a16:creationId xmlns:a16="http://schemas.microsoft.com/office/drawing/2014/main" id="{99B40AA2-BF32-334B-9706-EF3B0F1A9702}"/>
                </a:ext>
              </a:extLst>
            </p:cNvPr>
            <p:cNvSpPr txBox="1">
              <a:spLocks/>
            </p:cNvSpPr>
            <p:nvPr/>
          </p:nvSpPr>
          <p:spPr>
            <a:xfrm>
              <a:off x="3687366" y="5803817"/>
              <a:ext cx="481523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2600" b="1" dirty="0">
                  <a:solidFill>
                    <a:schemeClr val="tx2"/>
                  </a:solidFill>
                </a:rPr>
                <a:t>+</a:t>
              </a:r>
            </a:p>
          </p:txBody>
        </p:sp>
        <p:sp>
          <p:nvSpPr>
            <p:cNvPr id="15" name="Title 12">
              <a:extLst>
                <a:ext uri="{FF2B5EF4-FFF2-40B4-BE49-F238E27FC236}">
                  <a16:creationId xmlns:a16="http://schemas.microsoft.com/office/drawing/2014/main" id="{54871B52-8637-0649-A793-329EA45969AA}"/>
                </a:ext>
              </a:extLst>
            </p:cNvPr>
            <p:cNvSpPr txBox="1">
              <a:spLocks/>
            </p:cNvSpPr>
            <p:nvPr/>
          </p:nvSpPr>
          <p:spPr>
            <a:xfrm>
              <a:off x="5039732" y="5803817"/>
              <a:ext cx="481523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2600" b="1" dirty="0">
                  <a:solidFill>
                    <a:schemeClr val="tx2"/>
                  </a:solidFill>
                </a:rPr>
                <a:t>=</a:t>
              </a:r>
            </a:p>
          </p:txBody>
        </p:sp>
      </p:grpSp>
      <p:sp>
        <p:nvSpPr>
          <p:cNvPr id="7" name="Title 12">
            <a:extLst>
              <a:ext uri="{FF2B5EF4-FFF2-40B4-BE49-F238E27FC236}">
                <a16:creationId xmlns:a16="http://schemas.microsoft.com/office/drawing/2014/main" id="{E2A8080D-D12E-424C-A938-2625E487B7C6}"/>
              </a:ext>
            </a:extLst>
          </p:cNvPr>
          <p:cNvSpPr txBox="1">
            <a:spLocks/>
          </p:cNvSpPr>
          <p:nvPr/>
        </p:nvSpPr>
        <p:spPr>
          <a:xfrm>
            <a:off x="6495477" y="1444148"/>
            <a:ext cx="4548769" cy="4803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tx2"/>
                </a:solidFill>
              </a:rPr>
              <a:t>Features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itle 12">
                <a:extLst>
                  <a:ext uri="{FF2B5EF4-FFF2-40B4-BE49-F238E27FC236}">
                    <a16:creationId xmlns:a16="http://schemas.microsoft.com/office/drawing/2014/main" id="{A180A79D-B9D0-9F48-8AD6-F0EDFF4E75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3352" y="1817121"/>
                <a:ext cx="5039550" cy="48037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2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</a:rPr>
                  <a:t>Features with character values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 “CATEGORICAL”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</a:rPr>
                  <a:t>Features with number values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 “NUMERICAL”</a:t>
                </a:r>
              </a:p>
              <a:p>
                <a:endParaRPr 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1" name="Title 12">
                <a:extLst>
                  <a:ext uri="{FF2B5EF4-FFF2-40B4-BE49-F238E27FC236}">
                    <a16:creationId xmlns:a16="http://schemas.microsoft.com/office/drawing/2014/main" id="{A180A79D-B9D0-9F48-8AD6-F0EDFF4E7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352" y="1817121"/>
                <a:ext cx="5039550" cy="480376"/>
              </a:xfrm>
              <a:prstGeom prst="rect">
                <a:avLst/>
              </a:prstGeom>
              <a:blipFill>
                <a:blip r:embed="rId3"/>
                <a:stretch>
                  <a:fillRect l="-251" b="-5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m 19">
            <a:extLst>
              <a:ext uri="{FF2B5EF4-FFF2-40B4-BE49-F238E27FC236}">
                <a16:creationId xmlns:a16="http://schemas.microsoft.com/office/drawing/2014/main" id="{F50A0A9C-B25A-0448-9856-7B264B300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477" y="3114376"/>
            <a:ext cx="5131027" cy="1310049"/>
          </a:xfrm>
          <a:prstGeom prst="rect">
            <a:avLst/>
          </a:prstGeom>
        </p:spPr>
      </p:pic>
      <p:sp>
        <p:nvSpPr>
          <p:cNvPr id="23" name="Title 12">
            <a:extLst>
              <a:ext uri="{FF2B5EF4-FFF2-40B4-BE49-F238E27FC236}">
                <a16:creationId xmlns:a16="http://schemas.microsoft.com/office/drawing/2014/main" id="{95D182A2-D1D2-7E43-84F7-D006D240F564}"/>
              </a:ext>
            </a:extLst>
          </p:cNvPr>
          <p:cNvSpPr txBox="1">
            <a:spLocks/>
          </p:cNvSpPr>
          <p:nvPr/>
        </p:nvSpPr>
        <p:spPr>
          <a:xfrm>
            <a:off x="761489" y="1889584"/>
            <a:ext cx="5400000" cy="360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2"/>
            </a:solidFill>
          </a:ln>
        </p:spPr>
        <p:txBody>
          <a:bodyPr vert="horz" lIns="72000" tIns="0" rIns="36000" bIns="3600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tx2">
                    <a:lumMod val="75000"/>
                  </a:schemeClr>
                </a:solidFill>
              </a:rPr>
              <a:t>IMPORTANCE</a:t>
            </a:r>
            <a:r>
              <a:rPr lang="en-US" sz="1300" dirty="0">
                <a:solidFill>
                  <a:schemeClr val="tx2"/>
                </a:solidFill>
              </a:rPr>
              <a:t> : Making sure models won’t ignore NAs meaning </a:t>
            </a:r>
          </a:p>
        </p:txBody>
      </p:sp>
      <p:sp>
        <p:nvSpPr>
          <p:cNvPr id="25" name="Title 12">
            <a:extLst>
              <a:ext uri="{FF2B5EF4-FFF2-40B4-BE49-F238E27FC236}">
                <a16:creationId xmlns:a16="http://schemas.microsoft.com/office/drawing/2014/main" id="{5F921A2C-1709-1C4B-8E27-8CC0AEB60A55}"/>
              </a:ext>
            </a:extLst>
          </p:cNvPr>
          <p:cNvSpPr txBox="1">
            <a:spLocks/>
          </p:cNvSpPr>
          <p:nvPr/>
        </p:nvSpPr>
        <p:spPr>
          <a:xfrm>
            <a:off x="6533734" y="2603511"/>
            <a:ext cx="5016913" cy="360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2"/>
            </a:solidFill>
          </a:ln>
        </p:spPr>
        <p:txBody>
          <a:bodyPr vert="horz" lIns="72000" tIns="0" rIns="3600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00" b="1" dirty="0">
                <a:solidFill>
                  <a:schemeClr val="tx2">
                    <a:lumMod val="75000"/>
                  </a:schemeClr>
                </a:solidFill>
              </a:rPr>
              <a:t>IMPORTANCE</a:t>
            </a:r>
            <a:r>
              <a:rPr lang="en-US" sz="1300" dirty="0">
                <a:solidFill>
                  <a:schemeClr val="tx2"/>
                </a:solidFill>
              </a:rPr>
              <a:t> : Using appropriate models to each value type</a:t>
            </a:r>
          </a:p>
        </p:txBody>
      </p:sp>
      <p:sp>
        <p:nvSpPr>
          <p:cNvPr id="27" name="Title 12">
            <a:extLst>
              <a:ext uri="{FF2B5EF4-FFF2-40B4-BE49-F238E27FC236}">
                <a16:creationId xmlns:a16="http://schemas.microsoft.com/office/drawing/2014/main" id="{1A9320D4-020C-8241-B155-7C2D6F7E74B5}"/>
              </a:ext>
            </a:extLst>
          </p:cNvPr>
          <p:cNvSpPr txBox="1">
            <a:spLocks/>
          </p:cNvSpPr>
          <p:nvPr/>
        </p:nvSpPr>
        <p:spPr>
          <a:xfrm>
            <a:off x="6533736" y="6051298"/>
            <a:ext cx="5016911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vert="horz" lIns="72000" tIns="0" rIns="3600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00" b="1" dirty="0">
                <a:solidFill>
                  <a:schemeClr val="tx2">
                    <a:lumMod val="75000"/>
                  </a:schemeClr>
                </a:solidFill>
              </a:rPr>
              <a:t>IMPORTANCE</a:t>
            </a:r>
            <a:r>
              <a:rPr lang="en-US" sz="1300" dirty="0">
                <a:solidFill>
                  <a:schemeClr val="tx2"/>
                </a:solidFill>
              </a:rPr>
              <a:t> : Allowing the use of all features in all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itle 12">
                <a:extLst>
                  <a:ext uri="{FF2B5EF4-FFF2-40B4-BE49-F238E27FC236}">
                    <a16:creationId xmlns:a16="http://schemas.microsoft.com/office/drawing/2014/main" id="{DF676FC3-FDFB-A947-B006-C55E06E13F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3352" y="5205750"/>
                <a:ext cx="5464854" cy="48037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2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</a:rPr>
                  <a:t>Spreading features string levels to columns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 binary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</a:rPr>
                  <a:t>Dropping dominant level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 default</a:t>
                </a:r>
              </a:p>
              <a:p>
                <a:pPr>
                  <a:lnSpc>
                    <a:spcPct val="150000"/>
                  </a:lnSpc>
                </a:pPr>
                <a:endParaRPr 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8" name="Title 12">
                <a:extLst>
                  <a:ext uri="{FF2B5EF4-FFF2-40B4-BE49-F238E27FC236}">
                    <a16:creationId xmlns:a16="http://schemas.microsoft.com/office/drawing/2014/main" id="{DF676FC3-FDFB-A947-B006-C55E06E13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352" y="5205750"/>
                <a:ext cx="5464854" cy="480376"/>
              </a:xfrm>
              <a:prstGeom prst="rect">
                <a:avLst/>
              </a:prstGeom>
              <a:blipFill>
                <a:blip r:embed="rId5"/>
                <a:stretch>
                  <a:fillRect l="-231" b="-5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2">
            <a:extLst>
              <a:ext uri="{FF2B5EF4-FFF2-40B4-BE49-F238E27FC236}">
                <a16:creationId xmlns:a16="http://schemas.microsoft.com/office/drawing/2014/main" id="{B436A0A0-E031-AB46-B4FB-50759D0462A0}"/>
              </a:ext>
            </a:extLst>
          </p:cNvPr>
          <p:cNvSpPr txBox="1">
            <a:spLocks/>
          </p:cNvSpPr>
          <p:nvPr/>
        </p:nvSpPr>
        <p:spPr>
          <a:xfrm>
            <a:off x="3988165" y="1502238"/>
            <a:ext cx="1749171" cy="2834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</a:rPr>
              <a:t>Imputing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28F42-0B4B-406F-B507-5FCD62DD7726}"/>
              </a:ext>
            </a:extLst>
          </p:cNvPr>
          <p:cNvSpPr/>
          <p:nvPr/>
        </p:nvSpPr>
        <p:spPr>
          <a:xfrm>
            <a:off x="9059927" y="3776317"/>
            <a:ext cx="3549420" cy="714565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00" b="1" spc="10" dirty="0"/>
              <a:t>NOT NECESSARY: I just added because I see it as a easy way to see the logic, but it sure can be removed</a:t>
            </a:r>
            <a:endParaRPr lang="en-US" sz="1000" spc="10" dirty="0"/>
          </a:p>
        </p:txBody>
      </p:sp>
    </p:spTree>
    <p:extLst>
      <p:ext uri="{BB962C8B-B14F-4D97-AF65-F5344CB8AC3E}">
        <p14:creationId xmlns:p14="http://schemas.microsoft.com/office/powerpoint/2010/main" val="2557832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04689"/>
            <a:ext cx="8911687" cy="1280890"/>
          </a:xfrm>
        </p:spPr>
        <p:txBody>
          <a:bodyPr/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Our approach to minimize the RMSE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28F42-0B4B-406F-B507-5FCD62DD7726}"/>
              </a:ext>
            </a:extLst>
          </p:cNvPr>
          <p:cNvSpPr/>
          <p:nvPr/>
        </p:nvSpPr>
        <p:spPr>
          <a:xfrm>
            <a:off x="1249490" y="1688329"/>
            <a:ext cx="3132000" cy="129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spc="10" dirty="0"/>
              <a:t>DECISION TREES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/>
              <a:t>Cost Complexity Tree Pruning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/>
              <a:t>Random Forest and Boosting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75A5D54-2AB1-2B47-8813-5255C595E5D7}"/>
              </a:ext>
            </a:extLst>
          </p:cNvPr>
          <p:cNvSpPr/>
          <p:nvPr/>
        </p:nvSpPr>
        <p:spPr>
          <a:xfrm>
            <a:off x="3210435" y="1697552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2F8A403D-85CC-1743-98CA-C947F0031E4C}"/>
              </a:ext>
            </a:extLst>
          </p:cNvPr>
          <p:cNvSpPr/>
          <p:nvPr/>
        </p:nvSpPr>
        <p:spPr>
          <a:xfrm>
            <a:off x="1041792" y="5135804"/>
            <a:ext cx="2341972" cy="9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NAÏVE BAYES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Combining categorical variables</a:t>
            </a:r>
          </a:p>
        </p:txBody>
      </p:sp>
      <p:cxnSp>
        <p:nvCxnSpPr>
          <p:cNvPr id="26" name="Conector Angulado 25">
            <a:extLst>
              <a:ext uri="{FF2B5EF4-FFF2-40B4-BE49-F238E27FC236}">
                <a16:creationId xmlns:a16="http://schemas.microsoft.com/office/drawing/2014/main" id="{FC3C1EF6-E57D-6341-95DE-8C4AB4E20F60}"/>
              </a:ext>
            </a:extLst>
          </p:cNvPr>
          <p:cNvCxnSpPr>
            <a:cxnSpLocks/>
            <a:stCxn id="5" idx="2"/>
            <a:endCxn id="56" idx="0"/>
          </p:cNvCxnSpPr>
          <p:nvPr/>
        </p:nvCxnSpPr>
        <p:spPr>
          <a:xfrm rot="16200000" flipH="1">
            <a:off x="3450673" y="2349145"/>
            <a:ext cx="437853" cy="17082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do 26">
            <a:extLst>
              <a:ext uri="{FF2B5EF4-FFF2-40B4-BE49-F238E27FC236}">
                <a16:creationId xmlns:a16="http://schemas.microsoft.com/office/drawing/2014/main" id="{F9DC67BB-AA4E-4441-BA0F-0D32F52C19CB}"/>
              </a:ext>
            </a:extLst>
          </p:cNvPr>
          <p:cNvCxnSpPr>
            <a:cxnSpLocks/>
            <a:stCxn id="44" idx="2"/>
            <a:endCxn id="56" idx="0"/>
          </p:cNvCxnSpPr>
          <p:nvPr/>
        </p:nvCxnSpPr>
        <p:spPr>
          <a:xfrm rot="5400000">
            <a:off x="5185526" y="2322513"/>
            <a:ext cx="437853" cy="17614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>
            <a:extLst>
              <a:ext uri="{FF2B5EF4-FFF2-40B4-BE49-F238E27FC236}">
                <a16:creationId xmlns:a16="http://schemas.microsoft.com/office/drawing/2014/main" id="{36606DA0-01D1-FA42-B4DB-700053E17420}"/>
              </a:ext>
            </a:extLst>
          </p:cNvPr>
          <p:cNvCxnSpPr>
            <a:cxnSpLocks/>
            <a:stCxn id="44" idx="2"/>
            <a:endCxn id="63" idx="0"/>
          </p:cNvCxnSpPr>
          <p:nvPr/>
        </p:nvCxnSpPr>
        <p:spPr>
          <a:xfrm rot="16200000" flipH="1">
            <a:off x="6932054" y="2337469"/>
            <a:ext cx="437853" cy="17315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>
            <a:extLst>
              <a:ext uri="{FF2B5EF4-FFF2-40B4-BE49-F238E27FC236}">
                <a16:creationId xmlns:a16="http://schemas.microsoft.com/office/drawing/2014/main" id="{09164B1A-EB53-0849-88FA-8D2DA4DAC587}"/>
              </a:ext>
            </a:extLst>
          </p:cNvPr>
          <p:cNvCxnSpPr>
            <a:cxnSpLocks/>
            <a:stCxn id="49" idx="2"/>
            <a:endCxn id="63" idx="0"/>
          </p:cNvCxnSpPr>
          <p:nvPr/>
        </p:nvCxnSpPr>
        <p:spPr>
          <a:xfrm rot="5400000">
            <a:off x="8650736" y="2328150"/>
            <a:ext cx="460062" cy="17280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>
            <a:extLst>
              <a:ext uri="{FF2B5EF4-FFF2-40B4-BE49-F238E27FC236}">
                <a16:creationId xmlns:a16="http://schemas.microsoft.com/office/drawing/2014/main" id="{F9E69871-88B9-DA43-A60D-6FCC174E7B23}"/>
              </a:ext>
            </a:extLst>
          </p:cNvPr>
          <p:cNvCxnSpPr>
            <a:cxnSpLocks/>
            <a:stCxn id="56" idx="2"/>
            <a:endCxn id="71" idx="0"/>
          </p:cNvCxnSpPr>
          <p:nvPr/>
        </p:nvCxnSpPr>
        <p:spPr>
          <a:xfrm rot="16200000" flipH="1">
            <a:off x="5214866" y="4027024"/>
            <a:ext cx="379170" cy="17614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>
            <a:extLst>
              <a:ext uri="{FF2B5EF4-FFF2-40B4-BE49-F238E27FC236}">
                <a16:creationId xmlns:a16="http://schemas.microsoft.com/office/drawing/2014/main" id="{BCC62AFA-1674-7A47-9F07-7F0D062EE2AE}"/>
              </a:ext>
            </a:extLst>
          </p:cNvPr>
          <p:cNvCxnSpPr>
            <a:cxnSpLocks/>
            <a:stCxn id="63" idx="2"/>
            <a:endCxn id="71" idx="0"/>
          </p:cNvCxnSpPr>
          <p:nvPr/>
        </p:nvCxnSpPr>
        <p:spPr>
          <a:xfrm rot="5400000">
            <a:off x="6961395" y="4041981"/>
            <a:ext cx="379170" cy="17315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do 37">
            <a:extLst>
              <a:ext uri="{FF2B5EF4-FFF2-40B4-BE49-F238E27FC236}">
                <a16:creationId xmlns:a16="http://schemas.microsoft.com/office/drawing/2014/main" id="{366940BD-7F69-3A4E-9FDD-10715A21B9DF}"/>
              </a:ext>
            </a:extLst>
          </p:cNvPr>
          <p:cNvCxnSpPr>
            <a:cxnSpLocks/>
            <a:stCxn id="18" idx="1"/>
            <a:endCxn id="28" idx="1"/>
          </p:cNvCxnSpPr>
          <p:nvPr/>
        </p:nvCxnSpPr>
        <p:spPr>
          <a:xfrm rot="10800000" flipH="1">
            <a:off x="1041791" y="2818120"/>
            <a:ext cx="227495" cy="2767684"/>
          </a:xfrm>
          <a:prstGeom prst="bentConnector3">
            <a:avLst>
              <a:gd name="adj1" fmla="val -100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4">
                <a:extLst>
                  <a:ext uri="{FF2B5EF4-FFF2-40B4-BE49-F238E27FC236}">
                    <a16:creationId xmlns:a16="http://schemas.microsoft.com/office/drawing/2014/main" id="{42167C31-9906-664D-9D16-E7101D0DA8C3}"/>
                  </a:ext>
                </a:extLst>
              </p:cNvPr>
              <p:cNvSpPr/>
              <p:nvPr/>
            </p:nvSpPr>
            <p:spPr>
              <a:xfrm>
                <a:off x="1269287" y="2674120"/>
                <a:ext cx="3096000" cy="28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/>
              </a:p>
            </p:txBody>
          </p:sp>
        </mc:Choice>
        <mc:Fallback>
          <p:sp>
            <p:nvSpPr>
              <p:cNvPr id="28" name="Rectangle 4">
                <a:extLst>
                  <a:ext uri="{FF2B5EF4-FFF2-40B4-BE49-F238E27FC236}">
                    <a16:creationId xmlns:a16="http://schemas.microsoft.com/office/drawing/2014/main" id="{42167C31-9906-664D-9D16-E7101D0DA8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287" y="2674120"/>
                <a:ext cx="3096000" cy="288000"/>
              </a:xfrm>
              <a:prstGeom prst="rect">
                <a:avLst/>
              </a:prstGeom>
              <a:blipFill>
                <a:blip r:embed="rId2"/>
                <a:stretch>
                  <a:fillRect b="-23077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">
            <a:extLst>
              <a:ext uri="{FF2B5EF4-FFF2-40B4-BE49-F238E27FC236}">
                <a16:creationId xmlns:a16="http://schemas.microsoft.com/office/drawing/2014/main" id="{107EE438-6BB9-964E-A2BB-D03AF538FB61}"/>
              </a:ext>
            </a:extLst>
          </p:cNvPr>
          <p:cNvSpPr/>
          <p:nvPr/>
        </p:nvSpPr>
        <p:spPr>
          <a:xfrm>
            <a:off x="4719194" y="1688329"/>
            <a:ext cx="3132000" cy="129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spc="10" dirty="0"/>
              <a:t>LINEAR REGRESSION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/>
              <a:t>Lasso, Ridge and Elastic 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/>
              <a:t>Stepwise AIC and cross validation</a:t>
            </a: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A3B35514-B4E2-7847-A78A-1BF10EBE3E76}"/>
              </a:ext>
            </a:extLst>
          </p:cNvPr>
          <p:cNvSpPr/>
          <p:nvPr/>
        </p:nvSpPr>
        <p:spPr>
          <a:xfrm>
            <a:off x="6680139" y="1697552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">
                <a:extLst>
                  <a:ext uri="{FF2B5EF4-FFF2-40B4-BE49-F238E27FC236}">
                    <a16:creationId xmlns:a16="http://schemas.microsoft.com/office/drawing/2014/main" id="{325F8346-3D6D-E840-AFB8-2783D7FA1F99}"/>
                  </a:ext>
                </a:extLst>
              </p:cNvPr>
              <p:cNvSpPr/>
              <p:nvPr/>
            </p:nvSpPr>
            <p:spPr>
              <a:xfrm>
                <a:off x="4738991" y="2674120"/>
                <a:ext cx="3096000" cy="288000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/>
              </a:p>
            </p:txBody>
          </p:sp>
        </mc:Choice>
        <mc:Fallback>
          <p:sp>
            <p:nvSpPr>
              <p:cNvPr id="46" name="Rectangle 4">
                <a:extLst>
                  <a:ext uri="{FF2B5EF4-FFF2-40B4-BE49-F238E27FC236}">
                    <a16:creationId xmlns:a16="http://schemas.microsoft.com/office/drawing/2014/main" id="{325F8346-3D6D-E840-AFB8-2783D7FA1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991" y="2674120"/>
                <a:ext cx="3096000" cy="288000"/>
              </a:xfrm>
              <a:prstGeom prst="rect">
                <a:avLst/>
              </a:prstGeom>
              <a:blipFill>
                <a:blip r:embed="rId3"/>
                <a:stretch>
                  <a:fillRect b="-23077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">
            <a:extLst>
              <a:ext uri="{FF2B5EF4-FFF2-40B4-BE49-F238E27FC236}">
                <a16:creationId xmlns:a16="http://schemas.microsoft.com/office/drawing/2014/main" id="{7B58B7F4-F234-0740-A5B3-CA3D3750CF53}"/>
              </a:ext>
            </a:extLst>
          </p:cNvPr>
          <p:cNvSpPr/>
          <p:nvPr/>
        </p:nvSpPr>
        <p:spPr>
          <a:xfrm>
            <a:off x="8176971" y="1688329"/>
            <a:ext cx="3132000" cy="129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spc="10" dirty="0"/>
              <a:t>KNN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/>
              <a:t>?</a:t>
            </a: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5092E407-6C86-9941-99C0-09802FC1F709}"/>
              </a:ext>
            </a:extLst>
          </p:cNvPr>
          <p:cNvSpPr/>
          <p:nvPr/>
        </p:nvSpPr>
        <p:spPr>
          <a:xfrm>
            <a:off x="10137916" y="1697552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">
                <a:extLst>
                  <a:ext uri="{FF2B5EF4-FFF2-40B4-BE49-F238E27FC236}">
                    <a16:creationId xmlns:a16="http://schemas.microsoft.com/office/drawing/2014/main" id="{17A569A6-9066-0A4D-828E-DC67A34A6744}"/>
                  </a:ext>
                </a:extLst>
              </p:cNvPr>
              <p:cNvSpPr/>
              <p:nvPr/>
            </p:nvSpPr>
            <p:spPr>
              <a:xfrm>
                <a:off x="8196768" y="2674120"/>
                <a:ext cx="3096000" cy="28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/>
              </a:p>
            </p:txBody>
          </p:sp>
        </mc:Choice>
        <mc:Fallback>
          <p:sp>
            <p:nvSpPr>
              <p:cNvPr id="49" name="Rectangle 4">
                <a:extLst>
                  <a:ext uri="{FF2B5EF4-FFF2-40B4-BE49-F238E27FC236}">
                    <a16:creationId xmlns:a16="http://schemas.microsoft.com/office/drawing/2014/main" id="{17A569A6-9066-0A4D-828E-DC67A34A6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768" y="2674120"/>
                <a:ext cx="3096000" cy="288000"/>
              </a:xfrm>
              <a:prstGeom prst="rect">
                <a:avLst/>
              </a:prstGeom>
              <a:blipFill>
                <a:blip r:embed="rId4"/>
                <a:stretch>
                  <a:fillRect b="-23077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4">
                <a:extLst>
                  <a:ext uri="{FF2B5EF4-FFF2-40B4-BE49-F238E27FC236}">
                    <a16:creationId xmlns:a16="http://schemas.microsoft.com/office/drawing/2014/main" id="{3094B5FE-7895-8D4B-8E0A-4E69AA0ADAFA}"/>
                  </a:ext>
                </a:extLst>
              </p:cNvPr>
              <p:cNvSpPr/>
              <p:nvPr/>
            </p:nvSpPr>
            <p:spPr>
              <a:xfrm>
                <a:off x="2957709" y="3422182"/>
                <a:ext cx="3132000" cy="129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500" b="1" spc="10" dirty="0"/>
                  <a:t>TREES + LM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/>
                  <a:t>LM prediction </a:t>
                </a:r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/>
                  <a:t> residuals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/>
                  <a:t> trees 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/>
                  <a:t>Boosting : trees 2 nodes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/>
                  <a:t> 2 LM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/>
                  <a:t>Boosting logic</a:t>
                </a:r>
              </a:p>
            </p:txBody>
          </p:sp>
        </mc:Choice>
        <mc:Fallback>
          <p:sp>
            <p:nvSpPr>
              <p:cNvPr id="56" name="Rectangle 4">
                <a:extLst>
                  <a:ext uri="{FF2B5EF4-FFF2-40B4-BE49-F238E27FC236}">
                    <a16:creationId xmlns:a16="http://schemas.microsoft.com/office/drawing/2014/main" id="{3094B5FE-7895-8D4B-8E0A-4E69AA0AD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709" y="3422182"/>
                <a:ext cx="3132000" cy="1296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4">
            <a:extLst>
              <a:ext uri="{FF2B5EF4-FFF2-40B4-BE49-F238E27FC236}">
                <a16:creationId xmlns:a16="http://schemas.microsoft.com/office/drawing/2014/main" id="{E6E1B40E-7B5D-AC40-99BA-C46F97B0F0DD}"/>
              </a:ext>
            </a:extLst>
          </p:cNvPr>
          <p:cNvSpPr/>
          <p:nvPr/>
        </p:nvSpPr>
        <p:spPr>
          <a:xfrm>
            <a:off x="4931292" y="3431405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4">
                <a:extLst>
                  <a:ext uri="{FF2B5EF4-FFF2-40B4-BE49-F238E27FC236}">
                    <a16:creationId xmlns:a16="http://schemas.microsoft.com/office/drawing/2014/main" id="{2454F423-C0A5-4249-A690-9FD85A72CF93}"/>
                  </a:ext>
                </a:extLst>
              </p:cNvPr>
              <p:cNvSpPr/>
              <p:nvPr/>
            </p:nvSpPr>
            <p:spPr>
              <a:xfrm>
                <a:off x="2977506" y="4407973"/>
                <a:ext cx="3096000" cy="28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/>
              </a:p>
            </p:txBody>
          </p:sp>
        </mc:Choice>
        <mc:Fallback>
          <p:sp>
            <p:nvSpPr>
              <p:cNvPr id="58" name="Rectangle 4">
                <a:extLst>
                  <a:ext uri="{FF2B5EF4-FFF2-40B4-BE49-F238E27FC236}">
                    <a16:creationId xmlns:a16="http://schemas.microsoft.com/office/drawing/2014/main" id="{2454F423-C0A5-4249-A690-9FD85A72CF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506" y="4407973"/>
                <a:ext cx="3096000" cy="288000"/>
              </a:xfrm>
              <a:prstGeom prst="rect">
                <a:avLst/>
              </a:prstGeom>
              <a:blipFill>
                <a:blip r:embed="rId6"/>
                <a:stretch>
                  <a:fillRect b="-22222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4">
            <a:extLst>
              <a:ext uri="{FF2B5EF4-FFF2-40B4-BE49-F238E27FC236}">
                <a16:creationId xmlns:a16="http://schemas.microsoft.com/office/drawing/2014/main" id="{207B1E34-F5ED-6848-A49C-535771A41FEF}"/>
              </a:ext>
            </a:extLst>
          </p:cNvPr>
          <p:cNvSpPr/>
          <p:nvPr/>
        </p:nvSpPr>
        <p:spPr>
          <a:xfrm>
            <a:off x="6450766" y="3422182"/>
            <a:ext cx="3132000" cy="129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spc="10" dirty="0"/>
              <a:t>LM + KNN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/>
              <a:t>p linear models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 err="1"/>
              <a:t>Knn</a:t>
            </a:r>
            <a:r>
              <a:rPr lang="en-US" sz="1200" spc="10" dirty="0"/>
              <a:t> (k = 1) for beta selection</a:t>
            </a:r>
          </a:p>
        </p:txBody>
      </p:sp>
      <p:sp>
        <p:nvSpPr>
          <p:cNvPr id="64" name="Rectangle 4">
            <a:extLst>
              <a:ext uri="{FF2B5EF4-FFF2-40B4-BE49-F238E27FC236}">
                <a16:creationId xmlns:a16="http://schemas.microsoft.com/office/drawing/2014/main" id="{CAB9787D-57E6-374C-946D-5297911BF339}"/>
              </a:ext>
            </a:extLst>
          </p:cNvPr>
          <p:cNvSpPr/>
          <p:nvPr/>
        </p:nvSpPr>
        <p:spPr>
          <a:xfrm>
            <a:off x="8411711" y="3431405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4">
                <a:extLst>
                  <a:ext uri="{FF2B5EF4-FFF2-40B4-BE49-F238E27FC236}">
                    <a16:creationId xmlns:a16="http://schemas.microsoft.com/office/drawing/2014/main" id="{F5F4E204-05E1-BF42-B5D1-3709574C8E4E}"/>
                  </a:ext>
                </a:extLst>
              </p:cNvPr>
              <p:cNvSpPr/>
              <p:nvPr/>
            </p:nvSpPr>
            <p:spPr>
              <a:xfrm>
                <a:off x="6470563" y="4407973"/>
                <a:ext cx="3096000" cy="28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/>
              </a:p>
            </p:txBody>
          </p:sp>
        </mc:Choice>
        <mc:Fallback>
          <p:sp>
            <p:nvSpPr>
              <p:cNvPr id="65" name="Rectangle 4">
                <a:extLst>
                  <a:ext uri="{FF2B5EF4-FFF2-40B4-BE49-F238E27FC236}">
                    <a16:creationId xmlns:a16="http://schemas.microsoft.com/office/drawing/2014/main" id="{F5F4E204-05E1-BF42-B5D1-3709574C8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563" y="4407973"/>
                <a:ext cx="3096000" cy="288000"/>
              </a:xfrm>
              <a:prstGeom prst="rect">
                <a:avLst/>
              </a:prstGeom>
              <a:blipFill>
                <a:blip r:embed="rId7"/>
                <a:stretch>
                  <a:fillRect b="-22222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4">
            <a:extLst>
              <a:ext uri="{FF2B5EF4-FFF2-40B4-BE49-F238E27FC236}">
                <a16:creationId xmlns:a16="http://schemas.microsoft.com/office/drawing/2014/main" id="{0C90AD56-01E6-7743-BCE2-E7FAE5363D59}"/>
              </a:ext>
            </a:extLst>
          </p:cNvPr>
          <p:cNvSpPr/>
          <p:nvPr/>
        </p:nvSpPr>
        <p:spPr>
          <a:xfrm>
            <a:off x="4719194" y="5097352"/>
            <a:ext cx="3132000" cy="129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spc="10" dirty="0"/>
              <a:t>TREES + LM + KNN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/>
              <a:t>?</a:t>
            </a:r>
          </a:p>
        </p:txBody>
      </p:sp>
      <p:sp>
        <p:nvSpPr>
          <p:cNvPr id="72" name="Rectangle 4">
            <a:extLst>
              <a:ext uri="{FF2B5EF4-FFF2-40B4-BE49-F238E27FC236}">
                <a16:creationId xmlns:a16="http://schemas.microsoft.com/office/drawing/2014/main" id="{5A6C6095-87E7-AB4F-80D2-43A48C23835B}"/>
              </a:ext>
            </a:extLst>
          </p:cNvPr>
          <p:cNvSpPr/>
          <p:nvPr/>
        </p:nvSpPr>
        <p:spPr>
          <a:xfrm>
            <a:off x="6680139" y="5106575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4">
                <a:extLst>
                  <a:ext uri="{FF2B5EF4-FFF2-40B4-BE49-F238E27FC236}">
                    <a16:creationId xmlns:a16="http://schemas.microsoft.com/office/drawing/2014/main" id="{AE4B65AD-B417-984B-A278-0A8B09261AB0}"/>
                  </a:ext>
                </a:extLst>
              </p:cNvPr>
              <p:cNvSpPr/>
              <p:nvPr/>
            </p:nvSpPr>
            <p:spPr>
              <a:xfrm>
                <a:off x="4738991" y="6083143"/>
                <a:ext cx="3096000" cy="28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/>
              </a:p>
            </p:txBody>
          </p:sp>
        </mc:Choice>
        <mc:Fallback>
          <p:sp>
            <p:nvSpPr>
              <p:cNvPr id="73" name="Rectangle 4">
                <a:extLst>
                  <a:ext uri="{FF2B5EF4-FFF2-40B4-BE49-F238E27FC236}">
                    <a16:creationId xmlns:a16="http://schemas.microsoft.com/office/drawing/2014/main" id="{AE4B65AD-B417-984B-A278-0A8B09261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991" y="6083143"/>
                <a:ext cx="3096000" cy="288000"/>
              </a:xfrm>
              <a:prstGeom prst="rect">
                <a:avLst/>
              </a:prstGeom>
              <a:blipFill>
                <a:blip r:embed="rId8"/>
                <a:stretch>
                  <a:fillRect b="-22222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Angulado 86">
            <a:extLst>
              <a:ext uri="{FF2B5EF4-FFF2-40B4-BE49-F238E27FC236}">
                <a16:creationId xmlns:a16="http://schemas.microsoft.com/office/drawing/2014/main" id="{607525B6-81ED-4349-827E-640DF09919D8}"/>
              </a:ext>
            </a:extLst>
          </p:cNvPr>
          <p:cNvCxnSpPr>
            <a:cxnSpLocks/>
            <a:stCxn id="18" idx="0"/>
            <a:endCxn id="58" idx="1"/>
          </p:cNvCxnSpPr>
          <p:nvPr/>
        </p:nvCxnSpPr>
        <p:spPr>
          <a:xfrm rot="5400000" flipH="1" flipV="1">
            <a:off x="2303227" y="4461525"/>
            <a:ext cx="583831" cy="7647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do 89">
            <a:extLst>
              <a:ext uri="{FF2B5EF4-FFF2-40B4-BE49-F238E27FC236}">
                <a16:creationId xmlns:a16="http://schemas.microsoft.com/office/drawing/2014/main" id="{0D00BA05-31E9-AE44-B0AE-82D420CE7A04}"/>
              </a:ext>
            </a:extLst>
          </p:cNvPr>
          <p:cNvCxnSpPr>
            <a:cxnSpLocks/>
            <a:stCxn id="18" idx="2"/>
            <a:endCxn id="73" idx="1"/>
          </p:cNvCxnSpPr>
          <p:nvPr/>
        </p:nvCxnSpPr>
        <p:spPr>
          <a:xfrm rot="16200000" flipH="1">
            <a:off x="3380215" y="4868366"/>
            <a:ext cx="191339" cy="2526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">
            <a:extLst>
              <a:ext uri="{FF2B5EF4-FFF2-40B4-BE49-F238E27FC236}">
                <a16:creationId xmlns:a16="http://schemas.microsoft.com/office/drawing/2014/main" id="{44B35CDB-9325-A24D-972C-24941FFDBB38}"/>
              </a:ext>
            </a:extLst>
          </p:cNvPr>
          <p:cNvSpPr/>
          <p:nvPr/>
        </p:nvSpPr>
        <p:spPr>
          <a:xfrm>
            <a:off x="7256139" y="6028217"/>
            <a:ext cx="3549420" cy="714565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00" b="1" spc="10" dirty="0"/>
              <a:t>I’ll do this one just to keep the structure</a:t>
            </a:r>
            <a:endParaRPr lang="en-US" sz="1000" spc="10" dirty="0"/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54D53041-495D-454D-B2CB-6F10B46CDD3D}"/>
              </a:ext>
            </a:extLst>
          </p:cNvPr>
          <p:cNvSpPr/>
          <p:nvPr/>
        </p:nvSpPr>
        <p:spPr>
          <a:xfrm>
            <a:off x="4362435" y="21011"/>
            <a:ext cx="3549420" cy="714565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00" b="1" spc="10" dirty="0"/>
              <a:t>RMSEs will be updated</a:t>
            </a:r>
            <a:endParaRPr lang="en-US" sz="1000" spc="10" dirty="0"/>
          </a:p>
        </p:txBody>
      </p:sp>
    </p:spTree>
    <p:extLst>
      <p:ext uri="{BB962C8B-B14F-4D97-AF65-F5344CB8AC3E}">
        <p14:creationId xmlns:p14="http://schemas.microsoft.com/office/powerpoint/2010/main" val="38343200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accent2"/>
        </a:solidFill>
        <a:ln w="57150"/>
      </a:spPr>
      <a:bodyPr rtlCol="0" anchor="ctr"/>
      <a:lstStyle>
        <a:defPPr algn="ctr">
          <a:lnSpc>
            <a:spcPct val="150000"/>
          </a:lnSpc>
          <a:defRPr sz="4400" b="1" spc="1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FFFFFF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2055</TotalTime>
  <Words>386</Words>
  <Application>Microsoft Macintosh PowerPoint</Application>
  <PresentationFormat>Widescreen</PresentationFormat>
  <Paragraphs>110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Cambria Math</vt:lpstr>
      <vt:lpstr>Century Gothic</vt:lpstr>
      <vt:lpstr>Wingdings</vt:lpstr>
      <vt:lpstr>Wingdings 3</vt:lpstr>
      <vt:lpstr>Wisp</vt:lpstr>
      <vt:lpstr>[Project Name] XXXXXXX</vt:lpstr>
      <vt:lpstr>Pre-Processing Missing Data and string values “fixing”</vt:lpstr>
      <vt:lpstr>Selecting a Model Our approach to minimize the RMSE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Esteve</dc:creator>
  <cp:lastModifiedBy>Heloisa Dutcosky</cp:lastModifiedBy>
  <cp:revision>113</cp:revision>
  <dcterms:created xsi:type="dcterms:W3CDTF">2018-10-30T19:18:56Z</dcterms:created>
  <dcterms:modified xsi:type="dcterms:W3CDTF">2018-11-15T19:14:44Z</dcterms:modified>
</cp:coreProperties>
</file>