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9" r:id="rId2"/>
    <p:sldId id="256" r:id="rId3"/>
    <p:sldId id="288" r:id="rId4"/>
    <p:sldId id="264" r:id="rId5"/>
    <p:sldId id="275" r:id="rId6"/>
    <p:sldId id="281" r:id="rId7"/>
    <p:sldId id="274" r:id="rId8"/>
    <p:sldId id="290" r:id="rId9"/>
    <p:sldId id="279" r:id="rId10"/>
    <p:sldId id="280" r:id="rId11"/>
    <p:sldId id="291" r:id="rId12"/>
    <p:sldId id="268" r:id="rId13"/>
    <p:sldId id="292" r:id="rId14"/>
    <p:sldId id="283" r:id="rId15"/>
    <p:sldId id="272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D1"/>
    <a:srgbClr val="FF7300"/>
    <a:srgbClr val="D8EBFC"/>
    <a:srgbClr val="FFFFFF"/>
    <a:srgbClr val="DDDDDD"/>
    <a:srgbClr val="5BBF5B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8" autoAdjust="0"/>
    <p:restoredTop sz="93646" autoAdjust="0"/>
  </p:normalViewPr>
  <p:slideViewPr>
    <p:cSldViewPr snapToGrid="0">
      <p:cViewPr varScale="1">
        <p:scale>
          <a:sx n="81" d="100"/>
          <a:sy n="81" d="100"/>
        </p:scale>
        <p:origin x="605" y="5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2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0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24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9" y="2133600"/>
            <a:ext cx="8915400" cy="377762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5640" y="6135808"/>
            <a:ext cx="838357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3090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8242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9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982788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143700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5E88-9A05-4DE9-9E43-5BB5DE4A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7788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6700" b="1" dirty="0">
                <a:latin typeface="Arial" panose="020B0604020202020204" pitchFamily="34" charset="0"/>
                <a:cs typeface="Arial" panose="020B0604020202020204" pitchFamily="34" charset="0"/>
              </a:rPr>
              <a:t>[Project Name]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XXXXXXX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8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F5968DE-71ED-4551-8737-35FC4C7C9F8F}"/>
              </a:ext>
            </a:extLst>
          </p:cNvPr>
          <p:cNvSpPr txBox="1"/>
          <p:nvPr/>
        </p:nvSpPr>
        <p:spPr>
          <a:xfrm>
            <a:off x="974083" y="4350156"/>
            <a:ext cx="2557071" cy="20201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CB8E43-1363-4914-88F6-5C7C6ED72A9E}"/>
              </a:ext>
            </a:extLst>
          </p:cNvPr>
          <p:cNvSpPr txBox="1"/>
          <p:nvPr/>
        </p:nvSpPr>
        <p:spPr>
          <a:xfrm>
            <a:off x="974083" y="1963768"/>
            <a:ext cx="2557071" cy="2086338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BFC4D-434E-43C4-A798-08B046C8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r>
              <a:rPr lang="en-US" sz="2800" dirty="0"/>
              <a:t>Feature Transformation: Log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1B215-B536-438A-89CF-5D07F7874454}"/>
              </a:ext>
            </a:extLst>
          </p:cNvPr>
          <p:cNvSpPr txBox="1"/>
          <p:nvPr/>
        </p:nvSpPr>
        <p:spPr>
          <a:xfrm rot="16200000">
            <a:off x="-282924" y="2791618"/>
            <a:ext cx="2076927" cy="44005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QQ-Plot: Original Set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89A03B-71E6-410F-B6A3-F431AD285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15" y="2201215"/>
            <a:ext cx="2219325" cy="168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071B4B7-ABCC-45AD-9DBD-5681718F5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73" y="4555698"/>
            <a:ext cx="2201108" cy="170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73583D-5852-44A7-B398-3A0894907533}"/>
              </a:ext>
            </a:extLst>
          </p:cNvPr>
          <p:cNvSpPr txBox="1"/>
          <p:nvPr/>
        </p:nvSpPr>
        <p:spPr>
          <a:xfrm rot="16200000">
            <a:off x="-235899" y="5141180"/>
            <a:ext cx="2018113" cy="4400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QQ-Plot: Log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CD8992-F622-4458-8034-82993EE37BD6}"/>
              </a:ext>
            </a:extLst>
          </p:cNvPr>
          <p:cNvSpPr txBox="1"/>
          <p:nvPr/>
        </p:nvSpPr>
        <p:spPr>
          <a:xfrm>
            <a:off x="978854" y="1493223"/>
            <a:ext cx="2557071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Floor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FirstFlrSF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61A325D-B0B6-4647-9D11-86137840434D}"/>
              </a:ext>
            </a:extLst>
          </p:cNvPr>
          <p:cNvSpPr/>
          <p:nvPr/>
        </p:nvSpPr>
        <p:spPr>
          <a:xfrm>
            <a:off x="2966720" y="4763267"/>
            <a:ext cx="60960" cy="142240"/>
          </a:xfrm>
          <a:prstGeom prst="downArrow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5C7725C-0B6B-4D41-82E2-522F6DB36D94}"/>
              </a:ext>
            </a:extLst>
          </p:cNvPr>
          <p:cNvSpPr/>
          <p:nvPr/>
        </p:nvSpPr>
        <p:spPr>
          <a:xfrm>
            <a:off x="1493520" y="5616707"/>
            <a:ext cx="60960" cy="142240"/>
          </a:xfrm>
          <a:prstGeom prst="downArrow">
            <a:avLst/>
          </a:prstGeom>
          <a:solidFill>
            <a:schemeClr val="accent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6CABB-8DAB-43C4-958A-D73ED7F2D5EC}"/>
              </a:ext>
            </a:extLst>
          </p:cNvPr>
          <p:cNvSpPr/>
          <p:nvPr/>
        </p:nvSpPr>
        <p:spPr>
          <a:xfrm>
            <a:off x="1404005" y="4736654"/>
            <a:ext cx="1031187" cy="319648"/>
          </a:xfrm>
          <a:prstGeom prst="rect">
            <a:avLst/>
          </a:prstGeom>
          <a:solidFill>
            <a:srgbClr val="FFF4D1"/>
          </a:solidFill>
          <a:ln w="12700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Kept Log Transformation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517071C-594A-4B01-9D61-39CBA3E066CE}"/>
              </a:ext>
            </a:extLst>
          </p:cNvPr>
          <p:cNvSpPr/>
          <p:nvPr/>
        </p:nvSpPr>
        <p:spPr>
          <a:xfrm>
            <a:off x="1725507" y="4013115"/>
            <a:ext cx="1146155" cy="364066"/>
          </a:xfrm>
          <a:prstGeom prst="downArrow">
            <a:avLst>
              <a:gd name="adj1" fmla="val 65513"/>
              <a:gd name="adj2" fmla="val 5000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00" b="1" spc="1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20170C-B047-45E8-A9D6-98533F60C1D5}"/>
              </a:ext>
            </a:extLst>
          </p:cNvPr>
          <p:cNvSpPr/>
          <p:nvPr/>
        </p:nvSpPr>
        <p:spPr>
          <a:xfrm>
            <a:off x="2966720" y="2201215"/>
            <a:ext cx="380461" cy="88564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5D274AA-F868-4EEB-839C-B36B3DC06628}"/>
              </a:ext>
            </a:extLst>
          </p:cNvPr>
          <p:cNvSpPr/>
          <p:nvPr/>
        </p:nvSpPr>
        <p:spPr>
          <a:xfrm>
            <a:off x="1304490" y="3433148"/>
            <a:ext cx="380461" cy="22432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592AC1-0EE4-4BEC-904D-CC4B8E9B48A9}"/>
              </a:ext>
            </a:extLst>
          </p:cNvPr>
          <p:cNvGrpSpPr/>
          <p:nvPr/>
        </p:nvGrpSpPr>
        <p:grpSpPr>
          <a:xfrm>
            <a:off x="3774663" y="1493223"/>
            <a:ext cx="8096856" cy="4879032"/>
            <a:chOff x="3774663" y="1493223"/>
            <a:chExt cx="8096856" cy="48790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579973-B5C4-4755-B459-67777FB13248}"/>
                </a:ext>
              </a:extLst>
            </p:cNvPr>
            <p:cNvSpPr txBox="1"/>
            <p:nvPr/>
          </p:nvSpPr>
          <p:spPr>
            <a:xfrm>
              <a:off x="3776459" y="4350156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87AE31-06B5-4ED1-B8BF-F4F86BAD42F2}"/>
                </a:ext>
              </a:extLst>
            </p:cNvPr>
            <p:cNvSpPr txBox="1"/>
            <p:nvPr/>
          </p:nvSpPr>
          <p:spPr>
            <a:xfrm>
              <a:off x="3776459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144F6EAB-C376-4BE3-B3B6-ACABA578747F}"/>
                </a:ext>
              </a:extLst>
            </p:cNvPr>
            <p:cNvSpPr/>
            <p:nvPr/>
          </p:nvSpPr>
          <p:spPr>
            <a:xfrm>
              <a:off x="4527883" y="4064688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9F1717-0F1F-4B58-9ABF-8DE2A6D15ED4}"/>
                </a:ext>
              </a:extLst>
            </p:cNvPr>
            <p:cNvSpPr txBox="1"/>
            <p:nvPr/>
          </p:nvSpPr>
          <p:spPr>
            <a:xfrm>
              <a:off x="6561120" y="4352149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10D561-62A2-4B0B-B357-D839FB60E6FE}"/>
                </a:ext>
              </a:extLst>
            </p:cNvPr>
            <p:cNvSpPr txBox="1"/>
            <p:nvPr/>
          </p:nvSpPr>
          <p:spPr>
            <a:xfrm>
              <a:off x="6561120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Arrow: Down 45">
              <a:extLst>
                <a:ext uri="{FF2B5EF4-FFF2-40B4-BE49-F238E27FC236}">
                  <a16:creationId xmlns:a16="http://schemas.microsoft.com/office/drawing/2014/main" id="{1FE6A1A6-29D9-45C6-9411-CE5A736285E2}"/>
                </a:ext>
              </a:extLst>
            </p:cNvPr>
            <p:cNvSpPr/>
            <p:nvPr/>
          </p:nvSpPr>
          <p:spPr>
            <a:xfrm>
              <a:off x="7312544" y="4066681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EBEF03-4945-4728-B9AC-6DD61B100836}"/>
                </a:ext>
              </a:extLst>
            </p:cNvPr>
            <p:cNvSpPr txBox="1"/>
            <p:nvPr/>
          </p:nvSpPr>
          <p:spPr>
            <a:xfrm>
              <a:off x="9314448" y="4345049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147F73-B5E4-4522-A684-C27BEE1D869D}"/>
                </a:ext>
              </a:extLst>
            </p:cNvPr>
            <p:cNvSpPr txBox="1"/>
            <p:nvPr/>
          </p:nvSpPr>
          <p:spPr>
            <a:xfrm>
              <a:off x="9314448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id="{66B75A44-3C66-46B3-8017-DD72D2B09491}"/>
                </a:ext>
              </a:extLst>
            </p:cNvPr>
            <p:cNvSpPr/>
            <p:nvPr/>
          </p:nvSpPr>
          <p:spPr>
            <a:xfrm>
              <a:off x="10065872" y="4059581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9EC9EB-D788-4C05-9212-65900BD1E26B}"/>
                </a:ext>
              </a:extLst>
            </p:cNvPr>
            <p:cNvSpPr txBox="1"/>
            <p:nvPr/>
          </p:nvSpPr>
          <p:spPr>
            <a:xfrm>
              <a:off x="3774663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Living Area 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GrLivArea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C310C-0EAF-4836-9446-D29821D17236}"/>
                </a:ext>
              </a:extLst>
            </p:cNvPr>
            <p:cNvSpPr txBox="1"/>
            <p:nvPr/>
          </p:nvSpPr>
          <p:spPr>
            <a:xfrm>
              <a:off x="6561958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Lot Frontage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LotFrontage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DF14D-6E56-4CB5-989D-AA412604BD99}"/>
                </a:ext>
              </a:extLst>
            </p:cNvPr>
            <p:cNvSpPr txBox="1"/>
            <p:nvPr/>
          </p:nvSpPr>
          <p:spPr>
            <a:xfrm>
              <a:off x="9311079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Basement Area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TotalBsmtFF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D5C9367-5DD6-4B32-9AB2-A8288E0C6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0505" y="2201216"/>
              <a:ext cx="2305436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0B2787CD-78DF-47B9-BA71-BC7102110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6714" y="4555699"/>
              <a:ext cx="2294191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ACE4AE2-0E79-479D-AF6A-D68B82C650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474" y="2201215"/>
              <a:ext cx="2331677" cy="177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1DCCC8C6-2743-45F7-AD49-DE83EED78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170" y="4555699"/>
              <a:ext cx="2294191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57CA164B-E7D4-4FC2-BC21-C23CF5F644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6564" y="2201215"/>
              <a:ext cx="2331677" cy="177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C03AE459-CC4E-4589-95A5-C70B3AAD9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1051" y="4555698"/>
              <a:ext cx="2305436" cy="1780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B6893993-922F-408F-94B4-933369F66E91}"/>
                </a:ext>
              </a:extLst>
            </p:cNvPr>
            <p:cNvSpPr/>
            <p:nvPr/>
          </p:nvSpPr>
          <p:spPr>
            <a:xfrm>
              <a:off x="5857435" y="4642942"/>
              <a:ext cx="60960" cy="118994"/>
            </a:xfrm>
            <a:prstGeom prst="downArrow">
              <a:avLst/>
            </a:prstGeom>
            <a:solidFill>
              <a:schemeClr val="accent2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A6F1E900-DD0A-4B70-8B7C-9AEFA79672F4}"/>
                </a:ext>
              </a:extLst>
            </p:cNvPr>
            <p:cNvSpPr/>
            <p:nvPr/>
          </p:nvSpPr>
          <p:spPr>
            <a:xfrm>
              <a:off x="4181035" y="5659403"/>
              <a:ext cx="60960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6F3E35AF-D4CA-4B96-A218-1939EE2F0131}"/>
                </a:ext>
              </a:extLst>
            </p:cNvPr>
            <p:cNvSpPr/>
            <p:nvPr/>
          </p:nvSpPr>
          <p:spPr>
            <a:xfrm>
              <a:off x="7118968" y="5862602"/>
              <a:ext cx="60960" cy="142240"/>
            </a:xfrm>
            <a:prstGeom prst="downArrow">
              <a:avLst/>
            </a:prstGeom>
            <a:solidFill>
              <a:schemeClr val="accent2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5622DDCF-E3EF-46B4-8668-3391B7B41821}"/>
                </a:ext>
              </a:extLst>
            </p:cNvPr>
            <p:cNvSpPr/>
            <p:nvPr/>
          </p:nvSpPr>
          <p:spPr>
            <a:xfrm rot="16200000">
              <a:off x="8533649" y="4658036"/>
              <a:ext cx="50998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D7D1B180-D150-4308-B328-83417D589EEA}"/>
                </a:ext>
              </a:extLst>
            </p:cNvPr>
            <p:cNvSpPr/>
            <p:nvPr/>
          </p:nvSpPr>
          <p:spPr>
            <a:xfrm>
              <a:off x="9701301" y="5549335"/>
              <a:ext cx="60960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A04688D7-DE6A-44E6-87AD-7D8927C1F4AB}"/>
                </a:ext>
              </a:extLst>
            </p:cNvPr>
            <p:cNvSpPr/>
            <p:nvPr/>
          </p:nvSpPr>
          <p:spPr>
            <a:xfrm rot="16200000">
              <a:off x="11314637" y="4696447"/>
              <a:ext cx="50998" cy="142240"/>
            </a:xfrm>
            <a:prstGeom prst="downArrow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9AE959D-441E-456C-949B-F92FEF3ECC34}"/>
                </a:ext>
              </a:extLst>
            </p:cNvPr>
            <p:cNvSpPr/>
            <p:nvPr/>
          </p:nvSpPr>
          <p:spPr>
            <a:xfrm>
              <a:off x="4154805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Kept Log Transformation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0FA6861-C236-4AA1-9040-370DC70A2E18}"/>
                </a:ext>
              </a:extLst>
            </p:cNvPr>
            <p:cNvSpPr/>
            <p:nvPr/>
          </p:nvSpPr>
          <p:spPr>
            <a:xfrm>
              <a:off x="6921826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Log,</a:t>
              </a:r>
            </a:p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Removed Outliers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C0EC3A6-7433-45B9-BCF2-EE7DFB3CA16D}"/>
                </a:ext>
              </a:extLst>
            </p:cNvPr>
            <p:cNvSpPr/>
            <p:nvPr/>
          </p:nvSpPr>
          <p:spPr>
            <a:xfrm>
              <a:off x="9645310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Log,</a:t>
              </a:r>
            </a:p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Removed Outliers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4D094F1-7278-443B-B80F-811048BBCADB}"/>
                </a:ext>
              </a:extLst>
            </p:cNvPr>
            <p:cNvSpPr/>
            <p:nvPr/>
          </p:nvSpPr>
          <p:spPr>
            <a:xfrm rot="607837">
              <a:off x="5786025" y="2236808"/>
              <a:ext cx="380461" cy="80312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EF9C91C-84BF-4EDD-B346-39AD2EA31F7B}"/>
                </a:ext>
              </a:extLst>
            </p:cNvPr>
            <p:cNvSpPr/>
            <p:nvPr/>
          </p:nvSpPr>
          <p:spPr>
            <a:xfrm rot="21192512">
              <a:off x="4057755" y="3482734"/>
              <a:ext cx="380461" cy="22432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B325F4C-9397-425B-8ABA-45C2A9418A06}"/>
                </a:ext>
              </a:extLst>
            </p:cNvPr>
            <p:cNvSpPr/>
            <p:nvPr/>
          </p:nvSpPr>
          <p:spPr>
            <a:xfrm rot="2518027">
              <a:off x="8484584" y="2207853"/>
              <a:ext cx="380461" cy="6327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85A4FBC-9476-49BC-9AD5-F983B5E90A0B}"/>
                </a:ext>
              </a:extLst>
            </p:cNvPr>
            <p:cNvSpPr/>
            <p:nvPr/>
          </p:nvSpPr>
          <p:spPr>
            <a:xfrm rot="5206577">
              <a:off x="6881573" y="3239444"/>
              <a:ext cx="380461" cy="6327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3621174-1E86-493E-95F0-AA1E825359E2}"/>
                </a:ext>
              </a:extLst>
            </p:cNvPr>
            <p:cNvSpPr/>
            <p:nvPr/>
          </p:nvSpPr>
          <p:spPr>
            <a:xfrm rot="2518027">
              <a:off x="11350310" y="2228073"/>
              <a:ext cx="380461" cy="2597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A37491D-3159-4A81-9E3B-3B0D74E73289}"/>
                </a:ext>
              </a:extLst>
            </p:cNvPr>
            <p:cNvSpPr/>
            <p:nvPr/>
          </p:nvSpPr>
          <p:spPr>
            <a:xfrm rot="2518027">
              <a:off x="11168896" y="2811007"/>
              <a:ext cx="380461" cy="5997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63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04689"/>
            <a:ext cx="8911687" cy="1280890"/>
          </a:xfrm>
        </p:spPr>
        <p:txBody>
          <a:bodyPr/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Our approach to minimize the RMSE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249490" y="1688329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DECISION TREES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Complexity Tree Pruning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 and Boosting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75A5D54-2AB1-2B47-8813-5255C595E5D7}"/>
              </a:ext>
            </a:extLst>
          </p:cNvPr>
          <p:cNvSpPr/>
          <p:nvPr/>
        </p:nvSpPr>
        <p:spPr>
          <a:xfrm>
            <a:off x="3210435" y="1697552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2F8A403D-85CC-1743-98CA-C947F0031E4C}"/>
              </a:ext>
            </a:extLst>
          </p:cNvPr>
          <p:cNvSpPr/>
          <p:nvPr/>
        </p:nvSpPr>
        <p:spPr>
          <a:xfrm>
            <a:off x="1041792" y="5135804"/>
            <a:ext cx="2341972" cy="900000"/>
          </a:xfrm>
          <a:prstGeom prst="rect">
            <a:avLst/>
          </a:prstGeom>
          <a:solidFill>
            <a:srgbClr val="17406D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NAÏVE BAYES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Combining categorical variables</a:t>
            </a:r>
          </a:p>
        </p:txBody>
      </p:sp>
      <p:cxnSp>
        <p:nvCxnSpPr>
          <p:cNvPr id="26" name="Conector Angulado 25">
            <a:extLst>
              <a:ext uri="{FF2B5EF4-FFF2-40B4-BE49-F238E27FC236}">
                <a16:creationId xmlns:a16="http://schemas.microsoft.com/office/drawing/2014/main" id="{FC3C1EF6-E57D-6341-95DE-8C4AB4E20F60}"/>
              </a:ext>
            </a:extLst>
          </p:cNvPr>
          <p:cNvCxnSpPr>
            <a:cxnSpLocks/>
            <a:stCxn id="5" idx="2"/>
            <a:endCxn id="56" idx="0"/>
          </p:cNvCxnSpPr>
          <p:nvPr/>
        </p:nvCxnSpPr>
        <p:spPr>
          <a:xfrm rot="16200000" flipH="1">
            <a:off x="3450673" y="2349145"/>
            <a:ext cx="437853" cy="17082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>
            <a:extLst>
              <a:ext uri="{FF2B5EF4-FFF2-40B4-BE49-F238E27FC236}">
                <a16:creationId xmlns:a16="http://schemas.microsoft.com/office/drawing/2014/main" id="{F9DC67BB-AA4E-4441-BA0F-0D32F52C19CB}"/>
              </a:ext>
            </a:extLst>
          </p:cNvPr>
          <p:cNvCxnSpPr>
            <a:cxnSpLocks/>
            <a:stCxn id="44" idx="2"/>
            <a:endCxn id="56" idx="0"/>
          </p:cNvCxnSpPr>
          <p:nvPr/>
        </p:nvCxnSpPr>
        <p:spPr>
          <a:xfrm rot="5400000">
            <a:off x="5185526" y="2322513"/>
            <a:ext cx="437853" cy="1761485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>
            <a:extLst>
              <a:ext uri="{FF2B5EF4-FFF2-40B4-BE49-F238E27FC236}">
                <a16:creationId xmlns:a16="http://schemas.microsoft.com/office/drawing/2014/main" id="{36606DA0-01D1-FA42-B4DB-700053E17420}"/>
              </a:ext>
            </a:extLst>
          </p:cNvPr>
          <p:cNvCxnSpPr>
            <a:cxnSpLocks/>
            <a:stCxn id="44" idx="2"/>
            <a:endCxn id="63" idx="0"/>
          </p:cNvCxnSpPr>
          <p:nvPr/>
        </p:nvCxnSpPr>
        <p:spPr>
          <a:xfrm rot="16200000" flipH="1">
            <a:off x="6932054" y="2337469"/>
            <a:ext cx="437853" cy="17315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>
            <a:extLst>
              <a:ext uri="{FF2B5EF4-FFF2-40B4-BE49-F238E27FC236}">
                <a16:creationId xmlns:a16="http://schemas.microsoft.com/office/drawing/2014/main" id="{09164B1A-EB53-0849-88FA-8D2DA4DAC587}"/>
              </a:ext>
            </a:extLst>
          </p:cNvPr>
          <p:cNvCxnSpPr>
            <a:cxnSpLocks/>
            <a:stCxn id="49" idx="2"/>
            <a:endCxn id="63" idx="0"/>
          </p:cNvCxnSpPr>
          <p:nvPr/>
        </p:nvCxnSpPr>
        <p:spPr>
          <a:xfrm rot="5400000">
            <a:off x="8650736" y="2328150"/>
            <a:ext cx="460062" cy="172800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>
            <a:extLst>
              <a:ext uri="{FF2B5EF4-FFF2-40B4-BE49-F238E27FC236}">
                <a16:creationId xmlns:a16="http://schemas.microsoft.com/office/drawing/2014/main" id="{F9E69871-88B9-DA43-A60D-6FCC174E7B23}"/>
              </a:ext>
            </a:extLst>
          </p:cNvPr>
          <p:cNvCxnSpPr>
            <a:cxnSpLocks/>
            <a:stCxn id="56" idx="2"/>
            <a:endCxn id="71" idx="0"/>
          </p:cNvCxnSpPr>
          <p:nvPr/>
        </p:nvCxnSpPr>
        <p:spPr>
          <a:xfrm rot="16200000" flipH="1">
            <a:off x="5214866" y="4027024"/>
            <a:ext cx="379170" cy="176148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>
            <a:extLst>
              <a:ext uri="{FF2B5EF4-FFF2-40B4-BE49-F238E27FC236}">
                <a16:creationId xmlns:a16="http://schemas.microsoft.com/office/drawing/2014/main" id="{BCC62AFA-1674-7A47-9F07-7F0D062EE2AE}"/>
              </a:ext>
            </a:extLst>
          </p:cNvPr>
          <p:cNvCxnSpPr>
            <a:cxnSpLocks/>
            <a:stCxn id="63" idx="2"/>
            <a:endCxn id="71" idx="0"/>
          </p:cNvCxnSpPr>
          <p:nvPr/>
        </p:nvCxnSpPr>
        <p:spPr>
          <a:xfrm rot="5400000">
            <a:off x="6961395" y="4041981"/>
            <a:ext cx="379170" cy="17315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2167C31-9906-664D-9D16-E7101D0DA8C3}"/>
                  </a:ext>
                </a:extLst>
              </p:cNvPr>
              <p:cNvSpPr/>
              <p:nvPr/>
            </p:nvSpPr>
            <p:spPr>
              <a:xfrm>
                <a:off x="1269287" y="2674120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2167C31-9906-664D-9D16-E7101D0DA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87" y="2674120"/>
                <a:ext cx="3096000" cy="288000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">
            <a:extLst>
              <a:ext uri="{FF2B5EF4-FFF2-40B4-BE49-F238E27FC236}">
                <a16:creationId xmlns:a16="http://schemas.microsoft.com/office/drawing/2014/main" id="{107EE438-6BB9-964E-A2BB-D03AF538FB61}"/>
              </a:ext>
            </a:extLst>
          </p:cNvPr>
          <p:cNvSpPr/>
          <p:nvPr/>
        </p:nvSpPr>
        <p:spPr>
          <a:xfrm>
            <a:off x="4719194" y="1688329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LINEAR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Lasso, Ridge and Elastic 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Stepwise AIC and cross validation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A3B35514-B4E2-7847-A78A-1BF10EBE3E76}"/>
              </a:ext>
            </a:extLst>
          </p:cNvPr>
          <p:cNvSpPr/>
          <p:nvPr/>
        </p:nvSpPr>
        <p:spPr>
          <a:xfrm>
            <a:off x="6680139" y="1697552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325F8346-3D6D-E840-AFB8-2783D7FA1F99}"/>
                  </a:ext>
                </a:extLst>
              </p:cNvPr>
              <p:cNvSpPr/>
              <p:nvPr/>
            </p:nvSpPr>
            <p:spPr>
              <a:xfrm>
                <a:off x="4738991" y="2674120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325F8346-3D6D-E840-AFB8-2783D7FA1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1" y="2674120"/>
                <a:ext cx="3096000" cy="288000"/>
              </a:xfrm>
              <a:prstGeom prst="rect">
                <a:avLst/>
              </a:prstGeom>
              <a:blipFill>
                <a:blip r:embed="rId3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">
                <a:extLst>
                  <a:ext uri="{FF2B5EF4-FFF2-40B4-BE49-F238E27FC236}">
                    <a16:creationId xmlns:a16="http://schemas.microsoft.com/office/drawing/2014/main" id="{7B58B7F4-F234-0740-A5B3-CA3D3750CF53}"/>
                  </a:ext>
                </a:extLst>
              </p:cNvPr>
              <p:cNvSpPr/>
              <p:nvPr/>
            </p:nvSpPr>
            <p:spPr>
              <a:xfrm>
                <a:off x="8176971" y="1688329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KNN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Standardized data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Cross validation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 = 8</a:t>
                </a:r>
              </a:p>
            </p:txBody>
          </p:sp>
        </mc:Choice>
        <mc:Fallback xmlns="">
          <p:sp>
            <p:nvSpPr>
              <p:cNvPr id="47" name="Rectangle 4">
                <a:extLst>
                  <a:ext uri="{FF2B5EF4-FFF2-40B4-BE49-F238E27FC236}">
                    <a16:creationId xmlns:a16="http://schemas.microsoft.com/office/drawing/2014/main" id="{7B58B7F4-F234-0740-A5B3-CA3D3750C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971" y="1688329"/>
                <a:ext cx="3132000" cy="129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">
            <a:extLst>
              <a:ext uri="{FF2B5EF4-FFF2-40B4-BE49-F238E27FC236}">
                <a16:creationId xmlns:a16="http://schemas.microsoft.com/office/drawing/2014/main" id="{5092E407-6C86-9941-99C0-09802FC1F709}"/>
              </a:ext>
            </a:extLst>
          </p:cNvPr>
          <p:cNvSpPr/>
          <p:nvPr/>
        </p:nvSpPr>
        <p:spPr>
          <a:xfrm>
            <a:off x="10137916" y="1697552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">
                <a:extLst>
                  <a:ext uri="{FF2B5EF4-FFF2-40B4-BE49-F238E27FC236}">
                    <a16:creationId xmlns:a16="http://schemas.microsoft.com/office/drawing/2014/main" id="{17A569A6-9066-0A4D-828E-DC67A34A6744}"/>
                  </a:ext>
                </a:extLst>
              </p:cNvPr>
              <p:cNvSpPr/>
              <p:nvPr/>
            </p:nvSpPr>
            <p:spPr>
              <a:xfrm>
                <a:off x="8196768" y="2674120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">
                <a:extLst>
                  <a:ext uri="{FF2B5EF4-FFF2-40B4-BE49-F238E27FC236}">
                    <a16:creationId xmlns:a16="http://schemas.microsoft.com/office/drawing/2014/main" id="{17A569A6-9066-0A4D-828E-DC67A34A6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768" y="2674120"/>
                <a:ext cx="3096000" cy="288000"/>
              </a:xfrm>
              <a:prstGeom prst="rect">
                <a:avLst/>
              </a:prstGeom>
              <a:blipFill>
                <a:blip r:embed="rId5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3094B5FE-7895-8D4B-8E0A-4E69AA0ADAFA}"/>
                  </a:ext>
                </a:extLst>
              </p:cNvPr>
              <p:cNvSpPr/>
              <p:nvPr/>
            </p:nvSpPr>
            <p:spPr>
              <a:xfrm>
                <a:off x="2957709" y="3422182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TREES + LM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LM prediction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residuals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trees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Boosting : trees 2 nodes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2 LM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Boosting logic</a:t>
                </a:r>
              </a:p>
            </p:txBody>
          </p:sp>
        </mc:Choice>
        <mc:Fallback xmlns=""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3094B5FE-7895-8D4B-8E0A-4E69AA0AD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09" y="3422182"/>
                <a:ext cx="3132000" cy="1296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4">
            <a:extLst>
              <a:ext uri="{FF2B5EF4-FFF2-40B4-BE49-F238E27FC236}">
                <a16:creationId xmlns:a16="http://schemas.microsoft.com/office/drawing/2014/main" id="{E6E1B40E-7B5D-AC40-99BA-C46F97B0F0DD}"/>
              </a:ext>
            </a:extLst>
          </p:cNvPr>
          <p:cNvSpPr/>
          <p:nvPr/>
        </p:nvSpPr>
        <p:spPr>
          <a:xfrm>
            <a:off x="4931292" y="343140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2454F423-C0A5-4249-A690-9FD85A72CF93}"/>
                  </a:ext>
                </a:extLst>
              </p:cNvPr>
              <p:cNvSpPr/>
              <p:nvPr/>
            </p:nvSpPr>
            <p:spPr>
              <a:xfrm>
                <a:off x="2977506" y="440797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2454F423-C0A5-4249-A690-9FD85A72C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506" y="4407973"/>
                <a:ext cx="3096000" cy="288000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4">
            <a:extLst>
              <a:ext uri="{FF2B5EF4-FFF2-40B4-BE49-F238E27FC236}">
                <a16:creationId xmlns:a16="http://schemas.microsoft.com/office/drawing/2014/main" id="{207B1E34-F5ED-6848-A49C-535771A41FEF}"/>
              </a:ext>
            </a:extLst>
          </p:cNvPr>
          <p:cNvSpPr/>
          <p:nvPr/>
        </p:nvSpPr>
        <p:spPr>
          <a:xfrm>
            <a:off x="6450766" y="3422182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LM + KNN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linear models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Knn</a:t>
            </a: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(k = 1) for beta selection</a:t>
            </a: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CAB9787D-57E6-374C-946D-5297911BF339}"/>
              </a:ext>
            </a:extLst>
          </p:cNvPr>
          <p:cNvSpPr/>
          <p:nvPr/>
        </p:nvSpPr>
        <p:spPr>
          <a:xfrm>
            <a:off x="8411711" y="343140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F5F4E204-05E1-BF42-B5D1-3709574C8E4E}"/>
                  </a:ext>
                </a:extLst>
              </p:cNvPr>
              <p:cNvSpPr/>
              <p:nvPr/>
            </p:nvSpPr>
            <p:spPr>
              <a:xfrm>
                <a:off x="6470563" y="440797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F5F4E204-05E1-BF42-B5D1-3709574C8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563" y="4407973"/>
                <a:ext cx="3096000" cy="288000"/>
              </a:xfrm>
              <a:prstGeom prst="rect">
                <a:avLst/>
              </a:prstGeom>
              <a:blipFill>
                <a:blip r:embed="rId8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0C90AD56-01E6-7743-BCE2-E7FAE5363D59}"/>
                  </a:ext>
                </a:extLst>
              </p:cNvPr>
              <p:cNvSpPr/>
              <p:nvPr/>
            </p:nvSpPr>
            <p:spPr>
              <a:xfrm>
                <a:off x="4719194" y="5097352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TREES + LM + KNN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TOO FAR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not conducted</a:t>
                </a:r>
              </a:p>
            </p:txBody>
          </p:sp>
        </mc:Choice>
        <mc:Fallback xmlns=""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0C90AD56-01E6-7743-BCE2-E7FAE5363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94" y="5097352"/>
                <a:ext cx="3132000" cy="1296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4">
            <a:extLst>
              <a:ext uri="{FF2B5EF4-FFF2-40B4-BE49-F238E27FC236}">
                <a16:creationId xmlns:a16="http://schemas.microsoft.com/office/drawing/2014/main" id="{5A6C6095-87E7-AB4F-80D2-43A48C23835B}"/>
              </a:ext>
            </a:extLst>
          </p:cNvPr>
          <p:cNvSpPr/>
          <p:nvPr/>
        </p:nvSpPr>
        <p:spPr>
          <a:xfrm>
            <a:off x="6680139" y="510657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?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4">
                <a:extLst>
                  <a:ext uri="{FF2B5EF4-FFF2-40B4-BE49-F238E27FC236}">
                    <a16:creationId xmlns:a16="http://schemas.microsoft.com/office/drawing/2014/main" id="{AE4B65AD-B417-984B-A278-0A8B09261AB0}"/>
                  </a:ext>
                </a:extLst>
              </p:cNvPr>
              <p:cNvSpPr/>
              <p:nvPr/>
            </p:nvSpPr>
            <p:spPr>
              <a:xfrm>
                <a:off x="4738991" y="608314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?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Rectangle 4">
                <a:extLst>
                  <a:ext uri="{FF2B5EF4-FFF2-40B4-BE49-F238E27FC236}">
                    <a16:creationId xmlns:a16="http://schemas.microsoft.com/office/drawing/2014/main" id="{AE4B65AD-B417-984B-A278-0A8B09261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1" y="6083143"/>
                <a:ext cx="3096000" cy="288000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4">
            <a:extLst>
              <a:ext uri="{FF2B5EF4-FFF2-40B4-BE49-F238E27FC236}">
                <a16:creationId xmlns:a16="http://schemas.microsoft.com/office/drawing/2014/main" id="{54D53041-495D-454D-B2CB-6F10B46CDD3D}"/>
              </a:ext>
            </a:extLst>
          </p:cNvPr>
          <p:cNvSpPr/>
          <p:nvPr/>
        </p:nvSpPr>
        <p:spPr>
          <a:xfrm>
            <a:off x="4362435" y="21011"/>
            <a:ext cx="3549420" cy="714565"/>
          </a:xfrm>
          <a:prstGeom prst="rect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spc="10" dirty="0">
                <a:solidFill>
                  <a:sysClr val="windowText" lastClr="000000"/>
                </a:solidFill>
              </a:rPr>
              <a:t>KAGGLE SCORES TO BE UPDATED</a:t>
            </a:r>
            <a:endParaRPr lang="en-US" sz="1600" spc="10" dirty="0">
              <a:solidFill>
                <a:sysClr val="windowText" lastClr="00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93C06FC-E7BE-B045-BDC3-E94ABA65DE39}"/>
              </a:ext>
            </a:extLst>
          </p:cNvPr>
          <p:cNvSpPr/>
          <p:nvPr/>
        </p:nvSpPr>
        <p:spPr>
          <a:xfrm>
            <a:off x="4681419" y="5066842"/>
            <a:ext cx="3230436" cy="1446499"/>
          </a:xfrm>
          <a:prstGeom prst="rect">
            <a:avLst/>
          </a:prstGeom>
          <a:solidFill>
            <a:schemeClr val="bg1">
              <a:alpha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cxnSp>
        <p:nvCxnSpPr>
          <p:cNvPr id="90" name="Conector Angulado 89">
            <a:extLst>
              <a:ext uri="{FF2B5EF4-FFF2-40B4-BE49-F238E27FC236}">
                <a16:creationId xmlns:a16="http://schemas.microsoft.com/office/drawing/2014/main" id="{0D00BA05-31E9-AE44-B0AE-82D420CE7A04}"/>
              </a:ext>
            </a:extLst>
          </p:cNvPr>
          <p:cNvCxnSpPr>
            <a:cxnSpLocks/>
            <a:stCxn id="18" idx="2"/>
            <a:endCxn id="73" idx="1"/>
          </p:cNvCxnSpPr>
          <p:nvPr/>
        </p:nvCxnSpPr>
        <p:spPr>
          <a:xfrm rot="16200000" flipH="1">
            <a:off x="3380215" y="4868366"/>
            <a:ext cx="191339" cy="252621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do 86">
            <a:extLst>
              <a:ext uri="{FF2B5EF4-FFF2-40B4-BE49-F238E27FC236}">
                <a16:creationId xmlns:a16="http://schemas.microsoft.com/office/drawing/2014/main" id="{607525B6-81ED-4349-827E-640DF09919D8}"/>
              </a:ext>
            </a:extLst>
          </p:cNvPr>
          <p:cNvCxnSpPr>
            <a:cxnSpLocks/>
            <a:stCxn id="18" idx="0"/>
            <a:endCxn id="58" idx="1"/>
          </p:cNvCxnSpPr>
          <p:nvPr/>
        </p:nvCxnSpPr>
        <p:spPr>
          <a:xfrm rot="5400000" flipH="1" flipV="1">
            <a:off x="2303227" y="4461525"/>
            <a:ext cx="583831" cy="76472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>
            <a:extLst>
              <a:ext uri="{FF2B5EF4-FFF2-40B4-BE49-F238E27FC236}">
                <a16:creationId xmlns:a16="http://schemas.microsoft.com/office/drawing/2014/main" id="{366940BD-7F69-3A4E-9FDD-10715A21B9DF}"/>
              </a:ext>
            </a:extLst>
          </p:cNvPr>
          <p:cNvCxnSpPr>
            <a:cxnSpLocks/>
            <a:stCxn id="18" idx="1"/>
            <a:endCxn id="28" idx="1"/>
          </p:cNvCxnSpPr>
          <p:nvPr/>
        </p:nvCxnSpPr>
        <p:spPr>
          <a:xfrm rot="10800000" flipH="1">
            <a:off x="1041791" y="2818120"/>
            <a:ext cx="227495" cy="2767684"/>
          </a:xfrm>
          <a:prstGeom prst="bentConnector3">
            <a:avLst>
              <a:gd name="adj1" fmla="val -10048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>
            <a:extLst>
              <a:ext uri="{FF2B5EF4-FFF2-40B4-BE49-F238E27FC236}">
                <a16:creationId xmlns:a16="http://schemas.microsoft.com/office/drawing/2014/main" id="{CC80934D-1357-4648-94DD-C78913482E1E}"/>
              </a:ext>
            </a:extLst>
          </p:cNvPr>
          <p:cNvSpPr/>
          <p:nvPr/>
        </p:nvSpPr>
        <p:spPr>
          <a:xfrm>
            <a:off x="1269286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B17E6DFD-A845-6E44-A793-0CAE7D3F915B}"/>
              </a:ext>
            </a:extLst>
          </p:cNvPr>
          <p:cNvSpPr/>
          <p:nvPr/>
        </p:nvSpPr>
        <p:spPr>
          <a:xfrm>
            <a:off x="4724923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6F5C0173-F379-3D4B-BA1E-765CC9BFC255}"/>
              </a:ext>
            </a:extLst>
          </p:cNvPr>
          <p:cNvSpPr/>
          <p:nvPr/>
        </p:nvSpPr>
        <p:spPr>
          <a:xfrm>
            <a:off x="8173514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DD3A240E-AA07-1D47-9DD2-00A735F3C706}"/>
              </a:ext>
            </a:extLst>
          </p:cNvPr>
          <p:cNvSpPr/>
          <p:nvPr/>
        </p:nvSpPr>
        <p:spPr>
          <a:xfrm>
            <a:off x="2947574" y="3425145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A30BC099-7616-A940-B496-4B11E85B7AFB}"/>
              </a:ext>
            </a:extLst>
          </p:cNvPr>
          <p:cNvSpPr/>
          <p:nvPr/>
        </p:nvSpPr>
        <p:spPr>
          <a:xfrm>
            <a:off x="6450765" y="3425145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FD1A446C-5D63-C345-AB39-40C97AEE2A22}"/>
              </a:ext>
            </a:extLst>
          </p:cNvPr>
          <p:cNvSpPr/>
          <p:nvPr/>
        </p:nvSpPr>
        <p:spPr>
          <a:xfrm>
            <a:off x="3088254" y="5128263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b="1" spc="1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6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3F04809-F1E2-4E21-BAF4-5641635FF80C}"/>
              </a:ext>
            </a:extLst>
          </p:cNvPr>
          <p:cNvSpPr txBox="1"/>
          <p:nvPr/>
        </p:nvSpPr>
        <p:spPr>
          <a:xfrm>
            <a:off x="5772784" y="2157600"/>
            <a:ext cx="5781079" cy="42736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DE8F2-A3EB-4A53-9CD6-47C502B333E6}"/>
              </a:ext>
            </a:extLst>
          </p:cNvPr>
          <p:cNvSpPr txBox="1"/>
          <p:nvPr/>
        </p:nvSpPr>
        <p:spPr>
          <a:xfrm>
            <a:off x="1469142" y="2157600"/>
            <a:ext cx="3905498" cy="174383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US" sz="20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Predictors (301*)</a:t>
            </a:r>
          </a:p>
          <a:p>
            <a:pPr algn="l"/>
            <a:r>
              <a:rPr lang="en-US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*Categorical: </a:t>
            </a:r>
            <a:r>
              <a:rPr lang="en-US" sz="16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Dummyfied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9631128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Lasso Regression: decent R</a:t>
            </a:r>
            <a:r>
              <a:rPr lang="en-US" sz="2800" baseline="30000" dirty="0"/>
              <a:t>2</a:t>
            </a:r>
            <a:r>
              <a:rPr lang="en-US" sz="2800" dirty="0"/>
              <a:t> Adj.; poor use of Features </a:t>
            </a:r>
            <a:endParaRPr lang="en-US" sz="2800" baseline="30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020C27C-F522-4D05-A3E5-32792ED5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27" y="2217417"/>
            <a:ext cx="4550572" cy="29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F9C31C-7C29-4884-A84E-0AE65FC06C8F}"/>
              </a:ext>
            </a:extLst>
          </p:cNvPr>
          <p:cNvSpPr txBox="1"/>
          <p:nvPr/>
        </p:nvSpPr>
        <p:spPr>
          <a:xfrm>
            <a:off x="1469142" y="1665158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045ED-A35E-463D-8509-B4EECF05FD62}"/>
              </a:ext>
            </a:extLst>
          </p:cNvPr>
          <p:cNvSpPr txBox="1"/>
          <p:nvPr/>
        </p:nvSpPr>
        <p:spPr>
          <a:xfrm>
            <a:off x="1469142" y="4656519"/>
            <a:ext cx="3905498" cy="177475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Adj: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0.792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0.0315 (low)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83532-84CD-431B-9783-070C5915796C}"/>
              </a:ext>
            </a:extLst>
          </p:cNvPr>
          <p:cNvSpPr txBox="1"/>
          <p:nvPr/>
        </p:nvSpPr>
        <p:spPr>
          <a:xfrm>
            <a:off x="1469142" y="4164077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612EC-BC8D-486A-9FB2-2F709F293DE9}"/>
              </a:ext>
            </a:extLst>
          </p:cNvPr>
          <p:cNvSpPr txBox="1"/>
          <p:nvPr/>
        </p:nvSpPr>
        <p:spPr>
          <a:xfrm>
            <a:off x="5772782" y="1665158"/>
            <a:ext cx="578107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vs Lambda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38AC3-2BB6-4646-801D-F35C48E69CB8}"/>
              </a:ext>
            </a:extLst>
          </p:cNvPr>
          <p:cNvSpPr txBox="1"/>
          <p:nvPr/>
        </p:nvSpPr>
        <p:spPr>
          <a:xfrm>
            <a:off x="6187440" y="5575300"/>
            <a:ext cx="4959826" cy="744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GO!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try to find a smarter way to use the predictors.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6E7B7-E4C5-4762-8015-8A954275C096}"/>
              </a:ext>
            </a:extLst>
          </p:cNvPr>
          <p:cNvSpPr txBox="1"/>
          <p:nvPr/>
        </p:nvSpPr>
        <p:spPr>
          <a:xfrm>
            <a:off x="9567334" y="3890612"/>
            <a:ext cx="1693916" cy="749769"/>
          </a:xfrm>
          <a:prstGeom prst="rect">
            <a:avLst/>
          </a:prstGeom>
          <a:solidFill>
            <a:srgbClr val="FFF4D1"/>
          </a:solidFill>
          <a:ln w="28575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800" spc="1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Coefficients Kept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</a:rPr>
              <a:t>11 of 301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7EDF5-687C-444E-BAE0-4E882A0166F5}"/>
              </a:ext>
            </a:extLst>
          </p:cNvPr>
          <p:cNvSpPr txBox="1"/>
          <p:nvPr/>
        </p:nvSpPr>
        <p:spPr>
          <a:xfrm>
            <a:off x="8190881" y="5063080"/>
            <a:ext cx="944880" cy="28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54ADAB-3A5C-499C-AF19-B77EFF9448B5}"/>
              </a:ext>
            </a:extLst>
          </p:cNvPr>
          <p:cNvSpPr txBox="1"/>
          <p:nvPr/>
        </p:nvSpPr>
        <p:spPr>
          <a:xfrm rot="16200000">
            <a:off x="5658116" y="3493000"/>
            <a:ext cx="115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403060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2E146DCB-27E8-114C-B030-69616A641DB4}"/>
              </a:ext>
            </a:extLst>
          </p:cNvPr>
          <p:cNvSpPr/>
          <p:nvPr/>
        </p:nvSpPr>
        <p:spPr>
          <a:xfrm>
            <a:off x="6612880" y="4595503"/>
            <a:ext cx="590843" cy="342257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A35C1CA-D9FB-C444-84A7-960FB0A7F694}"/>
              </a:ext>
            </a:extLst>
          </p:cNvPr>
          <p:cNvSpPr/>
          <p:nvPr/>
        </p:nvSpPr>
        <p:spPr>
          <a:xfrm>
            <a:off x="1026940" y="4595503"/>
            <a:ext cx="590843" cy="342257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Boosting trees combined with linear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70FD9-DC12-420B-838D-7B56C388ACE5}"/>
              </a:ext>
            </a:extLst>
          </p:cNvPr>
          <p:cNvSpPr/>
          <p:nvPr/>
        </p:nvSpPr>
        <p:spPr>
          <a:xfrm>
            <a:off x="7645950" y="1785864"/>
            <a:ext cx="4073799" cy="4609640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5183-F693-4411-A42F-D5EB88F4F2A6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65BFE-B052-4133-8895-B83DEB5151EE}"/>
                  </a:ext>
                </a:extLst>
              </p:cNvPr>
              <p:cNvSpPr txBox="1"/>
              <p:nvPr/>
            </p:nvSpPr>
            <p:spPr>
              <a:xfrm>
                <a:off x="825928" y="1421302"/>
                <a:ext cx="6661989" cy="54702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Logics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split groups to reduce linear model RSS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65BFE-B052-4133-8895-B83DEB515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28" y="1421302"/>
                <a:ext cx="6661989" cy="54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AAE7D3B0-9C0F-4726-83B2-845D8B71FA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3040" y="2115943"/>
                <a:ext cx="3718560" cy="33907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Iteration :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lang="en-U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each node has its own linear models</a:t>
                </a:r>
              </a:p>
              <a:p>
                <a:r>
                  <a:rPr lang="en-US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Stepwise operation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required each time to select the best features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 much computational power required!</a:t>
                </a:r>
              </a:p>
              <a:p>
                <a:r>
                  <a:rPr lang="en-US" b="1" dirty="0">
                    <a:solidFill>
                      <a:srgbClr val="FF7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Derail cross validations 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select best features</a:t>
                </a:r>
              </a:p>
            </p:txBody>
          </p:sp>
        </mc:Choice>
        <mc:Fallback xmlns="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AAE7D3B0-9C0F-4726-83B2-845D8B71F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040" y="2115943"/>
                <a:ext cx="3718560" cy="3390777"/>
              </a:xfrm>
              <a:prstGeom prst="rect">
                <a:avLst/>
              </a:prstGeom>
              <a:blipFill>
                <a:blip r:embed="rId3"/>
                <a:stretch>
                  <a:fillRect l="-680" t="-7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4">
            <a:extLst>
              <a:ext uri="{FF2B5EF4-FFF2-40B4-BE49-F238E27FC236}">
                <a16:creationId xmlns:a16="http://schemas.microsoft.com/office/drawing/2014/main" id="{A6E51156-2B57-1B45-87B6-6E6C37A1D59C}"/>
              </a:ext>
            </a:extLst>
          </p:cNvPr>
          <p:cNvSpPr txBox="1"/>
          <p:nvPr/>
        </p:nvSpPr>
        <p:spPr>
          <a:xfrm>
            <a:off x="7966127" y="5333646"/>
            <a:ext cx="3516337" cy="744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GO!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keep it more simple.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950512E-E8EF-7541-A009-4B1CEF704E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35" y="2421994"/>
            <a:ext cx="3509694" cy="2004195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6B04903-7FD3-C748-A4D0-749BFAAAA2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9" y="4595504"/>
            <a:ext cx="3130805" cy="1800000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5434F9A-D7FD-BA48-94C6-BFC477FE0A5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43" y="4595504"/>
            <a:ext cx="3130808" cy="1800000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cxnSp>
        <p:nvCxnSpPr>
          <p:cNvPr id="22" name="Conector Angulado 21">
            <a:extLst>
              <a:ext uri="{FF2B5EF4-FFF2-40B4-BE49-F238E27FC236}">
                <a16:creationId xmlns:a16="http://schemas.microsoft.com/office/drawing/2014/main" id="{F406BC63-2328-964A-9C56-C662C95C978E}"/>
              </a:ext>
            </a:extLst>
          </p:cNvPr>
          <p:cNvCxnSpPr>
            <a:cxnSpLocks/>
            <a:stCxn id="16" idx="1"/>
            <a:endCxn id="25" idx="0"/>
          </p:cNvCxnSpPr>
          <p:nvPr/>
        </p:nvCxnSpPr>
        <p:spPr>
          <a:xfrm rot="10800000" flipV="1">
            <a:off x="1322363" y="3424091"/>
            <a:ext cx="1009373" cy="117141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>
            <a:extLst>
              <a:ext uri="{FF2B5EF4-FFF2-40B4-BE49-F238E27FC236}">
                <a16:creationId xmlns:a16="http://schemas.microsoft.com/office/drawing/2014/main" id="{C8D5E6B2-F667-3F41-9F8E-490BFC0527CB}"/>
              </a:ext>
            </a:extLst>
          </p:cNvPr>
          <p:cNvCxnSpPr>
            <a:cxnSpLocks/>
            <a:stCxn id="16" idx="3"/>
            <a:endCxn id="31" idx="0"/>
          </p:cNvCxnSpPr>
          <p:nvPr/>
        </p:nvCxnSpPr>
        <p:spPr>
          <a:xfrm>
            <a:off x="5841429" y="3424092"/>
            <a:ext cx="1066873" cy="117141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4">
            <a:extLst>
              <a:ext uri="{FF2B5EF4-FFF2-40B4-BE49-F238E27FC236}">
                <a16:creationId xmlns:a16="http://schemas.microsoft.com/office/drawing/2014/main" id="{7E52AD64-CC8E-7C4E-B931-D4446ADCA015}"/>
              </a:ext>
            </a:extLst>
          </p:cNvPr>
          <p:cNvSpPr txBox="1"/>
          <p:nvPr/>
        </p:nvSpPr>
        <p:spPr>
          <a:xfrm>
            <a:off x="6135440" y="2101875"/>
            <a:ext cx="1322361" cy="3721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B9F35F62-476A-2645-8D5E-D6D795CD05A6}"/>
              </a:ext>
            </a:extLst>
          </p:cNvPr>
          <p:cNvSpPr/>
          <p:nvPr/>
        </p:nvSpPr>
        <p:spPr>
          <a:xfrm>
            <a:off x="4881491" y="4130325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118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6C78835F-250C-BA42-AF11-F8D9686F6022}"/>
              </a:ext>
            </a:extLst>
          </p:cNvPr>
          <p:cNvSpPr/>
          <p:nvPr/>
        </p:nvSpPr>
        <p:spPr>
          <a:xfrm>
            <a:off x="2976019" y="6091933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52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8EC6B01D-572A-334E-910C-5CE941791982}"/>
              </a:ext>
            </a:extLst>
          </p:cNvPr>
          <p:cNvSpPr/>
          <p:nvPr/>
        </p:nvSpPr>
        <p:spPr>
          <a:xfrm>
            <a:off x="6488837" y="6091933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28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4152E0B4-371B-C84B-AC8C-A8E0B92996B5}"/>
                  </a:ext>
                </a:extLst>
              </p:cNvPr>
              <p:cNvSpPr txBox="1"/>
              <p:nvPr/>
            </p:nvSpPr>
            <p:spPr>
              <a:xfrm>
                <a:off x="2331733" y="2021749"/>
                <a:ext cx="3492000" cy="372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Sale Prices x Living Area </a:t>
                </a:r>
                <a14:m>
                  <m:oMath xmlns:m="http://schemas.openxmlformats.org/officeDocument/2006/math">
                    <m:r>
                      <a:rPr lang="en-US" sz="1500" i="1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Year Built cut</a:t>
                </a:r>
              </a:p>
            </p:txBody>
          </p:sp>
        </mc:Choice>
        <mc:Fallback xmlns=""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4152E0B4-371B-C84B-AC8C-A8E0B929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33" y="2021749"/>
                <a:ext cx="3492000" cy="372109"/>
              </a:xfrm>
              <a:prstGeom prst="rect">
                <a:avLst/>
              </a:prstGeom>
              <a:blipFill>
                <a:blip r:embed="rId7"/>
                <a:stretch>
                  <a:fillRect l="-3261" r="-2899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14">
            <a:extLst>
              <a:ext uri="{FF2B5EF4-FFF2-40B4-BE49-F238E27FC236}">
                <a16:creationId xmlns:a16="http://schemas.microsoft.com/office/drawing/2014/main" id="{DAD30AB6-9A83-1442-B3AF-D5965E512946}"/>
              </a:ext>
            </a:extLst>
          </p:cNvPr>
          <p:cNvSpPr txBox="1"/>
          <p:nvPr/>
        </p:nvSpPr>
        <p:spPr>
          <a:xfrm>
            <a:off x="527214" y="2951704"/>
            <a:ext cx="1635825" cy="37210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Built &lt; 1984</a:t>
            </a:r>
          </a:p>
        </p:txBody>
      </p:sp>
      <p:sp>
        <p:nvSpPr>
          <p:cNvPr id="40" name="TextBox 14">
            <a:extLst>
              <a:ext uri="{FF2B5EF4-FFF2-40B4-BE49-F238E27FC236}">
                <a16:creationId xmlns:a16="http://schemas.microsoft.com/office/drawing/2014/main" id="{71CBCFF4-74BD-694F-9107-D6136616AE38}"/>
              </a:ext>
            </a:extLst>
          </p:cNvPr>
          <p:cNvSpPr txBox="1"/>
          <p:nvPr/>
        </p:nvSpPr>
        <p:spPr>
          <a:xfrm>
            <a:off x="5926580" y="2951704"/>
            <a:ext cx="1635825" cy="37210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Built &gt; 1984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427936-A03C-A144-8A6C-2D5F9F543954}"/>
              </a:ext>
            </a:extLst>
          </p:cNvPr>
          <p:cNvSpPr/>
          <p:nvPr/>
        </p:nvSpPr>
        <p:spPr>
          <a:xfrm>
            <a:off x="1281370" y="33629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1F08A1-92AE-7A4E-BD89-D4C386DF0FA9}"/>
              </a:ext>
            </a:extLst>
          </p:cNvPr>
          <p:cNvSpPr/>
          <p:nvPr/>
        </p:nvSpPr>
        <p:spPr>
          <a:xfrm>
            <a:off x="6842507" y="33629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</p:spTree>
    <p:extLst>
      <p:ext uri="{BB962C8B-B14F-4D97-AF65-F5344CB8AC3E}">
        <p14:creationId xmlns:p14="http://schemas.microsoft.com/office/powerpoint/2010/main" val="31672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1A97AB5-0D3B-40C9-A604-188EC7FB9BE4}"/>
              </a:ext>
            </a:extLst>
          </p:cNvPr>
          <p:cNvGrpSpPr/>
          <p:nvPr/>
        </p:nvGrpSpPr>
        <p:grpSpPr>
          <a:xfrm>
            <a:off x="928231" y="3522846"/>
            <a:ext cx="10713928" cy="2595554"/>
            <a:chOff x="928231" y="3917482"/>
            <a:chExt cx="10035105" cy="2595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9BA3C9-D938-46B4-8AA2-07B8DE5B7715}"/>
                </a:ext>
              </a:extLst>
            </p:cNvPr>
            <p:cNvSpPr/>
            <p:nvPr/>
          </p:nvSpPr>
          <p:spPr>
            <a:xfrm>
              <a:off x="928231" y="3917482"/>
              <a:ext cx="2315484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766AD5-0B33-4EDF-AC07-0C433C1D60C7}"/>
                </a:ext>
              </a:extLst>
            </p:cNvPr>
            <p:cNvSpPr/>
            <p:nvPr/>
          </p:nvSpPr>
          <p:spPr>
            <a:xfrm>
              <a:off x="3490716" y="3928654"/>
              <a:ext cx="2315484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44AA21-D5BB-4C34-A68D-4134DB5BD93E}"/>
                </a:ext>
              </a:extLst>
            </p:cNvPr>
            <p:cNvSpPr/>
            <p:nvPr/>
          </p:nvSpPr>
          <p:spPr>
            <a:xfrm>
              <a:off x="6053201" y="3928654"/>
              <a:ext cx="2315484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A3F2F5-30D9-4AD2-9F64-74A8315B9F8F}"/>
                </a:ext>
              </a:extLst>
            </p:cNvPr>
            <p:cNvSpPr/>
            <p:nvPr/>
          </p:nvSpPr>
          <p:spPr>
            <a:xfrm>
              <a:off x="8647852" y="3943091"/>
              <a:ext cx="2315484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  <a:br>
              <a:rPr lang="en-US" b="1" dirty="0"/>
            </a:br>
            <a:r>
              <a:rPr lang="en-US" sz="2800" dirty="0"/>
              <a:t>Step 1: Naïve Bayes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736FEFD3-18C3-4105-8FAC-C2E854A8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30" y="1499647"/>
            <a:ext cx="10713929" cy="154296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</a:rPr>
              <a:t>Given a set of features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probability of the house being in a certain </a:t>
            </a:r>
            <a:r>
              <a:rPr lang="en-US" b="1" dirty="0">
                <a:solidFill>
                  <a:schemeClr val="tx2"/>
                </a:solidFill>
              </a:rPr>
              <a:t>price range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Treat </a:t>
            </a:r>
            <a:r>
              <a:rPr lang="en-US" b="1" dirty="0">
                <a:solidFill>
                  <a:schemeClr val="accent1"/>
                </a:solidFill>
              </a:rPr>
              <a:t>each house as a ‘basket’ </a:t>
            </a:r>
            <a:r>
              <a:rPr lang="en-US" dirty="0"/>
              <a:t>of ‘items’ or features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Motivation: </a:t>
            </a:r>
            <a:r>
              <a:rPr lang="en-US" b="1" dirty="0">
                <a:solidFill>
                  <a:schemeClr val="accent2"/>
                </a:solidFill>
              </a:rPr>
              <a:t>stacking up individual categorical features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may ladder up into helpful information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Takeaway: We can </a:t>
            </a:r>
            <a:r>
              <a:rPr lang="en-US" b="1" dirty="0">
                <a:solidFill>
                  <a:srgbClr val="FF7300"/>
                </a:solidFill>
              </a:rPr>
              <a:t>assign probabilities to</a:t>
            </a:r>
            <a:r>
              <a:rPr lang="en-US" dirty="0">
                <a:solidFill>
                  <a:srgbClr val="FF7300"/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</a:t>
            </a:r>
            <a:r>
              <a:rPr lang="en-US" b="1" dirty="0">
                <a:solidFill>
                  <a:srgbClr val="FF7300"/>
                </a:solidFill>
              </a:rPr>
              <a:t>price range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house is in</a:t>
            </a:r>
            <a:endParaRPr lang="en-US" dirty="0"/>
          </a:p>
        </p:txBody>
      </p:sp>
      <p:pic>
        <p:nvPicPr>
          <p:cNvPr id="24" name="Imagen 9">
            <a:extLst>
              <a:ext uri="{FF2B5EF4-FFF2-40B4-BE49-F238E27FC236}">
                <a16:creationId xmlns:a16="http://schemas.microsoft.com/office/drawing/2014/main" id="{CB0A63F6-208A-4DD2-ABFC-D8E809A2F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22"/>
          <a:stretch/>
        </p:blipFill>
        <p:spPr>
          <a:xfrm>
            <a:off x="3863756" y="4015104"/>
            <a:ext cx="1998681" cy="1686459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917EB9BB-B7B2-43DE-B9D7-BED500C40EBD}"/>
              </a:ext>
            </a:extLst>
          </p:cNvPr>
          <p:cNvSpPr/>
          <p:nvPr/>
        </p:nvSpPr>
        <p:spPr>
          <a:xfrm>
            <a:off x="3317500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pic>
        <p:nvPicPr>
          <p:cNvPr id="30" name="Picture 2" descr="Image result for linear regression equation">
            <a:extLst>
              <a:ext uri="{FF2B5EF4-FFF2-40B4-BE49-F238E27FC236}">
                <a16:creationId xmlns:a16="http://schemas.microsoft.com/office/drawing/2014/main" id="{3BC7F625-171F-4665-8CF4-30791DA81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3" t="17293" r="20115" b="65588"/>
          <a:stretch/>
        </p:blipFill>
        <p:spPr bwMode="auto">
          <a:xfrm>
            <a:off x="9556377" y="4652466"/>
            <a:ext cx="1711650" cy="33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lated image">
            <a:extLst>
              <a:ext uri="{FF2B5EF4-FFF2-40B4-BE49-F238E27FC236}">
                <a16:creationId xmlns:a16="http://schemas.microsoft.com/office/drawing/2014/main" id="{842A0DA6-41E2-4ED0-9595-566CA885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833" y="3990044"/>
            <a:ext cx="1975650" cy="166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E2A053AA-A766-4A89-9A4F-D1A6866E8E4D}"/>
              </a:ext>
            </a:extLst>
          </p:cNvPr>
          <p:cNvSpPr/>
          <p:nvPr/>
        </p:nvSpPr>
        <p:spPr>
          <a:xfrm>
            <a:off x="6051935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E47ADD1-73A6-4A53-9555-7E43FE7D29A0}"/>
              </a:ext>
            </a:extLst>
          </p:cNvPr>
          <p:cNvSpPr/>
          <p:nvPr/>
        </p:nvSpPr>
        <p:spPr>
          <a:xfrm>
            <a:off x="8793179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pic>
        <p:nvPicPr>
          <p:cNvPr id="40" name="Imagen 18">
            <a:extLst>
              <a:ext uri="{FF2B5EF4-FFF2-40B4-BE49-F238E27FC236}">
                <a16:creationId xmlns:a16="http://schemas.microsoft.com/office/drawing/2014/main" id="{B6ECCDAF-6C72-4A52-8CD5-C27651091B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154"/>
          <a:stretch/>
        </p:blipFill>
        <p:spPr>
          <a:xfrm>
            <a:off x="1177991" y="3926877"/>
            <a:ext cx="1899352" cy="17618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66E1FF-7A3B-444F-B3C9-469ADEC0DED2}"/>
              </a:ext>
            </a:extLst>
          </p:cNvPr>
          <p:cNvSpPr/>
          <p:nvPr/>
        </p:nvSpPr>
        <p:spPr>
          <a:xfrm>
            <a:off x="6525999" y="3939682"/>
            <a:ext cx="2214400" cy="176188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pic>
        <p:nvPicPr>
          <p:cNvPr id="25" name="Imagen 15">
            <a:extLst>
              <a:ext uri="{FF2B5EF4-FFF2-40B4-BE49-F238E27FC236}">
                <a16:creationId xmlns:a16="http://schemas.microsoft.com/office/drawing/2014/main" id="{0E8AF924-6B07-4884-8DAD-1DA05532AE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81"/>
          <a:stretch/>
        </p:blipFill>
        <p:spPr>
          <a:xfrm>
            <a:off x="6649948" y="4363308"/>
            <a:ext cx="1966499" cy="9146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CF1D31-7D02-43D3-AFBF-FAD1DCE02EE0}"/>
              </a:ext>
            </a:extLst>
          </p:cNvPr>
          <p:cNvSpPr txBox="1"/>
          <p:nvPr/>
        </p:nvSpPr>
        <p:spPr>
          <a:xfrm>
            <a:off x="928230" y="3335154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Create Bins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EAFF29-3D6B-4140-B4E7-6E18FB964D1A}"/>
              </a:ext>
            </a:extLst>
          </p:cNvPr>
          <p:cNvSpPr txBox="1"/>
          <p:nvPr/>
        </p:nvSpPr>
        <p:spPr>
          <a:xfrm>
            <a:off x="3672545" y="3335154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Assign Probabilities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25ACE7-39CD-4040-9AE7-9B542F5FFA87}"/>
              </a:ext>
            </a:extLst>
          </p:cNvPr>
          <p:cNvSpPr txBox="1"/>
          <p:nvPr/>
        </p:nvSpPr>
        <p:spPr>
          <a:xfrm>
            <a:off x="6399878" y="3342995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Bucket House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DDADFC-0770-451C-B3E4-9C280FD6B410}"/>
              </a:ext>
            </a:extLst>
          </p:cNvPr>
          <p:cNvSpPr txBox="1"/>
          <p:nvPr/>
        </p:nvSpPr>
        <p:spPr>
          <a:xfrm>
            <a:off x="9170043" y="3352019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Run Linear Reg.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0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  <a:br>
              <a:rPr lang="en-US" b="1" dirty="0"/>
            </a:br>
            <a:r>
              <a:rPr lang="en-US" sz="2800" dirty="0"/>
              <a:t>Step 2: 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531E0B-60B6-4C33-BFC0-DC6D24A220AF}"/>
                  </a:ext>
                </a:extLst>
              </p:cNvPr>
              <p:cNvSpPr txBox="1"/>
              <p:nvPr/>
            </p:nvSpPr>
            <p:spPr>
              <a:xfrm>
                <a:off x="1047989" y="1451471"/>
                <a:ext cx="424987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𝑉𝑎𝑟𝑖𝑎𝑏𝑙𝑒𝑠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𝑉𝑎𝑟𝑖𝑎𝑏𝑙𝑒𝑠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+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𝑉𝑎𝑟𝑖𝑎𝑏𝑙𝑒𝑠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𝑉𝑎𝑟𝑖𝑎𝑏𝑙𝑒𝑠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531E0B-60B6-4C33-BFC0-DC6D24A22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89" y="1451471"/>
                <a:ext cx="4249876" cy="553998"/>
              </a:xfrm>
              <a:prstGeom prst="rect">
                <a:avLst/>
              </a:prstGeom>
              <a:blipFill>
                <a:blip r:embed="rId2"/>
                <a:stretch>
                  <a:fillRect l="-2582" t="-14286" b="-18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007FD7A-1323-41A6-83DF-5715F6674DA9}"/>
              </a:ext>
            </a:extLst>
          </p:cNvPr>
          <p:cNvSpPr/>
          <p:nvPr/>
        </p:nvSpPr>
        <p:spPr>
          <a:xfrm>
            <a:off x="7645950" y="1804718"/>
            <a:ext cx="4073799" cy="4609640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137BE-0EF7-47C5-9AC8-20BDBF5EBA36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arcador de contenido 2">
                <a:extLst>
                  <a:ext uri="{FF2B5EF4-FFF2-40B4-BE49-F238E27FC236}">
                    <a16:creationId xmlns:a16="http://schemas.microsoft.com/office/drawing/2014/main" id="{3D522C8F-2C0D-4BDB-9CFB-EFD58D1347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5015" y="2159321"/>
                <a:ext cx="3718560" cy="33907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Iteration :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lang="en-U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each node has its own linear models</a:t>
                </a:r>
              </a:p>
              <a:p>
                <a:r>
                  <a:rPr lang="en-US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Stepwise operation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required each time to select the best features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 much computational power required!</a:t>
                </a:r>
              </a:p>
              <a:p>
                <a:r>
                  <a:rPr lang="en-US" b="1" dirty="0">
                    <a:solidFill>
                      <a:srgbClr val="FF7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Derail cross validations 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select best features</a:t>
                </a:r>
              </a:p>
            </p:txBody>
          </p:sp>
        </mc:Choice>
        <mc:Fallback xmlns="">
          <p:sp>
            <p:nvSpPr>
              <p:cNvPr id="11" name="Marcador de contenido 2">
                <a:extLst>
                  <a:ext uri="{FF2B5EF4-FFF2-40B4-BE49-F238E27FC236}">
                    <a16:creationId xmlns:a16="http://schemas.microsoft.com/office/drawing/2014/main" id="{3D522C8F-2C0D-4BDB-9CFB-EFD58D134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015" y="2159321"/>
                <a:ext cx="3718560" cy="3390777"/>
              </a:xfrm>
              <a:prstGeom prst="rect">
                <a:avLst/>
              </a:prstGeom>
              <a:blipFill>
                <a:blip r:embed="rId3"/>
                <a:stretch>
                  <a:fillRect l="-1148" t="-8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4">
            <a:extLst>
              <a:ext uri="{FF2B5EF4-FFF2-40B4-BE49-F238E27FC236}">
                <a16:creationId xmlns:a16="http://schemas.microsoft.com/office/drawing/2014/main" id="{9C78ECD3-A799-470F-A052-3CDC5D327179}"/>
              </a:ext>
            </a:extLst>
          </p:cNvPr>
          <p:cNvSpPr txBox="1"/>
          <p:nvPr/>
        </p:nvSpPr>
        <p:spPr>
          <a:xfrm>
            <a:off x="7966127" y="5333646"/>
            <a:ext cx="3516337" cy="744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GO!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keep it more simple.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44B497-4898-4806-BA2A-63C65F0137DF}"/>
              </a:ext>
            </a:extLst>
          </p:cNvPr>
          <p:cNvGrpSpPr/>
          <p:nvPr/>
        </p:nvGrpSpPr>
        <p:grpSpPr>
          <a:xfrm>
            <a:off x="928230" y="3335154"/>
            <a:ext cx="5216430" cy="2768809"/>
            <a:chOff x="928230" y="3335154"/>
            <a:chExt cx="5216430" cy="276880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2D6F052-1155-4585-A1F3-47898E04827E}"/>
                </a:ext>
              </a:extLst>
            </p:cNvPr>
            <p:cNvGrpSpPr/>
            <p:nvPr/>
          </p:nvGrpSpPr>
          <p:grpSpPr>
            <a:xfrm>
              <a:off x="928231" y="3522846"/>
              <a:ext cx="5207938" cy="2581117"/>
              <a:chOff x="928231" y="3917482"/>
              <a:chExt cx="4877969" cy="258111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157CE8-B812-4CEA-BDE6-A89FE68AD4C2}"/>
                  </a:ext>
                </a:extLst>
              </p:cNvPr>
              <p:cNvSpPr/>
              <p:nvPr/>
            </p:nvSpPr>
            <p:spPr>
              <a:xfrm>
                <a:off x="928231" y="3917482"/>
                <a:ext cx="2315484" cy="2569945"/>
              </a:xfrm>
              <a:prstGeom prst="rect">
                <a:avLst/>
              </a:prstGeom>
              <a:solidFill>
                <a:srgbClr val="D8EBFC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4400" b="1" spc="1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5051FE7-B38B-4568-8CCC-801ABA59F962}"/>
                  </a:ext>
                </a:extLst>
              </p:cNvPr>
              <p:cNvSpPr/>
              <p:nvPr/>
            </p:nvSpPr>
            <p:spPr>
              <a:xfrm>
                <a:off x="3490716" y="3928654"/>
                <a:ext cx="2315484" cy="2569945"/>
              </a:xfrm>
              <a:prstGeom prst="rect">
                <a:avLst/>
              </a:prstGeom>
              <a:solidFill>
                <a:srgbClr val="D8EBFC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4400" b="1" spc="1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C7C99E-2C6A-4311-AACA-42EAB58843CD}"/>
                </a:ext>
              </a:extLst>
            </p:cNvPr>
            <p:cNvSpPr txBox="1"/>
            <p:nvPr/>
          </p:nvSpPr>
          <p:spPr>
            <a:xfrm>
              <a:off x="928230" y="3335154"/>
              <a:ext cx="2472115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Stepwise operation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25611F-BBAB-4FE2-8DC6-E39775198206}"/>
                </a:ext>
              </a:extLst>
            </p:cNvPr>
            <p:cNvSpPr txBox="1"/>
            <p:nvPr/>
          </p:nvSpPr>
          <p:spPr>
            <a:xfrm>
              <a:off x="3672545" y="3335154"/>
              <a:ext cx="2472115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Prediction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B538A84-E6F7-4620-AE5E-D568A7F8EC92}"/>
              </a:ext>
            </a:extLst>
          </p:cNvPr>
          <p:cNvSpPr/>
          <p:nvPr/>
        </p:nvSpPr>
        <p:spPr>
          <a:xfrm>
            <a:off x="3317500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</p:spTree>
    <p:extLst>
      <p:ext uri="{BB962C8B-B14F-4D97-AF65-F5344CB8AC3E}">
        <p14:creationId xmlns:p14="http://schemas.microsoft.com/office/powerpoint/2010/main" val="3458748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1200-78CF-4C68-A193-6FF3C66A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Considerations</a:t>
            </a:r>
            <a:br>
              <a:rPr lang="en-US" b="1" dirty="0"/>
            </a:br>
            <a:r>
              <a:rPr lang="en-US" dirty="0"/>
              <a:t>XXXX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47B7-543F-4553-ADF6-6DF9331A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r>
              <a:rPr lang="en-US" dirty="0"/>
              <a:t>Project Management</a:t>
            </a:r>
          </a:p>
          <a:p>
            <a:r>
              <a:rPr lang="en-US" dirty="0"/>
              <a:t>Team Dynamics</a:t>
            </a:r>
          </a:p>
          <a:p>
            <a:r>
              <a:rPr lang="en-US" dirty="0"/>
              <a:t>Selecting a Model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324C7C-535E-499C-899C-2B935A98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br>
              <a:rPr lang="en-US" dirty="0"/>
            </a:br>
            <a:r>
              <a:rPr lang="en-US" sz="2800" dirty="0"/>
              <a:t>MY ROAD TO DISASTER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245BF-A43D-4AF8-AE9A-1C1DA310B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9" y="1684421"/>
            <a:ext cx="8915400" cy="4525879"/>
          </a:xfrm>
        </p:spPr>
        <p:txBody>
          <a:bodyPr>
            <a:normAutofit/>
          </a:bodyPr>
          <a:lstStyle/>
          <a:p>
            <a:r>
              <a:rPr lang="en-US" sz="3200" dirty="0"/>
              <a:t>Workflow</a:t>
            </a:r>
          </a:p>
          <a:p>
            <a:r>
              <a:rPr lang="en-US" sz="3200" dirty="0"/>
              <a:t>Project Objective</a:t>
            </a:r>
          </a:p>
          <a:p>
            <a:r>
              <a:rPr lang="en-US" sz="3200" dirty="0"/>
              <a:t>Exploratory Data Analysis</a:t>
            </a:r>
          </a:p>
          <a:p>
            <a:r>
              <a:rPr lang="en-US" sz="3200" dirty="0"/>
              <a:t>Data Preparation</a:t>
            </a:r>
          </a:p>
          <a:p>
            <a:r>
              <a:rPr lang="en-US" sz="3200" dirty="0"/>
              <a:t>Selecting a Model</a:t>
            </a:r>
          </a:p>
          <a:p>
            <a:r>
              <a:rPr lang="en-US" sz="3200" dirty="0"/>
              <a:t>Final Model</a:t>
            </a:r>
          </a:p>
          <a:p>
            <a:r>
              <a:rPr lang="en-US" sz="3200" dirty="0"/>
              <a:t>Final Considerations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597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FB535D-0686-46D0-8D5B-42AE3A5ACF0E}"/>
              </a:ext>
            </a:extLst>
          </p:cNvPr>
          <p:cNvSpPr/>
          <p:nvPr/>
        </p:nvSpPr>
        <p:spPr>
          <a:xfrm>
            <a:off x="3649687" y="1558977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Team: Finding the best prediction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&amp; Exploring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&amp; Python: Each focused on language of choice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7B052A-3C7C-4EB6-8A74-13D8A37CE167}"/>
              </a:ext>
            </a:extLst>
          </p:cNvPr>
          <p:cNvSpPr/>
          <p:nvPr/>
        </p:nvSpPr>
        <p:spPr>
          <a:xfrm>
            <a:off x="3649687" y="2597741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D4FBC1-5BEA-422D-BB0C-A7F13F198AC0}"/>
              </a:ext>
            </a:extLst>
          </p:cNvPr>
          <p:cNvSpPr/>
          <p:nvPr/>
        </p:nvSpPr>
        <p:spPr>
          <a:xfrm>
            <a:off x="3649687" y="3602691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74FEBD-0DA7-455C-8446-775C6A0E7545}"/>
              </a:ext>
            </a:extLst>
          </p:cNvPr>
          <p:cNvSpPr/>
          <p:nvPr/>
        </p:nvSpPr>
        <p:spPr>
          <a:xfrm>
            <a:off x="3649687" y="4681459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64A6A-359B-4B1A-ACB3-74F185AADE41}"/>
              </a:ext>
            </a:extLst>
          </p:cNvPr>
          <p:cNvSpPr/>
          <p:nvPr/>
        </p:nvSpPr>
        <p:spPr>
          <a:xfrm>
            <a:off x="3649687" y="5686697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5C6428-2A19-43AB-B3B7-AEEE6C5B74B5}"/>
              </a:ext>
            </a:extLst>
          </p:cNvPr>
          <p:cNvSpPr/>
          <p:nvPr/>
        </p:nvSpPr>
        <p:spPr>
          <a:xfrm>
            <a:off x="1450961" y="1499647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Team &amp; Personal Objectives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E6A7B9-54A3-4A62-8341-C411F961E7D3}"/>
              </a:ext>
            </a:extLst>
          </p:cNvPr>
          <p:cNvSpPr/>
          <p:nvPr/>
        </p:nvSpPr>
        <p:spPr>
          <a:xfrm>
            <a:off x="1450958" y="2534839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195FCE-027F-42D6-A1D1-4270AB0453F1}"/>
              </a:ext>
            </a:extLst>
          </p:cNvPr>
          <p:cNvSpPr/>
          <p:nvPr/>
        </p:nvSpPr>
        <p:spPr>
          <a:xfrm>
            <a:off x="1450960" y="3570031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Model Explorations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CB4395-7553-4CCD-98E6-F4E36C10E973}"/>
              </a:ext>
            </a:extLst>
          </p:cNvPr>
          <p:cNvSpPr/>
          <p:nvPr/>
        </p:nvSpPr>
        <p:spPr>
          <a:xfrm>
            <a:off x="1450960" y="4605223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Model Optimization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86DFC8-8F36-4009-97CB-6A7A50F370D3}"/>
              </a:ext>
            </a:extLst>
          </p:cNvPr>
          <p:cNvSpPr/>
          <p:nvPr/>
        </p:nvSpPr>
        <p:spPr>
          <a:xfrm>
            <a:off x="1450958" y="5640414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Final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6950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4F4A2E-F386-4B22-9459-E9B47072CE58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b="1" spc="10" dirty="0"/>
              <a:t>Send ideas on Slack</a:t>
            </a:r>
            <a:endParaRPr lang="en-US" sz="4400" spc="10" dirty="0"/>
          </a:p>
        </p:txBody>
      </p:sp>
    </p:spTree>
    <p:extLst>
      <p:ext uri="{BB962C8B-B14F-4D97-AF65-F5344CB8AC3E}">
        <p14:creationId xmlns:p14="http://schemas.microsoft.com/office/powerpoint/2010/main" val="2640082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04E589-9276-4707-ADE0-88DA6315A1DC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Response Variable: Frist Look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347624-4874-4326-A8E0-8FF6A811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67" y="2200286"/>
            <a:ext cx="5784973" cy="413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3736AA9-59AB-40F2-A065-AB8C163A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66" y="2214842"/>
            <a:ext cx="3809366" cy="33629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Histogram: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Skew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QQ plot: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Transformation is </a:t>
            </a:r>
            <a:r>
              <a:rPr lang="en-US" b="1" dirty="0">
                <a:solidFill>
                  <a:srgbClr val="F6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enough to correct heavy tails</a:t>
            </a:r>
          </a:p>
          <a:p>
            <a:pPr marL="0" indent="0">
              <a:buNone/>
            </a:pPr>
            <a:endParaRPr lang="en-US" b="1" dirty="0">
              <a:solidFill>
                <a:srgbClr val="F6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Observations in the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6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tails will be THE HARDEST TO PREDICT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E05EE-D08B-49A4-AEDF-9CBCEA5351FF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Takeaway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7B1D0-142B-4C51-89E6-D3C860605E56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Response Variable: Histogram &amp; QQ-</a:t>
            </a:r>
            <a:r>
              <a:rPr lang="en-US" dirty="0" err="1"/>
              <a:t>PLot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8C4E9F9-05E8-4626-9FAE-2D878CBB84DE}"/>
              </a:ext>
            </a:extLst>
          </p:cNvPr>
          <p:cNvSpPr/>
          <p:nvPr/>
        </p:nvSpPr>
        <p:spPr>
          <a:xfrm rot="441066">
            <a:off x="2557688" y="3512754"/>
            <a:ext cx="1137920" cy="165315"/>
          </a:xfrm>
          <a:prstGeom prst="right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E1D8A63-9AB5-462A-A0FE-9D6008DCBB8D}"/>
              </a:ext>
            </a:extLst>
          </p:cNvPr>
          <p:cNvSpPr/>
          <p:nvPr/>
        </p:nvSpPr>
        <p:spPr>
          <a:xfrm>
            <a:off x="6386795" y="4478866"/>
            <a:ext cx="183338" cy="207433"/>
          </a:xfrm>
          <a:prstGeom prst="down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6374BB4-859C-41E0-BC00-1555250AABB0}"/>
              </a:ext>
            </a:extLst>
          </p:cNvPr>
          <p:cNvSpPr/>
          <p:nvPr/>
        </p:nvSpPr>
        <p:spPr>
          <a:xfrm rot="5626218">
            <a:off x="4913594" y="5731934"/>
            <a:ext cx="183338" cy="207433"/>
          </a:xfrm>
          <a:prstGeom prst="down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D98474-26C5-49C9-A338-4945C1B99917}"/>
              </a:ext>
            </a:extLst>
          </p:cNvPr>
          <p:cNvSpPr/>
          <p:nvPr/>
        </p:nvSpPr>
        <p:spPr>
          <a:xfrm rot="2618967">
            <a:off x="3322689" y="4341212"/>
            <a:ext cx="380461" cy="135391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65C343-7CDE-4B37-B442-195F4E21B020}"/>
              </a:ext>
            </a:extLst>
          </p:cNvPr>
          <p:cNvSpPr/>
          <p:nvPr/>
        </p:nvSpPr>
        <p:spPr>
          <a:xfrm>
            <a:off x="6381909" y="3554730"/>
            <a:ext cx="341453" cy="151161"/>
          </a:xfrm>
          <a:prstGeom prst="right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F204891-54CF-46BA-8693-48B3C7AD1531}"/>
              </a:ext>
            </a:extLst>
          </p:cNvPr>
          <p:cNvSpPr/>
          <p:nvPr/>
        </p:nvSpPr>
        <p:spPr>
          <a:xfrm rot="10800000">
            <a:off x="4725015" y="3561079"/>
            <a:ext cx="341453" cy="151161"/>
          </a:xfrm>
          <a:prstGeom prst="right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</p:spTree>
    <p:extLst>
      <p:ext uri="{BB962C8B-B14F-4D97-AF65-F5344CB8AC3E}">
        <p14:creationId xmlns:p14="http://schemas.microsoft.com/office/powerpoint/2010/main" val="332502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Year Built: do new houses sell for higher prices?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F43B898-2D86-4D9C-80E1-0D835A368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1"/>
          <a:stretch/>
        </p:blipFill>
        <p:spPr bwMode="auto">
          <a:xfrm>
            <a:off x="992082" y="2139504"/>
            <a:ext cx="6329680" cy="428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D75622-AC59-49FE-B580-703836F3FE0A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B489A-FB8F-48DC-A5B9-4DDD4491B352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2. Takeaway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3FF12-D937-4464-96D2-44B4D1E51C3D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Sales Price x Year Build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18F43B87-C417-4463-94A0-1AAC981B23A3}"/>
              </a:ext>
            </a:extLst>
          </p:cNvPr>
          <p:cNvSpPr txBox="1">
            <a:spLocks/>
          </p:cNvSpPr>
          <p:nvPr/>
        </p:nvSpPr>
        <p:spPr>
          <a:xfrm>
            <a:off x="7870839" y="2259396"/>
            <a:ext cx="3408098" cy="275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correlation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the variables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 Built density suggests there are </a:t>
            </a:r>
            <a:r>
              <a:rPr lang="en-US" b="1" dirty="0">
                <a:solidFill>
                  <a:srgbClr val="C00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building sprees</a:t>
            </a:r>
          </a:p>
        </p:txBody>
      </p:sp>
    </p:spTree>
    <p:extLst>
      <p:ext uri="{BB962C8B-B14F-4D97-AF65-F5344CB8AC3E}">
        <p14:creationId xmlns:p14="http://schemas.microsoft.com/office/powerpoint/2010/main" val="362224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Neighborhoods: differences explained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0ABD9-BD15-42F2-919B-A0FA5EC70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70" y="2115943"/>
            <a:ext cx="5723663" cy="408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770FD9-DC12-420B-838D-7B56C388ACE5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5183-F693-4411-A42F-D5EB88F4F2A6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3. Takeaway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65BFE-B052-4133-8895-B83DEB5151EE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Sales Price x Year Build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AE7D3B0-9C0F-4726-83B2-845D8B71FAE5}"/>
              </a:ext>
            </a:extLst>
          </p:cNvPr>
          <p:cNvSpPr txBox="1">
            <a:spLocks/>
          </p:cNvSpPr>
          <p:nvPr/>
        </p:nvSpPr>
        <p:spPr>
          <a:xfrm>
            <a:off x="7813040" y="2115943"/>
            <a:ext cx="3718560" cy="3390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differences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neighborhoods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explained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neighborhoods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 up over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Exponentially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drives up average price</a:t>
            </a:r>
          </a:p>
          <a:p>
            <a:r>
              <a:rPr lang="en-US" b="1" dirty="0">
                <a:solidFill>
                  <a:srgbClr val="FF7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“Up and coming”</a:t>
            </a:r>
            <a:r>
              <a:rPr lang="en-US" dirty="0">
                <a:solidFill>
                  <a:srgbClr val="3AB6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7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Gentrification?</a:t>
            </a:r>
          </a:p>
        </p:txBody>
      </p:sp>
    </p:spTree>
    <p:extLst>
      <p:ext uri="{BB962C8B-B14F-4D97-AF65-F5344CB8AC3E}">
        <p14:creationId xmlns:p14="http://schemas.microsoft.com/office/powerpoint/2010/main" val="136828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22AA99B-57D1-479B-BA7B-97C0F40D2012}"/>
              </a:ext>
            </a:extLst>
          </p:cNvPr>
          <p:cNvSpPr/>
          <p:nvPr/>
        </p:nvSpPr>
        <p:spPr>
          <a:xfrm>
            <a:off x="760967" y="1814876"/>
            <a:ext cx="5616000" cy="47644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7596002" cy="1280890"/>
          </a:xfrm>
        </p:spPr>
        <p:txBody>
          <a:bodyPr>
            <a:normAutofit/>
          </a:bodyPr>
          <a:lstStyle/>
          <a:p>
            <a:r>
              <a:rPr lang="en-US" b="1" dirty="0"/>
              <a:t>Pre-Processing</a:t>
            </a:r>
            <a:br>
              <a:rPr lang="en-US" sz="4000" b="1" dirty="0"/>
            </a:br>
            <a:r>
              <a:rPr lang="en-US" sz="2800" dirty="0"/>
              <a:t>Missing Data and string values “fixing”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D8D08A0B-EC85-9547-BF33-E21A24D615E4}"/>
              </a:ext>
            </a:extLst>
          </p:cNvPr>
          <p:cNvSpPr txBox="1">
            <a:spLocks/>
          </p:cNvSpPr>
          <p:nvPr/>
        </p:nvSpPr>
        <p:spPr>
          <a:xfrm>
            <a:off x="760760" y="1426972"/>
            <a:ext cx="5616000" cy="3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36000" rIns="91440" bIns="3600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Missing Data Training and Test Set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05A107A-64A4-B340-94F3-A0DC78B0EE5A}"/>
              </a:ext>
            </a:extLst>
          </p:cNvPr>
          <p:cNvGrpSpPr/>
          <p:nvPr/>
        </p:nvGrpSpPr>
        <p:grpSpPr>
          <a:xfrm>
            <a:off x="641354" y="2352030"/>
            <a:ext cx="5737144" cy="480376"/>
            <a:chOff x="411854" y="5803817"/>
            <a:chExt cx="6420681" cy="480376"/>
          </a:xfrm>
        </p:grpSpPr>
        <p:sp>
          <p:nvSpPr>
            <p:cNvPr id="9" name="Title 12">
              <a:extLst>
                <a:ext uri="{FF2B5EF4-FFF2-40B4-BE49-F238E27FC236}">
                  <a16:creationId xmlns:a16="http://schemas.microsoft.com/office/drawing/2014/main" id="{AC951801-8E78-194B-8ED1-5FABB231BC95}"/>
                </a:ext>
              </a:extLst>
            </p:cNvPr>
            <p:cNvSpPr txBox="1">
              <a:spLocks/>
            </p:cNvSpPr>
            <p:nvPr/>
          </p:nvSpPr>
          <p:spPr>
            <a:xfrm>
              <a:off x="1705891" y="5803817"/>
              <a:ext cx="2095534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CATEGORICAL VALUES</a:t>
              </a:r>
            </a:p>
          </p:txBody>
        </p:sp>
        <p:sp>
          <p:nvSpPr>
            <p:cNvPr id="10" name="Title 12">
              <a:extLst>
                <a:ext uri="{FF2B5EF4-FFF2-40B4-BE49-F238E27FC236}">
                  <a16:creationId xmlns:a16="http://schemas.microsoft.com/office/drawing/2014/main" id="{A355F2F7-5CDC-6740-A9B6-82B96DF0CA4D}"/>
                </a:ext>
              </a:extLst>
            </p:cNvPr>
            <p:cNvSpPr txBox="1">
              <a:spLocks/>
            </p:cNvSpPr>
            <p:nvPr/>
          </p:nvSpPr>
          <p:spPr>
            <a:xfrm>
              <a:off x="3991783" y="5803817"/>
              <a:ext cx="1126386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MNAR</a:t>
              </a:r>
            </a:p>
          </p:txBody>
        </p:sp>
        <p:sp>
          <p:nvSpPr>
            <p:cNvPr id="11" name="Title 12">
              <a:extLst>
                <a:ext uri="{FF2B5EF4-FFF2-40B4-BE49-F238E27FC236}">
                  <a16:creationId xmlns:a16="http://schemas.microsoft.com/office/drawing/2014/main" id="{15D01F97-0E90-924C-9120-5A05C40AC6E7}"/>
                </a:ext>
              </a:extLst>
            </p:cNvPr>
            <p:cNvSpPr txBox="1">
              <a:spLocks/>
            </p:cNvSpPr>
            <p:nvPr/>
          </p:nvSpPr>
          <p:spPr>
            <a:xfrm>
              <a:off x="5296370" y="5803817"/>
              <a:ext cx="1536165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CHARACTER IMPUTES</a:t>
              </a:r>
            </a:p>
          </p:txBody>
        </p:sp>
        <p:sp>
          <p:nvSpPr>
            <p:cNvPr id="12" name="Title 12">
              <a:extLst>
                <a:ext uri="{FF2B5EF4-FFF2-40B4-BE49-F238E27FC236}">
                  <a16:creationId xmlns:a16="http://schemas.microsoft.com/office/drawing/2014/main" id="{6DE214BC-0536-7246-89E5-2152A04842C6}"/>
                </a:ext>
              </a:extLst>
            </p:cNvPr>
            <p:cNvSpPr txBox="1">
              <a:spLocks/>
            </p:cNvSpPr>
            <p:nvPr/>
          </p:nvSpPr>
          <p:spPr>
            <a:xfrm>
              <a:off x="411854" y="5803817"/>
              <a:ext cx="1417498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Decision:</a:t>
              </a:r>
            </a:p>
          </p:txBody>
        </p:sp>
        <p:sp>
          <p:nvSpPr>
            <p:cNvPr id="14" name="Title 12">
              <a:extLst>
                <a:ext uri="{FF2B5EF4-FFF2-40B4-BE49-F238E27FC236}">
                  <a16:creationId xmlns:a16="http://schemas.microsoft.com/office/drawing/2014/main" id="{99B40AA2-BF32-334B-9706-EF3B0F1A9702}"/>
                </a:ext>
              </a:extLst>
            </p:cNvPr>
            <p:cNvSpPr txBox="1">
              <a:spLocks/>
            </p:cNvSpPr>
            <p:nvPr/>
          </p:nvSpPr>
          <p:spPr>
            <a:xfrm>
              <a:off x="3687366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5" name="Title 12">
              <a:extLst>
                <a:ext uri="{FF2B5EF4-FFF2-40B4-BE49-F238E27FC236}">
                  <a16:creationId xmlns:a16="http://schemas.microsoft.com/office/drawing/2014/main" id="{54871B52-8637-0649-A793-329EA45969AA}"/>
                </a:ext>
              </a:extLst>
            </p:cNvPr>
            <p:cNvSpPr txBox="1">
              <a:spLocks/>
            </p:cNvSpPr>
            <p:nvPr/>
          </p:nvSpPr>
          <p:spPr>
            <a:xfrm>
              <a:off x="5039732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23" name="Title 12">
            <a:extLst>
              <a:ext uri="{FF2B5EF4-FFF2-40B4-BE49-F238E27FC236}">
                <a16:creationId xmlns:a16="http://schemas.microsoft.com/office/drawing/2014/main" id="{95D182A2-D1D2-7E43-84F7-D006D240F564}"/>
              </a:ext>
            </a:extLst>
          </p:cNvPr>
          <p:cNvSpPr txBox="1">
            <a:spLocks/>
          </p:cNvSpPr>
          <p:nvPr/>
        </p:nvSpPr>
        <p:spPr>
          <a:xfrm>
            <a:off x="949603" y="1908317"/>
            <a:ext cx="5254484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3600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Making sure models won’t ignore NAs meaning 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3F1332F9-9649-B349-8E9E-B4AD10B5F0B3}"/>
              </a:ext>
            </a:extLst>
          </p:cNvPr>
          <p:cNvSpPr/>
          <p:nvPr/>
        </p:nvSpPr>
        <p:spPr>
          <a:xfrm>
            <a:off x="6493352" y="1832396"/>
            <a:ext cx="5088690" cy="2700000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376583B0-E75C-1540-A69C-5DDCA3815D6A}"/>
              </a:ext>
            </a:extLst>
          </p:cNvPr>
          <p:cNvSpPr/>
          <p:nvPr/>
        </p:nvSpPr>
        <p:spPr>
          <a:xfrm>
            <a:off x="6493352" y="4983463"/>
            <a:ext cx="5088690" cy="159581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8" name="Title 12">
            <a:extLst>
              <a:ext uri="{FF2B5EF4-FFF2-40B4-BE49-F238E27FC236}">
                <a16:creationId xmlns:a16="http://schemas.microsoft.com/office/drawing/2014/main" id="{AD1410AA-A972-274F-802F-6124D848F776}"/>
              </a:ext>
            </a:extLst>
          </p:cNvPr>
          <p:cNvSpPr txBox="1">
            <a:spLocks/>
          </p:cNvSpPr>
          <p:nvPr/>
        </p:nvSpPr>
        <p:spPr>
          <a:xfrm>
            <a:off x="6493353" y="4587463"/>
            <a:ext cx="5088690" cy="3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36000" rIns="91440" bIns="45720" rtlCol="0" anchor="t">
            <a:normAutofit fontScale="92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3. </a:t>
            </a:r>
            <a:r>
              <a:rPr lang="en-US" dirty="0" err="1"/>
              <a:t>Dummifying</a:t>
            </a:r>
            <a:r>
              <a:rPr lang="en-US" dirty="0"/>
              <a:t> Character Values (Python)</a:t>
            </a:r>
          </a:p>
          <a:p>
            <a:endParaRPr lang="en-US" dirty="0"/>
          </a:p>
        </p:txBody>
      </p:sp>
      <p:sp>
        <p:nvSpPr>
          <p:cNvPr id="39" name="Title 12">
            <a:extLst>
              <a:ext uri="{FF2B5EF4-FFF2-40B4-BE49-F238E27FC236}">
                <a16:creationId xmlns:a16="http://schemas.microsoft.com/office/drawing/2014/main" id="{EE5D74C2-D1D0-7445-82D5-4D2536E284FC}"/>
              </a:ext>
            </a:extLst>
          </p:cNvPr>
          <p:cNvSpPr txBox="1">
            <a:spLocks/>
          </p:cNvSpPr>
          <p:nvPr/>
        </p:nvSpPr>
        <p:spPr>
          <a:xfrm>
            <a:off x="6495477" y="1426972"/>
            <a:ext cx="5088690" cy="3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3600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Features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itle 12">
                <a:extLst>
                  <a:ext uri="{FF2B5EF4-FFF2-40B4-BE49-F238E27FC236}">
                    <a16:creationId xmlns:a16="http://schemas.microsoft.com/office/drawing/2014/main" id="{1D9A55C6-E474-974E-8C74-4DAFD4BD24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1820" y="1893844"/>
                <a:ext cx="5090221" cy="4803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 with character values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“CATEGORICAL”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 with number values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“NUMERICAL”</a:t>
                </a:r>
              </a:p>
              <a:p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itle 12">
                <a:extLst>
                  <a:ext uri="{FF2B5EF4-FFF2-40B4-BE49-F238E27FC236}">
                    <a16:creationId xmlns:a16="http://schemas.microsoft.com/office/drawing/2014/main" id="{1D9A55C6-E474-974E-8C74-4DAFD4BD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820" y="1893844"/>
                <a:ext cx="5090221" cy="480376"/>
              </a:xfrm>
              <a:prstGeom prst="rect">
                <a:avLst/>
              </a:prstGeom>
              <a:blipFill>
                <a:blip r:embed="rId2"/>
                <a:stretch>
                  <a:fillRect l="-249" b="-5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agem 40">
            <a:extLst>
              <a:ext uri="{FF2B5EF4-FFF2-40B4-BE49-F238E27FC236}">
                <a16:creationId xmlns:a16="http://schemas.microsoft.com/office/drawing/2014/main" id="{248C6C9E-3D39-C543-A0C7-3993C06A8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25" y="3154081"/>
            <a:ext cx="4760925" cy="1215555"/>
          </a:xfrm>
          <a:prstGeom prst="rect">
            <a:avLst/>
          </a:prstGeom>
        </p:spPr>
      </p:pic>
      <p:sp>
        <p:nvSpPr>
          <p:cNvPr id="42" name="Title 12">
            <a:extLst>
              <a:ext uri="{FF2B5EF4-FFF2-40B4-BE49-F238E27FC236}">
                <a16:creationId xmlns:a16="http://schemas.microsoft.com/office/drawing/2014/main" id="{6DFB8742-2CB9-B84C-B68B-2A4858F76923}"/>
              </a:ext>
            </a:extLst>
          </p:cNvPr>
          <p:cNvSpPr txBox="1">
            <a:spLocks/>
          </p:cNvSpPr>
          <p:nvPr/>
        </p:nvSpPr>
        <p:spPr>
          <a:xfrm>
            <a:off x="6707616" y="2663249"/>
            <a:ext cx="4664412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Using appropriate models to each value type</a:t>
            </a:r>
          </a:p>
        </p:txBody>
      </p:sp>
      <p:sp>
        <p:nvSpPr>
          <p:cNvPr id="43" name="Title 12">
            <a:extLst>
              <a:ext uri="{FF2B5EF4-FFF2-40B4-BE49-F238E27FC236}">
                <a16:creationId xmlns:a16="http://schemas.microsoft.com/office/drawing/2014/main" id="{36629662-71E1-2E47-84D7-CA1CAA9E50C4}"/>
              </a:ext>
            </a:extLst>
          </p:cNvPr>
          <p:cNvSpPr txBox="1">
            <a:spLocks/>
          </p:cNvSpPr>
          <p:nvPr/>
        </p:nvSpPr>
        <p:spPr>
          <a:xfrm>
            <a:off x="6707617" y="6051298"/>
            <a:ext cx="4664412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Allowing the use of all features in all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itle 12">
                <a:extLst>
                  <a:ext uri="{FF2B5EF4-FFF2-40B4-BE49-F238E27FC236}">
                    <a16:creationId xmlns:a16="http://schemas.microsoft.com/office/drawing/2014/main" id="{6F260A68-9C69-2846-977B-C619D4411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352" y="5085830"/>
                <a:ext cx="5088690" cy="4803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Spreading features string levels to columns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binary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Dropping dominant level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default</a:t>
                </a: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itle 12">
                <a:extLst>
                  <a:ext uri="{FF2B5EF4-FFF2-40B4-BE49-F238E27FC236}">
                    <a16:creationId xmlns:a16="http://schemas.microsoft.com/office/drawing/2014/main" id="{6F260A68-9C69-2846-977B-C619D441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52" y="5085830"/>
                <a:ext cx="5088690" cy="480376"/>
              </a:xfrm>
              <a:prstGeom prst="rect">
                <a:avLst/>
              </a:prstGeom>
              <a:blipFill>
                <a:blip r:embed="rId4"/>
                <a:stretch>
                  <a:fillRect l="-249" b="-5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6D69527C-74D2-8B42-BB40-4919C97B0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505" y="2877376"/>
            <a:ext cx="4897308" cy="2965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itle 12">
                <a:extLst>
                  <a:ext uri="{FF2B5EF4-FFF2-40B4-BE49-F238E27FC236}">
                    <a16:creationId xmlns:a16="http://schemas.microsoft.com/office/drawing/2014/main" id="{0983A813-A3BA-484E-A780-EA2071A87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9603" y="5943684"/>
                <a:ext cx="5254484" cy="360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4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Other Missing Values (Test Set)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MCAR : Impute </a:t>
                </a:r>
                <a:r>
                  <a:rPr lang="en-US" sz="1400" b="1" dirty="0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kNN</a:t>
                </a: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values 							       (k = 1)</a:t>
                </a:r>
              </a:p>
            </p:txBody>
          </p:sp>
        </mc:Choice>
        <mc:Fallback xmlns="">
          <p:sp>
            <p:nvSpPr>
              <p:cNvPr id="49" name="Title 12">
                <a:extLst>
                  <a:ext uri="{FF2B5EF4-FFF2-40B4-BE49-F238E27FC236}">
                    <a16:creationId xmlns:a16="http://schemas.microsoft.com/office/drawing/2014/main" id="{0983A813-A3BA-484E-A780-EA2071A8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03" y="5943684"/>
                <a:ext cx="5254484" cy="360000"/>
              </a:xfrm>
              <a:prstGeom prst="rect">
                <a:avLst/>
              </a:prstGeom>
              <a:blipFill>
                <a:blip r:embed="rId7"/>
                <a:stretch>
                  <a:fillRect l="-241" t="-3571" r="-723" b="-60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76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3CAFE2-C89C-4DF0-B911-D85525ABC77A}"/>
              </a:ext>
            </a:extLst>
          </p:cNvPr>
          <p:cNvSpPr/>
          <p:nvPr/>
        </p:nvSpPr>
        <p:spPr>
          <a:xfrm>
            <a:off x="803001" y="1785864"/>
            <a:ext cx="6039974" cy="48533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r>
              <a:rPr lang="en-US" sz="2800" dirty="0"/>
              <a:t>Feature Transformation: Identify Predictors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8EEEE-CB91-4A06-A18A-B411D124D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072081"/>
            <a:ext cx="5804750" cy="432701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EE61BF5-5EAD-4867-BFA6-441C5FAED0A9}"/>
              </a:ext>
            </a:extLst>
          </p:cNvPr>
          <p:cNvSpPr/>
          <p:nvPr/>
        </p:nvSpPr>
        <p:spPr>
          <a:xfrm>
            <a:off x="7645950" y="1785863"/>
            <a:ext cx="4073799" cy="48533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3381E-DE15-435E-957A-0122DAC5F1A3}"/>
              </a:ext>
            </a:extLst>
          </p:cNvPr>
          <p:cNvSpPr txBox="1"/>
          <p:nvPr/>
        </p:nvSpPr>
        <p:spPr>
          <a:xfrm>
            <a:off x="803001" y="1416532"/>
            <a:ext cx="6039974" cy="54702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Features: Histograms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CD595C-94B1-473F-844D-7079C5F59DA7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Candidates </a:t>
            </a: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E5A8D9-DF9A-4DE5-9645-F277E52E1B83}"/>
              </a:ext>
            </a:extLst>
          </p:cNvPr>
          <p:cNvGrpSpPr/>
          <p:nvPr/>
        </p:nvGrpSpPr>
        <p:grpSpPr>
          <a:xfrm>
            <a:off x="7782611" y="2003345"/>
            <a:ext cx="3800476" cy="3066408"/>
            <a:chOff x="7762566" y="2003830"/>
            <a:chExt cx="3586367" cy="292236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0253C20-06D6-4B5A-AA38-6F804E2CF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68" b="82369"/>
            <a:stretch/>
          </p:blipFill>
          <p:spPr>
            <a:xfrm>
              <a:off x="9485668" y="2003830"/>
              <a:ext cx="1821526" cy="14361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333C033-D651-4822-ABB6-701381091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6" t="17246" r="33543" b="66568"/>
            <a:stretch/>
          </p:blipFill>
          <p:spPr>
            <a:xfrm>
              <a:off x="7771032" y="2072081"/>
              <a:ext cx="1757868" cy="131840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236AD7-FA80-4328-AFAA-7F811E65E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16" r="84266" b="49865"/>
            <a:stretch/>
          </p:blipFill>
          <p:spPr>
            <a:xfrm>
              <a:off x="7762566" y="3508196"/>
              <a:ext cx="1723102" cy="135371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574EB8-D7D8-4A96-8735-4ACD8ECB12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6" t="66213" r="33167" b="15963"/>
            <a:stretch/>
          </p:blipFill>
          <p:spPr>
            <a:xfrm>
              <a:off x="9549865" y="3474389"/>
              <a:ext cx="1799068" cy="1451810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5109D8-0F2F-4153-A71D-6BE94D8C4AB2}"/>
              </a:ext>
            </a:extLst>
          </p:cNvPr>
          <p:cNvSpPr/>
          <p:nvPr/>
        </p:nvSpPr>
        <p:spPr>
          <a:xfrm>
            <a:off x="7032352" y="3282979"/>
            <a:ext cx="438150" cy="1645156"/>
          </a:xfrm>
          <a:prstGeom prst="rightArrow">
            <a:avLst>
              <a:gd name="adj1" fmla="val 65212"/>
              <a:gd name="adj2" fmla="val 50000"/>
            </a:avLst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D947A7-AC32-4A8E-A463-EC9089C65CA1}"/>
              </a:ext>
            </a:extLst>
          </p:cNvPr>
          <p:cNvSpPr txBox="1"/>
          <p:nvPr/>
        </p:nvSpPr>
        <p:spPr>
          <a:xfrm>
            <a:off x="8014386" y="5309896"/>
            <a:ext cx="3336926" cy="11417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Features show right skewness.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Analyzed if fit for some type of transformations..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24B97-748A-4B55-8B61-952F6DDF7D8F}"/>
              </a:ext>
            </a:extLst>
          </p:cNvPr>
          <p:cNvSpPr txBox="1"/>
          <p:nvPr/>
        </p:nvSpPr>
        <p:spPr>
          <a:xfrm>
            <a:off x="3015666" y="5852160"/>
            <a:ext cx="3557854" cy="599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Identified and analyzed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predictors 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13710673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2"/>
        </a:solidFill>
        <a:ln w="57150"/>
      </a:spPr>
      <a:bodyPr rtlCol="0" anchor="ctr"/>
      <a:lstStyle>
        <a:defPPr algn="ctr">
          <a:lnSpc>
            <a:spcPct val="150000"/>
          </a:lnSpc>
          <a:defRPr sz="4400" b="1" spc="1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3008</TotalTime>
  <Words>809</Words>
  <Application>Microsoft Office PowerPoint</Application>
  <PresentationFormat>Widescreen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Century Gothic</vt:lpstr>
      <vt:lpstr>Wingdings</vt:lpstr>
      <vt:lpstr>Wingdings 3</vt:lpstr>
      <vt:lpstr>Wisp</vt:lpstr>
      <vt:lpstr>[Project Name] XXXXXXX</vt:lpstr>
      <vt:lpstr>Agenda MY ROAD TO DISASTER</vt:lpstr>
      <vt:lpstr>Workflow XXXX</vt:lpstr>
      <vt:lpstr>Project Objective XXXX</vt:lpstr>
      <vt:lpstr>Exploratory Data Analysis Response Variable: Frist Look</vt:lpstr>
      <vt:lpstr>Exploratory Data Analysis Year Built: do new houses sell for higher prices?</vt:lpstr>
      <vt:lpstr>Exploratory Data Analysis Neighborhoods: differences explained</vt:lpstr>
      <vt:lpstr>Pre-Processing Missing Data and string values “fixing”</vt:lpstr>
      <vt:lpstr>Data Preparation Feature Transformation: Identify Predictors</vt:lpstr>
      <vt:lpstr>Data Preparation Feature Transformation: Log</vt:lpstr>
      <vt:lpstr>Selecting a Model Our approach to minimize the RMSE</vt:lpstr>
      <vt:lpstr>Selecting a Model Lasso Regression: decent R2 Adj.; poor use of Features </vt:lpstr>
      <vt:lpstr>Selecting a Model Boosting trees combined with linear models</vt:lpstr>
      <vt:lpstr>Final Model Step 1: Naïve Bayes</vt:lpstr>
      <vt:lpstr>Final Model Step 2: Linear Regression Model</vt:lpstr>
      <vt:lpstr>Final Considerations XXXX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Esteve</dc:creator>
  <cp:lastModifiedBy>Adrian Kay</cp:lastModifiedBy>
  <cp:revision>119</cp:revision>
  <dcterms:created xsi:type="dcterms:W3CDTF">2018-10-30T19:18:56Z</dcterms:created>
  <dcterms:modified xsi:type="dcterms:W3CDTF">2018-11-18T20:37:21Z</dcterms:modified>
</cp:coreProperties>
</file>