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6"/>
  </p:notesMasterIdLst>
  <p:handoutMasterIdLst>
    <p:handoutMasterId r:id="rId27"/>
  </p:handoutMasterIdLst>
  <p:sldIdLst>
    <p:sldId id="257" r:id="rId5"/>
    <p:sldId id="389" r:id="rId6"/>
    <p:sldId id="384" r:id="rId7"/>
    <p:sldId id="270" r:id="rId8"/>
    <p:sldId id="404" r:id="rId9"/>
    <p:sldId id="392" r:id="rId10"/>
    <p:sldId id="277" r:id="rId11"/>
    <p:sldId id="393" r:id="rId12"/>
    <p:sldId id="395" r:id="rId13"/>
    <p:sldId id="398" r:id="rId14"/>
    <p:sldId id="399" r:id="rId15"/>
    <p:sldId id="400" r:id="rId16"/>
    <p:sldId id="401" r:id="rId17"/>
    <p:sldId id="405" r:id="rId18"/>
    <p:sldId id="402" r:id="rId19"/>
    <p:sldId id="407" r:id="rId20"/>
    <p:sldId id="317" r:id="rId21"/>
    <p:sldId id="403" r:id="rId22"/>
    <p:sldId id="406" r:id="rId23"/>
    <p:sldId id="408" r:id="rId24"/>
    <p:sldId id="3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0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10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total number of bits required to code the color information of the pixel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85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9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1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Encoding in AE works by representing the cumulative probabilities of all symbols on a line that ranges from 0.0 to 1.0. On that line each symbol THEN uses a sub-range.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6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Encoding Algorithms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Anirudh KC (015231645)</a:t>
            </a:r>
          </a:p>
          <a:p>
            <a:r>
              <a:rPr lang="en-US" dirty="0"/>
              <a:t>Sumedh Kale ( )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A3C38821-8928-42DF-6075-20134ED0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74638"/>
            <a:ext cx="2511515" cy="772675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53D1336-7E34-39D2-FCE3-3A4B24D4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119098"/>
            <a:ext cx="5004549" cy="5464264"/>
          </a:xfrm>
        </p:spPr>
        <p:txBody>
          <a:bodyPr/>
          <a:lstStyle/>
          <a:p>
            <a:r>
              <a:rPr lang="en-US" sz="1600" dirty="0"/>
              <a:t>Frequency table generated using previous messages (“</a:t>
            </a:r>
            <a:r>
              <a:rPr lang="en-US" sz="1600" dirty="0" err="1"/>
              <a:t>babb</a:t>
            </a:r>
            <a:r>
              <a:rPr lang="en-US" sz="1600" dirty="0"/>
              <a:t>“, “</a:t>
            </a:r>
            <a:r>
              <a:rPr lang="en-US" sz="1600" dirty="0" err="1"/>
              <a:t>cbab</a:t>
            </a:r>
            <a:r>
              <a:rPr lang="en-US" sz="1600" dirty="0"/>
              <a:t>” and “bb”)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Probability Table generated from frequency table (frequency(character) / sum of all frequencies)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A05C3B2-8EA6-4100-FDAF-8280505FE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03614"/>
              </p:ext>
            </p:extLst>
          </p:nvPr>
        </p:nvGraphicFramePr>
        <p:xfrm>
          <a:off x="1390009" y="1945640"/>
          <a:ext cx="261764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8820">
                  <a:extLst>
                    <a:ext uri="{9D8B030D-6E8A-4147-A177-3AD203B41FA5}">
                      <a16:colId xmlns:a16="http://schemas.microsoft.com/office/drawing/2014/main" val="901875478"/>
                    </a:ext>
                  </a:extLst>
                </a:gridCol>
                <a:gridCol w="1308820">
                  <a:extLst>
                    <a:ext uri="{9D8B030D-6E8A-4147-A177-3AD203B41FA5}">
                      <a16:colId xmlns:a16="http://schemas.microsoft.com/office/drawing/2014/main" val="403431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8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8749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02189F-473B-61C5-3211-D3623E9F6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8375"/>
              </p:ext>
            </p:extLst>
          </p:nvPr>
        </p:nvGraphicFramePr>
        <p:xfrm>
          <a:off x="1390009" y="4707395"/>
          <a:ext cx="275979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899">
                  <a:extLst>
                    <a:ext uri="{9D8B030D-6E8A-4147-A177-3AD203B41FA5}">
                      <a16:colId xmlns:a16="http://schemas.microsoft.com/office/drawing/2014/main" val="901875478"/>
                    </a:ext>
                  </a:extLst>
                </a:gridCol>
                <a:gridCol w="1379899">
                  <a:extLst>
                    <a:ext uri="{9D8B030D-6E8A-4147-A177-3AD203B41FA5}">
                      <a16:colId xmlns:a16="http://schemas.microsoft.com/office/drawing/2014/main" val="403431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8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874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EFA752-CA27-B12F-D0E8-6BC462A691BD}"/>
              </a:ext>
            </a:extLst>
          </p:cNvPr>
          <p:cNvSpPr txBox="1"/>
          <p:nvPr/>
        </p:nvSpPr>
        <p:spPr>
          <a:xfrm>
            <a:off x="6055301" y="971845"/>
            <a:ext cx="55858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Message to be encoded = “</a:t>
            </a:r>
            <a:r>
              <a:rPr lang="en-US" sz="1600" dirty="0" err="1"/>
              <a:t>abc</a:t>
            </a:r>
            <a:r>
              <a:rPr lang="en-US" sz="1600" dirty="0"/>
              <a:t>”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Encode: S+(P(C))*R</a:t>
            </a:r>
          </a:p>
          <a:p>
            <a:endParaRPr lang="en-US" sz="16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0.0 to 0.0+(0.2)*1.0=0.2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(0.0 to 0.2)</a:t>
            </a:r>
            <a:endParaRPr lang="en-US" sz="16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0.2 to 0.2+(0.7)*1.0=0.9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(0.2 to 0.9)</a:t>
            </a:r>
            <a:endParaRPr lang="en-US" sz="16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0.9 to 0.9+(0.1)*1.0=1.0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(0.9 to 1.0)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ADBE30-9DB0-FEB0-1345-9A903721D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315" y="2805537"/>
            <a:ext cx="6713286" cy="661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85AB5D-29B1-24BF-7452-77494A1AD853}"/>
              </a:ext>
            </a:extLst>
          </p:cNvPr>
          <p:cNvSpPr txBox="1"/>
          <p:nvPr/>
        </p:nvSpPr>
        <p:spPr>
          <a:xfrm>
            <a:off x="6228273" y="3579849"/>
            <a:ext cx="48911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Encode “a”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0.0 to 0.0+(0.2)*0.2=0.04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(0.0 to 0.04)</a:t>
            </a:r>
            <a:endParaRPr lang="en-US" sz="16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0.04 to 0.04+(0.7)*0.2=0.18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(0.04 to 0.18)</a:t>
            </a:r>
            <a:endParaRPr lang="en-US" sz="16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0.18 to 0.18+(0.1)*0.2=0.2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(0.18 to 0.2)</a:t>
            </a:r>
          </a:p>
          <a:p>
            <a:endParaRPr lang="en-US" dirty="0"/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F46BFF7-1455-41C5-296A-3A2FB00F1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566" y="4707395"/>
            <a:ext cx="6713286" cy="19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11695" y="2105503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A3C38821-8928-42DF-6075-20134ED0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74638"/>
            <a:ext cx="2511515" cy="772675"/>
          </a:xfrm>
        </p:spPr>
        <p:txBody>
          <a:bodyPr>
            <a:norm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53D1336-7E34-39D2-FCE3-3A4B24D4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119098"/>
            <a:ext cx="5004549" cy="2021096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FA752-CA27-B12F-D0E8-6BC462A691BD}"/>
              </a:ext>
            </a:extLst>
          </p:cNvPr>
          <p:cNvSpPr txBox="1"/>
          <p:nvPr/>
        </p:nvSpPr>
        <p:spPr>
          <a:xfrm>
            <a:off x="687735" y="1047313"/>
            <a:ext cx="55858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Message to be encoded = “</a:t>
            </a:r>
            <a:r>
              <a:rPr lang="en-US" sz="1600" dirty="0" err="1"/>
              <a:t>abc</a:t>
            </a:r>
            <a:r>
              <a:rPr lang="en-US" sz="1600" dirty="0"/>
              <a:t>”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Encode “b”</a:t>
            </a:r>
          </a:p>
          <a:p>
            <a:endParaRPr lang="en-US" sz="16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0.04 to 0.04+(0.2)*0.14=0.068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(0.04 to 0.068)</a:t>
            </a:r>
            <a:endParaRPr lang="en-US" sz="16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0.068 to 0.068+(0.7)*0.14=0.166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(0.068 to 0.166)</a:t>
            </a:r>
            <a:endParaRPr lang="en-US" sz="16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0.166 to 0.166+(0.1)*0.14=0.18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(0.166 to 0.18)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5AB5D-29B1-24BF-7452-77494A1AD853}"/>
              </a:ext>
            </a:extLst>
          </p:cNvPr>
          <p:cNvSpPr txBox="1"/>
          <p:nvPr/>
        </p:nvSpPr>
        <p:spPr>
          <a:xfrm>
            <a:off x="6273571" y="356914"/>
            <a:ext cx="5585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Encode “c”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0.166 to 0.166+(0.2)*0.014=0.1688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(0.166 to 0.1688)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0.1688 to 0.1688+(0.7)*0.014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(0.1688 to 0.1786)</a:t>
            </a:r>
            <a:endParaRPr lang="en-US" sz="16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0.1786 to 0.1786+(0.1)*0.014=0.18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(0.1786 to 0.18)</a:t>
            </a:r>
            <a:endParaRPr lang="en-US" dirty="0"/>
          </a:p>
        </p:txBody>
      </p:sp>
      <p:pic>
        <p:nvPicPr>
          <p:cNvPr id="9" name="Picture 8" descr="Diagram, application&#10;&#10;Description automatically generated">
            <a:extLst>
              <a:ext uri="{FF2B5EF4-FFF2-40B4-BE49-F238E27FC236}">
                <a16:creationId xmlns:a16="http://schemas.microsoft.com/office/drawing/2014/main" id="{6623E0EF-8795-94F3-0F0D-A1DA903C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2" y="3291984"/>
            <a:ext cx="6095999" cy="288592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5B4374B-33C1-5272-B3E9-A57FADED2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92" y="1576680"/>
            <a:ext cx="5585836" cy="37046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C6454-2A6A-F749-6276-B3EFDDA2B38F}"/>
              </a:ext>
            </a:extLst>
          </p:cNvPr>
          <p:cNvSpPr txBox="1"/>
          <p:nvPr/>
        </p:nvSpPr>
        <p:spPr>
          <a:xfrm>
            <a:off x="6491007" y="5423867"/>
            <a:ext cx="536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latest interval reached by AE starts from 0.166 to 0.18.  Any value in this range can be used to encode the message</a:t>
            </a:r>
          </a:p>
          <a:p>
            <a:r>
              <a:rPr lang="en-US" b="1" i="1" dirty="0"/>
              <a:t>	   (0.166+0.18) / 2 = 0.173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3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11695" y="2105503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A3C38821-8928-42DF-6075-20134ED0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74638"/>
            <a:ext cx="2511515" cy="772675"/>
          </a:xfrm>
        </p:spPr>
        <p:txBody>
          <a:bodyPr>
            <a:normAutofit/>
          </a:bodyPr>
          <a:lstStyle/>
          <a:p>
            <a:r>
              <a:rPr lang="en-US" dirty="0"/>
              <a:t>Decode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53D1336-7E34-39D2-FCE3-3A4B24D4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119098"/>
            <a:ext cx="5004549" cy="2021096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FA752-CA27-B12F-D0E8-6BC462A691BD}"/>
              </a:ext>
            </a:extLst>
          </p:cNvPr>
          <p:cNvSpPr txBox="1"/>
          <p:nvPr/>
        </p:nvSpPr>
        <p:spPr>
          <a:xfrm>
            <a:off x="687735" y="1047313"/>
            <a:ext cx="5585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Inputs: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Encoded Value = 0.173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symbols =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Frequency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b="1" i="1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5AB5D-29B1-24BF-7452-77494A1AD853}"/>
              </a:ext>
            </a:extLst>
          </p:cNvPr>
          <p:cNvSpPr txBox="1"/>
          <p:nvPr/>
        </p:nvSpPr>
        <p:spPr>
          <a:xfrm>
            <a:off x="6273571" y="356914"/>
            <a:ext cx="5585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line from 0 to 1 and plot probabilities using same equation </a:t>
            </a:r>
            <a:r>
              <a:rPr lang="en-US" b="1" i="1" dirty="0"/>
              <a:t>S+(P(C))*R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0.0 to 0.0+(0.2)*1.0=0.2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(0.0 to 0.2)</a:t>
            </a:r>
            <a:endParaRPr lang="en-US" sz="18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0.2 to 0.2+(0.7)*1.0=0.9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(0.2 to 0.9)</a:t>
            </a:r>
            <a:endParaRPr lang="en-US" sz="18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0.9 to 0.9+(0.1)*1.0=1.0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(0.9 to 1.0)</a:t>
            </a:r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536DAB-CEF8-727C-97CE-7E512466D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77999"/>
              </p:ext>
            </p:extLst>
          </p:nvPr>
        </p:nvGraphicFramePr>
        <p:xfrm>
          <a:off x="1271137" y="2224077"/>
          <a:ext cx="261764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8820">
                  <a:extLst>
                    <a:ext uri="{9D8B030D-6E8A-4147-A177-3AD203B41FA5}">
                      <a16:colId xmlns:a16="http://schemas.microsoft.com/office/drawing/2014/main" val="901875478"/>
                    </a:ext>
                  </a:extLst>
                </a:gridCol>
                <a:gridCol w="1308820">
                  <a:extLst>
                    <a:ext uri="{9D8B030D-6E8A-4147-A177-3AD203B41FA5}">
                      <a16:colId xmlns:a16="http://schemas.microsoft.com/office/drawing/2014/main" val="403431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8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874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206D56-419C-9A66-3B40-0A762DDC8AA2}"/>
              </a:ext>
            </a:extLst>
          </p:cNvPr>
          <p:cNvSpPr txBox="1"/>
          <p:nvPr/>
        </p:nvSpPr>
        <p:spPr>
          <a:xfrm>
            <a:off x="687735" y="4014216"/>
            <a:ext cx="460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Table generated from frequency table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2CBC65-EA74-03DE-32F8-50A91CAB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99214"/>
              </p:ext>
            </p:extLst>
          </p:nvPr>
        </p:nvGraphicFramePr>
        <p:xfrm>
          <a:off x="1390009" y="4707395"/>
          <a:ext cx="275979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899">
                  <a:extLst>
                    <a:ext uri="{9D8B030D-6E8A-4147-A177-3AD203B41FA5}">
                      <a16:colId xmlns:a16="http://schemas.microsoft.com/office/drawing/2014/main" val="901875478"/>
                    </a:ext>
                  </a:extLst>
                </a:gridCol>
                <a:gridCol w="1379899">
                  <a:extLst>
                    <a:ext uri="{9D8B030D-6E8A-4147-A177-3AD203B41FA5}">
                      <a16:colId xmlns:a16="http://schemas.microsoft.com/office/drawing/2014/main" val="403431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8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8749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E1C60F7-89A9-8E73-8D99-F40480DCA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95" y="1874447"/>
            <a:ext cx="6220968" cy="613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89BF41-421F-90AB-F682-8B5DADBDE389}"/>
              </a:ext>
            </a:extLst>
          </p:cNvPr>
          <p:cNvSpPr txBox="1"/>
          <p:nvPr/>
        </p:nvSpPr>
        <p:spPr>
          <a:xfrm>
            <a:off x="6482735" y="2667287"/>
            <a:ext cx="5376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0.173</a:t>
            </a:r>
            <a:r>
              <a:rPr lang="en-US" dirty="0"/>
              <a:t> falls within the first interval (0.0 to 0.2).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symbol in the decoded message is therefore ‘a’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symbol is within (0.0 to 0.2)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0.0 to 0.0+(0.2)*0.2=0.04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(0.0 to 0.04)</a:t>
            </a:r>
            <a:endParaRPr lang="en-US" sz="18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0.04 to 0.04+(0.7)*0.2=0.18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(0.04 to 0.18)</a:t>
            </a:r>
            <a:endParaRPr lang="en-US" sz="18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0.18 to 0.18+(0.1)*0.2=0.2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(0.18 to 0.2)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D2ABAC90-C5EA-A0C0-1511-8195AA337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695" y="4797707"/>
            <a:ext cx="6568440" cy="188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8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11695" y="2105503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A3C38821-8928-42DF-6075-20134ED0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72983"/>
            <a:ext cx="2511515" cy="772675"/>
          </a:xfrm>
        </p:spPr>
        <p:txBody>
          <a:bodyPr>
            <a:normAutofit/>
          </a:bodyPr>
          <a:lstStyle/>
          <a:p>
            <a:r>
              <a:rPr lang="en-US" dirty="0"/>
              <a:t>Decode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53D1336-7E34-39D2-FCE3-3A4B24D4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119098"/>
            <a:ext cx="5004549" cy="2021096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FA752-CA27-B12F-D0E8-6BC462A691BD}"/>
              </a:ext>
            </a:extLst>
          </p:cNvPr>
          <p:cNvSpPr txBox="1"/>
          <p:nvPr/>
        </p:nvSpPr>
        <p:spPr>
          <a:xfrm>
            <a:off x="430129" y="1644004"/>
            <a:ext cx="55858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0.173</a:t>
            </a:r>
            <a:r>
              <a:rPr lang="en-US" sz="1600" dirty="0"/>
              <a:t> falls within the second interval (0.04 to 0.18).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second symbol in the message is therefore ‘b’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Next symbol will be within (0.04 to 0.18)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0.04 to 0.04+(0.2)*0.14=0.068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(0.04 to 0.068)</a:t>
            </a:r>
            <a:endParaRPr lang="en-US" sz="16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0.068 to 0.068+(0.7)*0.14=0.166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(0.068 to 0.166)</a:t>
            </a:r>
            <a:endParaRPr lang="en-US" sz="1600" b="1" i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0.166 to 0.166+(0.1)*0.14=0.18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(0.166 to 0.18)</a:t>
            </a:r>
          </a:p>
          <a:p>
            <a:endParaRPr lang="en-US" sz="1600" b="1" i="1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9BF41-421F-90AB-F682-8B5DADBDE389}"/>
              </a:ext>
            </a:extLst>
          </p:cNvPr>
          <p:cNvSpPr txBox="1"/>
          <p:nvPr/>
        </p:nvSpPr>
        <p:spPr>
          <a:xfrm>
            <a:off x="6635652" y="1859813"/>
            <a:ext cx="5376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0.173</a:t>
            </a:r>
            <a:r>
              <a:rPr lang="en-US" dirty="0"/>
              <a:t> falls within the third interval (0.166 to 0.18).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third symbol in the message is therefore ‘c’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given length was 3 and we have found 3 symbols so we 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Decoded Message = “</a:t>
            </a:r>
            <a:r>
              <a:rPr lang="en-US" dirty="0" err="1"/>
              <a:t>abc</a:t>
            </a:r>
            <a:r>
              <a:rPr lang="en-US" dirty="0"/>
              <a:t>”</a:t>
            </a:r>
          </a:p>
        </p:txBody>
      </p:sp>
      <p:pic>
        <p:nvPicPr>
          <p:cNvPr id="9" name="Picture 8" descr="Diagram, application&#10;&#10;Description automatically generated">
            <a:extLst>
              <a:ext uri="{FF2B5EF4-FFF2-40B4-BE49-F238E27FC236}">
                <a16:creationId xmlns:a16="http://schemas.microsoft.com/office/drawing/2014/main" id="{573DAEFA-0A05-1DF3-4850-35ED7132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39" y="3736885"/>
            <a:ext cx="6065016" cy="28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2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23AD998-24F4-7898-2748-C6F6E8A3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Performance Charts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9E3C7-EE9F-2D4F-D92F-7CF5701C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90" y="2409887"/>
            <a:ext cx="3565526" cy="2888076"/>
          </a:xfrm>
          <a:custGeom>
            <a:avLst/>
            <a:gdLst/>
            <a:ahLst/>
            <a:cxnLst/>
            <a:rect l="l" t="t" r="r" b="b"/>
            <a:pathLst>
              <a:path w="4064400" h="4223619">
                <a:moveTo>
                  <a:pt x="0" y="0"/>
                </a:moveTo>
                <a:lnTo>
                  <a:pt x="4064400" y="0"/>
                </a:lnTo>
                <a:lnTo>
                  <a:pt x="4064400" y="4223619"/>
                </a:lnTo>
                <a:lnTo>
                  <a:pt x="0" y="4223619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180DFD-CF09-8728-DDBB-0B072B5A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95" y="2450378"/>
            <a:ext cx="3565527" cy="2879162"/>
          </a:xfrm>
          <a:custGeom>
            <a:avLst/>
            <a:gdLst/>
            <a:ahLst/>
            <a:cxnLst/>
            <a:rect l="l" t="t" r="r" b="b"/>
            <a:pathLst>
              <a:path w="4064400" h="4225292">
                <a:moveTo>
                  <a:pt x="0" y="0"/>
                </a:moveTo>
                <a:lnTo>
                  <a:pt x="4064400" y="0"/>
                </a:lnTo>
                <a:lnTo>
                  <a:pt x="4064400" y="4225292"/>
                </a:lnTo>
                <a:lnTo>
                  <a:pt x="0" y="4225292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185E83-D954-88EF-FF7C-16EDEFC10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317" y="2450378"/>
            <a:ext cx="3565525" cy="2870247"/>
          </a:xfrm>
          <a:custGeom>
            <a:avLst/>
            <a:gdLst/>
            <a:ahLst/>
            <a:cxnLst/>
            <a:rect l="l" t="t" r="r" b="b"/>
            <a:pathLst>
              <a:path w="4064400" h="4225292">
                <a:moveTo>
                  <a:pt x="0" y="0"/>
                </a:moveTo>
                <a:lnTo>
                  <a:pt x="4064400" y="0"/>
                </a:lnTo>
                <a:lnTo>
                  <a:pt x="4064400" y="4225292"/>
                </a:lnTo>
                <a:lnTo>
                  <a:pt x="0" y="4225292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11695" y="2105503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A3C38821-8928-42DF-6075-20134ED0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72983"/>
            <a:ext cx="7194106" cy="772675"/>
          </a:xfrm>
        </p:spPr>
        <p:txBody>
          <a:bodyPr>
            <a:normAutofit/>
          </a:bodyPr>
          <a:lstStyle/>
          <a:p>
            <a:r>
              <a:rPr lang="en-US" dirty="0"/>
              <a:t>Remarks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53D1336-7E34-39D2-FCE3-3A4B24D4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119098"/>
            <a:ext cx="5004549" cy="2021096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FA752-CA27-B12F-D0E8-6BC462A691BD}"/>
              </a:ext>
            </a:extLst>
          </p:cNvPr>
          <p:cNvSpPr txBox="1"/>
          <p:nvPr/>
        </p:nvSpPr>
        <p:spPr>
          <a:xfrm>
            <a:off x="430128" y="1644004"/>
            <a:ext cx="11347344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Arithmetic Encoding produces a high compression ratio at the cost of computational resources.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precision required to store large messages is high and the resulting computations can be resource intensive.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 is therefore not recommended for streams of data.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Images require a large number of bits to define colors,  arithmetic encoding allows compressing images while preserving the bits per pixel (</a:t>
            </a:r>
            <a:r>
              <a:rPr lang="en-US" sz="2800" dirty="0" err="1"/>
              <a:t>bpp</a:t>
            </a:r>
            <a:r>
              <a:rPr lang="en-US" sz="2800" dirty="0"/>
              <a:t>).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 is therefore used in deep learning to compress images while maintaining  high quality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349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D48BEFD9-7143-73C9-D83E-5133EF9E4784}"/>
              </a:ext>
            </a:extLst>
          </p:cNvPr>
          <p:cNvSpPr txBox="1">
            <a:spLocks/>
          </p:cNvSpPr>
          <p:nvPr/>
        </p:nvSpPr>
        <p:spPr>
          <a:xfrm>
            <a:off x="550863" y="334681"/>
            <a:ext cx="9064191" cy="9848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Applications of the encoding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A35D9-31AB-2291-A51E-52B0ECC034E0}"/>
              </a:ext>
            </a:extLst>
          </p:cNvPr>
          <p:cNvSpPr txBox="1"/>
          <p:nvPr/>
        </p:nvSpPr>
        <p:spPr>
          <a:xfrm>
            <a:off x="896845" y="1331512"/>
            <a:ext cx="1057887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of Huffman encoding includes conjunction with cryptography and data compression. Huffman Coding is applied in compression algorithms like DEFLATE (used in PKZIP), JPEG, and MP3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LZW is also used in the DEFLATE compression algorithm along with Huffman coding. Global Navigation Satellite System (GNSS) simulation task also uses a version of LZW as the preservation and transmission of these data are a complex and time-consuming work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Arithmetic encoding is used in compression algorithms like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bzip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to encode JPEG files similar to Huffman. Image compression using AE is also used in deep learning models to preserve image quality after compression.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079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7C771320-B8D3-BBF9-DE6B-265AB2C3B12F}"/>
              </a:ext>
            </a:extLst>
          </p:cNvPr>
          <p:cNvSpPr txBox="1">
            <a:spLocks/>
          </p:cNvSpPr>
          <p:nvPr/>
        </p:nvSpPr>
        <p:spPr>
          <a:xfrm>
            <a:off x="4180754" y="1157610"/>
            <a:ext cx="3882591" cy="5141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800"/>
              </a:spcAft>
            </a:pPr>
            <a:endParaRPr lang="en-US" sz="2400" dirty="0">
              <a:solidFill>
                <a:schemeClr val="tx1">
                  <a:alpha val="60000"/>
                </a:schemeClr>
              </a:solidFill>
              <a:latin typeface="Walbaum Display (Headings)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BAB590-AD6F-5291-4C24-C31DAEE8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28" y="1606469"/>
            <a:ext cx="6275872" cy="498931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F07B1EAA-4BE0-A61A-3192-7E804CCBB4D5}"/>
              </a:ext>
            </a:extLst>
          </p:cNvPr>
          <p:cNvSpPr txBox="1">
            <a:spLocks/>
          </p:cNvSpPr>
          <p:nvPr/>
        </p:nvSpPr>
        <p:spPr>
          <a:xfrm>
            <a:off x="550863" y="334681"/>
            <a:ext cx="9064191" cy="9848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Huffman v Arithmetic v LZW Algorithms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78EB4856-0AF2-EB87-46E7-7808CD637E9D}"/>
              </a:ext>
            </a:extLst>
          </p:cNvPr>
          <p:cNvSpPr txBox="1">
            <a:spLocks/>
          </p:cNvSpPr>
          <p:nvPr/>
        </p:nvSpPr>
        <p:spPr>
          <a:xfrm>
            <a:off x="4362049" y="798881"/>
            <a:ext cx="2886697" cy="9848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5330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4681"/>
            <a:ext cx="9064191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400" dirty="0"/>
              <a:t>Huffman v Arithmetic v LZW Algorithms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8B4548-3A8E-428C-D258-D8EF04EB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80" y="1835628"/>
            <a:ext cx="5193047" cy="4232332"/>
          </a:xfrm>
          <a:custGeom>
            <a:avLst/>
            <a:gdLst/>
            <a:ahLst/>
            <a:cxnLst/>
            <a:rect l="l" t="t" r="r" b="b"/>
            <a:pathLst>
              <a:path w="4064400" h="4223619">
                <a:moveTo>
                  <a:pt x="0" y="0"/>
                </a:moveTo>
                <a:lnTo>
                  <a:pt x="4064400" y="0"/>
                </a:lnTo>
                <a:lnTo>
                  <a:pt x="4064400" y="4223619"/>
                </a:lnTo>
                <a:lnTo>
                  <a:pt x="0" y="4223619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25E8B8-4D48-C51B-41BF-38219CA87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0" y="1870884"/>
            <a:ext cx="5193047" cy="4180401"/>
          </a:xfrm>
          <a:custGeom>
            <a:avLst/>
            <a:gdLst/>
            <a:ahLst/>
            <a:cxnLst/>
            <a:rect l="l" t="t" r="r" b="b"/>
            <a:pathLst>
              <a:path w="4064400" h="4225292">
                <a:moveTo>
                  <a:pt x="0" y="0"/>
                </a:moveTo>
                <a:lnTo>
                  <a:pt x="4064400" y="0"/>
                </a:lnTo>
                <a:lnTo>
                  <a:pt x="4064400" y="4225292"/>
                </a:lnTo>
                <a:lnTo>
                  <a:pt x="0" y="4225292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7C771320-B8D3-BBF9-DE6B-265AB2C3B12F}"/>
              </a:ext>
            </a:extLst>
          </p:cNvPr>
          <p:cNvSpPr txBox="1">
            <a:spLocks/>
          </p:cNvSpPr>
          <p:nvPr/>
        </p:nvSpPr>
        <p:spPr>
          <a:xfrm>
            <a:off x="4263911" y="991914"/>
            <a:ext cx="5201465" cy="9848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Encoding/Decoding Times</a:t>
            </a:r>
          </a:p>
        </p:txBody>
      </p:sp>
    </p:spTree>
    <p:extLst>
      <p:ext uri="{BB962C8B-B14F-4D97-AF65-F5344CB8AC3E}">
        <p14:creationId xmlns:p14="http://schemas.microsoft.com/office/powerpoint/2010/main" val="231510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900367" cy="3415519"/>
          </a:xfrm>
        </p:spPr>
        <p:txBody>
          <a:bodyPr/>
          <a:lstStyle/>
          <a:p>
            <a:r>
              <a:rPr lang="en-US" dirty="0"/>
              <a:t>Introduction to Encoding Algorithms </a:t>
            </a:r>
          </a:p>
          <a:p>
            <a:r>
              <a:rPr lang="en-US" dirty="0"/>
              <a:t>Huffman Coding</a:t>
            </a:r>
          </a:p>
          <a:p>
            <a:r>
              <a:rPr lang="en-US" dirty="0"/>
              <a:t>LZW Coding</a:t>
            </a:r>
          </a:p>
          <a:p>
            <a:r>
              <a:rPr lang="en-US" dirty="0"/>
              <a:t>Arithmetic Encoding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03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2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5" y="505135"/>
            <a:ext cx="5437185" cy="106931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5" y="1788843"/>
            <a:ext cx="5825483" cy="4564021"/>
          </a:xfrm>
          <a:solidFill>
            <a:schemeClr val="accent6">
              <a:lumMod val="50000"/>
            </a:schemeClr>
          </a:solidFill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effectLst/>
              </a:rPr>
              <a:t>Data compression algorithms enable encoding data such that long sequences of characters can be represented using fewer characters than its original representation.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effectLst/>
              </a:rPr>
              <a:t>These algorithms can be classified based on how effectively they are able to obtain the original message post compression.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effectLst/>
              </a:rPr>
              <a:t>There are 2 main groups: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effectLst/>
              </a:rPr>
              <a:t>Lossy algorithms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effectLst/>
              </a:rPr>
              <a:t>Lossless algorithms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Lossy algorithms discard unnecessary or redundant information while compressing such that the loss is minimal or undetectable, the space is therefore prioritized over accuracy.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Lossless algorithms on the other and make sure all the information can be retrieved after the compression decompression cycle.</a:t>
            </a:r>
          </a:p>
        </p:txBody>
      </p:sp>
      <p:pic>
        <p:nvPicPr>
          <p:cNvPr id="16" name="Picture 15" descr="Diagram, text&#10;&#10;Description automatically generated">
            <a:extLst>
              <a:ext uri="{FF2B5EF4-FFF2-40B4-BE49-F238E27FC236}">
                <a16:creationId xmlns:a16="http://schemas.microsoft.com/office/drawing/2014/main" id="{FCC4B5EF-2EA0-1E70-9414-71124306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13" y="1788843"/>
            <a:ext cx="4713922" cy="3075834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Huffman Coding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23AD998-24F4-7898-2748-C6F6E8A3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Performance 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CFA69-0EFD-52F6-1005-3E4F5441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39" y="2714147"/>
            <a:ext cx="3565526" cy="2905903"/>
          </a:xfrm>
          <a:custGeom>
            <a:avLst/>
            <a:gdLst/>
            <a:ahLst/>
            <a:cxnLst/>
            <a:rect l="l" t="t" r="r" b="b"/>
            <a:pathLst>
              <a:path w="4064400" h="4223619">
                <a:moveTo>
                  <a:pt x="0" y="0"/>
                </a:moveTo>
                <a:lnTo>
                  <a:pt x="4064400" y="0"/>
                </a:lnTo>
                <a:lnTo>
                  <a:pt x="4064400" y="4223619"/>
                </a:lnTo>
                <a:lnTo>
                  <a:pt x="0" y="4223619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AE50AB-AA2A-E056-4A91-457B7DF3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15" y="2714147"/>
            <a:ext cx="3663105" cy="2912169"/>
          </a:xfrm>
          <a:custGeom>
            <a:avLst/>
            <a:gdLst/>
            <a:ahLst/>
            <a:cxnLst/>
            <a:rect l="l" t="t" r="r" b="b"/>
            <a:pathLst>
              <a:path w="4064400" h="4225292">
                <a:moveTo>
                  <a:pt x="0" y="0"/>
                </a:moveTo>
                <a:lnTo>
                  <a:pt x="4064400" y="0"/>
                </a:lnTo>
                <a:lnTo>
                  <a:pt x="4064400" y="4225292"/>
                </a:lnTo>
                <a:lnTo>
                  <a:pt x="0" y="4225292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917307-1103-86BA-C57E-D49207AF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152" y="2716806"/>
            <a:ext cx="3710216" cy="2903244"/>
          </a:xfrm>
          <a:custGeom>
            <a:avLst/>
            <a:gdLst/>
            <a:ahLst/>
            <a:cxnLst/>
            <a:rect l="l" t="t" r="r" b="b"/>
            <a:pathLst>
              <a:path w="4064400" h="4225292">
                <a:moveTo>
                  <a:pt x="0" y="0"/>
                </a:moveTo>
                <a:lnTo>
                  <a:pt x="4064400" y="0"/>
                </a:lnTo>
                <a:lnTo>
                  <a:pt x="4064400" y="4225292"/>
                </a:lnTo>
                <a:lnTo>
                  <a:pt x="0" y="4225292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6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LZW Coding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5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23AD998-24F4-7898-2748-C6F6E8A3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Performance Charts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6A77BC-FC4E-21EF-7722-0002333E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2" y="2621318"/>
            <a:ext cx="3565526" cy="2861334"/>
          </a:xfrm>
          <a:custGeom>
            <a:avLst/>
            <a:gdLst/>
            <a:ahLst/>
            <a:cxnLst/>
            <a:rect l="l" t="t" r="r" b="b"/>
            <a:pathLst>
              <a:path w="4064400" h="4223619">
                <a:moveTo>
                  <a:pt x="0" y="0"/>
                </a:moveTo>
                <a:lnTo>
                  <a:pt x="4064400" y="0"/>
                </a:lnTo>
                <a:lnTo>
                  <a:pt x="4064400" y="4223619"/>
                </a:lnTo>
                <a:lnTo>
                  <a:pt x="0" y="4223619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06750C-D3B1-0B4F-838E-268A7DBA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73" y="2621318"/>
            <a:ext cx="3565527" cy="2834594"/>
          </a:xfrm>
          <a:custGeom>
            <a:avLst/>
            <a:gdLst/>
            <a:ahLst/>
            <a:cxnLst/>
            <a:rect l="l" t="t" r="r" b="b"/>
            <a:pathLst>
              <a:path w="4064400" h="4225292">
                <a:moveTo>
                  <a:pt x="0" y="0"/>
                </a:moveTo>
                <a:lnTo>
                  <a:pt x="4064400" y="0"/>
                </a:lnTo>
                <a:lnTo>
                  <a:pt x="4064400" y="4225292"/>
                </a:lnTo>
                <a:lnTo>
                  <a:pt x="0" y="4225292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B5639E-8349-8F1D-3A13-343B4B2DC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885" y="2652855"/>
            <a:ext cx="3565525" cy="2816764"/>
          </a:xfrm>
          <a:custGeom>
            <a:avLst/>
            <a:gdLst/>
            <a:ahLst/>
            <a:cxnLst/>
            <a:rect l="l" t="t" r="r" b="b"/>
            <a:pathLst>
              <a:path w="4064400" h="4225292">
                <a:moveTo>
                  <a:pt x="0" y="0"/>
                </a:moveTo>
                <a:lnTo>
                  <a:pt x="4064400" y="0"/>
                </a:lnTo>
                <a:lnTo>
                  <a:pt x="4064400" y="4225292"/>
                </a:lnTo>
                <a:lnTo>
                  <a:pt x="0" y="4225292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Arithmetic Coding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E5F07B-2DE4-4DD2-E82D-EF95FCE07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78634"/>
            <a:ext cx="7290548" cy="4364291"/>
          </a:xfrm>
        </p:spPr>
        <p:txBody>
          <a:bodyPr/>
          <a:lstStyle/>
          <a:p>
            <a:r>
              <a:rPr lang="en-US" sz="2000" dirty="0">
                <a:effectLst/>
                <a:latin typeface="Arial" panose="020B0604020202020204" pitchFamily="34" charset="0"/>
              </a:rPr>
              <a:t>Arithmetic Encoding is a lossless compression algorithm by employing a frequency table to encode the message into a decimal number.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</a:rPr>
              <a:t>Encoding works by representing the cumulative probabilities of all the symbols on a line between 0 and 1.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</a:rPr>
              <a:t>This is done based on the order of the characters in the message and the frequency of each character observed previously.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</a:rPr>
              <a:t>Decoding also requires the same frequency table along with the encoded message and the length of the message.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815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A3C38821-8928-42DF-6075-20134ED0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Working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53D1336-7E34-39D2-FCE3-3A4B24D4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578634"/>
            <a:ext cx="11215567" cy="4364291"/>
          </a:xfrm>
        </p:spPr>
        <p:txBody>
          <a:bodyPr/>
          <a:lstStyle/>
          <a:p>
            <a:r>
              <a:rPr lang="en-US" sz="1600" dirty="0"/>
              <a:t>Generate Frequency Table</a:t>
            </a:r>
          </a:p>
          <a:p>
            <a:r>
              <a:rPr lang="en-US" sz="1600" dirty="0"/>
              <a:t>Generate Probability table from frequency table</a:t>
            </a:r>
          </a:p>
          <a:p>
            <a:r>
              <a:rPr lang="en-US" sz="1600" dirty="0"/>
              <a:t>Encode:</a:t>
            </a:r>
          </a:p>
          <a:p>
            <a:pPr marL="0" indent="0">
              <a:buNone/>
            </a:pPr>
            <a:r>
              <a:rPr lang="en-US" sz="1600" dirty="0"/>
              <a:t>Given any symbol C, it starts from the value S and ends at the value calculated using the following equation:</a:t>
            </a:r>
          </a:p>
          <a:p>
            <a:pPr marL="0" indent="0" algn="ctr">
              <a:buNone/>
            </a:pPr>
            <a:r>
              <a:rPr lang="en-US" b="1" i="1" dirty="0"/>
              <a:t>S+(P(C))*R</a:t>
            </a:r>
            <a:endParaRPr lang="en-US" sz="1200" dirty="0"/>
          </a:p>
          <a:p>
            <a:pPr marL="0" indent="0">
              <a:buNone/>
            </a:pPr>
            <a:r>
              <a:rPr lang="en-US" sz="1600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S: The cumulative sum of all previous probabilities.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P(C): The probability of symbol 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R: The range of line which is calculated by subtracting the start from the end of the line. 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649048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e0175f9-4170-485b-a48f-8578f9ad2b9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F3CC97FB042342BCFCBF29EA1721A0" ma:contentTypeVersion="7" ma:contentTypeDescription="Create a new document." ma:contentTypeScope="" ma:versionID="c94f44aea9e465b8e02941ae6a14cf21">
  <xsd:schema xmlns:xsd="http://www.w3.org/2001/XMLSchema" xmlns:xs="http://www.w3.org/2001/XMLSchema" xmlns:p="http://schemas.microsoft.com/office/2006/metadata/properties" xmlns:ns3="1e0175f9-4170-485b-a48f-8578f9ad2b9c" xmlns:ns4="895af276-a381-4563-8493-9d9fbe12c0cf" targetNamespace="http://schemas.microsoft.com/office/2006/metadata/properties" ma:root="true" ma:fieldsID="8c99f60680e91ce06f6879677dc73594" ns3:_="" ns4:_="">
    <xsd:import namespace="1e0175f9-4170-485b-a48f-8578f9ad2b9c"/>
    <xsd:import namespace="895af276-a381-4563-8493-9d9fbe12c0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175f9-4170-485b-a48f-8578f9ad2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af276-a381-4563-8493-9d9fbe12c0c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895af276-a381-4563-8493-9d9fbe12c0cf"/>
    <ds:schemaRef ds:uri="http://purl.org/dc/terms/"/>
    <ds:schemaRef ds:uri="http://schemas.microsoft.com/office/2006/documentManagement/types"/>
    <ds:schemaRef ds:uri="1e0175f9-4170-485b-a48f-8578f9ad2b9c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FC2748-CE9B-4584-AF29-E685582C9E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0175f9-4170-485b-a48f-8578f9ad2b9c"/>
    <ds:schemaRef ds:uri="895af276-a381-4563-8493-9d9fbe12c0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{A667B7C4-9639-43E3-AE51-46EE84E59711}tf33713516_win32</Template>
  <TotalTime>1947</TotalTime>
  <Words>1275</Words>
  <Application>Microsoft Office PowerPoint</Application>
  <PresentationFormat>Widescreen</PresentationFormat>
  <Paragraphs>216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Walbaum Display</vt:lpstr>
      <vt:lpstr>Walbaum Display (Headings)</vt:lpstr>
      <vt:lpstr>3DFloatVTI</vt:lpstr>
      <vt:lpstr>Encoding Algorithms</vt:lpstr>
      <vt:lpstr>Agenda</vt:lpstr>
      <vt:lpstr>Introduction</vt:lpstr>
      <vt:lpstr>Huffman Coding </vt:lpstr>
      <vt:lpstr>Performance Charts</vt:lpstr>
      <vt:lpstr>LZW Coding </vt:lpstr>
      <vt:lpstr>Performance Charts</vt:lpstr>
      <vt:lpstr>Arithmetic Coding </vt:lpstr>
      <vt:lpstr>Working</vt:lpstr>
      <vt:lpstr>Example</vt:lpstr>
      <vt:lpstr>Encode</vt:lpstr>
      <vt:lpstr>Decode</vt:lpstr>
      <vt:lpstr>Decode</vt:lpstr>
      <vt:lpstr>Performance Charts</vt:lpstr>
      <vt:lpstr>Remarks</vt:lpstr>
      <vt:lpstr>PowerPoint Presentation</vt:lpstr>
      <vt:lpstr>Comparison</vt:lpstr>
      <vt:lpstr>PowerPoint Presentation</vt:lpstr>
      <vt:lpstr>Huffman v Arithmetic v LZW Algorithms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Encoding Algorithms</dc:title>
  <dc:creator>Anirudh Kariyatil Chandakara</dc:creator>
  <cp:lastModifiedBy>Anirudh Kariyatil Chandakara</cp:lastModifiedBy>
  <cp:revision>6</cp:revision>
  <dcterms:created xsi:type="dcterms:W3CDTF">2022-11-19T08:06:55Z</dcterms:created>
  <dcterms:modified xsi:type="dcterms:W3CDTF">2022-11-21T18:38:38Z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0x010100B8F3CC97FB042342BCFCBF29EA1721A0</vt:lpwstr>
  </property>
</Properties>
</file>