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434343"/>
                </a:solidFill>
                <a:latin typeface="Roboto"/>
                <a:ea typeface="Roboto"/>
                <a:cs typeface="Roboto"/>
                <a:sym typeface="Roboto"/>
              </a:rPr>
              <a:t>Renewable Energy in Turkey: OpenAI. (2024). An aerial view of a wind farm near the coast in Turkey with a Turkish flag [Digital image]. Retrieved from OpenAI.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e904c0ba7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e904c0ba7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904c0ba7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904c0ba7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e904c0ba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e904c0ba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e904c0ba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e904c0ba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e75414f5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e75414f5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e904c0ba7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e904c0ba7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e904c0ba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e904c0ba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e75414f5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e75414f5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 notable case, as provided by the report (2021), is with the implementation of strict carbon pricing to the electricity sector of the UK. Due to implementation of carbon pricing, increasing the effective carbon rate in the electricity sector from 7 EUR per ton of CO2 in 2012 to 36 EUR per ton of CO2 in 2018, emissions in the electricity sector dropped by 73% in the span of six years.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e75414f5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e75414f5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e75414f5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e75414f5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e75414f5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e75414f5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e904c0ba7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e904c0ba7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 notable case, as provided by the report (2021), is with the implementation of strict carbon pricing to the electricity sector of the UK. Due to implementation of carbon pricing, increasing the effective carbon rate in the electricity sector from 7 EUR per ton of CO2 in 2012 to 36 EUR per ton of CO2 in 2018, emissions in the electricity sector dropped by 73% in the span of six years.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d9e6c8f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d9e6c8f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e75414f5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e75414f5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e75414f5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e75414f5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e904c0ba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e904c0ba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e904c0ba7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e904c0ba7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e75414f5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e75414f5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e75414f51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e75414f5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e75414f51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e75414f51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585600"/>
            <a:ext cx="3669900" cy="225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Assessing Policy Options for Effective Greenhouse Gas Emission Reduction In Turkey</a:t>
            </a:r>
            <a:endParaRPr b="1" sz="2800"/>
          </a:p>
        </p:txBody>
      </p:sp>
      <p:sp>
        <p:nvSpPr>
          <p:cNvPr id="86" name="Google Shape;86;p13"/>
          <p:cNvSpPr txBox="1"/>
          <p:nvPr>
            <p:ph idx="1" type="subTitle"/>
          </p:nvPr>
        </p:nvSpPr>
        <p:spPr>
          <a:xfrm>
            <a:off x="598088" y="30136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Comparative Analysis</a:t>
            </a:r>
            <a:endParaRPr sz="1800"/>
          </a:p>
        </p:txBody>
      </p:sp>
      <p:pic>
        <p:nvPicPr>
          <p:cNvPr id="87" name="Google Shape;87;p13"/>
          <p:cNvPicPr preferRelativeResize="0"/>
          <p:nvPr/>
        </p:nvPicPr>
        <p:blipFill>
          <a:blip r:embed="rId3">
            <a:alphaModFix/>
          </a:blip>
          <a:stretch>
            <a:fillRect/>
          </a:stretch>
        </p:blipFill>
        <p:spPr>
          <a:xfrm>
            <a:off x="5181176" y="352225"/>
            <a:ext cx="3305100" cy="3305100"/>
          </a:xfrm>
          <a:prstGeom prst="round2DiagRect">
            <a:avLst>
              <a:gd fmla="val 16667" name="adj1"/>
              <a:gd fmla="val 0" name="adj2"/>
            </a:avLst>
          </a:prstGeom>
          <a:noFill/>
          <a:ln>
            <a:noFill/>
          </a:ln>
        </p:spPr>
      </p:pic>
      <p:sp>
        <p:nvSpPr>
          <p:cNvPr id="88" name="Google Shape;88;p13"/>
          <p:cNvSpPr txBox="1"/>
          <p:nvPr/>
        </p:nvSpPr>
        <p:spPr>
          <a:xfrm>
            <a:off x="5181175" y="4246125"/>
            <a:ext cx="6062700" cy="75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Akay Kaan Kadioglu (SNR: 2070789)</a:t>
            </a:r>
            <a:endParaRPr sz="12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Skills: Visualizing Data &amp; Writing for Policy Makers</a:t>
            </a:r>
            <a:endParaRPr sz="1200">
              <a:solidFill>
                <a:schemeClr val="lt1"/>
              </a:solidFill>
              <a:latin typeface="Roboto"/>
              <a:ea typeface="Roboto"/>
              <a:cs typeface="Roboto"/>
              <a:sym typeface="Roboto"/>
            </a:endParaRPr>
          </a:p>
        </p:txBody>
      </p:sp>
      <p:sp>
        <p:nvSpPr>
          <p:cNvPr id="89" name="Google Shape;89;p13"/>
          <p:cNvSpPr txBox="1"/>
          <p:nvPr>
            <p:ph idx="1" type="subTitle"/>
          </p:nvPr>
        </p:nvSpPr>
        <p:spPr>
          <a:xfrm>
            <a:off x="598088" y="355645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Policy Paper Presentation</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Green Finance</a:t>
            </a:r>
            <a:endParaRPr/>
          </a:p>
        </p:txBody>
      </p:sp>
      <p:sp>
        <p:nvSpPr>
          <p:cNvPr id="166" name="Google Shape;166;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2"/>
          <p:cNvPicPr preferRelativeResize="0"/>
          <p:nvPr/>
        </p:nvPicPr>
        <p:blipFill>
          <a:blip r:embed="rId3">
            <a:alphaModFix/>
          </a:blip>
          <a:stretch>
            <a:fillRect/>
          </a:stretch>
        </p:blipFill>
        <p:spPr>
          <a:xfrm>
            <a:off x="385337" y="1097900"/>
            <a:ext cx="8373326" cy="3602949"/>
          </a:xfrm>
          <a:prstGeom prst="rect">
            <a:avLst/>
          </a:prstGeom>
          <a:noFill/>
          <a:ln>
            <a:noFill/>
          </a:ln>
        </p:spPr>
      </p:pic>
      <p:sp>
        <p:nvSpPr>
          <p:cNvPr id="168" name="Google Shape;168;p22"/>
          <p:cNvSpPr/>
          <p:nvPr/>
        </p:nvSpPr>
        <p:spPr>
          <a:xfrm rot="-568319">
            <a:off x="1807610" y="1049923"/>
            <a:ext cx="876855" cy="389626"/>
          </a:xfrm>
          <a:prstGeom prst="lef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Green Finance</a:t>
            </a:r>
            <a:endParaRPr/>
          </a:p>
        </p:txBody>
      </p:sp>
      <p:sp>
        <p:nvSpPr>
          <p:cNvPr id="174" name="Google Shape;174;p23"/>
          <p:cNvSpPr txBox="1"/>
          <p:nvPr>
            <p:ph idx="1" type="body"/>
          </p:nvPr>
        </p:nvSpPr>
        <p:spPr>
          <a:xfrm>
            <a:off x="311700" y="2144375"/>
            <a:ext cx="3999900" cy="1887300"/>
          </a:xfrm>
          <a:prstGeom prst="rect">
            <a:avLst/>
          </a:prstGeom>
        </p:spPr>
        <p:txBody>
          <a:bodyPr anchorCtr="0" anchor="t" bIns="91425" lIns="91425" spcFirstLastPara="1" rIns="91425" wrap="square" tIns="91425">
            <a:normAutofit lnSpcReduction="20000"/>
          </a:bodyPr>
          <a:lstStyle/>
          <a:p>
            <a:pPr indent="-317500" lvl="0" marL="457200" rtl="0" algn="l">
              <a:lnSpc>
                <a:spcPct val="150000"/>
              </a:lnSpc>
              <a:spcBef>
                <a:spcPts val="0"/>
              </a:spcBef>
              <a:spcAft>
                <a:spcPts val="0"/>
              </a:spcAft>
              <a:buSzPts val="1400"/>
              <a:buChar char="●"/>
            </a:pPr>
            <a:r>
              <a:rPr lang="en"/>
              <a:t>Least regressive of all policies.</a:t>
            </a:r>
            <a:endParaRPr/>
          </a:p>
          <a:p>
            <a:pPr indent="-317500" lvl="0" marL="457200" rtl="0" algn="l">
              <a:lnSpc>
                <a:spcPct val="150000"/>
              </a:lnSpc>
              <a:spcBef>
                <a:spcPts val="0"/>
              </a:spcBef>
              <a:spcAft>
                <a:spcPts val="0"/>
              </a:spcAft>
              <a:buSzPts val="1400"/>
              <a:buChar char="●"/>
            </a:pPr>
            <a:r>
              <a:rPr lang="en"/>
              <a:t>Establishes large amounts of capital required for green transition.</a:t>
            </a:r>
            <a:endParaRPr/>
          </a:p>
          <a:p>
            <a:pPr indent="-317500" lvl="0" marL="457200" rtl="0" algn="l">
              <a:lnSpc>
                <a:spcPct val="150000"/>
              </a:lnSpc>
              <a:spcBef>
                <a:spcPts val="0"/>
              </a:spcBef>
              <a:spcAft>
                <a:spcPts val="0"/>
              </a:spcAft>
              <a:buSzPts val="1400"/>
              <a:buChar char="●"/>
            </a:pPr>
            <a:r>
              <a:rPr lang="en"/>
              <a:t>Incentivizes companies to invest sustainably, acts as a standard.</a:t>
            </a:r>
            <a:endParaRPr/>
          </a:p>
          <a:p>
            <a:pPr indent="-317500" lvl="0" marL="457200" rtl="0" algn="l">
              <a:lnSpc>
                <a:spcPct val="150000"/>
              </a:lnSpc>
              <a:spcBef>
                <a:spcPts val="0"/>
              </a:spcBef>
              <a:spcAft>
                <a:spcPts val="0"/>
              </a:spcAft>
              <a:buSzPts val="1400"/>
              <a:buChar char="●"/>
            </a:pPr>
            <a:r>
              <a:rPr lang="en"/>
              <a:t>Politically feasible.</a:t>
            </a:r>
            <a:endParaRPr/>
          </a:p>
        </p:txBody>
      </p:sp>
      <p:sp>
        <p:nvSpPr>
          <p:cNvPr id="175" name="Google Shape;175;p23"/>
          <p:cNvSpPr txBox="1"/>
          <p:nvPr>
            <p:ph idx="2" type="body"/>
          </p:nvPr>
        </p:nvSpPr>
        <p:spPr>
          <a:xfrm>
            <a:off x="4832400" y="2068175"/>
            <a:ext cx="3999900" cy="2142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a:t>Long time horizon of implementation.</a:t>
            </a:r>
            <a:endParaRPr/>
          </a:p>
          <a:p>
            <a:pPr indent="-317500" lvl="0" marL="457200" rtl="0" algn="l">
              <a:lnSpc>
                <a:spcPct val="150000"/>
              </a:lnSpc>
              <a:spcBef>
                <a:spcPts val="0"/>
              </a:spcBef>
              <a:spcAft>
                <a:spcPts val="0"/>
              </a:spcAft>
              <a:buSzPts val="1400"/>
              <a:buChar char="●"/>
            </a:pPr>
            <a:r>
              <a:rPr lang="en"/>
              <a:t>Transaction costs - requires constant monitoring.</a:t>
            </a:r>
            <a:endParaRPr/>
          </a:p>
          <a:p>
            <a:pPr indent="-317500" lvl="0" marL="457200" rtl="0" algn="l">
              <a:lnSpc>
                <a:spcPct val="150000"/>
              </a:lnSpc>
              <a:spcBef>
                <a:spcPts val="0"/>
              </a:spcBef>
              <a:spcAft>
                <a:spcPts val="0"/>
              </a:spcAft>
              <a:buSzPts val="1400"/>
              <a:buChar char="●"/>
            </a:pPr>
            <a:r>
              <a:rPr lang="en"/>
              <a:t>Does not impact the input directly.</a:t>
            </a:r>
            <a:endParaRPr/>
          </a:p>
        </p:txBody>
      </p:sp>
      <p:grpSp>
        <p:nvGrpSpPr>
          <p:cNvPr id="176" name="Google Shape;176;p23"/>
          <p:cNvGrpSpPr/>
          <p:nvPr/>
        </p:nvGrpSpPr>
        <p:grpSpPr>
          <a:xfrm>
            <a:off x="1937475" y="1229975"/>
            <a:ext cx="4982425" cy="609600"/>
            <a:chOff x="1937475" y="1229975"/>
            <a:chExt cx="4982425" cy="609600"/>
          </a:xfrm>
        </p:grpSpPr>
        <p:pic>
          <p:nvPicPr>
            <p:cNvPr id="177" name="Google Shape;177;p23"/>
            <p:cNvPicPr preferRelativeResize="0"/>
            <p:nvPr/>
          </p:nvPicPr>
          <p:blipFill>
            <a:blip r:embed="rId3">
              <a:alphaModFix/>
            </a:blip>
            <a:stretch>
              <a:fillRect/>
            </a:stretch>
          </p:blipFill>
          <p:spPr>
            <a:xfrm>
              <a:off x="1937475" y="1229975"/>
              <a:ext cx="609600" cy="609600"/>
            </a:xfrm>
            <a:prstGeom prst="rect">
              <a:avLst/>
            </a:prstGeom>
            <a:noFill/>
            <a:ln>
              <a:noFill/>
            </a:ln>
          </p:spPr>
        </p:pic>
        <p:pic>
          <p:nvPicPr>
            <p:cNvPr id="178" name="Google Shape;178;p23"/>
            <p:cNvPicPr preferRelativeResize="0"/>
            <p:nvPr/>
          </p:nvPicPr>
          <p:blipFill>
            <a:blip r:embed="rId4">
              <a:alphaModFix/>
            </a:blip>
            <a:stretch>
              <a:fillRect/>
            </a:stretch>
          </p:blipFill>
          <p:spPr>
            <a:xfrm>
              <a:off x="6310300" y="1229975"/>
              <a:ext cx="609600" cy="6096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“Command-and-Control” Approach</a:t>
            </a:r>
            <a:endParaRPr/>
          </a:p>
        </p:txBody>
      </p:sp>
      <p:sp>
        <p:nvSpPr>
          <p:cNvPr id="184" name="Google Shape;184;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
              <a:t>Performance standards: The </a:t>
            </a:r>
            <a:r>
              <a:rPr b="1" lang="en" u="sng"/>
              <a:t>product</a:t>
            </a:r>
            <a:r>
              <a:rPr b="1" lang="en"/>
              <a:t> </a:t>
            </a:r>
            <a:r>
              <a:rPr lang="en"/>
              <a:t>meeting efficiency standards.</a:t>
            </a:r>
            <a:endParaRPr/>
          </a:p>
          <a:p>
            <a:pPr indent="-317500" lvl="1" marL="914400" rtl="0" algn="l">
              <a:lnSpc>
                <a:spcPct val="150000"/>
              </a:lnSpc>
              <a:spcBef>
                <a:spcPts val="0"/>
              </a:spcBef>
              <a:spcAft>
                <a:spcPts val="0"/>
              </a:spcAft>
              <a:buSzPts val="1400"/>
              <a:buChar char="○"/>
            </a:pPr>
            <a:r>
              <a:rPr lang="en"/>
              <a:t>Fuel economy standards</a:t>
            </a:r>
            <a:endParaRPr/>
          </a:p>
          <a:p>
            <a:pPr indent="-317500" lvl="1" marL="914400" rtl="0" algn="l">
              <a:lnSpc>
                <a:spcPct val="150000"/>
              </a:lnSpc>
              <a:spcBef>
                <a:spcPts val="0"/>
              </a:spcBef>
              <a:spcAft>
                <a:spcPts val="0"/>
              </a:spcAft>
              <a:buSzPts val="1400"/>
              <a:buChar char="○"/>
            </a:pPr>
            <a:r>
              <a:rPr lang="en"/>
              <a:t>Clean energy standards</a:t>
            </a:r>
            <a:endParaRPr/>
          </a:p>
          <a:p>
            <a:pPr indent="-317500" lvl="1" marL="914400" rtl="0" algn="l">
              <a:lnSpc>
                <a:spcPct val="150000"/>
              </a:lnSpc>
              <a:spcBef>
                <a:spcPts val="0"/>
              </a:spcBef>
              <a:spcAft>
                <a:spcPts val="0"/>
              </a:spcAft>
              <a:buSzPts val="1400"/>
              <a:buChar char="○"/>
            </a:pPr>
            <a:r>
              <a:rPr lang="en"/>
              <a:t>Zero emission vehicle standards</a:t>
            </a:r>
            <a:endParaRPr/>
          </a:p>
          <a:p>
            <a:pPr indent="-342900" lvl="0" marL="457200" rtl="0" algn="l">
              <a:lnSpc>
                <a:spcPct val="150000"/>
              </a:lnSpc>
              <a:spcBef>
                <a:spcPts val="0"/>
              </a:spcBef>
              <a:spcAft>
                <a:spcPts val="0"/>
              </a:spcAft>
              <a:buSzPts val="1800"/>
              <a:buChar char="●"/>
            </a:pPr>
            <a:r>
              <a:rPr lang="en"/>
              <a:t>Technology mandates: Mandating efficient, green technology in </a:t>
            </a:r>
            <a:r>
              <a:rPr b="1" lang="en" u="sng"/>
              <a:t>production</a:t>
            </a:r>
            <a:r>
              <a:rPr lang="en"/>
              <a:t>.</a:t>
            </a:r>
            <a:endParaRPr/>
          </a:p>
          <a:p>
            <a:pPr indent="-317500" lvl="1" marL="914400" rtl="0" algn="l">
              <a:lnSpc>
                <a:spcPct val="150000"/>
              </a:lnSpc>
              <a:spcBef>
                <a:spcPts val="0"/>
              </a:spcBef>
              <a:spcAft>
                <a:spcPts val="0"/>
              </a:spcAft>
              <a:buSzPts val="1400"/>
              <a:buChar char="○"/>
            </a:pPr>
            <a:r>
              <a:rPr lang="en"/>
              <a:t>Install energy efficient equipment for production</a:t>
            </a:r>
            <a:endParaRPr/>
          </a:p>
          <a:p>
            <a:pPr indent="-317500" lvl="1" marL="914400" rtl="0" algn="l">
              <a:lnSpc>
                <a:spcPct val="150000"/>
              </a:lnSpc>
              <a:spcBef>
                <a:spcPts val="0"/>
              </a:spcBef>
              <a:spcAft>
                <a:spcPts val="0"/>
              </a:spcAft>
              <a:buSzPts val="1400"/>
              <a:buChar char="○"/>
            </a:pPr>
            <a:r>
              <a:rPr lang="en"/>
              <a:t>Green vehicles for transport</a:t>
            </a:r>
            <a:endParaRPr/>
          </a:p>
          <a:p>
            <a:pPr indent="-317500" lvl="1" marL="914400" rtl="0" algn="l">
              <a:lnSpc>
                <a:spcPct val="150000"/>
              </a:lnSpc>
              <a:spcBef>
                <a:spcPts val="0"/>
              </a:spcBef>
              <a:spcAft>
                <a:spcPts val="0"/>
              </a:spcAft>
              <a:buSzPts val="1400"/>
              <a:buChar char="○"/>
            </a:pPr>
            <a:r>
              <a:rPr lang="en"/>
              <a:t>Sustainable sourcing of materials</a:t>
            </a:r>
            <a:endParaRPr/>
          </a:p>
          <a:p>
            <a:pPr indent="-317500" lvl="1" marL="914400" rtl="0" algn="l">
              <a:lnSpc>
                <a:spcPct val="150000"/>
              </a:lnSpc>
              <a:spcBef>
                <a:spcPts val="0"/>
              </a:spcBef>
              <a:spcAft>
                <a:spcPts val="0"/>
              </a:spcAft>
              <a:buSzPts val="1400"/>
              <a:buChar char="○"/>
            </a:pPr>
            <a:r>
              <a:rPr lang="en"/>
              <a:t>Low-emission materials</a:t>
            </a:r>
            <a:endParaRPr/>
          </a:p>
          <a:p>
            <a:pPr indent="-317500" lvl="1" marL="914400" rtl="0" algn="l">
              <a:lnSpc>
                <a:spcPct val="150000"/>
              </a:lnSpc>
              <a:spcBef>
                <a:spcPts val="0"/>
              </a:spcBef>
              <a:spcAft>
                <a:spcPts val="0"/>
              </a:spcAft>
              <a:buSzPts val="1400"/>
              <a:buChar char="○"/>
            </a:pPr>
            <a:r>
              <a:rPr lang="en"/>
              <a:t>Waste reduction and recycling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“Command-and-Control” Approach</a:t>
            </a:r>
            <a:endParaRPr/>
          </a:p>
        </p:txBody>
      </p:sp>
      <p:sp>
        <p:nvSpPr>
          <p:cNvPr id="190" name="Google Shape;19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5"/>
          <p:cNvPicPr preferRelativeResize="0"/>
          <p:nvPr/>
        </p:nvPicPr>
        <p:blipFill>
          <a:blip r:embed="rId3">
            <a:alphaModFix/>
          </a:blip>
          <a:stretch>
            <a:fillRect/>
          </a:stretch>
        </p:blipFill>
        <p:spPr>
          <a:xfrm>
            <a:off x="385337" y="1097900"/>
            <a:ext cx="8373326" cy="3602949"/>
          </a:xfrm>
          <a:prstGeom prst="rect">
            <a:avLst/>
          </a:prstGeom>
          <a:noFill/>
          <a:ln>
            <a:noFill/>
          </a:ln>
        </p:spPr>
      </p:pic>
      <p:sp>
        <p:nvSpPr>
          <p:cNvPr id="192" name="Google Shape;192;p25"/>
          <p:cNvSpPr/>
          <p:nvPr/>
        </p:nvSpPr>
        <p:spPr>
          <a:xfrm rot="-568319">
            <a:off x="4652260" y="1926648"/>
            <a:ext cx="876855" cy="389626"/>
          </a:xfrm>
          <a:prstGeom prst="lef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“Command-and-Control” Approach</a:t>
            </a:r>
            <a:endParaRPr/>
          </a:p>
        </p:txBody>
      </p:sp>
      <p:grpSp>
        <p:nvGrpSpPr>
          <p:cNvPr id="198" name="Google Shape;198;p26"/>
          <p:cNvGrpSpPr/>
          <p:nvPr/>
        </p:nvGrpSpPr>
        <p:grpSpPr>
          <a:xfrm>
            <a:off x="1556475" y="1306175"/>
            <a:ext cx="5820625" cy="609600"/>
            <a:chOff x="1556475" y="1382375"/>
            <a:chExt cx="5820625" cy="609600"/>
          </a:xfrm>
        </p:grpSpPr>
        <p:pic>
          <p:nvPicPr>
            <p:cNvPr id="199" name="Google Shape;199;p26"/>
            <p:cNvPicPr preferRelativeResize="0"/>
            <p:nvPr/>
          </p:nvPicPr>
          <p:blipFill>
            <a:blip r:embed="rId3">
              <a:alphaModFix/>
            </a:blip>
            <a:stretch>
              <a:fillRect/>
            </a:stretch>
          </p:blipFill>
          <p:spPr>
            <a:xfrm>
              <a:off x="1556475" y="1382375"/>
              <a:ext cx="609600" cy="609600"/>
            </a:xfrm>
            <a:prstGeom prst="rect">
              <a:avLst/>
            </a:prstGeom>
            <a:noFill/>
            <a:ln>
              <a:noFill/>
            </a:ln>
          </p:spPr>
        </p:pic>
        <p:pic>
          <p:nvPicPr>
            <p:cNvPr id="200" name="Google Shape;200;p26"/>
            <p:cNvPicPr preferRelativeResize="0"/>
            <p:nvPr/>
          </p:nvPicPr>
          <p:blipFill>
            <a:blip r:embed="rId4">
              <a:alphaModFix/>
            </a:blip>
            <a:stretch>
              <a:fillRect/>
            </a:stretch>
          </p:blipFill>
          <p:spPr>
            <a:xfrm>
              <a:off x="6767500" y="1382375"/>
              <a:ext cx="609600" cy="609600"/>
            </a:xfrm>
            <a:prstGeom prst="rect">
              <a:avLst/>
            </a:prstGeom>
            <a:noFill/>
            <a:ln>
              <a:noFill/>
            </a:ln>
          </p:spPr>
        </p:pic>
      </p:grpSp>
      <p:sp>
        <p:nvSpPr>
          <p:cNvPr id="201" name="Google Shape;201;p26"/>
          <p:cNvSpPr txBox="1"/>
          <p:nvPr>
            <p:ph idx="1" type="body"/>
          </p:nvPr>
        </p:nvSpPr>
        <p:spPr>
          <a:xfrm>
            <a:off x="311700" y="2056475"/>
            <a:ext cx="3999900" cy="1887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Politically feasible from the consumer side.</a:t>
            </a:r>
            <a:endParaRPr sz="1400"/>
          </a:p>
          <a:p>
            <a:pPr indent="-317500" lvl="0" marL="457200" rtl="0" algn="l">
              <a:lnSpc>
                <a:spcPct val="150000"/>
              </a:lnSpc>
              <a:spcBef>
                <a:spcPts val="0"/>
              </a:spcBef>
              <a:spcAft>
                <a:spcPts val="0"/>
              </a:spcAft>
              <a:buSzPts val="1400"/>
              <a:buChar char="●"/>
            </a:pPr>
            <a:r>
              <a:rPr lang="en" sz="1400"/>
              <a:t>Still less regressive than carbon pricing.</a:t>
            </a:r>
            <a:endParaRPr sz="1400"/>
          </a:p>
          <a:p>
            <a:pPr indent="-317500" lvl="0" marL="457200" rtl="0" algn="l">
              <a:lnSpc>
                <a:spcPct val="150000"/>
              </a:lnSpc>
              <a:spcBef>
                <a:spcPts val="0"/>
              </a:spcBef>
              <a:spcAft>
                <a:spcPts val="0"/>
              </a:spcAft>
              <a:buSzPts val="1400"/>
              <a:buChar char="●"/>
            </a:pPr>
            <a:r>
              <a:rPr lang="en" sz="1400"/>
              <a:t>Might promote renewable technology. </a:t>
            </a:r>
            <a:endParaRPr sz="1400"/>
          </a:p>
        </p:txBody>
      </p:sp>
      <p:sp>
        <p:nvSpPr>
          <p:cNvPr id="202" name="Google Shape;202;p26"/>
          <p:cNvSpPr txBox="1"/>
          <p:nvPr>
            <p:ph idx="1" type="body"/>
          </p:nvPr>
        </p:nvSpPr>
        <p:spPr>
          <a:xfrm>
            <a:off x="4832400" y="2056475"/>
            <a:ext cx="4205700" cy="18873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t>Lacks market flexibility.</a:t>
            </a:r>
            <a:endParaRPr sz="1200"/>
          </a:p>
          <a:p>
            <a:pPr indent="-304800" lvl="0" marL="457200" rtl="0" algn="l">
              <a:lnSpc>
                <a:spcPct val="150000"/>
              </a:lnSpc>
              <a:spcBef>
                <a:spcPts val="0"/>
              </a:spcBef>
              <a:spcAft>
                <a:spcPts val="0"/>
              </a:spcAft>
              <a:buSzPts val="1200"/>
              <a:buChar char="●"/>
            </a:pPr>
            <a:r>
              <a:rPr lang="en" sz="1200"/>
              <a:t>Firms not completely charged.</a:t>
            </a:r>
            <a:endParaRPr sz="1200"/>
          </a:p>
          <a:p>
            <a:pPr indent="-304800" lvl="0" marL="457200" rtl="0" algn="l">
              <a:lnSpc>
                <a:spcPct val="150000"/>
              </a:lnSpc>
              <a:spcBef>
                <a:spcPts val="0"/>
              </a:spcBef>
              <a:spcAft>
                <a:spcPts val="0"/>
              </a:spcAft>
              <a:buSzPts val="1200"/>
              <a:buChar char="●"/>
            </a:pPr>
            <a:r>
              <a:rPr lang="en" sz="1200"/>
              <a:t>Difficult to tailor specific needs to different firms.</a:t>
            </a:r>
            <a:endParaRPr sz="1200"/>
          </a:p>
          <a:p>
            <a:pPr indent="-304800" lvl="0" marL="457200" rtl="0" algn="l">
              <a:lnSpc>
                <a:spcPct val="150000"/>
              </a:lnSpc>
              <a:spcBef>
                <a:spcPts val="0"/>
              </a:spcBef>
              <a:spcAft>
                <a:spcPts val="0"/>
              </a:spcAft>
              <a:buSzPts val="1200"/>
              <a:buChar char="●"/>
            </a:pPr>
            <a:r>
              <a:rPr lang="en" sz="1200"/>
              <a:t>Central authority approach, requires government discretion.</a:t>
            </a:r>
            <a:endParaRPr sz="1200"/>
          </a:p>
          <a:p>
            <a:pPr indent="-304800" lvl="0" marL="457200" rtl="0" algn="l">
              <a:lnSpc>
                <a:spcPct val="150000"/>
              </a:lnSpc>
              <a:spcBef>
                <a:spcPts val="0"/>
              </a:spcBef>
              <a:spcAft>
                <a:spcPts val="0"/>
              </a:spcAft>
              <a:buSzPts val="1200"/>
              <a:buChar char="●"/>
            </a:pPr>
            <a:r>
              <a:rPr lang="en" sz="1200"/>
              <a:t>Example: CAFE standards in the U.S.</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Carbon Pricing Instruments</a:t>
            </a:r>
            <a:endParaRPr/>
          </a:p>
        </p:txBody>
      </p:sp>
      <p:sp>
        <p:nvSpPr>
          <p:cNvPr id="208" name="Google Shape;20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Addresses externalities (emissions) in production by putting a price on per ton of CO2e emitted. </a:t>
            </a:r>
            <a:endParaRPr/>
          </a:p>
          <a:p>
            <a:pPr indent="-342900" lvl="0" marL="457200" rtl="0" algn="l">
              <a:lnSpc>
                <a:spcPct val="150000"/>
              </a:lnSpc>
              <a:spcBef>
                <a:spcPts val="0"/>
              </a:spcBef>
              <a:spcAft>
                <a:spcPts val="0"/>
              </a:spcAft>
              <a:buSzPts val="1800"/>
              <a:buChar char="●"/>
            </a:pPr>
            <a:r>
              <a:rPr lang="en"/>
              <a:t>Makes greener alternatives more competitive such as solar, wind etc.</a:t>
            </a:r>
            <a:endParaRPr/>
          </a:p>
          <a:p>
            <a:pPr indent="-342900" lvl="0" marL="457200" rtl="0" algn="l">
              <a:lnSpc>
                <a:spcPct val="150000"/>
              </a:lnSpc>
              <a:spcBef>
                <a:spcPts val="0"/>
              </a:spcBef>
              <a:spcAft>
                <a:spcPts val="0"/>
              </a:spcAft>
              <a:buSzPts val="1800"/>
              <a:buChar char="●"/>
            </a:pPr>
            <a:r>
              <a:rPr lang="en"/>
              <a:t>Policies such as: Emission trade mechanism, carbon tax, subsidies for emission reduction.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Carbon Pricing Instruments</a:t>
            </a:r>
            <a:endParaRPr/>
          </a:p>
        </p:txBody>
      </p:sp>
      <p:sp>
        <p:nvSpPr>
          <p:cNvPr id="214" name="Google Shape;214;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28"/>
          <p:cNvPicPr preferRelativeResize="0"/>
          <p:nvPr/>
        </p:nvPicPr>
        <p:blipFill>
          <a:blip r:embed="rId3">
            <a:alphaModFix/>
          </a:blip>
          <a:stretch>
            <a:fillRect/>
          </a:stretch>
        </p:blipFill>
        <p:spPr>
          <a:xfrm>
            <a:off x="385337" y="1097900"/>
            <a:ext cx="8373326" cy="3602949"/>
          </a:xfrm>
          <a:prstGeom prst="rect">
            <a:avLst/>
          </a:prstGeom>
          <a:noFill/>
          <a:ln>
            <a:noFill/>
          </a:ln>
        </p:spPr>
      </p:pic>
      <p:sp>
        <p:nvSpPr>
          <p:cNvPr id="216" name="Google Shape;216;p28"/>
          <p:cNvSpPr/>
          <p:nvPr/>
        </p:nvSpPr>
        <p:spPr>
          <a:xfrm rot="9070889">
            <a:off x="627799" y="3441881"/>
            <a:ext cx="876904" cy="389644"/>
          </a:xfrm>
          <a:prstGeom prst="lef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17" name="Google Shape;217;p28"/>
          <p:cNvPicPr preferRelativeResize="0"/>
          <p:nvPr/>
        </p:nvPicPr>
        <p:blipFill>
          <a:blip r:embed="rId4">
            <a:alphaModFix/>
          </a:blip>
          <a:stretch>
            <a:fillRect/>
          </a:stretch>
        </p:blipFill>
        <p:spPr>
          <a:xfrm>
            <a:off x="692700" y="2460775"/>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Carbon Pricing Instruments</a:t>
            </a:r>
            <a:endParaRPr/>
          </a:p>
        </p:txBody>
      </p:sp>
      <p:grpSp>
        <p:nvGrpSpPr>
          <p:cNvPr id="223" name="Google Shape;223;p29"/>
          <p:cNvGrpSpPr/>
          <p:nvPr/>
        </p:nvGrpSpPr>
        <p:grpSpPr>
          <a:xfrm>
            <a:off x="1556475" y="1382375"/>
            <a:ext cx="5820625" cy="609600"/>
            <a:chOff x="1556475" y="1382375"/>
            <a:chExt cx="5820625" cy="609600"/>
          </a:xfrm>
        </p:grpSpPr>
        <p:pic>
          <p:nvPicPr>
            <p:cNvPr id="224" name="Google Shape;224;p29"/>
            <p:cNvPicPr preferRelativeResize="0"/>
            <p:nvPr/>
          </p:nvPicPr>
          <p:blipFill>
            <a:blip r:embed="rId3">
              <a:alphaModFix/>
            </a:blip>
            <a:stretch>
              <a:fillRect/>
            </a:stretch>
          </p:blipFill>
          <p:spPr>
            <a:xfrm>
              <a:off x="1556475" y="1382375"/>
              <a:ext cx="609600" cy="609600"/>
            </a:xfrm>
            <a:prstGeom prst="rect">
              <a:avLst/>
            </a:prstGeom>
            <a:noFill/>
            <a:ln>
              <a:noFill/>
            </a:ln>
          </p:spPr>
        </p:pic>
        <p:pic>
          <p:nvPicPr>
            <p:cNvPr id="225" name="Google Shape;225;p29"/>
            <p:cNvPicPr preferRelativeResize="0"/>
            <p:nvPr/>
          </p:nvPicPr>
          <p:blipFill>
            <a:blip r:embed="rId4">
              <a:alphaModFix/>
            </a:blip>
            <a:stretch>
              <a:fillRect/>
            </a:stretch>
          </p:blipFill>
          <p:spPr>
            <a:xfrm>
              <a:off x="6767500" y="1382375"/>
              <a:ext cx="609600" cy="609600"/>
            </a:xfrm>
            <a:prstGeom prst="rect">
              <a:avLst/>
            </a:prstGeom>
            <a:noFill/>
            <a:ln>
              <a:noFill/>
            </a:ln>
          </p:spPr>
        </p:pic>
      </p:grpSp>
      <p:sp>
        <p:nvSpPr>
          <p:cNvPr id="226" name="Google Shape;226;p29"/>
          <p:cNvSpPr txBox="1"/>
          <p:nvPr>
            <p:ph idx="1" type="body"/>
          </p:nvPr>
        </p:nvSpPr>
        <p:spPr>
          <a:xfrm>
            <a:off x="311700" y="2285075"/>
            <a:ext cx="3999900" cy="2206800"/>
          </a:xfrm>
          <a:prstGeom prst="rect">
            <a:avLst/>
          </a:prstGeom>
        </p:spPr>
        <p:txBody>
          <a:bodyPr anchorCtr="0" anchor="t" bIns="91425" lIns="91425" spcFirstLastPara="1" rIns="91425" wrap="square" tIns="91425">
            <a:normAutofit lnSpcReduction="10000"/>
          </a:bodyPr>
          <a:lstStyle/>
          <a:p>
            <a:pPr indent="-317500" lvl="0" marL="457200" rtl="0" algn="l">
              <a:lnSpc>
                <a:spcPct val="150000"/>
              </a:lnSpc>
              <a:spcBef>
                <a:spcPts val="0"/>
              </a:spcBef>
              <a:spcAft>
                <a:spcPts val="0"/>
              </a:spcAft>
              <a:buSzPts val="1400"/>
              <a:buChar char="●"/>
            </a:pPr>
            <a:r>
              <a:rPr lang="en" sz="1400"/>
              <a:t>The policy directly </a:t>
            </a:r>
            <a:r>
              <a:rPr lang="en" sz="1400"/>
              <a:t>addresses</a:t>
            </a:r>
            <a:r>
              <a:rPr lang="en" sz="1400"/>
              <a:t> a key component of the production model.</a:t>
            </a:r>
            <a:endParaRPr sz="1400"/>
          </a:p>
          <a:p>
            <a:pPr indent="-317500" lvl="0" marL="457200" rtl="0" algn="l">
              <a:lnSpc>
                <a:spcPct val="150000"/>
              </a:lnSpc>
              <a:spcBef>
                <a:spcPts val="0"/>
              </a:spcBef>
              <a:spcAft>
                <a:spcPts val="0"/>
              </a:spcAft>
              <a:buSzPts val="1400"/>
              <a:buChar char="●"/>
            </a:pPr>
            <a:r>
              <a:rPr lang="en" sz="1400"/>
              <a:t>Effective in the short-term.</a:t>
            </a:r>
            <a:endParaRPr sz="1400"/>
          </a:p>
          <a:p>
            <a:pPr indent="-317500" lvl="0" marL="457200" rtl="0" algn="l">
              <a:lnSpc>
                <a:spcPct val="150000"/>
              </a:lnSpc>
              <a:spcBef>
                <a:spcPts val="0"/>
              </a:spcBef>
              <a:spcAft>
                <a:spcPts val="0"/>
              </a:spcAft>
              <a:buSzPts val="1400"/>
              <a:buChar char="●"/>
            </a:pPr>
            <a:r>
              <a:rPr lang="en" sz="1400"/>
              <a:t>Most efficient, directly address input composition.</a:t>
            </a:r>
            <a:endParaRPr sz="1400"/>
          </a:p>
          <a:p>
            <a:pPr indent="-317500" lvl="0" marL="457200" rtl="0" algn="l">
              <a:lnSpc>
                <a:spcPct val="150000"/>
              </a:lnSpc>
              <a:spcBef>
                <a:spcPts val="0"/>
              </a:spcBef>
              <a:spcAft>
                <a:spcPts val="0"/>
              </a:spcAft>
              <a:buSzPts val="1400"/>
              <a:buChar char="●"/>
            </a:pPr>
            <a:r>
              <a:rPr lang="en" sz="1400"/>
              <a:t>Incentivizes firms to use green energy and technology in production.</a:t>
            </a:r>
            <a:endParaRPr sz="1400"/>
          </a:p>
        </p:txBody>
      </p:sp>
      <p:sp>
        <p:nvSpPr>
          <p:cNvPr id="227" name="Google Shape;227;p29"/>
          <p:cNvSpPr txBox="1"/>
          <p:nvPr>
            <p:ph idx="1" type="body"/>
          </p:nvPr>
        </p:nvSpPr>
        <p:spPr>
          <a:xfrm>
            <a:off x="4832400" y="2285075"/>
            <a:ext cx="3999900" cy="1887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sz="1400"/>
              <a:t>Politically least feasible.</a:t>
            </a:r>
            <a:endParaRPr sz="1400"/>
          </a:p>
          <a:p>
            <a:pPr indent="-317500" lvl="0" marL="457200" rtl="0" algn="l">
              <a:lnSpc>
                <a:spcPct val="150000"/>
              </a:lnSpc>
              <a:spcBef>
                <a:spcPts val="0"/>
              </a:spcBef>
              <a:spcAft>
                <a:spcPts val="0"/>
              </a:spcAft>
              <a:buSzPts val="1400"/>
              <a:buChar char="●"/>
            </a:pPr>
            <a:r>
              <a:rPr lang="en" sz="1400"/>
              <a:t>Most regressive, consumers receive the main adversities of carbon pricing.</a:t>
            </a:r>
            <a:endParaRPr sz="1400"/>
          </a:p>
          <a:p>
            <a:pPr indent="-317500" lvl="0" marL="457200" rtl="0" algn="l">
              <a:lnSpc>
                <a:spcPct val="150000"/>
              </a:lnSpc>
              <a:spcBef>
                <a:spcPts val="0"/>
              </a:spcBef>
              <a:spcAft>
                <a:spcPts val="0"/>
              </a:spcAft>
              <a:buSzPts val="1400"/>
              <a:buChar char="●"/>
            </a:pPr>
            <a:r>
              <a:rPr lang="en" sz="1400"/>
              <a:t>International competitiveness concern, exports more expensive.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Recommendation</a:t>
            </a:r>
            <a:endParaRPr b="1"/>
          </a:p>
        </p:txBody>
      </p:sp>
      <p:pic>
        <p:nvPicPr>
          <p:cNvPr id="233" name="Google Shape;233;p30"/>
          <p:cNvPicPr preferRelativeResize="0"/>
          <p:nvPr/>
        </p:nvPicPr>
        <p:blipFill>
          <a:blip r:embed="rId3">
            <a:alphaModFix/>
          </a:blip>
          <a:stretch>
            <a:fillRect/>
          </a:stretch>
        </p:blipFill>
        <p:spPr>
          <a:xfrm>
            <a:off x="6172175" y="1552225"/>
            <a:ext cx="2349500" cy="234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Suitability</a:t>
            </a:r>
            <a:endParaRPr/>
          </a:p>
        </p:txBody>
      </p:sp>
      <p:sp>
        <p:nvSpPr>
          <p:cNvPr id="239" name="Google Shape;239;p31"/>
          <p:cNvSpPr txBox="1"/>
          <p:nvPr>
            <p:ph idx="1" type="body"/>
          </p:nvPr>
        </p:nvSpPr>
        <p:spPr>
          <a:xfrm>
            <a:off x="311700" y="1229875"/>
            <a:ext cx="38607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Promising policy horizon, opportunities not exploited yet.</a:t>
            </a:r>
            <a:endParaRPr/>
          </a:p>
          <a:p>
            <a:pPr indent="-342900" lvl="0" marL="457200" rtl="0" algn="l">
              <a:lnSpc>
                <a:spcPct val="150000"/>
              </a:lnSpc>
              <a:spcBef>
                <a:spcPts val="0"/>
              </a:spcBef>
              <a:spcAft>
                <a:spcPts val="0"/>
              </a:spcAft>
              <a:buSzPts val="1800"/>
              <a:buChar char="●"/>
            </a:pPr>
            <a:r>
              <a:rPr lang="en"/>
              <a:t>No active carbon pricing implemented.</a:t>
            </a:r>
            <a:endParaRPr/>
          </a:p>
          <a:p>
            <a:pPr indent="-342900" lvl="0" marL="457200" rtl="0" algn="l">
              <a:lnSpc>
                <a:spcPct val="150000"/>
              </a:lnSpc>
              <a:spcBef>
                <a:spcPts val="0"/>
              </a:spcBef>
              <a:spcAft>
                <a:spcPts val="0"/>
              </a:spcAft>
              <a:buSzPts val="1800"/>
              <a:buChar char="●"/>
            </a:pPr>
            <a:r>
              <a:rPr lang="en"/>
              <a:t>Low net effective carbon rates due to coal subsidies and lack of carbon pricing.</a:t>
            </a:r>
            <a:endParaRPr/>
          </a:p>
        </p:txBody>
      </p:sp>
      <p:pic>
        <p:nvPicPr>
          <p:cNvPr id="240" name="Google Shape;240;p31"/>
          <p:cNvPicPr preferRelativeResize="0"/>
          <p:nvPr/>
        </p:nvPicPr>
        <p:blipFill>
          <a:blip r:embed="rId3">
            <a:alphaModFix/>
          </a:blip>
          <a:stretch>
            <a:fillRect/>
          </a:stretch>
        </p:blipFill>
        <p:spPr>
          <a:xfrm>
            <a:off x="4147250" y="280200"/>
            <a:ext cx="5377751" cy="3547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520913" y="1863350"/>
            <a:ext cx="1732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Background</a:t>
            </a:r>
            <a:endParaRPr sz="2200"/>
          </a:p>
        </p:txBody>
      </p:sp>
      <p:sp>
        <p:nvSpPr>
          <p:cNvPr id="95" name="Google Shape;95;p14"/>
          <p:cNvSpPr txBox="1"/>
          <p:nvPr>
            <p:ph type="title"/>
          </p:nvPr>
        </p:nvSpPr>
        <p:spPr>
          <a:xfrm>
            <a:off x="6453788" y="1863350"/>
            <a:ext cx="23979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Recommendation</a:t>
            </a:r>
            <a:endParaRPr sz="2200"/>
          </a:p>
        </p:txBody>
      </p:sp>
      <p:sp>
        <p:nvSpPr>
          <p:cNvPr id="96" name="Google Shape;96;p14"/>
          <p:cNvSpPr txBox="1"/>
          <p:nvPr>
            <p:ph type="title"/>
          </p:nvPr>
        </p:nvSpPr>
        <p:spPr>
          <a:xfrm>
            <a:off x="3429488" y="1863350"/>
            <a:ext cx="20628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Policy Options</a:t>
            </a:r>
            <a:endParaRPr sz="2200"/>
          </a:p>
        </p:txBody>
      </p:sp>
      <p:sp>
        <p:nvSpPr>
          <p:cNvPr id="97" name="Google Shape;97;p14"/>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Structure</a:t>
            </a:r>
            <a:endParaRPr b="1"/>
          </a:p>
        </p:txBody>
      </p:sp>
      <p:pic>
        <p:nvPicPr>
          <p:cNvPr id="98" name="Google Shape;98;p14"/>
          <p:cNvPicPr preferRelativeResize="0"/>
          <p:nvPr/>
        </p:nvPicPr>
        <p:blipFill>
          <a:blip r:embed="rId3">
            <a:alphaModFix/>
          </a:blip>
          <a:stretch>
            <a:fillRect/>
          </a:stretch>
        </p:blipFill>
        <p:spPr>
          <a:xfrm>
            <a:off x="884200" y="2958825"/>
            <a:ext cx="1114925" cy="1114925"/>
          </a:xfrm>
          <a:prstGeom prst="rect">
            <a:avLst/>
          </a:prstGeom>
          <a:noFill/>
          <a:ln>
            <a:noFill/>
          </a:ln>
        </p:spPr>
      </p:pic>
      <p:pic>
        <p:nvPicPr>
          <p:cNvPr id="99" name="Google Shape;99;p14"/>
          <p:cNvPicPr preferRelativeResize="0"/>
          <p:nvPr/>
        </p:nvPicPr>
        <p:blipFill>
          <a:blip r:embed="rId4">
            <a:alphaModFix/>
          </a:blip>
          <a:stretch>
            <a:fillRect/>
          </a:stretch>
        </p:blipFill>
        <p:spPr>
          <a:xfrm>
            <a:off x="3803525" y="2854538"/>
            <a:ext cx="1219200" cy="1219200"/>
          </a:xfrm>
          <a:prstGeom prst="rect">
            <a:avLst/>
          </a:prstGeom>
          <a:noFill/>
          <a:ln>
            <a:noFill/>
          </a:ln>
        </p:spPr>
      </p:pic>
      <p:pic>
        <p:nvPicPr>
          <p:cNvPr id="100" name="Google Shape;100;p14"/>
          <p:cNvPicPr preferRelativeResize="0"/>
          <p:nvPr/>
        </p:nvPicPr>
        <p:blipFill>
          <a:blip r:embed="rId5">
            <a:alphaModFix/>
          </a:blip>
          <a:stretch>
            <a:fillRect/>
          </a:stretch>
        </p:blipFill>
        <p:spPr>
          <a:xfrm>
            <a:off x="7040600" y="2882625"/>
            <a:ext cx="1219200" cy="1219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Implement Carbon Pricing</a:t>
            </a:r>
            <a:endParaRPr/>
          </a:p>
        </p:txBody>
      </p:sp>
      <p:sp>
        <p:nvSpPr>
          <p:cNvPr id="246" name="Google Shape;246;p32"/>
          <p:cNvSpPr txBox="1"/>
          <p:nvPr>
            <p:ph idx="1" type="body"/>
          </p:nvPr>
        </p:nvSpPr>
        <p:spPr>
          <a:xfrm>
            <a:off x="268600" y="1167750"/>
            <a:ext cx="3917100" cy="888000"/>
          </a:xfrm>
          <a:prstGeom prst="rect">
            <a:avLst/>
          </a:prstGeom>
        </p:spPr>
        <p:txBody>
          <a:bodyPr anchorCtr="0" anchor="t" bIns="91425" lIns="91425" spcFirstLastPara="1" rIns="91425" wrap="square" tIns="91425">
            <a:normAutofit fontScale="25000" lnSpcReduction="20000"/>
          </a:bodyPr>
          <a:lstStyle/>
          <a:p>
            <a:pPr indent="-327025" lvl="0" marL="457200" rtl="0" algn="l">
              <a:lnSpc>
                <a:spcPct val="115000"/>
              </a:lnSpc>
              <a:spcBef>
                <a:spcPts val="0"/>
              </a:spcBef>
              <a:spcAft>
                <a:spcPts val="0"/>
              </a:spcAft>
              <a:buSzPct val="100000"/>
              <a:buChar char="●"/>
            </a:pPr>
            <a:r>
              <a:rPr lang="en" sz="6200"/>
              <a:t>Most effective policy for a time constrained problem</a:t>
            </a:r>
            <a:endParaRPr sz="6200"/>
          </a:p>
          <a:p>
            <a:pPr indent="-327025" lvl="1" marL="914400" rtl="0" algn="l">
              <a:lnSpc>
                <a:spcPct val="115000"/>
              </a:lnSpc>
              <a:spcBef>
                <a:spcPts val="400"/>
              </a:spcBef>
              <a:spcAft>
                <a:spcPts val="0"/>
              </a:spcAft>
              <a:buSzPct val="100000"/>
              <a:buChar char="○"/>
            </a:pPr>
            <a:r>
              <a:rPr lang="en" sz="6200"/>
              <a:t>Example: UK</a:t>
            </a:r>
            <a:endParaRPr sz="6200"/>
          </a:p>
          <a:p>
            <a:pPr indent="0" lvl="0" marL="0" rtl="0" algn="l">
              <a:spcBef>
                <a:spcPts val="1200"/>
              </a:spcBef>
              <a:spcAft>
                <a:spcPts val="0"/>
              </a:spcAft>
              <a:buNone/>
            </a:pPr>
            <a:r>
              <a:t/>
            </a:r>
            <a:endParaRPr sz="285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7" name="Google Shape;247;p32"/>
          <p:cNvPicPr preferRelativeResize="0"/>
          <p:nvPr/>
        </p:nvPicPr>
        <p:blipFill>
          <a:blip r:embed="rId3">
            <a:alphaModFix/>
          </a:blip>
          <a:stretch>
            <a:fillRect/>
          </a:stretch>
        </p:blipFill>
        <p:spPr>
          <a:xfrm>
            <a:off x="4792225" y="1299463"/>
            <a:ext cx="394025" cy="394025"/>
          </a:xfrm>
          <a:prstGeom prst="rect">
            <a:avLst/>
          </a:prstGeom>
          <a:noFill/>
          <a:ln>
            <a:noFill/>
          </a:ln>
        </p:spPr>
      </p:pic>
      <p:pic>
        <p:nvPicPr>
          <p:cNvPr id="248" name="Google Shape;248;p32"/>
          <p:cNvPicPr preferRelativeResize="0"/>
          <p:nvPr/>
        </p:nvPicPr>
        <p:blipFill>
          <a:blip r:embed="rId3">
            <a:alphaModFix/>
          </a:blip>
          <a:stretch>
            <a:fillRect/>
          </a:stretch>
        </p:blipFill>
        <p:spPr>
          <a:xfrm>
            <a:off x="4792225" y="2237433"/>
            <a:ext cx="394025" cy="394025"/>
          </a:xfrm>
          <a:prstGeom prst="rect">
            <a:avLst/>
          </a:prstGeom>
          <a:noFill/>
          <a:ln>
            <a:noFill/>
          </a:ln>
        </p:spPr>
      </p:pic>
      <p:pic>
        <p:nvPicPr>
          <p:cNvPr id="249" name="Google Shape;249;p32"/>
          <p:cNvPicPr preferRelativeResize="0"/>
          <p:nvPr/>
        </p:nvPicPr>
        <p:blipFill>
          <a:blip r:embed="rId3">
            <a:alphaModFix/>
          </a:blip>
          <a:stretch>
            <a:fillRect/>
          </a:stretch>
        </p:blipFill>
        <p:spPr>
          <a:xfrm>
            <a:off x="4792225" y="3039538"/>
            <a:ext cx="394025" cy="394025"/>
          </a:xfrm>
          <a:prstGeom prst="rect">
            <a:avLst/>
          </a:prstGeom>
          <a:noFill/>
          <a:ln>
            <a:noFill/>
          </a:ln>
        </p:spPr>
      </p:pic>
      <p:pic>
        <p:nvPicPr>
          <p:cNvPr id="250" name="Google Shape;250;p32"/>
          <p:cNvPicPr preferRelativeResize="0"/>
          <p:nvPr/>
        </p:nvPicPr>
        <p:blipFill>
          <a:blip r:embed="rId3">
            <a:alphaModFix/>
          </a:blip>
          <a:stretch>
            <a:fillRect/>
          </a:stretch>
        </p:blipFill>
        <p:spPr>
          <a:xfrm>
            <a:off x="4799281" y="3941300"/>
            <a:ext cx="394025" cy="394025"/>
          </a:xfrm>
          <a:prstGeom prst="rect">
            <a:avLst/>
          </a:prstGeom>
          <a:noFill/>
          <a:ln>
            <a:noFill/>
          </a:ln>
        </p:spPr>
      </p:pic>
      <p:sp>
        <p:nvSpPr>
          <p:cNvPr id="251" name="Google Shape;251;p32"/>
          <p:cNvSpPr txBox="1"/>
          <p:nvPr/>
        </p:nvSpPr>
        <p:spPr>
          <a:xfrm>
            <a:off x="268600" y="2158950"/>
            <a:ext cx="3300000" cy="3027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Clr>
                <a:schemeClr val="dk2"/>
              </a:buClr>
              <a:buSzPts val="1550"/>
              <a:buFont typeface="Roboto"/>
              <a:buChar char="●"/>
            </a:pPr>
            <a:r>
              <a:rPr lang="en" sz="1550">
                <a:solidFill>
                  <a:schemeClr val="dk2"/>
                </a:solidFill>
                <a:latin typeface="Roboto"/>
                <a:ea typeface="Roboto"/>
                <a:cs typeface="Roboto"/>
                <a:sym typeface="Roboto"/>
              </a:rPr>
              <a:t>Addresses the key economic drivers </a:t>
            </a:r>
            <a:r>
              <a:rPr b="1" lang="en" sz="1550">
                <a:solidFill>
                  <a:schemeClr val="dk2"/>
                </a:solidFill>
                <a:latin typeface="Roboto"/>
                <a:ea typeface="Roboto"/>
                <a:cs typeface="Roboto"/>
                <a:sym typeface="Roboto"/>
              </a:rPr>
              <a:t>directly</a:t>
            </a:r>
            <a:r>
              <a:rPr lang="en" sz="1550">
                <a:solidFill>
                  <a:schemeClr val="dk2"/>
                </a:solidFill>
                <a:latin typeface="Roboto"/>
                <a:ea typeface="Roboto"/>
                <a:cs typeface="Roboto"/>
                <a:sym typeface="Roboto"/>
              </a:rPr>
              <a:t>.</a:t>
            </a:r>
            <a:endParaRPr sz="1550">
              <a:solidFill>
                <a:schemeClr val="dk2"/>
              </a:solidFill>
              <a:latin typeface="Roboto"/>
              <a:ea typeface="Roboto"/>
              <a:cs typeface="Roboto"/>
              <a:sym typeface="Roboto"/>
            </a:endParaRPr>
          </a:p>
        </p:txBody>
      </p:sp>
      <p:sp>
        <p:nvSpPr>
          <p:cNvPr id="252" name="Google Shape;252;p32"/>
          <p:cNvSpPr txBox="1"/>
          <p:nvPr/>
        </p:nvSpPr>
        <p:spPr>
          <a:xfrm>
            <a:off x="268600" y="3972875"/>
            <a:ext cx="4232100" cy="3027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Clr>
                <a:schemeClr val="dk2"/>
              </a:buClr>
              <a:buSzPts val="1550"/>
              <a:buFont typeface="Roboto"/>
              <a:buChar char="●"/>
            </a:pPr>
            <a:r>
              <a:rPr lang="en" sz="1550">
                <a:solidFill>
                  <a:schemeClr val="dk2"/>
                </a:solidFill>
                <a:latin typeface="Roboto"/>
                <a:ea typeface="Roboto"/>
                <a:cs typeface="Roboto"/>
                <a:sym typeface="Roboto"/>
              </a:rPr>
              <a:t>With transparency of funds - Politically feasible</a:t>
            </a:r>
            <a:endParaRPr sz="1550">
              <a:solidFill>
                <a:schemeClr val="dk2"/>
              </a:solidFill>
              <a:latin typeface="Roboto"/>
              <a:ea typeface="Roboto"/>
              <a:cs typeface="Roboto"/>
              <a:sym typeface="Roboto"/>
            </a:endParaRPr>
          </a:p>
        </p:txBody>
      </p:sp>
      <p:sp>
        <p:nvSpPr>
          <p:cNvPr id="253" name="Google Shape;253;p32"/>
          <p:cNvSpPr txBox="1"/>
          <p:nvPr/>
        </p:nvSpPr>
        <p:spPr>
          <a:xfrm>
            <a:off x="268600" y="2957450"/>
            <a:ext cx="4371300" cy="10155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Clr>
                <a:schemeClr val="dk2"/>
              </a:buClr>
              <a:buSzPts val="1550"/>
              <a:buFont typeface="Roboto"/>
              <a:buChar char="●"/>
            </a:pPr>
            <a:r>
              <a:rPr lang="en" sz="1550">
                <a:solidFill>
                  <a:schemeClr val="dk2"/>
                </a:solidFill>
                <a:latin typeface="Roboto"/>
                <a:ea typeface="Roboto"/>
                <a:cs typeface="Roboto"/>
                <a:sym typeface="Roboto"/>
              </a:rPr>
              <a:t>Raises revenue that can address downsides (Regressive impact, international competitiveness)</a:t>
            </a:r>
            <a:endParaRPr sz="1550">
              <a:solidFill>
                <a:schemeClr val="dk2"/>
              </a:solidFill>
              <a:latin typeface="Roboto"/>
              <a:ea typeface="Roboto"/>
              <a:cs typeface="Roboto"/>
              <a:sym typeface="Roboto"/>
            </a:endParaRPr>
          </a:p>
        </p:txBody>
      </p:sp>
      <p:pic>
        <p:nvPicPr>
          <p:cNvPr id="254" name="Google Shape;254;p32"/>
          <p:cNvPicPr preferRelativeResize="0"/>
          <p:nvPr/>
        </p:nvPicPr>
        <p:blipFill>
          <a:blip r:embed="rId4">
            <a:alphaModFix/>
          </a:blip>
          <a:stretch>
            <a:fillRect/>
          </a:stretch>
        </p:blipFill>
        <p:spPr>
          <a:xfrm>
            <a:off x="7240267" y="1941725"/>
            <a:ext cx="1655549" cy="16555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939317" y="2152350"/>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Thank you for your attention!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Background</a:t>
            </a:r>
            <a:endParaRPr b="1"/>
          </a:p>
        </p:txBody>
      </p:sp>
      <p:pic>
        <p:nvPicPr>
          <p:cNvPr id="106" name="Google Shape;106;p15"/>
          <p:cNvPicPr preferRelativeResize="0"/>
          <p:nvPr/>
        </p:nvPicPr>
        <p:blipFill>
          <a:blip r:embed="rId3">
            <a:alphaModFix/>
          </a:blip>
          <a:stretch>
            <a:fillRect/>
          </a:stretch>
        </p:blipFill>
        <p:spPr>
          <a:xfrm>
            <a:off x="5957750" y="1491550"/>
            <a:ext cx="2194275" cy="219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Reduce Emissions?</a:t>
            </a:r>
            <a:endParaRPr/>
          </a:p>
        </p:txBody>
      </p:sp>
      <p:pic>
        <p:nvPicPr>
          <p:cNvPr id="112" name="Google Shape;112;p16"/>
          <p:cNvPicPr preferRelativeResize="0"/>
          <p:nvPr/>
        </p:nvPicPr>
        <p:blipFill>
          <a:blip r:embed="rId3">
            <a:alphaModFix/>
          </a:blip>
          <a:stretch>
            <a:fillRect/>
          </a:stretch>
        </p:blipFill>
        <p:spPr>
          <a:xfrm>
            <a:off x="262675" y="1106725"/>
            <a:ext cx="8373326" cy="3602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Decoupling Economic Growth From Emissions </a:t>
            </a:r>
            <a:endParaRPr/>
          </a:p>
        </p:txBody>
      </p:sp>
      <p:pic>
        <p:nvPicPr>
          <p:cNvPr id="118" name="Google Shape;118;p17"/>
          <p:cNvPicPr preferRelativeResize="0"/>
          <p:nvPr/>
        </p:nvPicPr>
        <p:blipFill>
          <a:blip r:embed="rId3">
            <a:alphaModFix/>
          </a:blip>
          <a:stretch>
            <a:fillRect/>
          </a:stretch>
        </p:blipFill>
        <p:spPr>
          <a:xfrm>
            <a:off x="714375" y="1422375"/>
            <a:ext cx="7370998" cy="3171633"/>
          </a:xfrm>
          <a:prstGeom prst="rect">
            <a:avLst/>
          </a:prstGeom>
          <a:noFill/>
          <a:ln>
            <a:noFill/>
          </a:ln>
        </p:spPr>
      </p:pic>
      <p:sp>
        <p:nvSpPr>
          <p:cNvPr id="119" name="Google Shape;119;p17"/>
          <p:cNvSpPr/>
          <p:nvPr/>
        </p:nvSpPr>
        <p:spPr>
          <a:xfrm rot="-4370762">
            <a:off x="4405275" y="3864339"/>
            <a:ext cx="1183968" cy="493910"/>
          </a:xfrm>
          <a:prstGeom prst="rightArrow">
            <a:avLst>
              <a:gd fmla="val 50000" name="adj1"/>
              <a:gd fmla="val 50000" name="adj2"/>
            </a:avLst>
          </a:prstGeom>
          <a:solidFill>
            <a:schemeClr val="accent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17"/>
          <p:cNvSpPr txBox="1"/>
          <p:nvPr/>
        </p:nvSpPr>
        <p:spPr>
          <a:xfrm>
            <a:off x="2850075" y="1017798"/>
            <a:ext cx="47967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Decoupling carbon emissions from economic output is a very large component of fighting climate change.</a:t>
            </a:r>
            <a:endParaRPr sz="1500">
              <a:solidFill>
                <a:schemeClr val="dk2"/>
              </a:solidFill>
              <a:latin typeface="Roboto"/>
              <a:ea typeface="Roboto"/>
              <a:cs typeface="Roboto"/>
              <a:sym typeface="Roboto"/>
            </a:endParaRPr>
          </a:p>
          <a:p>
            <a:pPr indent="0" lvl="0" marL="0" rtl="0" algn="l">
              <a:spcBef>
                <a:spcPts val="0"/>
              </a:spcBef>
              <a:spcAft>
                <a:spcPts val="0"/>
              </a:spcAft>
              <a:buNone/>
            </a:pPr>
            <a:r>
              <a:rPr b="1" lang="en" sz="1500">
                <a:solidFill>
                  <a:schemeClr val="dk2"/>
                </a:solidFill>
                <a:latin typeface="Roboto"/>
                <a:ea typeface="Roboto"/>
                <a:cs typeface="Roboto"/>
                <a:sym typeface="Roboto"/>
              </a:rPr>
              <a:t>But how?</a:t>
            </a:r>
            <a:endParaRPr b="1" sz="1500">
              <a:solidFill>
                <a:schemeClr val="dk2"/>
              </a:solidFill>
              <a:latin typeface="Roboto"/>
              <a:ea typeface="Roboto"/>
              <a:cs typeface="Roboto"/>
              <a:sym typeface="Roboto"/>
            </a:endParaRPr>
          </a:p>
        </p:txBody>
      </p:sp>
      <p:sp>
        <p:nvSpPr>
          <p:cNvPr id="121" name="Google Shape;121;p17"/>
          <p:cNvSpPr/>
          <p:nvPr/>
        </p:nvSpPr>
        <p:spPr>
          <a:xfrm>
            <a:off x="5089119" y="3025418"/>
            <a:ext cx="318600" cy="3444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2" name="Google Shape;122;p17"/>
          <p:cNvSpPr/>
          <p:nvPr/>
        </p:nvSpPr>
        <p:spPr>
          <a:xfrm>
            <a:off x="4837921" y="2069359"/>
            <a:ext cx="318600" cy="3444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7"/>
          <p:cNvSpPr/>
          <p:nvPr/>
        </p:nvSpPr>
        <p:spPr>
          <a:xfrm>
            <a:off x="5624640" y="3997565"/>
            <a:ext cx="318600" cy="3444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Decoupling outlook for Turkey</a:t>
            </a:r>
            <a:endParaRPr/>
          </a:p>
        </p:txBody>
      </p:sp>
      <p:pic>
        <p:nvPicPr>
          <p:cNvPr id="129" name="Google Shape;129;p18"/>
          <p:cNvPicPr preferRelativeResize="0"/>
          <p:nvPr/>
        </p:nvPicPr>
        <p:blipFill rotWithShape="1">
          <a:blip r:embed="rId3">
            <a:alphaModFix/>
          </a:blip>
          <a:srcRect b="1162" l="0" r="0" t="1162"/>
          <a:stretch/>
        </p:blipFill>
        <p:spPr>
          <a:xfrm>
            <a:off x="1653513" y="1071925"/>
            <a:ext cx="5836974" cy="3521624"/>
          </a:xfrm>
          <a:prstGeom prst="rect">
            <a:avLst/>
          </a:prstGeom>
          <a:noFill/>
          <a:ln>
            <a:noFill/>
          </a:ln>
        </p:spPr>
      </p:pic>
      <p:pic>
        <p:nvPicPr>
          <p:cNvPr id="130" name="Google Shape;130;p18"/>
          <p:cNvPicPr preferRelativeResize="0"/>
          <p:nvPr/>
        </p:nvPicPr>
        <p:blipFill>
          <a:blip r:embed="rId4">
            <a:alphaModFix/>
          </a:blip>
          <a:stretch>
            <a:fillRect/>
          </a:stretch>
        </p:blipFill>
        <p:spPr>
          <a:xfrm>
            <a:off x="1854450" y="1071919"/>
            <a:ext cx="5592724" cy="34545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3">
            <a:alphaModFix/>
          </a:blip>
          <a:srcRect b="0" l="0" r="0" t="0"/>
          <a:stretch/>
        </p:blipFill>
        <p:spPr>
          <a:xfrm>
            <a:off x="515275" y="1054101"/>
            <a:ext cx="5957402" cy="3679724"/>
          </a:xfrm>
          <a:prstGeom prst="rect">
            <a:avLst/>
          </a:prstGeom>
          <a:noFill/>
          <a:ln>
            <a:noFill/>
          </a:ln>
        </p:spPr>
      </p:pic>
      <p:sp>
        <p:nvSpPr>
          <p:cNvPr id="136" name="Google Shape;13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 Trends for Turkey</a:t>
            </a:r>
            <a:endParaRPr/>
          </a:p>
        </p:txBody>
      </p:sp>
      <p:sp>
        <p:nvSpPr>
          <p:cNvPr id="137" name="Google Shape;137;p19"/>
          <p:cNvSpPr txBox="1"/>
          <p:nvPr/>
        </p:nvSpPr>
        <p:spPr>
          <a:xfrm>
            <a:off x="6655850" y="1439125"/>
            <a:ext cx="20775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1- No Change in Policies</a:t>
            </a:r>
            <a:endParaRPr sz="1200">
              <a:solidFill>
                <a:schemeClr val="dk2"/>
              </a:solidFill>
              <a:latin typeface="Roboto"/>
              <a:ea typeface="Roboto"/>
              <a:cs typeface="Roboto"/>
              <a:sym typeface="Roboto"/>
            </a:endParaRPr>
          </a:p>
        </p:txBody>
      </p:sp>
      <p:sp>
        <p:nvSpPr>
          <p:cNvPr id="138" name="Google Shape;138;p19"/>
          <p:cNvSpPr txBox="1"/>
          <p:nvPr/>
        </p:nvSpPr>
        <p:spPr>
          <a:xfrm>
            <a:off x="6674750" y="3079725"/>
            <a:ext cx="20775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3- Goals for Paris Agreement</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139" name="Google Shape;139;p19"/>
          <p:cNvSpPr txBox="1"/>
          <p:nvPr/>
        </p:nvSpPr>
        <p:spPr>
          <a:xfrm>
            <a:off x="6655850" y="2383988"/>
            <a:ext cx="1962900" cy="3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2- Turkey’s Emission Target</a:t>
            </a:r>
            <a:endParaRPr sz="1200">
              <a:solidFill>
                <a:schemeClr val="dk2"/>
              </a:solidFill>
              <a:latin typeface="Roboto"/>
              <a:ea typeface="Roboto"/>
              <a:cs typeface="Roboto"/>
              <a:sym typeface="Roboto"/>
            </a:endParaRPr>
          </a:p>
        </p:txBody>
      </p:sp>
      <p:sp>
        <p:nvSpPr>
          <p:cNvPr id="140" name="Google Shape;140;p19"/>
          <p:cNvSpPr/>
          <p:nvPr/>
        </p:nvSpPr>
        <p:spPr>
          <a:xfrm>
            <a:off x="5861925" y="3211275"/>
            <a:ext cx="417300" cy="2541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1" name="Google Shape;141;p19"/>
          <p:cNvSpPr/>
          <p:nvPr/>
        </p:nvSpPr>
        <p:spPr>
          <a:xfrm>
            <a:off x="5861925" y="2426600"/>
            <a:ext cx="417300" cy="2541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2" name="Google Shape;142;p19"/>
          <p:cNvSpPr/>
          <p:nvPr/>
        </p:nvSpPr>
        <p:spPr>
          <a:xfrm>
            <a:off x="5861925" y="1481725"/>
            <a:ext cx="417300" cy="2541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nvGrpSpPr>
          <p:cNvPr id="143" name="Google Shape;143;p19"/>
          <p:cNvGrpSpPr/>
          <p:nvPr/>
        </p:nvGrpSpPr>
        <p:grpSpPr>
          <a:xfrm>
            <a:off x="4444950" y="4151593"/>
            <a:ext cx="1246195" cy="582232"/>
            <a:chOff x="4444950" y="4151593"/>
            <a:chExt cx="1246195" cy="582232"/>
          </a:xfrm>
        </p:grpSpPr>
        <p:sp>
          <p:nvSpPr>
            <p:cNvPr id="144" name="Google Shape;144;p19"/>
            <p:cNvSpPr/>
            <p:nvPr/>
          </p:nvSpPr>
          <p:spPr>
            <a:xfrm rot="5400000">
              <a:off x="4339350" y="4374125"/>
              <a:ext cx="465300" cy="2541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5" name="Google Shape;145;p19"/>
            <p:cNvSpPr/>
            <p:nvPr/>
          </p:nvSpPr>
          <p:spPr>
            <a:xfrm rot="7590478">
              <a:off x="5217830" y="4287161"/>
              <a:ext cx="465429" cy="254165"/>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grpSp>
      <p:sp>
        <p:nvSpPr>
          <p:cNvPr id="146" name="Google Shape;146;p19"/>
          <p:cNvSpPr/>
          <p:nvPr/>
        </p:nvSpPr>
        <p:spPr>
          <a:xfrm rot="8530248">
            <a:off x="3752592" y="2132777"/>
            <a:ext cx="1218471" cy="254014"/>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47" name="Google Shape;147;p19"/>
          <p:cNvPicPr preferRelativeResize="0"/>
          <p:nvPr/>
        </p:nvPicPr>
        <p:blipFill>
          <a:blip r:embed="rId4">
            <a:alphaModFix/>
          </a:blip>
          <a:stretch>
            <a:fillRect/>
          </a:stretch>
        </p:blipFill>
        <p:spPr>
          <a:xfrm>
            <a:off x="2056525" y="20711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Policy Options</a:t>
            </a:r>
            <a:endParaRPr b="1"/>
          </a:p>
        </p:txBody>
      </p:sp>
      <p:pic>
        <p:nvPicPr>
          <p:cNvPr id="153" name="Google Shape;153;p20"/>
          <p:cNvPicPr preferRelativeResize="0"/>
          <p:nvPr/>
        </p:nvPicPr>
        <p:blipFill>
          <a:blip r:embed="rId3">
            <a:alphaModFix/>
          </a:blip>
          <a:stretch>
            <a:fillRect/>
          </a:stretch>
        </p:blipFill>
        <p:spPr>
          <a:xfrm>
            <a:off x="6108950" y="1742750"/>
            <a:ext cx="2243651" cy="2243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Green Finance</a:t>
            </a:r>
            <a:endParaRPr/>
          </a:p>
        </p:txBody>
      </p:sp>
      <p:sp>
        <p:nvSpPr>
          <p:cNvPr id="159" name="Google Shape;159;p21"/>
          <p:cNvSpPr txBox="1"/>
          <p:nvPr>
            <p:ph idx="1" type="body"/>
          </p:nvPr>
        </p:nvSpPr>
        <p:spPr>
          <a:xfrm>
            <a:off x="311700" y="1229875"/>
            <a:ext cx="74283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Financing green outcomes by green financial products such as:</a:t>
            </a:r>
            <a:endParaRPr/>
          </a:p>
          <a:p>
            <a:pPr indent="-317500" lvl="1" marL="914400" rtl="0" algn="l">
              <a:lnSpc>
                <a:spcPct val="150000"/>
              </a:lnSpc>
              <a:spcBef>
                <a:spcPts val="0"/>
              </a:spcBef>
              <a:spcAft>
                <a:spcPts val="0"/>
              </a:spcAft>
              <a:buSzPts val="1400"/>
              <a:buChar char="○"/>
            </a:pPr>
            <a:r>
              <a:rPr lang="en"/>
              <a:t>Nature-linked securities</a:t>
            </a:r>
            <a:endParaRPr/>
          </a:p>
          <a:p>
            <a:pPr indent="-317500" lvl="1" marL="914400" rtl="0" algn="l">
              <a:lnSpc>
                <a:spcPct val="150000"/>
              </a:lnSpc>
              <a:spcBef>
                <a:spcPts val="0"/>
              </a:spcBef>
              <a:spcAft>
                <a:spcPts val="0"/>
              </a:spcAft>
              <a:buSzPts val="1400"/>
              <a:buChar char="○"/>
            </a:pPr>
            <a:r>
              <a:rPr lang="en"/>
              <a:t>Green investment funds</a:t>
            </a:r>
            <a:endParaRPr/>
          </a:p>
          <a:p>
            <a:pPr indent="-317500" lvl="1" marL="914400" rtl="0" algn="l">
              <a:lnSpc>
                <a:spcPct val="150000"/>
              </a:lnSpc>
              <a:spcBef>
                <a:spcPts val="0"/>
              </a:spcBef>
              <a:spcAft>
                <a:spcPts val="0"/>
              </a:spcAft>
              <a:buSzPts val="1400"/>
              <a:buChar char="○"/>
            </a:pPr>
            <a:r>
              <a:rPr lang="en"/>
              <a:t>Sustainability investment indices</a:t>
            </a:r>
            <a:endParaRPr/>
          </a:p>
          <a:p>
            <a:pPr indent="-342900" lvl="0" marL="457200" rtl="0" algn="l">
              <a:lnSpc>
                <a:spcPct val="150000"/>
              </a:lnSpc>
              <a:spcBef>
                <a:spcPts val="0"/>
              </a:spcBef>
              <a:spcAft>
                <a:spcPts val="0"/>
              </a:spcAft>
              <a:buSzPts val="1800"/>
              <a:buChar char="●"/>
            </a:pPr>
            <a:r>
              <a:rPr lang="en"/>
              <a:t>Restructuring the financial sector in Turkey.</a:t>
            </a:r>
            <a:endParaRPr/>
          </a:p>
          <a:p>
            <a:pPr indent="-342900" lvl="0" marL="457200" rtl="0" algn="l">
              <a:lnSpc>
                <a:spcPct val="150000"/>
              </a:lnSpc>
              <a:spcBef>
                <a:spcPts val="0"/>
              </a:spcBef>
              <a:spcAft>
                <a:spcPts val="0"/>
              </a:spcAft>
              <a:buSzPts val="1800"/>
              <a:buChar char="●"/>
            </a:pPr>
            <a:r>
              <a:rPr lang="en"/>
              <a:t>Sustainability Indices</a:t>
            </a:r>
            <a:endParaRPr/>
          </a:p>
          <a:p>
            <a:pPr indent="-317500" lvl="1" marL="914400" rtl="0" algn="l">
              <a:lnSpc>
                <a:spcPct val="150000"/>
              </a:lnSpc>
              <a:spcBef>
                <a:spcPts val="0"/>
              </a:spcBef>
              <a:spcAft>
                <a:spcPts val="0"/>
              </a:spcAft>
              <a:buSzPts val="1400"/>
              <a:buChar char="○"/>
            </a:pPr>
            <a:r>
              <a:rPr lang="en"/>
              <a:t>Turkey: BIST Sustainability Index</a:t>
            </a:r>
            <a:endParaRPr/>
          </a:p>
          <a:p>
            <a:pPr indent="0" lvl="0" marL="0" rtl="0" algn="l">
              <a:lnSpc>
                <a:spcPct val="150000"/>
              </a:lnSpc>
              <a:spcBef>
                <a:spcPts val="1200"/>
              </a:spcBef>
              <a:spcAft>
                <a:spcPts val="1200"/>
              </a:spcAft>
              <a:buNone/>
            </a:pPr>
            <a:r>
              <a:t/>
            </a:r>
            <a:endParaRPr/>
          </a:p>
        </p:txBody>
      </p:sp>
      <p:pic>
        <p:nvPicPr>
          <p:cNvPr id="160" name="Google Shape;160;p21"/>
          <p:cNvPicPr preferRelativeResize="0"/>
          <p:nvPr/>
        </p:nvPicPr>
        <p:blipFill>
          <a:blip r:embed="rId3">
            <a:alphaModFix/>
          </a:blip>
          <a:stretch>
            <a:fillRect/>
          </a:stretch>
        </p:blipFill>
        <p:spPr>
          <a:xfrm>
            <a:off x="6826950" y="1964550"/>
            <a:ext cx="1640550" cy="164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