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6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(String[] args)" id="{D242ED60-478F-4918-AF5C-DA33879CA00C}">
          <p14:sldIdLst>
            <p14:sldId id="257"/>
            <p14:sldId id="258"/>
          </p14:sldIdLst>
        </p14:section>
        <p14:section name="A: Einleitung" id="{8CAE6514-07F6-4D94-9F35-6BE0C858AE4D}">
          <p14:sldIdLst>
            <p14:sldId id="259"/>
          </p14:sldIdLst>
        </p14:section>
        <p14:section name="B: Hauptteil" id="{27C7DE8E-D1A0-4082-BFF9-A35F04FBB512}">
          <p14:sldIdLst>
            <p14:sldId id="260"/>
            <p14:sldId id="261"/>
            <p14:sldId id="262"/>
            <p14:sldId id="263"/>
            <p14:sldId id="264"/>
            <p14:sldId id="265"/>
            <p14:sldId id="267"/>
            <p14:sldId id="266"/>
            <p14:sldId id="268"/>
          </p14:sldIdLst>
        </p14:section>
        <p14:section name="C: Schlussgedanke" id="{6FE0DD67-FFA1-4CE2-B7B9-ED512B3951E0}">
          <p14:sldIdLst>
            <p14:sldId id="269"/>
          </p14:sldIdLst>
        </p14:section>
        <p14:section name="kia ora!" id="{2C75AA91-DE2D-4F42-AAC0-B32DD00BFD75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an Kaygisiz" initials="KK" lastIdx="2" clrIdx="0">
    <p:extLst>
      <p:ext uri="{19B8F6BF-5375-455C-9EA6-DF929625EA0E}">
        <p15:presenceInfo xmlns:p15="http://schemas.microsoft.com/office/powerpoint/2012/main" userId="1ebb8c53e1f9de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89" d="100"/>
          <a:sy n="89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16T17:17:31.543" idx="1">
    <p:pos x="10" y="10"/>
    <p:text>Aufbaulicher Wiederspruch ln[4] \nRückgang zum roten Faden ln[18], ln [19] mit dem Rückblick von Amor</p:text>
    <p:extLst>
      <p:ext uri="{C676402C-5697-4E1C-873F-D02D1690AC5C}">
        <p15:threadingInfo xmlns:p15="http://schemas.microsoft.com/office/powerpoint/2012/main" timeZoneBias="0"/>
      </p:ext>
    </p:extLst>
  </p:cm>
  <p:cm authorId="1" dt="2021-11-16T17:21:45.248" idx="2">
    <p:pos x="146" y="146"/>
    <p:text>Aufbau:                                                         ln 0  -   3 : Einleitung über job          ln 4  - 17: Payload                                      ln 18 - 19: a href ln[0-3]</p:text>
    <p:extLst>
      <p:ext uri="{C676402C-5697-4E1C-873F-D02D1690AC5C}">
        <p15:threadingInfo xmlns:p15="http://schemas.microsoft.com/office/powerpoint/2012/main" timeZoneBias="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D1E7DE-541F-428C-83F2-C42FEF1BAC0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CA0B778-E1EE-4578-ADB7-BFEEEA5A6AAF}">
      <dgm:prSet/>
      <dgm:spPr/>
      <dgm:t>
        <a:bodyPr/>
        <a:lstStyle/>
        <a:p>
          <a:pPr>
            <a:defRPr cap="all"/>
          </a:pPr>
          <a:r>
            <a:rPr lang="de-DE" dirty="0"/>
            <a:t>Alle Dateien, Handout, Präsentationsfolien etc. könnt ihr finden unter </a:t>
          </a:r>
          <a:endParaRPr lang="en-US" dirty="0"/>
        </a:p>
      </dgm:t>
    </dgm:pt>
    <dgm:pt modelId="{85E3085D-E4BB-4AD9-96BE-317507886DD5}" type="parTrans" cxnId="{D4979F49-A2B3-4FF5-AF46-347E8619EBE6}">
      <dgm:prSet/>
      <dgm:spPr/>
      <dgm:t>
        <a:bodyPr/>
        <a:lstStyle/>
        <a:p>
          <a:endParaRPr lang="en-US"/>
        </a:p>
      </dgm:t>
    </dgm:pt>
    <dgm:pt modelId="{189612E6-D1B4-4367-BFD0-4DCDEE8FCA3B}" type="sibTrans" cxnId="{D4979F49-A2B3-4FF5-AF46-347E8619EBE6}">
      <dgm:prSet/>
      <dgm:spPr/>
      <dgm:t>
        <a:bodyPr/>
        <a:lstStyle/>
        <a:p>
          <a:endParaRPr lang="en-US"/>
        </a:p>
      </dgm:t>
    </dgm:pt>
    <dgm:pt modelId="{3EE7197D-3639-4D35-89EE-2108E360CE82}">
      <dgm:prSet/>
      <dgm:spPr/>
      <dgm:t>
        <a:bodyPr/>
        <a:lstStyle/>
        <a:p>
          <a:pPr>
            <a:defRPr cap="all"/>
          </a:pPr>
          <a:r>
            <a:rPr lang="de-DE" dirty="0"/>
            <a:t>https://github.com/akb1154/REF-D-BG-13N </a:t>
          </a:r>
          <a:endParaRPr lang="en-US" dirty="0"/>
        </a:p>
      </dgm:t>
    </dgm:pt>
    <dgm:pt modelId="{9E097B62-8F00-4318-A52E-A1F5981BF8A3}" type="parTrans" cxnId="{405AE9F1-001D-45B7-B267-858D006F6ED3}">
      <dgm:prSet/>
      <dgm:spPr/>
      <dgm:t>
        <a:bodyPr/>
        <a:lstStyle/>
        <a:p>
          <a:endParaRPr lang="en-US"/>
        </a:p>
      </dgm:t>
    </dgm:pt>
    <dgm:pt modelId="{B058132D-7DED-4D8C-AA3B-F9A7F7652F5A}" type="sibTrans" cxnId="{405AE9F1-001D-45B7-B267-858D006F6ED3}">
      <dgm:prSet/>
      <dgm:spPr/>
      <dgm:t>
        <a:bodyPr/>
        <a:lstStyle/>
        <a:p>
          <a:endParaRPr lang="en-US"/>
        </a:p>
      </dgm:t>
    </dgm:pt>
    <dgm:pt modelId="{EA5181D8-F1D6-4876-90E9-54EDBC52F87B}" type="pres">
      <dgm:prSet presAssocID="{29D1E7DE-541F-428C-83F2-C42FEF1BAC0C}" presName="root" presStyleCnt="0">
        <dgm:presLayoutVars>
          <dgm:dir/>
          <dgm:resizeHandles val="exact"/>
        </dgm:presLayoutVars>
      </dgm:prSet>
      <dgm:spPr/>
    </dgm:pt>
    <dgm:pt modelId="{43460C31-6DFF-408C-90DC-7A2F8AB4B989}" type="pres">
      <dgm:prSet presAssocID="{9CA0B778-E1EE-4578-ADB7-BFEEEA5A6AAF}" presName="compNode" presStyleCnt="0"/>
      <dgm:spPr/>
    </dgm:pt>
    <dgm:pt modelId="{BE02821F-2C24-4A77-8AD3-B48E1D112EF1}" type="pres">
      <dgm:prSet presAssocID="{9CA0B778-E1EE-4578-ADB7-BFEEEA5A6AAF}" presName="iconBgRect" presStyleLbl="bgShp" presStyleIdx="0" presStyleCnt="2"/>
      <dgm:spPr/>
    </dgm:pt>
    <dgm:pt modelId="{08B1CB1F-4C01-435D-85D8-7715B989A153}" type="pres">
      <dgm:prSet presAssocID="{9CA0B778-E1EE-4578-ADB7-BFEEEA5A6AA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3F244FCD-92DA-4B3C-8527-121478F0710B}" type="pres">
      <dgm:prSet presAssocID="{9CA0B778-E1EE-4578-ADB7-BFEEEA5A6AAF}" presName="spaceRect" presStyleCnt="0"/>
      <dgm:spPr/>
    </dgm:pt>
    <dgm:pt modelId="{B5456BEC-B62A-454F-BAAB-18DF592B1839}" type="pres">
      <dgm:prSet presAssocID="{9CA0B778-E1EE-4578-ADB7-BFEEEA5A6AAF}" presName="textRect" presStyleLbl="revTx" presStyleIdx="0" presStyleCnt="2">
        <dgm:presLayoutVars>
          <dgm:chMax val="1"/>
          <dgm:chPref val="1"/>
        </dgm:presLayoutVars>
      </dgm:prSet>
      <dgm:spPr/>
    </dgm:pt>
    <dgm:pt modelId="{41484B00-414D-4044-B4DE-1914B48B83C5}" type="pres">
      <dgm:prSet presAssocID="{189612E6-D1B4-4367-BFD0-4DCDEE8FCA3B}" presName="sibTrans" presStyleCnt="0"/>
      <dgm:spPr/>
    </dgm:pt>
    <dgm:pt modelId="{0E18D2E1-3916-4C99-A826-BF50E6411BA8}" type="pres">
      <dgm:prSet presAssocID="{3EE7197D-3639-4D35-89EE-2108E360CE82}" presName="compNode" presStyleCnt="0"/>
      <dgm:spPr/>
    </dgm:pt>
    <dgm:pt modelId="{EC4BD21A-8F00-4ACA-A998-34E88B688F2A}" type="pres">
      <dgm:prSet presAssocID="{3EE7197D-3639-4D35-89EE-2108E360CE82}" presName="iconBgRect" presStyleLbl="bgShp" presStyleIdx="1" presStyleCnt="2"/>
      <dgm:spPr/>
    </dgm:pt>
    <dgm:pt modelId="{C8DBF9BB-EF8B-4450-8B6E-D862DC18BA2D}" type="pres">
      <dgm:prSet presAssocID="{3EE7197D-3639-4D35-89EE-2108E360CE8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noculars"/>
        </a:ext>
      </dgm:extLst>
    </dgm:pt>
    <dgm:pt modelId="{8CA6437E-AB91-4AA7-8307-F8DCD296BD6F}" type="pres">
      <dgm:prSet presAssocID="{3EE7197D-3639-4D35-89EE-2108E360CE82}" presName="spaceRect" presStyleCnt="0"/>
      <dgm:spPr/>
    </dgm:pt>
    <dgm:pt modelId="{84A73325-C959-4F91-BA83-39F98C77A405}" type="pres">
      <dgm:prSet presAssocID="{3EE7197D-3639-4D35-89EE-2108E360CE8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4979F49-A2B3-4FF5-AF46-347E8619EBE6}" srcId="{29D1E7DE-541F-428C-83F2-C42FEF1BAC0C}" destId="{9CA0B778-E1EE-4578-ADB7-BFEEEA5A6AAF}" srcOrd="0" destOrd="0" parTransId="{85E3085D-E4BB-4AD9-96BE-317507886DD5}" sibTransId="{189612E6-D1B4-4367-BFD0-4DCDEE8FCA3B}"/>
    <dgm:cxn modelId="{821A5D7D-A10F-43F9-AADC-FDBB990BE04A}" type="presOf" srcId="{29D1E7DE-541F-428C-83F2-C42FEF1BAC0C}" destId="{EA5181D8-F1D6-4876-90E9-54EDBC52F87B}" srcOrd="0" destOrd="0" presId="urn:microsoft.com/office/officeart/2018/5/layout/IconCircleLabelList"/>
    <dgm:cxn modelId="{83B636B2-B09A-43EF-8C3C-0A5A3ADCCAC1}" type="presOf" srcId="{3EE7197D-3639-4D35-89EE-2108E360CE82}" destId="{84A73325-C959-4F91-BA83-39F98C77A405}" srcOrd="0" destOrd="0" presId="urn:microsoft.com/office/officeart/2018/5/layout/IconCircleLabelList"/>
    <dgm:cxn modelId="{A84C42EA-0ED6-4CD1-B694-D4A14C1BDD7E}" type="presOf" srcId="{9CA0B778-E1EE-4578-ADB7-BFEEEA5A6AAF}" destId="{B5456BEC-B62A-454F-BAAB-18DF592B1839}" srcOrd="0" destOrd="0" presId="urn:microsoft.com/office/officeart/2018/5/layout/IconCircleLabelList"/>
    <dgm:cxn modelId="{405AE9F1-001D-45B7-B267-858D006F6ED3}" srcId="{29D1E7DE-541F-428C-83F2-C42FEF1BAC0C}" destId="{3EE7197D-3639-4D35-89EE-2108E360CE82}" srcOrd="1" destOrd="0" parTransId="{9E097B62-8F00-4318-A52E-A1F5981BF8A3}" sibTransId="{B058132D-7DED-4D8C-AA3B-F9A7F7652F5A}"/>
    <dgm:cxn modelId="{B90DE21D-3539-41E3-AE4E-0AEC0044028B}" type="presParOf" srcId="{EA5181D8-F1D6-4876-90E9-54EDBC52F87B}" destId="{43460C31-6DFF-408C-90DC-7A2F8AB4B989}" srcOrd="0" destOrd="0" presId="urn:microsoft.com/office/officeart/2018/5/layout/IconCircleLabelList"/>
    <dgm:cxn modelId="{4DB4E5FF-6605-4343-B028-02B756BFDB3D}" type="presParOf" srcId="{43460C31-6DFF-408C-90DC-7A2F8AB4B989}" destId="{BE02821F-2C24-4A77-8AD3-B48E1D112EF1}" srcOrd="0" destOrd="0" presId="urn:microsoft.com/office/officeart/2018/5/layout/IconCircleLabelList"/>
    <dgm:cxn modelId="{57799DC4-C2FC-401F-9584-24196331F68B}" type="presParOf" srcId="{43460C31-6DFF-408C-90DC-7A2F8AB4B989}" destId="{08B1CB1F-4C01-435D-85D8-7715B989A153}" srcOrd="1" destOrd="0" presId="urn:microsoft.com/office/officeart/2018/5/layout/IconCircleLabelList"/>
    <dgm:cxn modelId="{CAA86D30-61A8-456A-B3D7-AAB8427FBACB}" type="presParOf" srcId="{43460C31-6DFF-408C-90DC-7A2F8AB4B989}" destId="{3F244FCD-92DA-4B3C-8527-121478F0710B}" srcOrd="2" destOrd="0" presId="urn:microsoft.com/office/officeart/2018/5/layout/IconCircleLabelList"/>
    <dgm:cxn modelId="{1927610E-6AEB-47F9-88CC-2F15656C9DCD}" type="presParOf" srcId="{43460C31-6DFF-408C-90DC-7A2F8AB4B989}" destId="{B5456BEC-B62A-454F-BAAB-18DF592B1839}" srcOrd="3" destOrd="0" presId="urn:microsoft.com/office/officeart/2018/5/layout/IconCircleLabelList"/>
    <dgm:cxn modelId="{024EEF97-C4CA-445A-96EB-62AE440CF93C}" type="presParOf" srcId="{EA5181D8-F1D6-4876-90E9-54EDBC52F87B}" destId="{41484B00-414D-4044-B4DE-1914B48B83C5}" srcOrd="1" destOrd="0" presId="urn:microsoft.com/office/officeart/2018/5/layout/IconCircleLabelList"/>
    <dgm:cxn modelId="{49D78C02-DDB7-45A1-9398-30C2BB8D465F}" type="presParOf" srcId="{EA5181D8-F1D6-4876-90E9-54EDBC52F87B}" destId="{0E18D2E1-3916-4C99-A826-BF50E6411BA8}" srcOrd="2" destOrd="0" presId="urn:microsoft.com/office/officeart/2018/5/layout/IconCircleLabelList"/>
    <dgm:cxn modelId="{B41046E5-04D1-456D-955E-A29ED9CEF47E}" type="presParOf" srcId="{0E18D2E1-3916-4C99-A826-BF50E6411BA8}" destId="{EC4BD21A-8F00-4ACA-A998-34E88B688F2A}" srcOrd="0" destOrd="0" presId="urn:microsoft.com/office/officeart/2018/5/layout/IconCircleLabelList"/>
    <dgm:cxn modelId="{6170AF3C-76A4-4609-9F05-EC3B2350C43A}" type="presParOf" srcId="{0E18D2E1-3916-4C99-A826-BF50E6411BA8}" destId="{C8DBF9BB-EF8B-4450-8B6E-D862DC18BA2D}" srcOrd="1" destOrd="0" presId="urn:microsoft.com/office/officeart/2018/5/layout/IconCircleLabelList"/>
    <dgm:cxn modelId="{C69CD640-3242-4A69-B6E3-D5BEF20347D8}" type="presParOf" srcId="{0E18D2E1-3916-4C99-A826-BF50E6411BA8}" destId="{8CA6437E-AB91-4AA7-8307-F8DCD296BD6F}" srcOrd="2" destOrd="0" presId="urn:microsoft.com/office/officeart/2018/5/layout/IconCircleLabelList"/>
    <dgm:cxn modelId="{7D8F43F6-F870-4113-87FD-73ADCD160D93}" type="presParOf" srcId="{0E18D2E1-3916-4C99-A826-BF50E6411BA8}" destId="{84A73325-C959-4F91-BA83-39F98C77A40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2821F-2C24-4A77-8AD3-B48E1D112EF1}">
      <dsp:nvSpPr>
        <dsp:cNvPr id="0" name=""/>
        <dsp:cNvSpPr/>
      </dsp:nvSpPr>
      <dsp:spPr>
        <a:xfrm>
          <a:off x="2252523" y="21931"/>
          <a:ext cx="2161687" cy="2161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1CB1F-4C01-435D-85D8-7715B989A153}">
      <dsp:nvSpPr>
        <dsp:cNvPr id="0" name=""/>
        <dsp:cNvSpPr/>
      </dsp:nvSpPr>
      <dsp:spPr>
        <a:xfrm>
          <a:off x="2713211" y="482618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56BEC-B62A-454F-BAAB-18DF592B1839}">
      <dsp:nvSpPr>
        <dsp:cNvPr id="0" name=""/>
        <dsp:cNvSpPr/>
      </dsp:nvSpPr>
      <dsp:spPr>
        <a:xfrm>
          <a:off x="1561492" y="2856931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600" kern="1200" dirty="0"/>
            <a:t>Alle Dateien, Handout, Präsentationsfolien etc. könnt ihr finden unter </a:t>
          </a:r>
          <a:endParaRPr lang="en-US" sz="1600" kern="1200" dirty="0"/>
        </a:p>
      </dsp:txBody>
      <dsp:txXfrm>
        <a:off x="1561492" y="2856931"/>
        <a:ext cx="3543750" cy="720000"/>
      </dsp:txXfrm>
    </dsp:sp>
    <dsp:sp modelId="{EC4BD21A-8F00-4ACA-A998-34E88B688F2A}">
      <dsp:nvSpPr>
        <dsp:cNvPr id="0" name=""/>
        <dsp:cNvSpPr/>
      </dsp:nvSpPr>
      <dsp:spPr>
        <a:xfrm>
          <a:off x="6416429" y="21931"/>
          <a:ext cx="2161687" cy="2161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DBF9BB-EF8B-4450-8B6E-D862DC18BA2D}">
      <dsp:nvSpPr>
        <dsp:cNvPr id="0" name=""/>
        <dsp:cNvSpPr/>
      </dsp:nvSpPr>
      <dsp:spPr>
        <a:xfrm>
          <a:off x="6877117" y="482618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73325-C959-4F91-BA83-39F98C77A405}">
      <dsp:nvSpPr>
        <dsp:cNvPr id="0" name=""/>
        <dsp:cNvSpPr/>
      </dsp:nvSpPr>
      <dsp:spPr>
        <a:xfrm>
          <a:off x="5725398" y="2856931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600" kern="1200" dirty="0"/>
            <a:t>https://github.com/akb1154/REF-D-BG-13N </a:t>
          </a:r>
          <a:endParaRPr lang="en-US" sz="1600" kern="1200" dirty="0"/>
        </a:p>
      </dsp:txBody>
      <dsp:txXfrm>
        <a:off x="5725398" y="2856931"/>
        <a:ext cx="354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68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648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239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72469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20193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997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17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97149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6FA2B21-3FCD-4721-B95C-427943F61125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3031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6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10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6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2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95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78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21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16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>
          <a:xfrm>
            <a:off x="0" y="9"/>
            <a:ext cx="12192000" cy="685799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04883-D088-4683-A1FD-AEE53B336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4402667"/>
            <a:ext cx="8133478" cy="94024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Bahnschrift SemiBold SemiConden" panose="020B0502040204020203" pitchFamily="34" charset="0"/>
              </a:rPr>
              <a:t>Goethe - </a:t>
            </a:r>
            <a:r>
              <a:rPr lang="de-DE" sz="4800" dirty="0">
                <a:latin typeface="Bahnschrift SemiBold SemiConden" panose="020B0502040204020203" pitchFamily="34" charset="0"/>
              </a:rPr>
              <a:t>Römische</a:t>
            </a:r>
            <a:r>
              <a:rPr lang="en-US" sz="4800" dirty="0">
                <a:latin typeface="Bahnschrift SemiBold SemiConden" panose="020B0502040204020203" pitchFamily="34" charset="0"/>
              </a:rPr>
              <a:t> </a:t>
            </a:r>
            <a:r>
              <a:rPr lang="de-DE" sz="4800" dirty="0">
                <a:latin typeface="Bahnschrift SemiBold SemiConden" panose="020B0502040204020203" pitchFamily="34" charset="0"/>
              </a:rPr>
              <a:t>Elegien</a:t>
            </a:r>
            <a:r>
              <a:rPr lang="en-US" sz="4800" dirty="0">
                <a:latin typeface="Bahnschrift SemiBold SemiConden" panose="020B0502040204020203" pitchFamily="34" charset="0"/>
              </a:rPr>
              <a:t>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5342302"/>
            <a:ext cx="8133478" cy="4065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Y. Kaan Kaygisiz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C04EC1-26B9-40BD-84A6-B2C0A913D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AB74E2-5A82-47FD-BBB4-BFD47779F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4FFB60-A034-4994-8F55-E38D4F31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356E-6F28-47BC-920C-6F00A6BE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002484" cy="1080938"/>
          </a:xfrm>
        </p:spPr>
        <p:txBody>
          <a:bodyPr/>
          <a:lstStyle/>
          <a:p>
            <a:r>
              <a:rPr lang="de-DE" dirty="0"/>
              <a:t>B.III: Sprachlich-stilistische Mittel                          9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97849-2FF5-429D-84A5-3D0F542DB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2. Wortwahl &amp; Klang</a:t>
            </a:r>
          </a:p>
          <a:p>
            <a:r>
              <a:rPr lang="de-DE" dirty="0"/>
              <a:t>Häufige Nutzung von Adjektiven: bildhaftere Beschreibung (Apfel &lt;-&gt; grüner Apfel)    </a:t>
            </a:r>
          </a:p>
          <a:p>
            <a:r>
              <a:rPr lang="de-DE" dirty="0"/>
              <a:t>„Gedankenmalerei“: Wörter beschreiben ziemlich bildhaft was passiert</a:t>
            </a:r>
          </a:p>
          <a:p>
            <a:endParaRPr lang="en-DE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7AB629-F39C-4747-BAEC-B8C0C54AE2E2}"/>
              </a:ext>
            </a:extLst>
          </p:cNvPr>
          <p:cNvCxnSpPr/>
          <p:nvPr/>
        </p:nvCxnSpPr>
        <p:spPr>
          <a:xfrm>
            <a:off x="806824" y="1516828"/>
            <a:ext cx="687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Äpfel an baum (rot)&#10;&#10;Quelle: adamsappletrees.co.uk">
            <a:extLst>
              <a:ext uri="{FF2B5EF4-FFF2-40B4-BE49-F238E27FC236}">
                <a16:creationId xmlns:a16="http://schemas.microsoft.com/office/drawing/2014/main" id="{5EA4BFEE-55AF-42B0-AAA9-294F5341BD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008" y="2024511"/>
            <a:ext cx="1627991" cy="1923365"/>
          </a:xfrm>
          <a:prstGeom prst="rect">
            <a:avLst/>
          </a:prstGeom>
        </p:spPr>
      </p:pic>
      <p:pic>
        <p:nvPicPr>
          <p:cNvPr id="8" name="Picture 7" descr="grüner Apfel auf weißem Hintergrund&#10;&#10;Quelle: bazaarfresh.in">
            <a:extLst>
              <a:ext uri="{FF2B5EF4-FFF2-40B4-BE49-F238E27FC236}">
                <a16:creationId xmlns:a16="http://schemas.microsoft.com/office/drawing/2014/main" id="{852584AC-BC45-406E-8141-E981738DC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655" y="3947876"/>
            <a:ext cx="1635343" cy="163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73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356E-6F28-47BC-920C-6F00A6BE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0" y="753228"/>
            <a:ext cx="11206879" cy="1080938"/>
          </a:xfrm>
        </p:spPr>
        <p:txBody>
          <a:bodyPr/>
          <a:lstStyle/>
          <a:p>
            <a:r>
              <a:rPr lang="de-DE" dirty="0"/>
              <a:t>B.III: Sprachlich-stilistische Mittel                         10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97849-2FF5-429D-84A5-3D0F542DB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3. Stilistische Besonderheiten </a:t>
            </a:r>
          </a:p>
          <a:p>
            <a:pPr marL="0" indent="0">
              <a:buNone/>
            </a:pPr>
            <a:r>
              <a:rPr lang="de-DE" dirty="0"/>
              <a:t>V. 10 | Contradictio in Addiecto: „</a:t>
            </a:r>
            <a:r>
              <a:rPr lang="en-NZ" dirty="0"/>
              <a:t>mixed</a:t>
            </a:r>
            <a:r>
              <a:rPr lang="de-DE" dirty="0"/>
              <a:t> </a:t>
            </a:r>
            <a:r>
              <a:rPr lang="en-NZ" dirty="0"/>
              <a:t>feelings</a:t>
            </a:r>
            <a:r>
              <a:rPr lang="de-DE" dirty="0"/>
              <a:t>/</a:t>
            </a:r>
            <a:r>
              <a:rPr lang="en-NZ" dirty="0"/>
              <a:t>input</a:t>
            </a:r>
            <a:r>
              <a:rPr lang="de-DE" dirty="0"/>
              <a:t>“</a:t>
            </a:r>
          </a:p>
          <a:p>
            <a:pPr marL="0" indent="0">
              <a:buNone/>
            </a:pPr>
            <a:r>
              <a:rPr lang="de-DE" dirty="0"/>
              <a:t>V. 06 | Antithese: siehe Contradictio in Addiecto</a:t>
            </a:r>
          </a:p>
          <a:p>
            <a:pPr marL="0" indent="0">
              <a:buNone/>
            </a:pPr>
            <a:r>
              <a:rPr lang="de-DE" dirty="0"/>
              <a:t>V. 05 | Metapher, Personifikation / Symbol: Amor -&gt; Liebe</a:t>
            </a:r>
          </a:p>
          <a:p>
            <a:pPr marL="0" indent="0">
              <a:buNone/>
            </a:pPr>
            <a:r>
              <a:rPr lang="de-DE" dirty="0"/>
              <a:t>V. 19 | Metapher, Personifikation / Symbol: Amor -&gt; Liebe</a:t>
            </a:r>
          </a:p>
          <a:p>
            <a:pPr marL="0" indent="0">
              <a:buNone/>
            </a:pPr>
            <a:endParaRPr lang="en-DE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7AB629-F39C-4747-BAEC-B8C0C54AE2E2}"/>
              </a:ext>
            </a:extLst>
          </p:cNvPr>
          <p:cNvCxnSpPr/>
          <p:nvPr/>
        </p:nvCxnSpPr>
        <p:spPr>
          <a:xfrm>
            <a:off x="806824" y="1516828"/>
            <a:ext cx="687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952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4880C-6108-4BA2-BA88-134F2F88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411274" cy="1080938"/>
          </a:xfrm>
        </p:spPr>
        <p:txBody>
          <a:bodyPr/>
          <a:lstStyle/>
          <a:p>
            <a:r>
              <a:rPr lang="de-DE" dirty="0"/>
              <a:t>B.IV: Zusammenfassende Interpretation			  11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7910D-84CE-49DB-AEEA-037F587DE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52630" cy="3599316"/>
          </a:xfrm>
        </p:spPr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de-DE" dirty="0"/>
              <a:t> In dem Gedicht geht das lyr. Ich auch auf dessen „Es“ (Triebe) ein.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de-DE" dirty="0"/>
              <a:t> Größtenteils wird nur auf die positive Seite eingegangen.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de-DE" dirty="0"/>
              <a:t> Es hat keine (mir ersichtliche) didaktische Wirkung.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759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AED68A-3478-4C7F-974E-76F6DC22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220326" cy="1080938"/>
          </a:xfrm>
        </p:spPr>
        <p:txBody>
          <a:bodyPr/>
          <a:lstStyle/>
          <a:p>
            <a:r>
              <a:rPr lang="de-DE" dirty="0"/>
              <a:t>C. Schlussgedanke                                                12</a:t>
            </a:r>
            <a:endParaRPr lang="en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F5F7C5-948C-4E5D-BE65-EE5252712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i="1" dirty="0"/>
              <a:t>Ist für einen Großteil der Bevölkerung im Kerngedanken immer noch wahr.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11142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0">
            <a:extLst>
              <a:ext uri="{FF2B5EF4-FFF2-40B4-BE49-F238E27FC236}">
                <a16:creationId xmlns:a16="http://schemas.microsoft.com/office/drawing/2014/main" id="{8100D021-ED8E-4951-8376-73996A82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2" name="Picture 12">
            <a:extLst>
              <a:ext uri="{FF2B5EF4-FFF2-40B4-BE49-F238E27FC236}">
                <a16:creationId xmlns:a16="http://schemas.microsoft.com/office/drawing/2014/main" id="{46FE219C-22F7-4734-B3C1-28E70390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33" name="Picture 14">
            <a:extLst>
              <a:ext uri="{FF2B5EF4-FFF2-40B4-BE49-F238E27FC236}">
                <a16:creationId xmlns:a16="http://schemas.microsoft.com/office/drawing/2014/main" id="{EF2EC4B6-5524-4806-8575-59DB6B8F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34" name="Rectangle 16">
            <a:extLst>
              <a:ext uri="{FF2B5EF4-FFF2-40B4-BE49-F238E27FC236}">
                <a16:creationId xmlns:a16="http://schemas.microsoft.com/office/drawing/2014/main" id="{AD50BBC6-5944-49AE-A819-558AB05AB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id="{4F2E428D-A109-43BE-8AC2-C83EF031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8287E4-587A-4DE1-A7C3-B81F5B833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Vielen</a:t>
            </a:r>
            <a:r>
              <a:rPr lang="en-US" dirty="0"/>
              <a:t> dank </a:t>
            </a:r>
            <a:r>
              <a:rPr lang="de-DE" dirty="0"/>
              <a:t>für</a:t>
            </a:r>
            <a:r>
              <a:rPr lang="en-US" dirty="0"/>
              <a:t> </a:t>
            </a:r>
            <a:r>
              <a:rPr lang="de-DE" dirty="0"/>
              <a:t>Eure</a:t>
            </a:r>
            <a:r>
              <a:rPr lang="en-US" dirty="0"/>
              <a:t> </a:t>
            </a:r>
            <a:r>
              <a:rPr lang="de-DE" dirty="0"/>
              <a:t>Aufmerksamkeit</a:t>
            </a:r>
          </a:p>
        </p:txBody>
      </p:sp>
      <p:graphicFrame>
        <p:nvGraphicFramePr>
          <p:cNvPr id="36" name="TextBox 4">
            <a:extLst>
              <a:ext uri="{FF2B5EF4-FFF2-40B4-BE49-F238E27FC236}">
                <a16:creationId xmlns:a16="http://schemas.microsoft.com/office/drawing/2014/main" id="{BADC2A6D-CBE1-48BA-9DD7-4B53E3DE90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9512673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9253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70A6-705E-4ECB-B231-EE4F40662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196121" cy="1080938"/>
          </a:xfrm>
        </p:spPr>
        <p:txBody>
          <a:bodyPr/>
          <a:lstStyle/>
          <a:p>
            <a:r>
              <a:rPr lang="de-DE" dirty="0"/>
              <a:t>Überblick                                                              2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1F83B-C443-4890-8662-2F65A50AD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lphaUcParenR"/>
            </a:pPr>
            <a:r>
              <a:rPr lang="de-DE" dirty="0"/>
              <a:t>Einleitung</a:t>
            </a:r>
          </a:p>
          <a:p>
            <a:pPr marL="342900" indent="-342900">
              <a:buAutoNum type="alphaUcParenR"/>
            </a:pPr>
            <a:r>
              <a:rPr lang="de-DE" dirty="0"/>
              <a:t>Erschließung und Interpretation des Gedichts Römische Elegien V</a:t>
            </a:r>
          </a:p>
          <a:p>
            <a:pPr marL="617220" lvl="1" indent="-342900">
              <a:buAutoNum type="arabicPeriod"/>
            </a:pPr>
            <a:r>
              <a:rPr lang="de-DE" dirty="0"/>
              <a:t>Form des Gedichts</a:t>
            </a:r>
          </a:p>
          <a:p>
            <a:pPr marL="617220" lvl="1" indent="-342900">
              <a:buAutoNum type="arabicPeriod"/>
            </a:pPr>
            <a:r>
              <a:rPr lang="de-DE" dirty="0"/>
              <a:t>Inhalt und Aufbau</a:t>
            </a:r>
          </a:p>
          <a:p>
            <a:pPr marL="617220" lvl="1" indent="-342900">
              <a:buAutoNum type="arabicPeriod"/>
            </a:pPr>
            <a:r>
              <a:rPr lang="de-DE" dirty="0"/>
              <a:t>Sprachlich- Stilistische mittel</a:t>
            </a:r>
          </a:p>
          <a:p>
            <a:pPr marL="617220" lvl="1" indent="-342900">
              <a:buAutoNum type="arabicPeriod"/>
            </a:pPr>
            <a:r>
              <a:rPr lang="de-DE" dirty="0"/>
              <a:t>Zusammenfassende Interpretation</a:t>
            </a:r>
          </a:p>
          <a:p>
            <a:pPr marL="342900" indent="-342900">
              <a:buAutoNum type="alphaUcParenR"/>
            </a:pPr>
            <a:r>
              <a:rPr lang="de-DE" dirty="0"/>
              <a:t>Schlussgedanke</a:t>
            </a:r>
          </a:p>
          <a:p>
            <a:pPr marL="0" indent="0">
              <a:buNone/>
            </a:pPr>
            <a:endParaRPr lang="de-DE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AABD14-81C8-482F-B060-D1B0A6DD4C22}"/>
              </a:ext>
            </a:extLst>
          </p:cNvPr>
          <p:cNvCxnSpPr/>
          <p:nvPr/>
        </p:nvCxnSpPr>
        <p:spPr>
          <a:xfrm>
            <a:off x="680321" y="1624405"/>
            <a:ext cx="25585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58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7394-6CCC-4350-BE8E-D11A489E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088545" cy="1080938"/>
          </a:xfrm>
        </p:spPr>
        <p:txBody>
          <a:bodyPr/>
          <a:lstStyle/>
          <a:p>
            <a:r>
              <a:rPr lang="de-DE" dirty="0"/>
              <a:t>A) Einleitung                                                         3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51B9-D745-4429-BC4F-C7979E0CC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927180" cy="359931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Die Römischen Elegien: 1795 von Goethe verfasst, beinhaltet 24 Gedichte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Ursprünglich wurden 20 davon in Schillers </a:t>
            </a:r>
            <a:r>
              <a:rPr lang="en-DE" b="0" dirty="0">
                <a:effectLst/>
                <a:latin typeface="+mj-lt"/>
              </a:rPr>
              <a:t>「</a:t>
            </a:r>
            <a:r>
              <a:rPr lang="de-DE" b="0" i="1" dirty="0">
                <a:effectLst/>
                <a:latin typeface="+mj-lt"/>
              </a:rPr>
              <a:t>Die Horen</a:t>
            </a:r>
            <a:r>
              <a:rPr lang="en-DE" b="0" dirty="0">
                <a:effectLst/>
                <a:latin typeface="+mj-lt"/>
              </a:rPr>
              <a:t>」</a:t>
            </a:r>
            <a:r>
              <a:rPr lang="de-DE" b="0" dirty="0">
                <a:effectLst/>
                <a:latin typeface="+mj-lt"/>
              </a:rPr>
              <a:t>veröffentlicht.</a:t>
            </a:r>
            <a:endParaRPr lang="de-DE" dirty="0">
              <a:latin typeface="+mj-lt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b="0" dirty="0">
                <a:effectLst/>
                <a:latin typeface="+mj-lt"/>
              </a:rPr>
              <a:t>Reaktion von Johann Gottfried Herder:「</a:t>
            </a:r>
            <a:r>
              <a:rPr lang="de-DE" b="0" i="1" dirty="0">
                <a:effectLst/>
                <a:latin typeface="+mj-lt"/>
              </a:rPr>
              <a:t>Die Horen</a:t>
            </a:r>
            <a:r>
              <a:rPr lang="de-DE" b="0" dirty="0">
                <a:effectLst/>
                <a:latin typeface="+mj-lt"/>
              </a:rPr>
              <a:t>」 müssen nun mit einem u gedruckt werden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b="0" dirty="0">
                <a:effectLst/>
                <a:latin typeface="+mj-lt"/>
              </a:rPr>
              <a:t>Ursprünglich </a:t>
            </a:r>
            <a:r>
              <a:rPr lang="en-DE" b="0" dirty="0">
                <a:effectLst/>
                <a:latin typeface="+mj-lt"/>
              </a:rPr>
              <a:t>「</a:t>
            </a:r>
            <a:r>
              <a:rPr lang="de-DE" b="0" i="1" dirty="0">
                <a:effectLst/>
                <a:latin typeface="+mj-lt"/>
              </a:rPr>
              <a:t>Erotica Romana</a:t>
            </a:r>
            <a:r>
              <a:rPr lang="en-DE" b="0" dirty="0">
                <a:effectLst/>
                <a:latin typeface="+mj-lt"/>
              </a:rPr>
              <a:t>」</a:t>
            </a:r>
            <a:endParaRPr lang="de-DE" b="0" dirty="0">
              <a:effectLst/>
              <a:latin typeface="+mj-l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de-DE" b="0" dirty="0">
                <a:effectLst/>
                <a:latin typeface="+mj-lt"/>
              </a:rPr>
              <a:t>Verfasst </a:t>
            </a:r>
            <a:r>
              <a:rPr lang="de-DE" b="0" i="1" dirty="0">
                <a:effectLst/>
                <a:latin typeface="+mj-lt"/>
              </a:rPr>
              <a:t>nach</a:t>
            </a:r>
            <a:r>
              <a:rPr lang="de-DE" b="0" dirty="0">
                <a:effectLst/>
                <a:latin typeface="+mj-lt"/>
              </a:rPr>
              <a:t> Goethes Italienreise</a:t>
            </a:r>
          </a:p>
          <a:p>
            <a:pPr marL="0" indent="0">
              <a:buNone/>
            </a:pPr>
            <a:endParaRPr lang="de-DE" b="0" dirty="0">
              <a:effectLst/>
              <a:latin typeface="+mj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DCC4861-2CB0-42FC-9D31-45DE250C2E23}"/>
              </a:ext>
            </a:extLst>
          </p:cNvPr>
          <p:cNvCxnSpPr/>
          <p:nvPr/>
        </p:nvCxnSpPr>
        <p:spPr>
          <a:xfrm>
            <a:off x="680321" y="1570616"/>
            <a:ext cx="31412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57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AB59-A3F1-458D-8DE1-1FC4407E2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023999" cy="1080938"/>
          </a:xfrm>
        </p:spPr>
        <p:txBody>
          <a:bodyPr/>
          <a:lstStyle/>
          <a:p>
            <a:r>
              <a:rPr lang="de-DE" dirty="0"/>
              <a:t>Zwischenupdate                                                    4    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19F72-1F64-41C1-A578-DA8A3A97B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dirty="0"/>
              <a:t>✓</a:t>
            </a:r>
            <a:r>
              <a:rPr lang="de-DE" dirty="0"/>
              <a:t>: Einleitung</a:t>
            </a:r>
          </a:p>
          <a:p>
            <a:pPr marL="0" indent="0">
              <a:buNone/>
            </a:pPr>
            <a:r>
              <a:rPr lang="de-DE" dirty="0"/>
              <a:t>→: Hauptteil</a:t>
            </a:r>
          </a:p>
          <a:p>
            <a:pPr marL="674370" lvl="1" indent="-400050">
              <a:buFont typeface="+mj-lt"/>
              <a:buAutoNum type="romanUcPeriod"/>
            </a:pPr>
            <a:r>
              <a:rPr lang="de-DE" dirty="0"/>
              <a:t>Form des Gedichts</a:t>
            </a:r>
          </a:p>
          <a:p>
            <a:pPr marL="674370" lvl="1" indent="-400050">
              <a:buFont typeface="+mj-lt"/>
              <a:buAutoNum type="romanUcPeriod"/>
            </a:pPr>
            <a:r>
              <a:rPr lang="de-DE" dirty="0"/>
              <a:t>Inhalt und Aufbau</a:t>
            </a:r>
          </a:p>
          <a:p>
            <a:pPr marL="674370" lvl="1" indent="-400050">
              <a:buFont typeface="+mj-lt"/>
              <a:buAutoNum type="romanUcPeriod"/>
            </a:pPr>
            <a:r>
              <a:rPr lang="de-DE" dirty="0"/>
              <a:t>Sprachlich- stilistische Mittel</a:t>
            </a:r>
          </a:p>
          <a:p>
            <a:pPr marL="674370" lvl="1" indent="-400050">
              <a:buFont typeface="+mj-lt"/>
              <a:buAutoNum type="romanUcPeriod"/>
            </a:pPr>
            <a:r>
              <a:rPr lang="de-DE" dirty="0"/>
              <a:t>Zusammenfassende Interpretation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FA710D-A71C-4EE4-96C6-4AA2C9CD272E}"/>
              </a:ext>
            </a:extLst>
          </p:cNvPr>
          <p:cNvCxnSpPr/>
          <p:nvPr/>
        </p:nvCxnSpPr>
        <p:spPr>
          <a:xfrm>
            <a:off x="680321" y="1549101"/>
            <a:ext cx="4161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552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9052-B4C2-48D6-BADF-C80BD2E3B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056272" cy="1080938"/>
          </a:xfrm>
        </p:spPr>
        <p:txBody>
          <a:bodyPr/>
          <a:lstStyle/>
          <a:p>
            <a:r>
              <a:rPr lang="de-DE" dirty="0"/>
              <a:t>B.I: Form des Gedichts                                          5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A379E-18A5-4289-81B5-46CBFCFBB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/>
              <a:t>Gedichtsform: Elegie </a:t>
            </a:r>
          </a:p>
          <a:p>
            <a:pPr marL="342900" indent="-342900">
              <a:buAutoNum type="arabicPeriod"/>
            </a:pPr>
            <a:r>
              <a:rPr lang="de-DE" dirty="0"/>
              <a:t>Versmaß: 20 Verse pro Strophe, 20 Verse</a:t>
            </a:r>
          </a:p>
          <a:p>
            <a:pPr marL="342900" indent="-342900">
              <a:buAutoNum type="arabicPeriod"/>
            </a:pPr>
            <a:r>
              <a:rPr lang="de-DE" dirty="0"/>
              <a:t>Reimschema: nicht Vorhanden</a:t>
            </a:r>
          </a:p>
          <a:p>
            <a:pPr marL="342900" indent="-342900">
              <a:buAutoNum type="arabicPeriod"/>
            </a:pPr>
            <a:r>
              <a:rPr lang="de-DE" dirty="0"/>
              <a:t>Metrum: Antikes Distichon (Penta- &amp; Hexameter, Daktylus, Weibliche Kadenz)</a:t>
            </a:r>
          </a:p>
          <a:p>
            <a:pPr marL="0" indent="0">
              <a:buNone/>
            </a:pPr>
            <a:endParaRPr lang="en-DE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8CC453-945A-48C1-AEEC-0619A272AFB4}"/>
              </a:ext>
            </a:extLst>
          </p:cNvPr>
          <p:cNvCxnSpPr>
            <a:cxnSpLocks/>
          </p:cNvCxnSpPr>
          <p:nvPr/>
        </p:nvCxnSpPr>
        <p:spPr>
          <a:xfrm>
            <a:off x="550433" y="1538344"/>
            <a:ext cx="4968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99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FC7B-B719-4AEB-A1E7-FC4188C5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034757" cy="1080938"/>
          </a:xfrm>
        </p:spPr>
        <p:txBody>
          <a:bodyPr/>
          <a:lstStyle/>
          <a:p>
            <a:r>
              <a:rPr lang="de-DE" dirty="0"/>
              <a:t>B.II: Inhalt &amp; Aufbau                                             6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7961A-C183-4AE8-A5F6-B3D0A0209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63" y="2315357"/>
            <a:ext cx="10593693" cy="3599316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&gt; Bedeutung des Titels: Einordnung als Elegie (rein Formal) </a:t>
            </a:r>
          </a:p>
          <a:p>
            <a:pPr marL="0" indent="0">
              <a:buNone/>
            </a:pPr>
            <a:r>
              <a:rPr lang="de-DE" dirty="0"/>
              <a:t>&gt; Sinnabschnitt 0 (v. 01 – 04): Belehrung des lyr. Ichs mit Antiken Werken</a:t>
            </a:r>
          </a:p>
          <a:p>
            <a:pPr marL="0" indent="0">
              <a:buNone/>
            </a:pPr>
            <a:r>
              <a:rPr lang="de-DE" dirty="0"/>
              <a:t>&gt; Sinnabschnitt 1 (v. 05 – 12): Beschreibung der Attraktion des lyr. Ichs</a:t>
            </a:r>
          </a:p>
          <a:p>
            <a:pPr marL="0" indent="0">
              <a:buNone/>
            </a:pPr>
            <a:r>
              <a:rPr lang="de-DE" dirty="0"/>
              <a:t>&gt; Sinnabschnitt 2 (v. 13 – 18): Beschreibung der Aktivitäten des lyr. Ichs […] </a:t>
            </a:r>
          </a:p>
          <a:p>
            <a:pPr marL="0" indent="0">
              <a:buNone/>
            </a:pPr>
            <a:r>
              <a:rPr lang="de-DE" dirty="0"/>
              <a:t>&gt; Sinnabschnitt 3 (v. 19 – 20): Rückblick Amors auf Catull, Tibull &amp; Poperz</a:t>
            </a:r>
          </a:p>
          <a:p>
            <a:pPr marL="0" indent="0">
              <a:buNone/>
            </a:pP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DA2970-C2CA-4E4C-A450-57A719863691}"/>
              </a:ext>
            </a:extLst>
          </p:cNvPr>
          <p:cNvCxnSpPr/>
          <p:nvPr/>
        </p:nvCxnSpPr>
        <p:spPr>
          <a:xfrm>
            <a:off x="785308" y="1495313"/>
            <a:ext cx="4206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235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356E-6F28-47BC-920C-6F00A6BE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002484" cy="1080938"/>
          </a:xfrm>
        </p:spPr>
        <p:txBody>
          <a:bodyPr/>
          <a:lstStyle/>
          <a:p>
            <a:r>
              <a:rPr lang="de-DE" dirty="0"/>
              <a:t>B.III: Sprachlich-stilistische Mittel                          7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97849-2FF5-429D-84A5-3D0F542DB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0. Stilistische mittel über der Textebene</a:t>
            </a:r>
          </a:p>
          <a:p>
            <a:r>
              <a:rPr lang="de-DE" dirty="0"/>
              <a:t> Antithese zw. Inhalt und Form </a:t>
            </a:r>
          </a:p>
          <a:p>
            <a:pPr lvl="1"/>
            <a:r>
              <a:rPr lang="de-DE" dirty="0"/>
              <a:t>Elegien sind Trauergedichte!</a:t>
            </a:r>
          </a:p>
          <a:p>
            <a:r>
              <a:rPr lang="de-DE" dirty="0"/>
              <a:t>nicht vorhandenes Reimschema: Das Kann man sich nicht mehr schönreimen</a:t>
            </a:r>
            <a:endParaRPr lang="en-DE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7AB629-F39C-4747-BAEC-B8C0C54AE2E2}"/>
              </a:ext>
            </a:extLst>
          </p:cNvPr>
          <p:cNvCxnSpPr/>
          <p:nvPr/>
        </p:nvCxnSpPr>
        <p:spPr>
          <a:xfrm>
            <a:off x="806824" y="1516828"/>
            <a:ext cx="687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96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356E-6F28-47BC-920C-6F00A6BE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002484" cy="1080938"/>
          </a:xfrm>
        </p:spPr>
        <p:txBody>
          <a:bodyPr/>
          <a:lstStyle/>
          <a:p>
            <a:r>
              <a:rPr lang="de-DE" dirty="0"/>
              <a:t>B.III: Sprachlich-stilistische Mittel                          8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97849-2FF5-429D-84A5-3D0F542DB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de-DE" dirty="0"/>
              <a:t>Syntax</a:t>
            </a:r>
          </a:p>
          <a:p>
            <a:r>
              <a:rPr lang="de-DE" dirty="0"/>
              <a:t>Ellipsen (V. 1, 3, 7, 9, 14, 15, 19): Einhaltung des Distichons</a:t>
            </a:r>
          </a:p>
          <a:p>
            <a:r>
              <a:rPr lang="de-DE" dirty="0"/>
              <a:t>Enjambements &amp; Parataxen: Erzählerisches ausschweifen, ins Detail gehen</a:t>
            </a:r>
          </a:p>
          <a:p>
            <a:r>
              <a:rPr lang="de-DE" dirty="0"/>
              <a:t>Antithese? (V. 6): Betonung des Wiederspruchs / der indirekten Proportionalität</a:t>
            </a:r>
            <a:endParaRPr lang="en-DE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7AB629-F39C-4747-BAEC-B8C0C54AE2E2}"/>
              </a:ext>
            </a:extLst>
          </p:cNvPr>
          <p:cNvCxnSpPr/>
          <p:nvPr/>
        </p:nvCxnSpPr>
        <p:spPr>
          <a:xfrm>
            <a:off x="806824" y="1516828"/>
            <a:ext cx="687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73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356E-6F28-47BC-920C-6F00A6BE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002484" cy="1080938"/>
          </a:xfrm>
        </p:spPr>
        <p:txBody>
          <a:bodyPr/>
          <a:lstStyle/>
          <a:p>
            <a:r>
              <a:rPr lang="de-DE" dirty="0"/>
              <a:t>B.III: Sprachlich-stilistische Mittel                          9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97849-2FF5-429D-84A5-3D0F542DB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2. Wortwahl &amp; Klang</a:t>
            </a:r>
          </a:p>
          <a:p>
            <a:r>
              <a:rPr lang="de-DE" dirty="0"/>
              <a:t>Häufige Nutzung von Adjektiven: bildhaftere Beschreibung</a:t>
            </a:r>
            <a:endParaRPr lang="en-DE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7AB629-F39C-4747-BAEC-B8C0C54AE2E2}"/>
              </a:ext>
            </a:extLst>
          </p:cNvPr>
          <p:cNvCxnSpPr/>
          <p:nvPr/>
        </p:nvCxnSpPr>
        <p:spPr>
          <a:xfrm>
            <a:off x="806824" y="1516828"/>
            <a:ext cx="687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94753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530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Bahnschrift SemiBold SemiConden</vt:lpstr>
      <vt:lpstr>Courier New</vt:lpstr>
      <vt:lpstr>Trebuchet MS</vt:lpstr>
      <vt:lpstr>Berlin</vt:lpstr>
      <vt:lpstr>Goethe - Römische Elegien v</vt:lpstr>
      <vt:lpstr>Überblick                                                              2</vt:lpstr>
      <vt:lpstr>A) Einleitung                                                         3</vt:lpstr>
      <vt:lpstr>Zwischenupdate                                                    4     </vt:lpstr>
      <vt:lpstr>B.I: Form des Gedichts                                          5</vt:lpstr>
      <vt:lpstr>B.II: Inhalt &amp; Aufbau                                             6</vt:lpstr>
      <vt:lpstr>B.III: Sprachlich-stilistische Mittel                          7</vt:lpstr>
      <vt:lpstr>B.III: Sprachlich-stilistische Mittel                          8</vt:lpstr>
      <vt:lpstr>B.III: Sprachlich-stilistische Mittel                          9</vt:lpstr>
      <vt:lpstr>B.III: Sprachlich-stilistische Mittel                          9</vt:lpstr>
      <vt:lpstr>B.III: Sprachlich-stilistische Mittel                         10</vt:lpstr>
      <vt:lpstr>B.IV: Zusammenfassende Interpretation     11 </vt:lpstr>
      <vt:lpstr>C. Schlussgedanke                                                12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GoetHE - Römische Elegien v</dc:title>
  <dc:creator>Kaan Kaygisiz</dc:creator>
  <cp:lastModifiedBy>Kaan Kaygisiz</cp:lastModifiedBy>
  <cp:revision>18</cp:revision>
  <dcterms:created xsi:type="dcterms:W3CDTF">2021-11-14T12:12:18Z</dcterms:created>
  <dcterms:modified xsi:type="dcterms:W3CDTF">2021-11-16T17:41:13Z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