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(String[] args)" id="{D242ED60-478F-4918-AF5C-DA33879CA00C}">
          <p14:sldIdLst>
            <p14:sldId id="257"/>
            <p14:sldId id="258"/>
          </p14:sldIdLst>
        </p14:section>
        <p14:section name="A: Einleitung" id="{8CAE6514-07F6-4D94-9F35-6BE0C858AE4D}">
          <p14:sldIdLst>
            <p14:sldId id="259"/>
          </p14:sldIdLst>
        </p14:section>
        <p14:section name="B: Hauptteil" id="{27C7DE8E-D1A0-4082-BFF9-A35F04FBB512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: Schlussgedanke" id="{6FE0DD67-FFA1-4CE2-B7B9-ED512B3951E0}">
          <p14:sldIdLst/>
        </p14:section>
        <p14:section name="kia ora!" id="{2C75AA91-DE2D-4F42-AAC0-B32DD00BFD7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4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3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246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1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9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17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14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0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6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6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Goethe - </a:t>
            </a:r>
            <a:r>
              <a:rPr lang="en-US" sz="4800" dirty="0" err="1">
                <a:latin typeface="Bahnschrift SemiBold SemiConden" panose="020B0502040204020203" pitchFamily="34" charset="0"/>
              </a:rPr>
              <a:t>Römische</a:t>
            </a:r>
            <a:r>
              <a:rPr lang="en-US" sz="4800" dirty="0">
                <a:latin typeface="Bahnschrift SemiBold SemiConden" panose="020B0502040204020203" pitchFamily="34" charset="0"/>
              </a:rPr>
              <a:t> </a:t>
            </a:r>
            <a:r>
              <a:rPr lang="en-US" sz="4800" dirty="0" err="1">
                <a:latin typeface="Bahnschrift SemiBold SemiConden" panose="020B0502040204020203" pitchFamily="34" charset="0"/>
              </a:rPr>
              <a:t>Elegien</a:t>
            </a:r>
            <a:r>
              <a:rPr lang="en-US" sz="4800" dirty="0">
                <a:latin typeface="Bahnschrift SemiBold SemiConden" panose="020B0502040204020203" pitchFamily="34" charset="0"/>
              </a:rPr>
              <a:t>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/>
              <a:t>Y. Kaan Kaygisiz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53228"/>
            <a:ext cx="11206879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10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0. 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70A6-705E-4ECB-B231-EE4F4066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96121" cy="1080938"/>
          </a:xfrm>
        </p:spPr>
        <p:txBody>
          <a:bodyPr/>
          <a:lstStyle/>
          <a:p>
            <a:r>
              <a:rPr lang="de-DE" dirty="0"/>
              <a:t>Überblick                                                             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F83B-C443-4890-8662-2F65A50A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lphaUcParenR"/>
            </a:pPr>
            <a:r>
              <a:rPr lang="de-DE" dirty="0"/>
              <a:t>Einleitung</a:t>
            </a:r>
          </a:p>
          <a:p>
            <a:pPr marL="342900" indent="-342900">
              <a:buAutoNum type="alphaUcParenR"/>
            </a:pPr>
            <a:r>
              <a:rPr lang="de-DE" dirty="0"/>
              <a:t>Erschließung und Interpretation des Gedichts Römische Elegien V</a:t>
            </a:r>
          </a:p>
          <a:p>
            <a:pPr marL="617220" lvl="1" indent="-342900">
              <a:buAutoNum type="arabicPeriod"/>
            </a:pPr>
            <a:r>
              <a:rPr lang="de-DE" dirty="0"/>
              <a:t>Form des Gedichts</a:t>
            </a:r>
          </a:p>
          <a:p>
            <a:pPr marL="617220" lvl="1" indent="-342900">
              <a:buAutoNum type="arabicPeriod"/>
            </a:pPr>
            <a:r>
              <a:rPr lang="de-DE" dirty="0"/>
              <a:t>Inhalt und Aufbau</a:t>
            </a:r>
          </a:p>
          <a:p>
            <a:pPr marL="617220" lvl="1" indent="-342900">
              <a:buAutoNum type="arabicPeriod"/>
            </a:pPr>
            <a:r>
              <a:rPr lang="de-DE" dirty="0"/>
              <a:t>Sprachlich- Stilistische mittel</a:t>
            </a:r>
          </a:p>
          <a:p>
            <a:pPr marL="617220" lvl="1" indent="-342900">
              <a:buAutoNum type="arabicPeriod"/>
            </a:pPr>
            <a:r>
              <a:rPr lang="de-DE" dirty="0"/>
              <a:t>Zusammenfassende Interpretation</a:t>
            </a:r>
          </a:p>
          <a:p>
            <a:pPr marL="342900" indent="-342900">
              <a:buAutoNum type="alphaUcParenR"/>
            </a:pPr>
            <a:r>
              <a:rPr lang="de-DE" dirty="0"/>
              <a:t>Schlussgedanke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ABD14-81C8-482F-B060-D1B0A6DD4C22}"/>
              </a:ext>
            </a:extLst>
          </p:cNvPr>
          <p:cNvCxnSpPr/>
          <p:nvPr/>
        </p:nvCxnSpPr>
        <p:spPr>
          <a:xfrm>
            <a:off x="680321" y="1624405"/>
            <a:ext cx="255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7394-6CCC-4350-BE8E-D11A489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88545" cy="1080938"/>
          </a:xfrm>
        </p:spPr>
        <p:txBody>
          <a:bodyPr/>
          <a:lstStyle/>
          <a:p>
            <a:r>
              <a:rPr lang="de-DE" dirty="0"/>
              <a:t>A) Einleitung                                                         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51B9-D745-4429-BC4F-C7979E0C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Die Römischen Elegien: 1795 von Goethe verfasst, beinhaltet 24 Gedichte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Ursprünglich wurden 20 davon in Schillers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en-DE" b="0" dirty="0">
                <a:effectLst/>
                <a:latin typeface="+mj-lt"/>
              </a:rPr>
              <a:t>」</a:t>
            </a:r>
            <a:r>
              <a:rPr lang="de-DE" b="0" dirty="0">
                <a:effectLst/>
                <a:latin typeface="+mj-lt"/>
              </a:rPr>
              <a:t>veröffentlicht.</a:t>
            </a:r>
            <a:endParaRPr lang="de-DE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Reaktion von Johann Gottfried Herder:「</a:t>
            </a:r>
            <a:r>
              <a:rPr lang="de-DE" b="0" i="1" dirty="0">
                <a:effectLst/>
                <a:latin typeface="+mj-lt"/>
              </a:rPr>
              <a:t>Die Horen</a:t>
            </a:r>
            <a:r>
              <a:rPr lang="de-DE" b="0" dirty="0">
                <a:effectLst/>
                <a:latin typeface="+mj-lt"/>
              </a:rPr>
              <a:t>」 müssen nun mit einem u gedruckt werden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Ursprünglich </a:t>
            </a:r>
            <a:r>
              <a:rPr lang="en-DE" b="0" dirty="0">
                <a:effectLst/>
                <a:latin typeface="+mj-lt"/>
              </a:rPr>
              <a:t>「</a:t>
            </a:r>
            <a:r>
              <a:rPr lang="de-DE" b="0" i="1" dirty="0">
                <a:effectLst/>
                <a:latin typeface="+mj-lt"/>
              </a:rPr>
              <a:t>Erotica Romana</a:t>
            </a:r>
            <a:r>
              <a:rPr lang="en-DE" b="0" dirty="0">
                <a:effectLst/>
                <a:latin typeface="+mj-lt"/>
              </a:rPr>
              <a:t>」</a:t>
            </a:r>
            <a:endParaRPr lang="de-DE" b="0" dirty="0"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b="0" dirty="0">
                <a:effectLst/>
                <a:latin typeface="+mj-lt"/>
              </a:rPr>
              <a:t>Verfasst </a:t>
            </a:r>
            <a:r>
              <a:rPr lang="de-DE" b="0" i="1" dirty="0">
                <a:effectLst/>
                <a:latin typeface="+mj-lt"/>
              </a:rPr>
              <a:t>nach</a:t>
            </a:r>
            <a:r>
              <a:rPr lang="de-DE" b="0" dirty="0">
                <a:effectLst/>
                <a:latin typeface="+mj-lt"/>
              </a:rPr>
              <a:t> Goethes Italienreise</a:t>
            </a:r>
          </a:p>
          <a:p>
            <a:pPr marL="0" indent="0">
              <a:buNone/>
            </a:pPr>
            <a:endParaRPr lang="de-DE" b="0" dirty="0">
              <a:effectLst/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CC4861-2CB0-42FC-9D31-45DE250C2E23}"/>
              </a:ext>
            </a:extLst>
          </p:cNvPr>
          <p:cNvCxnSpPr/>
          <p:nvPr/>
        </p:nvCxnSpPr>
        <p:spPr>
          <a:xfrm>
            <a:off x="680321" y="1570616"/>
            <a:ext cx="3141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AB59-A3F1-458D-8DE1-1FC4407E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23999" cy="1080938"/>
          </a:xfrm>
        </p:spPr>
        <p:txBody>
          <a:bodyPr/>
          <a:lstStyle/>
          <a:p>
            <a:r>
              <a:rPr lang="de-DE" dirty="0"/>
              <a:t>Zwischenupdate                                                    4    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9F72-1F64-41C1-A578-DA8A3A97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✓</a:t>
            </a:r>
            <a:r>
              <a:rPr lang="de-DE" dirty="0"/>
              <a:t>: Einleitung</a:t>
            </a:r>
          </a:p>
          <a:p>
            <a:pPr marL="0" indent="0">
              <a:buNone/>
            </a:pPr>
            <a:r>
              <a:rPr lang="de-DE" dirty="0"/>
              <a:t>→: Hauptteil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Form des Gedichts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Inhalt und Aufbau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Sprachlich- stilistische Mittel</a:t>
            </a:r>
          </a:p>
          <a:p>
            <a:pPr marL="674370" lvl="1" indent="-400050">
              <a:buFont typeface="+mj-lt"/>
              <a:buAutoNum type="romanUcPeriod"/>
            </a:pPr>
            <a:r>
              <a:rPr lang="de-DE" dirty="0"/>
              <a:t>Zusammenfassende Interpretation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A710D-A71C-4EE4-96C6-4AA2C9CD272E}"/>
              </a:ext>
            </a:extLst>
          </p:cNvPr>
          <p:cNvCxnSpPr/>
          <p:nvPr/>
        </p:nvCxnSpPr>
        <p:spPr>
          <a:xfrm>
            <a:off x="680321" y="1549101"/>
            <a:ext cx="416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9052-B4C2-48D6-BADF-C80BD2E3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56272" cy="1080938"/>
          </a:xfrm>
        </p:spPr>
        <p:txBody>
          <a:bodyPr/>
          <a:lstStyle/>
          <a:p>
            <a:r>
              <a:rPr lang="de-DE" dirty="0"/>
              <a:t>B.I: Form des Gedichts                                          5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379E-18A5-4289-81B5-46CBFCF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err="1"/>
              <a:t>Gedichtsform</a:t>
            </a:r>
            <a:r>
              <a:rPr lang="de-DE" dirty="0"/>
              <a:t>: Elegie </a:t>
            </a:r>
          </a:p>
          <a:p>
            <a:pPr marL="342900" indent="-342900">
              <a:buAutoNum type="arabicPeriod"/>
            </a:pPr>
            <a:r>
              <a:rPr lang="de-DE" dirty="0"/>
              <a:t>Versmaß: 20 Verse pro Strophe, 20 Verse</a:t>
            </a:r>
          </a:p>
          <a:p>
            <a:pPr marL="342900" indent="-342900">
              <a:buAutoNum type="arabicPeriod"/>
            </a:pPr>
            <a:r>
              <a:rPr lang="de-DE" dirty="0"/>
              <a:t>Reimschema: nicht Vorhanden</a:t>
            </a:r>
          </a:p>
          <a:p>
            <a:pPr marL="342900" indent="-342900">
              <a:buAutoNum type="arabicPeriod"/>
            </a:pPr>
            <a:r>
              <a:rPr lang="de-DE" dirty="0"/>
              <a:t>Metrum: Antikes Distichon (Penta- &amp; Hexameter, Daktylus, Weibliche Kadenz)</a:t>
            </a:r>
          </a:p>
          <a:p>
            <a:pPr marL="0" indent="0">
              <a:buNone/>
            </a:pP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CC453-945A-48C1-AEEC-0619A272AFB4}"/>
              </a:ext>
            </a:extLst>
          </p:cNvPr>
          <p:cNvCxnSpPr>
            <a:cxnSpLocks/>
          </p:cNvCxnSpPr>
          <p:nvPr/>
        </p:nvCxnSpPr>
        <p:spPr>
          <a:xfrm>
            <a:off x="550433" y="1538344"/>
            <a:ext cx="496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9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FC7B-B719-4AEB-A1E7-FC4188C5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34757" cy="1080938"/>
          </a:xfrm>
        </p:spPr>
        <p:txBody>
          <a:bodyPr/>
          <a:lstStyle/>
          <a:p>
            <a:r>
              <a:rPr lang="de-DE" dirty="0"/>
              <a:t>B.II: Inhalt &amp; Aufbau                                             6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961A-C183-4AE8-A5F6-B3D0A020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63" y="2315357"/>
            <a:ext cx="10593693" cy="35993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&gt; Bedeutung des Titels: Einordnung als Elegie (rein Formal) </a:t>
            </a:r>
          </a:p>
          <a:p>
            <a:pPr marL="0" indent="0">
              <a:buNone/>
            </a:pPr>
            <a:r>
              <a:rPr lang="de-DE" dirty="0"/>
              <a:t>&gt; Sinnabschnitt 0 (v. 01 – 04): Belehrung des lyr. Ichs mit Antiken Werken</a:t>
            </a:r>
          </a:p>
          <a:p>
            <a:pPr marL="0" indent="0">
              <a:buNone/>
            </a:pPr>
            <a:r>
              <a:rPr lang="de-DE" dirty="0"/>
              <a:t>&gt; Sinnabschnitt 1 (v. 05 – 12): Beschreibung der Attraktion des lyr. Ichs</a:t>
            </a:r>
          </a:p>
          <a:p>
            <a:pPr marL="0" indent="0">
              <a:buNone/>
            </a:pPr>
            <a:r>
              <a:rPr lang="de-DE" dirty="0"/>
              <a:t>&gt; Sinnabschnitt 2 (v. 13 – 18): Beschreibung der Aktivitäten des lyr. Ichs […] </a:t>
            </a:r>
          </a:p>
          <a:p>
            <a:pPr marL="0" indent="0">
              <a:buNone/>
            </a:pPr>
            <a:r>
              <a:rPr lang="de-DE" dirty="0"/>
              <a:t>&gt; Sinnabschnitt 3 (v. 19 – 20): Rückblick Amors auf Catull, Tibull &amp; </a:t>
            </a:r>
            <a:r>
              <a:rPr lang="de-DE" dirty="0" err="1"/>
              <a:t>Poperz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A2970-C2CA-4E4C-A450-57A719863691}"/>
              </a:ext>
            </a:extLst>
          </p:cNvPr>
          <p:cNvCxnSpPr/>
          <p:nvPr/>
        </p:nvCxnSpPr>
        <p:spPr>
          <a:xfrm>
            <a:off x="785308" y="1495313"/>
            <a:ext cx="420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7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0. Stilistische mittel über der Textebene</a:t>
            </a:r>
          </a:p>
          <a:p>
            <a:r>
              <a:rPr lang="de-DE" dirty="0"/>
              <a:t> Antithese zw. Inhalt und Form </a:t>
            </a:r>
          </a:p>
          <a:p>
            <a:pPr lvl="1"/>
            <a:r>
              <a:rPr lang="de-DE" dirty="0"/>
              <a:t>Elegien sind Trauergedichte!</a:t>
            </a:r>
          </a:p>
          <a:p>
            <a:r>
              <a:rPr lang="de-DE" dirty="0"/>
              <a:t>nicht vorhandenes Reimschema: Das Kann man sich nicht mehr schönreimen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8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/>
              <a:t>Syntax</a:t>
            </a:r>
          </a:p>
          <a:p>
            <a:r>
              <a:rPr lang="de-DE"/>
              <a:t> 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6E-6F28-47BC-920C-6F00A6B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002484" cy="1080938"/>
          </a:xfrm>
        </p:spPr>
        <p:txBody>
          <a:bodyPr/>
          <a:lstStyle/>
          <a:p>
            <a:r>
              <a:rPr lang="de-DE" dirty="0"/>
              <a:t>B.III: Sprachlich-stilistische Mittel                          9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849-2FF5-429D-84A5-3D0F542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0. </a:t>
            </a:r>
            <a:endParaRPr lang="en-D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AB629-F39C-4747-BAEC-B8C0C54AE2E2}"/>
              </a:ext>
            </a:extLst>
          </p:cNvPr>
          <p:cNvCxnSpPr/>
          <p:nvPr/>
        </p:nvCxnSpPr>
        <p:spPr>
          <a:xfrm>
            <a:off x="806824" y="1516828"/>
            <a:ext cx="68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475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Courier New</vt:lpstr>
      <vt:lpstr>Trebuchet MS</vt:lpstr>
      <vt:lpstr>Berlin</vt:lpstr>
      <vt:lpstr>Goethe - Römische Elegien v</vt:lpstr>
      <vt:lpstr>Überblick                                                              2</vt:lpstr>
      <vt:lpstr>A) Einleitung                                                         3</vt:lpstr>
      <vt:lpstr>Zwischenupdate                                                    4     </vt:lpstr>
      <vt:lpstr>B.I: Form des Gedichts                                          5</vt:lpstr>
      <vt:lpstr>B.II: Inhalt &amp; Aufbau                                             6</vt:lpstr>
      <vt:lpstr>B.III: Sprachlich-stilistische Mittel                          7</vt:lpstr>
      <vt:lpstr>B.III: Sprachlich-stilistische Mittel                          8</vt:lpstr>
      <vt:lpstr>B.III: Sprachlich-stilistische Mittel                          9</vt:lpstr>
      <vt:lpstr>B.III: Sprachlich-stilistische Mittel                        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GoetHE - Römische Elegien v</dc:title>
  <dc:creator>Kaan Kaygisiz</dc:creator>
  <cp:lastModifiedBy>Kaan Kaygisiz</cp:lastModifiedBy>
  <cp:revision>9</cp:revision>
  <dcterms:created xsi:type="dcterms:W3CDTF">2021-11-14T12:12:18Z</dcterms:created>
  <dcterms:modified xsi:type="dcterms:W3CDTF">2021-11-14T13:42:31Z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