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(String[] args)" id="{D242ED60-478F-4918-AF5C-DA33879CA00C}">
          <p14:sldIdLst>
            <p14:sldId id="257"/>
            <p14:sldId id="258"/>
          </p14:sldIdLst>
        </p14:section>
        <p14:section name="A: Einleitung" id="{8CAE6514-07F6-4D94-9F35-6BE0C858AE4D}">
          <p14:sldIdLst>
            <p14:sldId id="259"/>
          </p14:sldIdLst>
        </p14:section>
        <p14:section name="B: Hauptteil" id="{27C7DE8E-D1A0-4082-BFF9-A35F04FBB512}">
          <p14:sldIdLst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</p14:sldIdLst>
        </p14:section>
        <p14:section name="C: Schlussgedanke" id="{6FE0DD67-FFA1-4CE2-B7B9-ED512B3951E0}">
          <p14:sldIdLst>
            <p14:sldId id="269"/>
          </p14:sldIdLst>
        </p14:section>
        <p14:section name="kia ora!" id="{2C75AA91-DE2D-4F42-AAC0-B32DD00BFD75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an Kaygisiz" initials="KK" lastIdx="2" clrIdx="0">
    <p:extLst>
      <p:ext uri="{19B8F6BF-5375-455C-9EA6-DF929625EA0E}">
        <p15:presenceInfo xmlns:p15="http://schemas.microsoft.com/office/powerpoint/2012/main" userId="1ebb8c53e1f9d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6T17:17:31.543" idx="1">
    <p:pos x="10" y="10"/>
    <p:text>Aufbaulicher Wiederspruch ln[4] \nRückgang zum roten Faden ln[18], ln [19] mit dem Rückblick von Amor</p:text>
    <p:extLst>
      <p:ext uri="{C676402C-5697-4E1C-873F-D02D1690AC5C}">
        <p15:threadingInfo xmlns:p15="http://schemas.microsoft.com/office/powerpoint/2012/main" timeZoneBias="0"/>
      </p:ext>
    </p:extLst>
  </p:cm>
  <p:cm authorId="1" dt="2021-11-16T17:21:45.248" idx="2">
    <p:pos x="146" y="146"/>
    <p:text>Aufbau:                                                         ln 0  -   3 : Einleitung über job          ln 4  - 17: Payload                                      ln 18 - 19: a href ln[0-3]</p:text>
    <p:extLst>
      <p:ext uri="{C676402C-5697-4E1C-873F-D02D1690AC5C}">
        <p15:threadingInfo xmlns:p15="http://schemas.microsoft.com/office/powerpoint/2012/main" timeZoneBias="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1E7DE-541F-428C-83F2-C42FEF1BAC0C}" type="doc">
      <dgm:prSet loTypeId="urn:microsoft.com/office/officeart/2018/5/layout/IconCircleLabelList" loCatId="icon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CA0B778-E1EE-4578-ADB7-BFEEEA5A6A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Alle Dateien, Handout, Präsentationsfolien etc. könnt ihr finden unter </a:t>
          </a:r>
          <a:endParaRPr lang="en-US" dirty="0"/>
        </a:p>
      </dgm:t>
    </dgm:pt>
    <dgm:pt modelId="{85E3085D-E4BB-4AD9-96BE-317507886DD5}" type="parTrans" cxnId="{D4979F49-A2B3-4FF5-AF46-347E8619EBE6}">
      <dgm:prSet/>
      <dgm:spPr/>
      <dgm:t>
        <a:bodyPr/>
        <a:lstStyle/>
        <a:p>
          <a:endParaRPr lang="en-US"/>
        </a:p>
      </dgm:t>
    </dgm:pt>
    <dgm:pt modelId="{189612E6-D1B4-4367-BFD0-4DCDEE8FCA3B}" type="sibTrans" cxnId="{D4979F49-A2B3-4FF5-AF46-347E8619EBE6}">
      <dgm:prSet/>
      <dgm:spPr/>
      <dgm:t>
        <a:bodyPr/>
        <a:lstStyle/>
        <a:p>
          <a:endParaRPr lang="en-US"/>
        </a:p>
      </dgm:t>
    </dgm:pt>
    <dgm:pt modelId="{3EE7197D-3639-4D35-89EE-2108E360CE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https://github.com/akb1154/REF-D-CG-6N </a:t>
          </a:r>
          <a:endParaRPr lang="en-US" dirty="0"/>
        </a:p>
      </dgm:t>
    </dgm:pt>
    <dgm:pt modelId="{9E097B62-8F00-4318-A52E-A1F5981BF8A3}" type="parTrans" cxnId="{405AE9F1-001D-45B7-B267-858D006F6ED3}">
      <dgm:prSet/>
      <dgm:spPr/>
      <dgm:t>
        <a:bodyPr/>
        <a:lstStyle/>
        <a:p>
          <a:endParaRPr lang="en-US"/>
        </a:p>
      </dgm:t>
    </dgm:pt>
    <dgm:pt modelId="{B058132D-7DED-4D8C-AA3B-F9A7F7652F5A}" type="sibTrans" cxnId="{405AE9F1-001D-45B7-B267-858D006F6ED3}">
      <dgm:prSet/>
      <dgm:spPr/>
      <dgm:t>
        <a:bodyPr/>
        <a:lstStyle/>
        <a:p>
          <a:endParaRPr lang="en-US"/>
        </a:p>
      </dgm:t>
    </dgm:pt>
    <dgm:pt modelId="{EA5181D8-F1D6-4876-90E9-54EDBC52F87B}" type="pres">
      <dgm:prSet presAssocID="{29D1E7DE-541F-428C-83F2-C42FEF1BAC0C}" presName="root" presStyleCnt="0">
        <dgm:presLayoutVars>
          <dgm:dir/>
          <dgm:resizeHandles val="exact"/>
        </dgm:presLayoutVars>
      </dgm:prSet>
      <dgm:spPr/>
    </dgm:pt>
    <dgm:pt modelId="{43460C31-6DFF-408C-90DC-7A2F8AB4B989}" type="pres">
      <dgm:prSet presAssocID="{9CA0B778-E1EE-4578-ADB7-BFEEEA5A6AAF}" presName="compNode" presStyleCnt="0"/>
      <dgm:spPr/>
    </dgm:pt>
    <dgm:pt modelId="{BE02821F-2C24-4A77-8AD3-B48E1D112EF1}" type="pres">
      <dgm:prSet presAssocID="{9CA0B778-E1EE-4578-ADB7-BFEEEA5A6AAF}" presName="iconBgRect" presStyleLbl="bgShp" presStyleIdx="0" presStyleCnt="2"/>
      <dgm:spPr/>
    </dgm:pt>
    <dgm:pt modelId="{08B1CB1F-4C01-435D-85D8-7715B989A153}" type="pres">
      <dgm:prSet presAssocID="{9CA0B778-E1EE-4578-ADB7-BFEEEA5A6A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3F244FCD-92DA-4B3C-8527-121478F0710B}" type="pres">
      <dgm:prSet presAssocID="{9CA0B778-E1EE-4578-ADB7-BFEEEA5A6AAF}" presName="spaceRect" presStyleCnt="0"/>
      <dgm:spPr/>
    </dgm:pt>
    <dgm:pt modelId="{B5456BEC-B62A-454F-BAAB-18DF592B1839}" type="pres">
      <dgm:prSet presAssocID="{9CA0B778-E1EE-4578-ADB7-BFEEEA5A6AAF}" presName="textRect" presStyleLbl="revTx" presStyleIdx="0" presStyleCnt="2">
        <dgm:presLayoutVars>
          <dgm:chMax val="1"/>
          <dgm:chPref val="1"/>
        </dgm:presLayoutVars>
      </dgm:prSet>
      <dgm:spPr/>
    </dgm:pt>
    <dgm:pt modelId="{41484B00-414D-4044-B4DE-1914B48B83C5}" type="pres">
      <dgm:prSet presAssocID="{189612E6-D1B4-4367-BFD0-4DCDEE8FCA3B}" presName="sibTrans" presStyleCnt="0"/>
      <dgm:spPr/>
    </dgm:pt>
    <dgm:pt modelId="{0E18D2E1-3916-4C99-A826-BF50E6411BA8}" type="pres">
      <dgm:prSet presAssocID="{3EE7197D-3639-4D35-89EE-2108E360CE82}" presName="compNode" presStyleCnt="0"/>
      <dgm:spPr/>
    </dgm:pt>
    <dgm:pt modelId="{EC4BD21A-8F00-4ACA-A998-34E88B688F2A}" type="pres">
      <dgm:prSet presAssocID="{3EE7197D-3639-4D35-89EE-2108E360CE82}" presName="iconBgRect" presStyleLbl="bgShp" presStyleIdx="1" presStyleCnt="2"/>
      <dgm:spPr/>
    </dgm:pt>
    <dgm:pt modelId="{C8DBF9BB-EF8B-4450-8B6E-D862DC18BA2D}" type="pres">
      <dgm:prSet presAssocID="{3EE7197D-3639-4D35-89EE-2108E360CE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with solid fill"/>
        </a:ext>
      </dgm:extLst>
    </dgm:pt>
    <dgm:pt modelId="{8CA6437E-AB91-4AA7-8307-F8DCD296BD6F}" type="pres">
      <dgm:prSet presAssocID="{3EE7197D-3639-4D35-89EE-2108E360CE82}" presName="spaceRect" presStyleCnt="0"/>
      <dgm:spPr/>
    </dgm:pt>
    <dgm:pt modelId="{84A73325-C959-4F91-BA83-39F98C77A405}" type="pres">
      <dgm:prSet presAssocID="{3EE7197D-3639-4D35-89EE-2108E360CE8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9D9B39-5BEA-4EF9-97E0-A2C7B83EE3FC}" type="presOf" srcId="{29D1E7DE-541F-428C-83F2-C42FEF1BAC0C}" destId="{EA5181D8-F1D6-4876-90E9-54EDBC52F87B}" srcOrd="0" destOrd="0" presId="urn:microsoft.com/office/officeart/2018/5/layout/IconCircleLabelList"/>
    <dgm:cxn modelId="{D4979F49-A2B3-4FF5-AF46-347E8619EBE6}" srcId="{29D1E7DE-541F-428C-83F2-C42FEF1BAC0C}" destId="{9CA0B778-E1EE-4578-ADB7-BFEEEA5A6AAF}" srcOrd="0" destOrd="0" parTransId="{85E3085D-E4BB-4AD9-96BE-317507886DD5}" sibTransId="{189612E6-D1B4-4367-BFD0-4DCDEE8FCA3B}"/>
    <dgm:cxn modelId="{BD402A4F-70DD-41BD-B3C0-A8DA91C5DBEF}" type="presOf" srcId="{9CA0B778-E1EE-4578-ADB7-BFEEEA5A6AAF}" destId="{B5456BEC-B62A-454F-BAAB-18DF592B1839}" srcOrd="0" destOrd="0" presId="urn:microsoft.com/office/officeart/2018/5/layout/IconCircleLabelList"/>
    <dgm:cxn modelId="{989CCD7C-3253-4EBF-A861-7A21DAA83E37}" type="presOf" srcId="{3EE7197D-3639-4D35-89EE-2108E360CE82}" destId="{84A73325-C959-4F91-BA83-39F98C77A405}" srcOrd="0" destOrd="0" presId="urn:microsoft.com/office/officeart/2018/5/layout/IconCircleLabelList"/>
    <dgm:cxn modelId="{405AE9F1-001D-45B7-B267-858D006F6ED3}" srcId="{29D1E7DE-541F-428C-83F2-C42FEF1BAC0C}" destId="{3EE7197D-3639-4D35-89EE-2108E360CE82}" srcOrd="1" destOrd="0" parTransId="{9E097B62-8F00-4318-A52E-A1F5981BF8A3}" sibTransId="{B058132D-7DED-4D8C-AA3B-F9A7F7652F5A}"/>
    <dgm:cxn modelId="{A0229AB2-E016-44F1-B4F9-D509167A5CDB}" type="presParOf" srcId="{EA5181D8-F1D6-4876-90E9-54EDBC52F87B}" destId="{43460C31-6DFF-408C-90DC-7A2F8AB4B989}" srcOrd="0" destOrd="0" presId="urn:microsoft.com/office/officeart/2018/5/layout/IconCircleLabelList"/>
    <dgm:cxn modelId="{6F425DDE-4214-43E8-A4BE-CEA909C18B9D}" type="presParOf" srcId="{43460C31-6DFF-408C-90DC-7A2F8AB4B989}" destId="{BE02821F-2C24-4A77-8AD3-B48E1D112EF1}" srcOrd="0" destOrd="0" presId="urn:microsoft.com/office/officeart/2018/5/layout/IconCircleLabelList"/>
    <dgm:cxn modelId="{D55C8BE5-27B5-4001-BCED-FF4E3366814F}" type="presParOf" srcId="{43460C31-6DFF-408C-90DC-7A2F8AB4B989}" destId="{08B1CB1F-4C01-435D-85D8-7715B989A153}" srcOrd="1" destOrd="0" presId="urn:microsoft.com/office/officeart/2018/5/layout/IconCircleLabelList"/>
    <dgm:cxn modelId="{32EE2696-0470-4C88-9FDF-8910FB8892AF}" type="presParOf" srcId="{43460C31-6DFF-408C-90DC-7A2F8AB4B989}" destId="{3F244FCD-92DA-4B3C-8527-121478F0710B}" srcOrd="2" destOrd="0" presId="urn:microsoft.com/office/officeart/2018/5/layout/IconCircleLabelList"/>
    <dgm:cxn modelId="{3A6BC942-A1F1-4AD8-9BE9-F36E92F63083}" type="presParOf" srcId="{43460C31-6DFF-408C-90DC-7A2F8AB4B989}" destId="{B5456BEC-B62A-454F-BAAB-18DF592B1839}" srcOrd="3" destOrd="0" presId="urn:microsoft.com/office/officeart/2018/5/layout/IconCircleLabelList"/>
    <dgm:cxn modelId="{14C2FF5A-C637-403E-8562-1FA54C1A4A3F}" type="presParOf" srcId="{EA5181D8-F1D6-4876-90E9-54EDBC52F87B}" destId="{41484B00-414D-4044-B4DE-1914B48B83C5}" srcOrd="1" destOrd="0" presId="urn:microsoft.com/office/officeart/2018/5/layout/IconCircleLabelList"/>
    <dgm:cxn modelId="{92EE870D-CA5D-49CE-8F9A-1C761457A1CC}" type="presParOf" srcId="{EA5181D8-F1D6-4876-90E9-54EDBC52F87B}" destId="{0E18D2E1-3916-4C99-A826-BF50E6411BA8}" srcOrd="2" destOrd="0" presId="urn:microsoft.com/office/officeart/2018/5/layout/IconCircleLabelList"/>
    <dgm:cxn modelId="{BAC0B331-CC7F-4F60-AB7D-4E7E2F3C668D}" type="presParOf" srcId="{0E18D2E1-3916-4C99-A826-BF50E6411BA8}" destId="{EC4BD21A-8F00-4ACA-A998-34E88B688F2A}" srcOrd="0" destOrd="0" presId="urn:microsoft.com/office/officeart/2018/5/layout/IconCircleLabelList"/>
    <dgm:cxn modelId="{3CD1E3B9-8085-48BB-8E6B-F6842B8CC451}" type="presParOf" srcId="{0E18D2E1-3916-4C99-A826-BF50E6411BA8}" destId="{C8DBF9BB-EF8B-4450-8B6E-D862DC18BA2D}" srcOrd="1" destOrd="0" presId="urn:microsoft.com/office/officeart/2018/5/layout/IconCircleLabelList"/>
    <dgm:cxn modelId="{047E4DD3-214C-4F89-B885-8B4F6F59C250}" type="presParOf" srcId="{0E18D2E1-3916-4C99-A826-BF50E6411BA8}" destId="{8CA6437E-AB91-4AA7-8307-F8DCD296BD6F}" srcOrd="2" destOrd="0" presId="urn:microsoft.com/office/officeart/2018/5/layout/IconCircleLabelList"/>
    <dgm:cxn modelId="{6C2964DF-5814-4458-A248-F75001BF4FF3}" type="presParOf" srcId="{0E18D2E1-3916-4C99-A826-BF50E6411BA8}" destId="{84A73325-C959-4F91-BA83-39F98C77A4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2821F-2C24-4A77-8AD3-B48E1D112EF1}">
      <dsp:nvSpPr>
        <dsp:cNvPr id="0" name=""/>
        <dsp:cNvSpPr/>
      </dsp:nvSpPr>
      <dsp:spPr>
        <a:xfrm>
          <a:off x="2252523" y="21931"/>
          <a:ext cx="2161687" cy="216168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B1CB1F-4C01-435D-85D8-7715B989A153}">
      <dsp:nvSpPr>
        <dsp:cNvPr id="0" name=""/>
        <dsp:cNvSpPr/>
      </dsp:nvSpPr>
      <dsp:spPr>
        <a:xfrm>
          <a:off x="2713211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456BEC-B62A-454F-BAAB-18DF592B1839}">
      <dsp:nvSpPr>
        <dsp:cNvPr id="0" name=""/>
        <dsp:cNvSpPr/>
      </dsp:nvSpPr>
      <dsp:spPr>
        <a:xfrm>
          <a:off x="1561492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 dirty="0"/>
            <a:t>Alle Dateien, Handout, Präsentationsfolien etc. könnt ihr finden unter </a:t>
          </a:r>
          <a:endParaRPr lang="en-US" sz="1600" kern="1200" dirty="0"/>
        </a:p>
      </dsp:txBody>
      <dsp:txXfrm>
        <a:off x="1561492" y="2856931"/>
        <a:ext cx="3543750" cy="720000"/>
      </dsp:txXfrm>
    </dsp:sp>
    <dsp:sp modelId="{EC4BD21A-8F00-4ACA-A998-34E88B688F2A}">
      <dsp:nvSpPr>
        <dsp:cNvPr id="0" name=""/>
        <dsp:cNvSpPr/>
      </dsp:nvSpPr>
      <dsp:spPr>
        <a:xfrm>
          <a:off x="6416429" y="21931"/>
          <a:ext cx="2161687" cy="216168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DBF9BB-EF8B-4450-8B6E-D862DC18BA2D}">
      <dsp:nvSpPr>
        <dsp:cNvPr id="0" name=""/>
        <dsp:cNvSpPr/>
      </dsp:nvSpPr>
      <dsp:spPr>
        <a:xfrm>
          <a:off x="6877117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A73325-C959-4F91-BA83-39F98C77A405}">
      <dsp:nvSpPr>
        <dsp:cNvPr id="0" name=""/>
        <dsp:cNvSpPr/>
      </dsp:nvSpPr>
      <dsp:spPr>
        <a:xfrm>
          <a:off x="5725398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 dirty="0"/>
            <a:t>https://github.com/akb1154/REF-D-CG-6N </a:t>
          </a:r>
          <a:endParaRPr lang="en-US" sz="1600" kern="1200" dirty="0"/>
        </a:p>
      </dsp:txBody>
      <dsp:txXfrm>
        <a:off x="5725398" y="2856931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8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648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3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2469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019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997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17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714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303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6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2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5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8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1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6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5.jp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0" y="9"/>
            <a:ext cx="12192000" cy="6857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hnschrift SemiBold SemiConden" panose="020B0502040204020203" pitchFamily="34" charset="0"/>
              </a:rPr>
              <a:t>Goethe - </a:t>
            </a:r>
            <a:r>
              <a:rPr lang="de-DE" sz="4800" dirty="0">
                <a:latin typeface="Bahnschrift SemiBold SemiConden" panose="020B0502040204020203" pitchFamily="34" charset="0"/>
              </a:rPr>
              <a:t>Römische</a:t>
            </a:r>
            <a:r>
              <a:rPr lang="en-US" sz="4800" dirty="0">
                <a:latin typeface="Bahnschrift SemiBold SemiConden" panose="020B0502040204020203" pitchFamily="34" charset="0"/>
              </a:rPr>
              <a:t> </a:t>
            </a:r>
            <a:r>
              <a:rPr lang="de-DE" sz="4800" dirty="0">
                <a:latin typeface="Bahnschrift SemiBold SemiConden" panose="020B0502040204020203" pitchFamily="34" charset="0"/>
              </a:rPr>
              <a:t>Elegien</a:t>
            </a:r>
            <a:r>
              <a:rPr lang="en-US" sz="4800" dirty="0">
                <a:latin typeface="Bahnschrift SemiBold SemiConden" panose="020B0502040204020203" pitchFamily="34" charset="0"/>
              </a:rPr>
              <a:t>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Y. Kaan Kaygisiz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753228"/>
            <a:ext cx="11206879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9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Stilistische Besonderheiten </a:t>
            </a:r>
          </a:p>
          <a:p>
            <a:pPr marL="0" indent="0">
              <a:buNone/>
            </a:pPr>
            <a:r>
              <a:rPr lang="de-DE" dirty="0"/>
              <a:t>V. 10 | Contradictio in Addiecto</a:t>
            </a:r>
          </a:p>
          <a:p>
            <a:pPr marL="0" indent="0">
              <a:buNone/>
            </a:pPr>
            <a:r>
              <a:rPr lang="de-DE" dirty="0"/>
              <a:t>V. 06 | Antithese</a:t>
            </a:r>
          </a:p>
          <a:p>
            <a:pPr marL="0" indent="0">
              <a:buNone/>
            </a:pPr>
            <a:r>
              <a:rPr lang="de-DE" dirty="0"/>
              <a:t>V. 05 | Metapher, Personifikation</a:t>
            </a:r>
          </a:p>
          <a:p>
            <a:pPr marL="0" indent="0">
              <a:buNone/>
            </a:pPr>
            <a:r>
              <a:rPr lang="de-DE" dirty="0"/>
              <a:t>V. 19 | Metapher, Personifikation</a:t>
            </a:r>
          </a:p>
          <a:p>
            <a:pPr marL="0" indent="0">
              <a:buNone/>
            </a:pP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5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880C-6108-4BA2-BA88-134F2F88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411274" cy="1080938"/>
          </a:xfrm>
        </p:spPr>
        <p:txBody>
          <a:bodyPr/>
          <a:lstStyle/>
          <a:p>
            <a:r>
              <a:rPr lang="de-DE" dirty="0"/>
              <a:t>B.IV: Zusammenfassende Interpretation			  10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910D-84CE-49DB-AEEA-037F587D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52630" cy="3599316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In dem Gedicht geht das lyr. Ich auch auf dessen „Es“ (Triebe) ein.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Größtenteils wird nur auf die positive Seite eingegangen.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Es hat keine (mir ersichtliche) didaktische Wirkung.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5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AED68A-3478-4C7F-974E-76F6DC22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220326" cy="1080938"/>
          </a:xfrm>
        </p:spPr>
        <p:txBody>
          <a:bodyPr/>
          <a:lstStyle/>
          <a:p>
            <a:r>
              <a:rPr lang="de-DE" dirty="0"/>
              <a:t>C. Schlussgedanke                                                11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5F7C5-948C-4E5D-BE65-EE525271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i="1" dirty="0"/>
              <a:t>Weiterführende Thematiken: Beziehung, </a:t>
            </a:r>
            <a:r>
              <a:rPr lang="de-DE" sz="2800" i="1" dirty="0" err="1"/>
              <a:t>bf</a:t>
            </a:r>
            <a:r>
              <a:rPr lang="de-DE" sz="2800" i="1" dirty="0"/>
              <a:t>/</a:t>
            </a:r>
            <a:r>
              <a:rPr lang="de-DE" sz="2800" i="1" dirty="0" err="1"/>
              <a:t>gf</a:t>
            </a:r>
            <a:r>
              <a:rPr lang="de-DE" sz="2800" i="1" dirty="0"/>
              <a:t>?</a:t>
            </a:r>
          </a:p>
          <a:p>
            <a:pPr marL="0" indent="0">
              <a:buNone/>
            </a:pPr>
            <a:endParaRPr lang="de-DE" sz="2800" i="1" dirty="0"/>
          </a:p>
        </p:txBody>
      </p:sp>
    </p:spTree>
    <p:extLst>
      <p:ext uri="{BB962C8B-B14F-4D97-AF65-F5344CB8AC3E}">
        <p14:creationId xmlns:p14="http://schemas.microsoft.com/office/powerpoint/2010/main" val="301114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3" name="Picture 14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8287E4-587A-4DE1-A7C3-B81F5B83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Vielen</a:t>
            </a:r>
            <a:r>
              <a:rPr lang="en-US"/>
              <a:t> dank </a:t>
            </a:r>
            <a:r>
              <a:rPr lang="de-DE"/>
              <a:t>für</a:t>
            </a:r>
            <a:r>
              <a:rPr lang="en-US"/>
              <a:t> </a:t>
            </a:r>
            <a:r>
              <a:rPr lang="de-DE"/>
              <a:t>Eure</a:t>
            </a:r>
            <a:r>
              <a:rPr lang="en-US"/>
              <a:t> </a:t>
            </a:r>
            <a:r>
              <a:rPr lang="de-DE"/>
              <a:t>Aufmerksamkeit</a:t>
            </a:r>
            <a:endParaRPr lang="de-DE" dirty="0"/>
          </a:p>
        </p:txBody>
      </p:sp>
      <p:graphicFrame>
        <p:nvGraphicFramePr>
          <p:cNvPr id="36" name="TextBox 4">
            <a:extLst>
              <a:ext uri="{FF2B5EF4-FFF2-40B4-BE49-F238E27FC236}">
                <a16:creationId xmlns:a16="http://schemas.microsoft.com/office/drawing/2014/main" id="{BADC2A6D-CBE1-48BA-9DD7-4B53E3DE9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16808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Picture 2" descr="Layers of backlit paper">
            <a:extLst>
              <a:ext uri="{FF2B5EF4-FFF2-40B4-BE49-F238E27FC236}">
                <a16:creationId xmlns:a16="http://schemas.microsoft.com/office/drawing/2014/main" id="{CB8EB823-3C8D-4100-BA41-89DEF8BC91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7812" y="617158"/>
            <a:ext cx="1751011" cy="13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70A6-705E-4ECB-B231-EE4F4066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96121" cy="1080938"/>
          </a:xfrm>
        </p:spPr>
        <p:txBody>
          <a:bodyPr/>
          <a:lstStyle/>
          <a:p>
            <a:r>
              <a:rPr lang="de-DE" dirty="0"/>
              <a:t>Überblick                                                              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F83B-C443-4890-8662-2F65A50A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lphaUcParenR"/>
            </a:pPr>
            <a:r>
              <a:rPr lang="de-DE" dirty="0"/>
              <a:t>Einleitung</a:t>
            </a:r>
          </a:p>
          <a:p>
            <a:pPr marL="342900" indent="-342900">
              <a:buAutoNum type="alphaUcParenR"/>
            </a:pPr>
            <a:r>
              <a:rPr lang="de-DE" dirty="0"/>
              <a:t>Erschließung und Interpretation des Gedichts Römische Elegien V</a:t>
            </a:r>
          </a:p>
          <a:p>
            <a:pPr marL="617220" lvl="1" indent="-342900">
              <a:buAutoNum type="arabicPeriod"/>
            </a:pPr>
            <a:r>
              <a:rPr lang="de-DE" dirty="0"/>
              <a:t>Form des Gedichts</a:t>
            </a:r>
          </a:p>
          <a:p>
            <a:pPr marL="617220" lvl="1" indent="-342900">
              <a:buAutoNum type="arabicPeriod"/>
            </a:pPr>
            <a:r>
              <a:rPr lang="de-DE" dirty="0"/>
              <a:t>Inhalt und Aufbau</a:t>
            </a:r>
          </a:p>
          <a:p>
            <a:pPr marL="617220" lvl="1" indent="-342900">
              <a:buAutoNum type="arabicPeriod"/>
            </a:pPr>
            <a:r>
              <a:rPr lang="de-DE" dirty="0"/>
              <a:t>Sprachlich- Stilistische mittel</a:t>
            </a:r>
          </a:p>
          <a:p>
            <a:pPr marL="617220" lvl="1" indent="-342900">
              <a:buAutoNum type="arabicPeriod"/>
            </a:pPr>
            <a:r>
              <a:rPr lang="de-DE" dirty="0"/>
              <a:t>Zusammenfassende Interpretation</a:t>
            </a:r>
          </a:p>
          <a:p>
            <a:pPr marL="342900" indent="-342900">
              <a:buAutoNum type="alphaUcParenR"/>
            </a:pPr>
            <a:r>
              <a:rPr lang="de-DE" dirty="0"/>
              <a:t>Schlussgedanke</a:t>
            </a: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AABD14-81C8-482F-B060-D1B0A6DD4C22}"/>
              </a:ext>
            </a:extLst>
          </p:cNvPr>
          <p:cNvCxnSpPr/>
          <p:nvPr/>
        </p:nvCxnSpPr>
        <p:spPr>
          <a:xfrm>
            <a:off x="680321" y="1624405"/>
            <a:ext cx="2558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5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7394-6CCC-4350-BE8E-D11A489E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88545" cy="1080938"/>
          </a:xfrm>
        </p:spPr>
        <p:txBody>
          <a:bodyPr/>
          <a:lstStyle/>
          <a:p>
            <a:r>
              <a:rPr lang="de-DE" dirty="0"/>
              <a:t>A) Einleitung                                                         3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51B9-D745-4429-BC4F-C7979E0C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27180" cy="359931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Die Römischen Elegien: 1795 von Goethe verfasst, beinhaltet 24 Gedichte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Ursprünglich wurden 20 davon in Schillers </a:t>
            </a:r>
            <a:r>
              <a:rPr lang="en-DE" b="0" dirty="0">
                <a:effectLst/>
                <a:latin typeface="+mj-lt"/>
              </a:rPr>
              <a:t>「</a:t>
            </a:r>
            <a:r>
              <a:rPr lang="de-DE" b="0" i="1" dirty="0">
                <a:effectLst/>
                <a:latin typeface="+mj-lt"/>
              </a:rPr>
              <a:t>Die Horen</a:t>
            </a:r>
            <a:r>
              <a:rPr lang="en-DE" b="0" dirty="0">
                <a:effectLst/>
                <a:latin typeface="+mj-lt"/>
              </a:rPr>
              <a:t>」</a:t>
            </a:r>
            <a:r>
              <a:rPr lang="de-DE" b="0" dirty="0">
                <a:effectLst/>
                <a:latin typeface="+mj-lt"/>
              </a:rPr>
              <a:t>veröffentlicht.</a:t>
            </a:r>
            <a:endParaRPr lang="de-DE" dirty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b="0" dirty="0">
                <a:effectLst/>
                <a:latin typeface="+mj-lt"/>
              </a:rPr>
              <a:t>Reaktion von Johann Gottfried Herder:「</a:t>
            </a:r>
            <a:r>
              <a:rPr lang="de-DE" b="0" i="1" dirty="0">
                <a:effectLst/>
                <a:latin typeface="+mj-lt"/>
              </a:rPr>
              <a:t>Die Horen</a:t>
            </a:r>
            <a:r>
              <a:rPr lang="de-DE" b="0" dirty="0">
                <a:effectLst/>
                <a:latin typeface="+mj-lt"/>
              </a:rPr>
              <a:t>」 müssen nun mit einem u gedruckt werden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b="0" dirty="0">
                <a:effectLst/>
                <a:latin typeface="+mj-lt"/>
              </a:rPr>
              <a:t>Ursprünglich </a:t>
            </a:r>
            <a:r>
              <a:rPr lang="en-DE" b="0" dirty="0">
                <a:effectLst/>
                <a:latin typeface="+mj-lt"/>
              </a:rPr>
              <a:t>「</a:t>
            </a:r>
            <a:r>
              <a:rPr lang="de-DE" b="0" i="1" dirty="0">
                <a:effectLst/>
                <a:latin typeface="+mj-lt"/>
              </a:rPr>
              <a:t>Erotica Romana</a:t>
            </a:r>
            <a:r>
              <a:rPr lang="en-DE" b="0" dirty="0">
                <a:effectLst/>
                <a:latin typeface="+mj-lt"/>
              </a:rPr>
              <a:t>」</a:t>
            </a:r>
            <a:endParaRPr lang="de-DE" b="0" dirty="0">
              <a:effectLst/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b="0" dirty="0">
                <a:effectLst/>
                <a:latin typeface="+mj-lt"/>
              </a:rPr>
              <a:t>Verfasst </a:t>
            </a:r>
            <a:r>
              <a:rPr lang="de-DE" b="0" i="1" dirty="0">
                <a:effectLst/>
                <a:latin typeface="+mj-lt"/>
              </a:rPr>
              <a:t>nach</a:t>
            </a:r>
            <a:r>
              <a:rPr lang="de-DE" b="0" dirty="0">
                <a:effectLst/>
                <a:latin typeface="+mj-lt"/>
              </a:rPr>
              <a:t> Goethes Italienreise</a:t>
            </a:r>
          </a:p>
          <a:p>
            <a:pPr marL="0" indent="0">
              <a:buNone/>
            </a:pPr>
            <a:endParaRPr lang="de-DE" b="0" dirty="0">
              <a:effectLst/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CC4861-2CB0-42FC-9D31-45DE250C2E23}"/>
              </a:ext>
            </a:extLst>
          </p:cNvPr>
          <p:cNvCxnSpPr/>
          <p:nvPr/>
        </p:nvCxnSpPr>
        <p:spPr>
          <a:xfrm>
            <a:off x="680321" y="1570616"/>
            <a:ext cx="3141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7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9052-B4C2-48D6-BADF-C80BD2E3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56272" cy="1080938"/>
          </a:xfrm>
        </p:spPr>
        <p:txBody>
          <a:bodyPr/>
          <a:lstStyle/>
          <a:p>
            <a:r>
              <a:rPr lang="de-DE" dirty="0"/>
              <a:t>B.I: Form des Gedichts                                          4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379E-18A5-4289-81B5-46CBFCFB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Gedichtsform: Elegie </a:t>
            </a:r>
          </a:p>
          <a:p>
            <a:pPr marL="342900" indent="-342900">
              <a:buAutoNum type="arabicPeriod"/>
            </a:pPr>
            <a:r>
              <a:rPr lang="de-DE" dirty="0"/>
              <a:t>Versmaß: 20 Verse pro Strophe, 20 Verse</a:t>
            </a:r>
          </a:p>
          <a:p>
            <a:pPr marL="342900" indent="-342900">
              <a:buAutoNum type="arabicPeriod"/>
            </a:pPr>
            <a:r>
              <a:rPr lang="de-DE" dirty="0"/>
              <a:t>Reimschema: nicht Vorhanden</a:t>
            </a:r>
          </a:p>
          <a:p>
            <a:pPr marL="342900" indent="-342900">
              <a:buAutoNum type="arabicPeriod"/>
            </a:pPr>
            <a:r>
              <a:rPr lang="de-DE" dirty="0"/>
              <a:t>Metrum: Antikes Distichon (Penta- &amp; Hexameter, Daktylus, Weibliche Kadenz)</a:t>
            </a:r>
          </a:p>
          <a:p>
            <a:pPr marL="0" indent="0">
              <a:buNone/>
            </a:pP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CC453-945A-48C1-AEEC-0619A272AFB4}"/>
              </a:ext>
            </a:extLst>
          </p:cNvPr>
          <p:cNvCxnSpPr>
            <a:cxnSpLocks/>
          </p:cNvCxnSpPr>
          <p:nvPr/>
        </p:nvCxnSpPr>
        <p:spPr>
          <a:xfrm>
            <a:off x="550433" y="1538344"/>
            <a:ext cx="496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9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FC7B-B719-4AEB-A1E7-FC4188C5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34757" cy="1080938"/>
          </a:xfrm>
        </p:spPr>
        <p:txBody>
          <a:bodyPr/>
          <a:lstStyle/>
          <a:p>
            <a:r>
              <a:rPr lang="de-DE" dirty="0"/>
              <a:t>B.II: Inhalt &amp; Aufbau                                             5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961A-C183-4AE8-A5F6-B3D0A020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63" y="2315357"/>
            <a:ext cx="10593693" cy="359931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&gt; Bedeutung des Titels: Einordnung als Elegie (rein Formal) </a:t>
            </a:r>
          </a:p>
          <a:p>
            <a:pPr marL="0" indent="0">
              <a:buNone/>
            </a:pPr>
            <a:r>
              <a:rPr lang="de-DE" dirty="0"/>
              <a:t>&gt; Sinnabschnitt 0 (v. 01 – 04): Belehrung des lyr. Ichs mit Antiken Werken</a:t>
            </a:r>
          </a:p>
          <a:p>
            <a:pPr marL="0" indent="0">
              <a:buNone/>
            </a:pPr>
            <a:r>
              <a:rPr lang="de-DE" dirty="0"/>
              <a:t>&gt; Sinnabschnitt 1 (v. 05 – 12): Beschreibung der Attraktion des lyr. Ichs</a:t>
            </a:r>
          </a:p>
          <a:p>
            <a:pPr marL="0" indent="0">
              <a:buNone/>
            </a:pPr>
            <a:r>
              <a:rPr lang="de-DE" dirty="0"/>
              <a:t>&gt; Sinnabschnitt 2 (v. 13 – 18): Beschreibung der Aktivitäten des lyr. Ichs […] </a:t>
            </a:r>
          </a:p>
          <a:p>
            <a:pPr marL="0" indent="0">
              <a:buNone/>
            </a:pPr>
            <a:r>
              <a:rPr lang="de-DE" dirty="0"/>
              <a:t>&gt; Sinnabschnitt 3 (v. 19 – 20): Rückblick Amors auf Catull, Tibull &amp; Poperz</a:t>
            </a: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A2970-C2CA-4E4C-A450-57A719863691}"/>
              </a:ext>
            </a:extLst>
          </p:cNvPr>
          <p:cNvCxnSpPr/>
          <p:nvPr/>
        </p:nvCxnSpPr>
        <p:spPr>
          <a:xfrm>
            <a:off x="785308" y="1495313"/>
            <a:ext cx="420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3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02484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6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0. Stilistische mittel über der Textebene</a:t>
            </a:r>
          </a:p>
          <a:p>
            <a:r>
              <a:rPr lang="de-DE" dirty="0"/>
              <a:t> Antithese zw. Inhalt und Form </a:t>
            </a:r>
          </a:p>
          <a:p>
            <a:r>
              <a:rPr lang="de-DE" dirty="0"/>
              <a:t>nicht vorhandenes Reimschema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6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02484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7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/>
              <a:t>Syntax</a:t>
            </a:r>
          </a:p>
          <a:p>
            <a:r>
              <a:rPr lang="de-DE" dirty="0"/>
              <a:t>Ellipsen (V. 1, 3, 7, 9, 14, 15, 19): Einhaltung des Distichons</a:t>
            </a:r>
          </a:p>
          <a:p>
            <a:r>
              <a:rPr lang="de-DE" dirty="0"/>
              <a:t>Enjambements &amp; Parataxen: Erzählerisches ausschweifen, ins Detail gehen</a:t>
            </a:r>
          </a:p>
          <a:p>
            <a:r>
              <a:rPr lang="de-DE" dirty="0"/>
              <a:t>Antithese (V. 6): Betonung des Wiederspruchs / der indirekten Proportionalität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3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02484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8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Wortwahl &amp; Klang</a:t>
            </a:r>
          </a:p>
          <a:p>
            <a:r>
              <a:rPr lang="de-DE" dirty="0"/>
              <a:t>Häufige Nutzung von Adjektiven: bildhaftere Beschreibung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4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02484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8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Wortwahl &amp; Klang</a:t>
            </a:r>
          </a:p>
          <a:p>
            <a:r>
              <a:rPr lang="de-DE" dirty="0"/>
              <a:t>Häufige Nutzung von Adjektiven: bildhaftere Beschreibung (Apfel &lt;-&gt; grüner Apfel)    </a:t>
            </a:r>
          </a:p>
          <a:p>
            <a:r>
              <a:rPr lang="de-DE" dirty="0"/>
              <a:t>„Gedankenmalerei“: Wörter beschreiben ziemlich bildhaft was passiert</a:t>
            </a:r>
          </a:p>
          <a:p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Äpfel an baum (rot)&#10;&#10;Quelle: adamsappletrees.co.uk">
            <a:extLst>
              <a:ext uri="{FF2B5EF4-FFF2-40B4-BE49-F238E27FC236}">
                <a16:creationId xmlns:a16="http://schemas.microsoft.com/office/drawing/2014/main" id="{5EA4BFEE-55AF-42B0-AAA9-294F5341BD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08" y="2024511"/>
            <a:ext cx="1627991" cy="1923365"/>
          </a:xfrm>
          <a:prstGeom prst="rect">
            <a:avLst/>
          </a:prstGeom>
        </p:spPr>
      </p:pic>
      <p:pic>
        <p:nvPicPr>
          <p:cNvPr id="8" name="Picture 7" descr="grüner Apfel auf weißem Hintergrund&#10;&#10;Quelle: bazaarfresh.in">
            <a:extLst>
              <a:ext uri="{FF2B5EF4-FFF2-40B4-BE49-F238E27FC236}">
                <a16:creationId xmlns:a16="http://schemas.microsoft.com/office/drawing/2014/main" id="{852584AC-BC45-406E-8141-E981738D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655" y="3947876"/>
            <a:ext cx="1635343" cy="163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733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471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SemiBold SemiConden</vt:lpstr>
      <vt:lpstr>Courier New</vt:lpstr>
      <vt:lpstr>Trebuchet MS</vt:lpstr>
      <vt:lpstr>Berlin</vt:lpstr>
      <vt:lpstr>Goethe - Römische Elegien v</vt:lpstr>
      <vt:lpstr>Überblick                                                              2</vt:lpstr>
      <vt:lpstr>A) Einleitung                                                         3</vt:lpstr>
      <vt:lpstr>B.I: Form des Gedichts                                          4</vt:lpstr>
      <vt:lpstr>B.II: Inhalt &amp; Aufbau                                             5</vt:lpstr>
      <vt:lpstr>B.III: Sprachlich-stilistische Mittel                          6</vt:lpstr>
      <vt:lpstr>B.III: Sprachlich-stilistische Mittel                          7</vt:lpstr>
      <vt:lpstr>B.III: Sprachlich-stilistische Mittel                          8</vt:lpstr>
      <vt:lpstr>B.III: Sprachlich-stilistische Mittel                          8</vt:lpstr>
      <vt:lpstr>B.III: Sprachlich-stilistische Mittel                          9</vt:lpstr>
      <vt:lpstr>B.IV: Zusammenfassende Interpretation     10 </vt:lpstr>
      <vt:lpstr>C. Schlussgedanke                                                11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GoetHE - Römische Elegien v</dc:title>
  <dc:creator>Kaan Kaygisiz</dc:creator>
  <cp:lastModifiedBy>Kaan Kaygisiz</cp:lastModifiedBy>
  <cp:revision>21</cp:revision>
  <dcterms:created xsi:type="dcterms:W3CDTF">2021-11-14T12:12:18Z</dcterms:created>
  <dcterms:modified xsi:type="dcterms:W3CDTF">2021-12-05T16:58:26Z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