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2" r:id="rId7"/>
    <p:sldId id="258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1" r:id="rId17"/>
    <p:sldId id="282" r:id="rId18"/>
    <p:sldId id="28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275BCA-2991-5DB8-EC15-40A5F096C312}" name="Kaygisiz Kaan" initials="KK" userId="S::kaan.kaygisiz@sg.nuernberg.de::d4833beb-3d51-418b-bc0f-07592f1f31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F3FC2-6E09-43EA-83F0-F5CF0EF3EE3D}" v="2842" dt="2022-12-06T22:22:21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s://docs.oracle.com/en/java/javase/19/docs/api/java.base/module-summary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racle.com/java/technologies/javase/codeconventions-introductio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kb1154/seminararbeit/blob/main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456121" cy="1122202"/>
          </a:xfrm>
        </p:spPr>
        <p:txBody>
          <a:bodyPr/>
          <a:lstStyle/>
          <a:p>
            <a:r>
              <a:rPr lang="de-DE" dirty="0"/>
              <a:t>Angriffsszenarien auf etablierte</a:t>
            </a:r>
            <a:br>
              <a:rPr lang="de-DE" dirty="0"/>
            </a:br>
            <a:r>
              <a:rPr lang="de-DE" dirty="0"/>
              <a:t>Netzwerk</a:t>
            </a:r>
            <a:r>
              <a:rPr lang="de-DE" sz="600" dirty="0"/>
              <a:t> </a:t>
            </a:r>
            <a:r>
              <a:rPr lang="de-DE" dirty="0"/>
              <a:t>Protokolle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Kaan Kaygısız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Prävention: </a:t>
            </a:r>
            <a:br>
              <a:rPr lang="de-DE" dirty="0"/>
            </a:br>
            <a:r>
              <a:rPr lang="de-DE" i="1" dirty="0"/>
              <a:t>End-Nutzer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Kapitel 3.1 der Seminararbeit</a:t>
            </a:r>
          </a:p>
        </p:txBody>
      </p:sp>
    </p:spTree>
    <p:extLst>
      <p:ext uri="{BB962C8B-B14F-4D97-AF65-F5344CB8AC3E}">
        <p14:creationId xmlns:p14="http://schemas.microsoft.com/office/powerpoint/2010/main" val="428117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033B-F891-931A-D47D-CB1F36B3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Empfehlungen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095F8-6729-6DD5-54CA-47E57851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321300" cy="1916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→ Installation nur aus vertrauten Quellen</a:t>
            </a:r>
          </a:p>
          <a:p>
            <a:r>
              <a:rPr lang="de-DE" dirty="0"/>
              <a:t>→ System und Apps immer </a:t>
            </a:r>
            <a:r>
              <a:rPr lang="de-DE" i="1" noProof="1"/>
              <a:t>up-to-date</a:t>
            </a:r>
            <a:r>
              <a:rPr lang="de-DE" i="1" dirty="0"/>
              <a:t> </a:t>
            </a:r>
            <a:r>
              <a:rPr lang="de-DE" dirty="0"/>
              <a:t>halten</a:t>
            </a:r>
          </a:p>
          <a:p>
            <a:r>
              <a:rPr lang="de-DE" dirty="0"/>
              <a:t>→ Vor der Weitergabe von Information: Ist die URL richtig?</a:t>
            </a:r>
          </a:p>
          <a:p>
            <a:r>
              <a:rPr lang="de-DE" dirty="0"/>
              <a:t>→ Auf FOSS/OSS</a:t>
            </a:r>
            <a:r>
              <a:rPr lang="de-DE" baseline="30000" dirty="0"/>
              <a:t>(= (Free &amp;) Open-Source Software)</a:t>
            </a:r>
            <a:r>
              <a:rPr lang="de-DE" dirty="0"/>
              <a:t> setzen¹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    </a:t>
            </a:r>
            <a:r>
              <a:rPr lang="de-DE" i="1" dirty="0"/>
              <a:t>Aber: auch OSS ist nicht unfehlbar und hat Fehler!</a:t>
            </a:r>
            <a:endParaRPr lang="de-DE" dirty="0"/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i="1" dirty="0"/>
              <a:t> </a:t>
            </a:r>
            <a:r>
              <a:rPr lang="de-DE" dirty="0">
                <a:ea typeface="+mn-lt"/>
                <a:cs typeface="+mn-lt"/>
              </a:rPr>
              <a:t>(‍→‍ ‍s‍.‍ ‍</a:t>
            </a:r>
            <a:r>
              <a:rPr lang="de-DE" dirty="0" err="1">
                <a:ea typeface="+mn-lt"/>
                <a:cs typeface="+mn-lt"/>
              </a:rPr>
              <a:t>K‍a‍p‍i‍t‍e‍l</a:t>
            </a:r>
            <a:r>
              <a:rPr lang="de-DE" dirty="0">
                <a:ea typeface="+mn-lt"/>
                <a:cs typeface="+mn-lt"/>
              </a:rPr>
              <a:t>‍ ‍"</a:t>
            </a:r>
            <a:r>
              <a:rPr lang="de-DE" i="1" dirty="0">
                <a:ea typeface="+mn-lt"/>
                <a:cs typeface="+mn-lt"/>
              </a:rPr>
              <a:t>‍</a:t>
            </a:r>
            <a:r>
              <a:rPr lang="de-DE" i="1" dirty="0" err="1">
                <a:ea typeface="+mn-lt"/>
                <a:cs typeface="+mn-lt"/>
              </a:rPr>
              <a:t>O‍p‍e‍n‍S‍S‍L</a:t>
            </a:r>
            <a:r>
              <a:rPr lang="de-DE" i="1" dirty="0">
                <a:ea typeface="+mn-lt"/>
                <a:cs typeface="+mn-lt"/>
              </a:rPr>
              <a:t>‍ ‍&amp;‍ ‍</a:t>
            </a:r>
            <a:r>
              <a:rPr lang="de-DE" i="1" dirty="0" err="1">
                <a:ea typeface="+mn-lt"/>
                <a:cs typeface="+mn-lt"/>
              </a:rPr>
              <a:t>H‍e‍a‍r‍t‍b‍l‍e‍e‍d</a:t>
            </a:r>
            <a:r>
              <a:rPr lang="de-DE" dirty="0">
                <a:ea typeface="+mn-lt"/>
                <a:cs typeface="+mn-lt"/>
              </a:rPr>
              <a:t>"‍)‍</a:t>
            </a:r>
            <a:r>
              <a:rPr lang="de-DE" i="1" dirty="0"/>
              <a:t> 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EDCFB-A2F4-A457-12AE-15B2D17E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ANGRIFFSSZENARIEN/PREVENTION/END-USER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2B05-3896-402D-DE4D-2C3F619E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9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D38C-4849-4502-CAA9-F7D5CD7F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5509419"/>
            <a:ext cx="4434567" cy="585788"/>
          </a:xfrm>
        </p:spPr>
        <p:txBody>
          <a:bodyPr>
            <a:normAutofit fontScale="90000"/>
          </a:bodyPr>
          <a:lstStyle/>
          <a:p>
            <a:r>
              <a:rPr lang="en-US"/>
              <a:t>Responsible Disclosure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A436-585B-370A-8F68-E6BBDA9F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351314" cy="514350"/>
          </a:xfrm>
        </p:spPr>
        <p:txBody>
          <a:bodyPr>
            <a:normAutofit fontScale="92500"/>
          </a:bodyPr>
          <a:lstStyle/>
          <a:p>
            <a:r>
              <a:rPr lang="de-DE" dirty="0"/>
              <a:t>1. Kontaktaufnahme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3066C-1DF7-2DD7-7196-04481BA80C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de-DE" dirty="0"/>
              <a:t>Erklärung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77651-2FAF-7701-B177-3C5E81226C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3. Warten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3CD2A3-3F0C-FB73-DB69-0208C80588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4. Reaktion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D08678-BAC2-3754-FC07-E920BF7C6C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483680" cy="1010842"/>
          </a:xfrm>
        </p:spPr>
        <p:txBody>
          <a:bodyPr>
            <a:normAutofit/>
          </a:bodyPr>
          <a:lstStyle/>
          <a:p>
            <a:r>
              <a:rPr lang="de-DE" dirty="0"/>
              <a:t>→ Privaten Kontakt (z.B. über E-Mails) aufsuchen</a:t>
            </a:r>
          </a:p>
          <a:p>
            <a:r>
              <a:rPr lang="de-DE" dirty="0"/>
              <a:t>→ Es bringt nichts Unhöflich zu sein</a:t>
            </a:r>
          </a:p>
          <a:p>
            <a:r>
              <a:rPr lang="de-DE" dirty="0"/>
              <a:t>→ Twitter (o. ä. soziale Medien) sind nicht der Platz dafür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86579-3379-8554-43A7-022E529C80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→ Wie wurde diese Schwachstelle entdeckt?</a:t>
            </a:r>
          </a:p>
          <a:p>
            <a:r>
              <a:rPr lang="de-DE" dirty="0"/>
              <a:t>→ Zeige Beispiele (bzw. </a:t>
            </a:r>
            <a:r>
              <a:rPr lang="de-DE" i="1" noProof="1"/>
              <a:t>PoC </a:t>
            </a:r>
            <a:r>
              <a:rPr lang="de-DE" i="1" baseline="30000" noProof="1"/>
              <a:t>= 'Proof of Concept'</a:t>
            </a:r>
            <a:r>
              <a:rPr lang="de-DE" dirty="0"/>
              <a:t>)</a:t>
            </a:r>
          </a:p>
          <a:p>
            <a:r>
              <a:rPr lang="de-DE" dirty="0"/>
              <a:t>→ Nutze </a:t>
            </a:r>
            <a:r>
              <a:rPr lang="de-DE" b="1" dirty="0"/>
              <a:t>eigene Accounts</a:t>
            </a:r>
            <a:r>
              <a:rPr lang="de-DE" dirty="0"/>
              <a:t>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BD2C22-43B7-E63E-033C-D362F37C7B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→ Debugging braucht Zeit!</a:t>
            </a:r>
          </a:p>
          <a:p>
            <a:r>
              <a:rPr lang="de-DE" dirty="0"/>
              <a:t>→ empfohlen: ca. 1 Woche – ca. 2 Monate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A6177C-F0EB-76C6-3696-F2590CFEA8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→ </a:t>
            </a:r>
            <a:r>
              <a:rPr lang="de-DE" b="1" dirty="0">
                <a:ea typeface="+mn-lt"/>
                <a:cs typeface="+mn-lt"/>
              </a:rPr>
              <a:t>Kᴇɪɴᴇ</a:t>
            </a:r>
            <a:r>
              <a:rPr lang="de-DE" dirty="0"/>
              <a:t> Aktion der Herstellerseite: Öffentlicher Hinweis</a:t>
            </a:r>
          </a:p>
          <a:p>
            <a:r>
              <a:rPr lang="de-DE" dirty="0"/>
              <a:t>→ Kollaboration mit Hersteller beim veröffentlichen</a:t>
            </a:r>
          </a:p>
          <a:p>
            <a:r>
              <a:rPr lang="de-DE" dirty="0"/>
              <a:t>→ Aufmerksam machen auf das Update bzw. den Bugfix</a:t>
            </a:r>
          </a:p>
          <a:p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4E83EA-A4B4-05CA-6825-B9396498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 err="1"/>
              <a:t>誰知らないの</a:t>
            </a:r>
            <a:r>
              <a:rPr lang="en-US" dirty="0"/>
              <a:t>〜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DB0EDC-322F-6AA2-5F32-2D8D067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5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Prävention: </a:t>
            </a:r>
            <a:br>
              <a:rPr lang="de-DE" dirty="0"/>
            </a:br>
            <a:r>
              <a:rPr lang="de-DE" i="1" dirty="0"/>
              <a:t>Entwickler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Kapitel 3.2 der Seminararbeit</a:t>
            </a:r>
          </a:p>
        </p:txBody>
      </p:sp>
    </p:spTree>
    <p:extLst>
      <p:ext uri="{BB962C8B-B14F-4D97-AF65-F5344CB8AC3E}">
        <p14:creationId xmlns:p14="http://schemas.microsoft.com/office/powerpoint/2010/main" val="257347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FD32-0DD7-ACF8-557A-075443F4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Empfehlungen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DFFA-D257-C9AC-3797-F541C87F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44451"/>
            <a:ext cx="5470338" cy="2141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→ </a:t>
            </a:r>
            <a:r>
              <a:rPr lang="en-US" dirty="0" err="1"/>
              <a:t>Nutzen</a:t>
            </a:r>
            <a:r>
              <a:rPr lang="en-US" dirty="0"/>
              <a:t> von </a:t>
            </a:r>
            <a:r>
              <a:rPr lang="en-US" dirty="0" err="1"/>
              <a:t>Kommentaren</a:t>
            </a:r>
            <a:r>
              <a:rPr lang="en-US" dirty="0"/>
              <a:t> (→ </a:t>
            </a:r>
            <a:r>
              <a:rPr lang="en-US" dirty="0">
                <a:hlinkClick r:id="rId2"/>
              </a:rPr>
              <a:t>JavaDocs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[für Java 8]</a:t>
            </a:r>
            <a:r>
              <a:rPr lang="en-US" dirty="0"/>
              <a:t>)</a:t>
            </a:r>
          </a:p>
          <a:p>
            <a:r>
              <a:rPr lang="en-US" dirty="0"/>
              <a:t>→ Versions-</a:t>
            </a:r>
            <a:r>
              <a:rPr lang="en-US" dirty="0" err="1"/>
              <a:t>kontrollsysteme</a:t>
            </a:r>
            <a:r>
              <a:rPr lang="en-US" dirty="0"/>
              <a:t> (Git)</a:t>
            </a:r>
          </a:p>
          <a:p>
            <a:r>
              <a:rPr lang="en-US" dirty="0"/>
              <a:t>→ </a:t>
            </a:r>
            <a:r>
              <a:rPr lang="en-US" i="1" dirty="0"/>
              <a:t>Rubber Duck Debugging</a:t>
            </a:r>
          </a:p>
          <a:p>
            <a:r>
              <a:rPr lang="en-US" i="1" dirty="0"/>
              <a:t>→ </a:t>
            </a:r>
            <a:r>
              <a:rPr lang="en-US" dirty="0" err="1"/>
              <a:t>Halte</a:t>
            </a:r>
            <a:r>
              <a:rPr lang="en-US" dirty="0"/>
              <a:t> dich an die Standards (</a:t>
            </a:r>
            <a:r>
              <a:rPr lang="en-US" b="1" dirty="0"/>
              <a:t>Coding Conventions </a:t>
            </a:r>
            <a:r>
              <a:rPr lang="en-US" b="1" dirty="0">
                <a:hlinkClick r:id="rId4"/>
              </a:rPr>
              <a:t>[Java]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8FD32-9CA1-C65F-7AF7-A7AA5F08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580652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ANGRIFFSSZENARIEN/PREVENTION/ENTWICKLER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13FEA-E111-1F6F-AECC-E0CD96EC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5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ECD-FD98-F246-9928-BE8ECEE1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621087"/>
          </a:xfrm>
        </p:spPr>
        <p:txBody>
          <a:bodyPr/>
          <a:lstStyle/>
          <a:p>
            <a:r>
              <a:rPr lang="en-US"/>
              <a:t>Rubber Duck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BFE23-7BF4-1073-1973-98375E91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3426362"/>
            <a:ext cx="7379632" cy="2808005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Beg, borrow, steal, buy, fabricate or otherwise </a:t>
            </a:r>
            <a:r>
              <a:rPr lang="en-US" b="1" dirty="0">
                <a:ea typeface="+mn-lt"/>
                <a:cs typeface="+mn-lt"/>
              </a:rPr>
              <a:t>obtain a rubber duck</a:t>
            </a:r>
            <a:r>
              <a:rPr lang="en-US" dirty="0">
                <a:ea typeface="+mn-lt"/>
                <a:cs typeface="+mn-lt"/>
              </a:rPr>
              <a:t> (bathtub variety).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Place rubber duck on desk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</a:rPr>
              <a:t>inform it you are just going to go over some code with it, if that’s all right.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Explain</a:t>
            </a:r>
            <a:r>
              <a:rPr lang="en-US" dirty="0">
                <a:ea typeface="+mn-lt"/>
                <a:cs typeface="+mn-lt"/>
              </a:rPr>
              <a:t> to the duck </a:t>
            </a:r>
            <a:r>
              <a:rPr lang="en-US" b="1" dirty="0">
                <a:ea typeface="+mn-lt"/>
                <a:cs typeface="+mn-lt"/>
              </a:rPr>
              <a:t>what your code is supposed to do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then go into detail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explain your code line by line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At some point</a:t>
            </a:r>
            <a:r>
              <a:rPr lang="en-US" dirty="0">
                <a:ea typeface="+mn-lt"/>
                <a:cs typeface="+mn-lt"/>
              </a:rPr>
              <a:t> you will tell the duck </a:t>
            </a:r>
            <a:r>
              <a:rPr lang="en-US" b="1" dirty="0">
                <a:ea typeface="+mn-lt"/>
                <a:cs typeface="+mn-lt"/>
              </a:rPr>
              <a:t>what you are [supposed to be] doing next</a:t>
            </a:r>
            <a:r>
              <a:rPr lang="en-US" dirty="0">
                <a:ea typeface="+mn-lt"/>
                <a:cs typeface="+mn-lt"/>
              </a:rPr>
              <a:t> and then </a:t>
            </a:r>
            <a:r>
              <a:rPr lang="en-US" b="1" dirty="0" err="1">
                <a:ea typeface="+mn-lt"/>
                <a:cs typeface="+mn-lt"/>
              </a:rPr>
              <a:t>realise</a:t>
            </a:r>
            <a:r>
              <a:rPr lang="en-US" b="1" dirty="0">
                <a:ea typeface="+mn-lt"/>
                <a:cs typeface="+mn-lt"/>
              </a:rPr>
              <a:t> that that is not in fact what you are actually doing</a:t>
            </a:r>
            <a:r>
              <a:rPr lang="en-US" dirty="0">
                <a:ea typeface="+mn-lt"/>
                <a:cs typeface="+mn-lt"/>
              </a:rPr>
              <a:t>. The duck will sit there serenely, happy in the knowledge that it has helped you on your way.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A94E4-55E2-A2D2-BF97-10B98F08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74488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ANGRIFFSSZENARIEN/PREVENTION/ENTWICKLER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D1D13-E59A-9167-647B-EA3927D0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4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417695" cy="1524735"/>
          </a:xfrm>
        </p:spPr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Quellen</a:t>
            </a:r>
            <a:r>
              <a:rPr lang="en-US" dirty="0"/>
              <a:t>, Handout und </a:t>
            </a:r>
            <a:r>
              <a:rPr lang="en-US" dirty="0" err="1"/>
              <a:t>Seminararbeit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       </a:t>
            </a:r>
            <a:endParaRPr lang="en-US"/>
          </a:p>
          <a:p>
            <a:r>
              <a:rPr lang="en-US" dirty="0"/>
              <a:t>     </a:t>
            </a:r>
            <a:r>
              <a:rPr lang="en-US" b="1" dirty="0">
                <a:hlinkClick r:id="rId2"/>
              </a:rPr>
              <a:t>github.com/akb1154/seminararbeit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noProof="1"/>
              <a:t>&lt;/Angriffszenarien&gt;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C60BC0A-6E90-112A-C94F-1E1BAA6D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1898" y="3790646"/>
            <a:ext cx="272026" cy="2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44170"/>
            <a:ext cx="2895600" cy="1325563"/>
          </a:xfrm>
        </p:spPr>
        <p:txBody>
          <a:bodyPr/>
          <a:lstStyle/>
          <a:p>
            <a:r>
              <a:rPr lang="en-US" noProof="1"/>
              <a:t>Überblick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ource Sans Pro"/>
              </a:rPr>
              <a:t>I  – WannaCry</a:t>
            </a:r>
          </a:p>
          <a:p>
            <a:r>
              <a:rPr lang="en-US" dirty="0">
                <a:latin typeface="Source Sans Pro"/>
              </a:rPr>
              <a:t>2 – Heartbleed </a:t>
            </a:r>
          </a:p>
          <a:p>
            <a:r>
              <a:rPr lang="en-US" dirty="0">
                <a:latin typeface="Source Sans Pro"/>
              </a:rPr>
              <a:t>3 – </a:t>
            </a:r>
            <a:r>
              <a:rPr lang="en-US" dirty="0" err="1">
                <a:latin typeface="Source Sans Pro"/>
              </a:rPr>
              <a:t>Prävention</a:t>
            </a:r>
            <a:endParaRPr lang="en-US" dirty="0">
              <a:latin typeface="Source Sans Pro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ANGRIFFSSZENARIEN/</a:t>
            </a:r>
            <a:r>
              <a:rPr lang="en-US" dirty="0" err="1"/>
              <a:t>üBERBLICK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noProof="1"/>
              <a:t>EternalBlue &amp; Wannacry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Kapitel I der Seminararbeit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481264"/>
            <a:ext cx="2597150" cy="509587"/>
          </a:xfrm>
        </p:spPr>
        <p:txBody>
          <a:bodyPr/>
          <a:lstStyle/>
          <a:p>
            <a:r>
              <a:rPr lang="en-US"/>
              <a:t>EternalBlue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3432174"/>
            <a:ext cx="6978650" cy="71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buChar char="•"/>
            </a:pPr>
            <a:r>
              <a:rPr lang="en-US" dirty="0" err="1"/>
              <a:t>Schwachstelle</a:t>
            </a:r>
            <a:r>
              <a:rPr lang="en-US" dirty="0"/>
              <a:t> in der </a:t>
            </a:r>
            <a:r>
              <a:rPr lang="en-US" b="1" dirty="0"/>
              <a:t>Microsoft-Implementation </a:t>
            </a:r>
            <a:r>
              <a:rPr lang="en-US" dirty="0"/>
              <a:t>von</a:t>
            </a:r>
            <a:r>
              <a:rPr lang="en-US" b="1" dirty="0"/>
              <a:t> SMB</a:t>
            </a:r>
            <a:r>
              <a:rPr lang="en-US" dirty="0"/>
              <a:t> (= 'Server Message Block')</a:t>
            </a:r>
          </a:p>
          <a:p>
            <a:pPr marL="285750" indent="-285750">
              <a:buChar char="•"/>
            </a:pPr>
            <a:r>
              <a:rPr lang="en-US" b="1" dirty="0" err="1"/>
              <a:t>Ermöglicht</a:t>
            </a:r>
            <a:r>
              <a:rPr lang="en-US" dirty="0"/>
              <a:t> </a:t>
            </a:r>
            <a:r>
              <a:rPr lang="en-US" dirty="0" err="1"/>
              <a:t>Angreifern</a:t>
            </a:r>
            <a:r>
              <a:rPr lang="en-US" dirty="0"/>
              <a:t> </a:t>
            </a:r>
            <a:r>
              <a:rPr lang="en-US" b="1" dirty="0" err="1"/>
              <a:t>zugriff</a:t>
            </a:r>
            <a:r>
              <a:rPr lang="en-US" b="1" dirty="0"/>
              <a:t> </a:t>
            </a:r>
            <a:r>
              <a:rPr lang="en-US" dirty="0"/>
              <a:t>auf das System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i="1" dirty="0"/>
              <a:t>System-</a:t>
            </a:r>
            <a:r>
              <a:rPr lang="en-US" b="1" i="1" dirty="0" err="1"/>
              <a:t>Rechten</a:t>
            </a:r>
            <a:endParaRPr lang="en-US" b="1" i="1" dirty="0"/>
          </a:p>
          <a:p>
            <a:pPr marL="285750" indent="-285750">
              <a:buChar char="•"/>
            </a:pPr>
            <a:endParaRPr lang="en-US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ANGRIFFSSZENARIEN</a:t>
            </a:r>
            <a:r>
              <a:rPr lang="en-US" dirty="0"/>
              <a:t>/WANNACRY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481264"/>
            <a:ext cx="2597150" cy="509587"/>
          </a:xfrm>
        </p:spPr>
        <p:txBody>
          <a:bodyPr/>
          <a:lstStyle/>
          <a:p>
            <a:r>
              <a:rPr lang="en-US"/>
              <a:t>WannaCry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3432174"/>
            <a:ext cx="6978650" cy="2478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de-DE" dirty="0">
                <a:ea typeface="+mn-lt"/>
                <a:cs typeface="+mn-lt"/>
              </a:rPr>
              <a:t>Ransomworm, der die EternalBlue-Schwachstelle ausnutzt</a:t>
            </a:r>
          </a:p>
          <a:p>
            <a:pPr marL="285750" indent="-285750">
              <a:buChar char="•"/>
            </a:pPr>
            <a:r>
              <a:rPr lang="de-DE" dirty="0"/>
              <a:t>Target: u.a. ältere Versionen von Microsoft Windows XP, Vista, 7 und 10.</a:t>
            </a:r>
          </a:p>
          <a:p>
            <a:pPr marL="285750" indent="-285750">
              <a:buChar char="•"/>
            </a:pPr>
            <a:r>
              <a:rPr lang="de-DE" dirty="0"/>
              <a:t>Verschlüsselt System-Daten mit </a:t>
            </a:r>
            <a:r>
              <a:rPr lang="de-DE" i="1" dirty="0"/>
              <a:t>AES (→Hybride Verschlüsselung) </a:t>
            </a:r>
          </a:p>
          <a:p>
            <a:pPr marL="285750" indent="-285750">
              <a:buChar char="•"/>
            </a:pPr>
            <a:r>
              <a:rPr lang="de-DE" dirty="0"/>
              <a:t>Verlangt Geld, um den Schlüssel freizugeben</a:t>
            </a:r>
          </a:p>
          <a:p>
            <a:pPr marL="285750" indent="-285750">
              <a:buChar char="•"/>
            </a:pPr>
            <a:r>
              <a:rPr lang="de-DE" dirty="0"/>
              <a:t>U.A. das BSI und Microsoft raten </a:t>
            </a:r>
            <a:r>
              <a:rPr lang="de-DE" b="1" i="1" dirty="0"/>
              <a:t>gegen</a:t>
            </a:r>
            <a:r>
              <a:rPr lang="de-DE" dirty="0"/>
              <a:t> die Zahlung des Lösegelds.</a:t>
            </a:r>
          </a:p>
          <a:p>
            <a:pPr marL="285750" indent="-285750">
              <a:buChar char="•"/>
            </a:pPr>
            <a:endParaRPr lang="de-DE" dirty="0"/>
          </a:p>
          <a:p>
            <a:pPr marL="285750" indent="-285750">
              <a:buChar char="•"/>
            </a:pPr>
            <a:endParaRPr lang="de-DE" dirty="0"/>
          </a:p>
          <a:p>
            <a:pPr marL="285750" indent="-285750">
              <a:buChar char="•"/>
            </a:pPr>
            <a:endParaRPr lang="de-DE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ANGRIFFSSZENARIEN/WANNACRY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0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A7EB-8948-79FF-4D44-AAAD47F9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Schlüsselumgang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92348-1BCC-7089-14EE-CD9955B4C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72051" y="1507772"/>
            <a:ext cx="2475139" cy="514350"/>
          </a:xfrm>
        </p:spPr>
        <p:txBody>
          <a:bodyPr/>
          <a:lstStyle/>
          <a:p>
            <a:r>
              <a:rPr lang="en-US" dirty="0"/>
              <a:t>Schritt I: </a:t>
            </a:r>
            <a:r>
              <a:rPr lang="de-DE" dirty="0"/>
              <a:t>Infektion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BD630-E83C-FAB7-6CB2-0C07ED65C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81" y="2584097"/>
            <a:ext cx="2475139" cy="514350"/>
          </a:xfrm>
        </p:spPr>
        <p:txBody>
          <a:bodyPr/>
          <a:lstStyle/>
          <a:p>
            <a:r>
              <a:rPr lang="en-US" dirty="0"/>
              <a:t>Schritt II: AES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F6403-0889-6C8C-6442-1E859F910E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5656" y="3660422"/>
            <a:ext cx="2484664" cy="514350"/>
          </a:xfrm>
        </p:spPr>
        <p:txBody>
          <a:bodyPr>
            <a:normAutofit/>
          </a:bodyPr>
          <a:lstStyle/>
          <a:p>
            <a:r>
              <a:rPr lang="en-US" dirty="0"/>
              <a:t>Schritt III: </a:t>
            </a:r>
            <a:r>
              <a:rPr lang="de-DE" dirty="0"/>
              <a:t>Schlüsseln</a:t>
            </a:r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078385-2E1C-4CF3-CBDF-054B29A4D1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89381" y="4736748"/>
            <a:ext cx="2475139" cy="514350"/>
          </a:xfrm>
        </p:spPr>
        <p:txBody>
          <a:bodyPr>
            <a:normAutofit/>
          </a:bodyPr>
          <a:lstStyle/>
          <a:p>
            <a:r>
              <a:rPr lang="en-US" dirty="0"/>
              <a:t>Schritt IV: </a:t>
            </a:r>
            <a:r>
              <a:rPr lang="de-DE" dirty="0"/>
              <a:t>Versenden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477A68-BCA5-1AA0-AB30-807B1ADD6E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System wird infiziert: </a:t>
            </a:r>
          </a:p>
          <a:p>
            <a:r>
              <a:rPr lang="de-DE" dirty="0"/>
              <a:t>→Generierung eines Schlüsselpaars &amp; eines AES-Schlüssels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E1E5CF-40B2-67AA-64EF-CE2F5007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387289"/>
            <a:ext cx="5102680" cy="130611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System wird verschlüsselt: </a:t>
            </a:r>
          </a:p>
          <a:p>
            <a:r>
              <a:rPr lang="de-DE" dirty="0"/>
              <a:t>→ Alle Dateien werden mit AES verschlüsselt</a:t>
            </a:r>
          </a:p>
          <a:p>
            <a:r>
              <a:rPr lang="de-DE" dirty="0"/>
              <a:t>→ AES ist ein schneller Algorithmus</a:t>
            </a:r>
          </a:p>
          <a:p>
            <a:r>
              <a:rPr lang="de-DE" dirty="0"/>
              <a:t>→ System ist in kurzer Zeit vollkommen verschlüsselt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B1AC60-2A3D-575E-C95A-B7AEF91F53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6588580" cy="1010842"/>
          </a:xfrm>
        </p:spPr>
        <p:txBody>
          <a:bodyPr>
            <a:normAutofit fontScale="92500"/>
          </a:bodyPr>
          <a:lstStyle/>
          <a:p>
            <a:r>
              <a:rPr lang="de-DE" dirty="0"/>
              <a:t>Die Schlüssel werden verschlüsselt:</a:t>
            </a:r>
          </a:p>
          <a:p>
            <a:r>
              <a:rPr lang="de-DE" dirty="0"/>
              <a:t>→ Der AES-Schlüssel wird mit dem generierten </a:t>
            </a:r>
            <a:r>
              <a:rPr lang="de-DE" i="1" noProof="1"/>
              <a:t>public key</a:t>
            </a:r>
            <a:r>
              <a:rPr lang="de-DE" dirty="0"/>
              <a:t> verschlüsselt.</a:t>
            </a:r>
          </a:p>
          <a:p>
            <a:r>
              <a:rPr lang="de-DE" dirty="0"/>
              <a:t>→ Der </a:t>
            </a:r>
            <a:r>
              <a:rPr lang="de-DE" i="1" noProof="1"/>
              <a:t>private key</a:t>
            </a:r>
            <a:r>
              <a:rPr lang="de-DE" dirty="0"/>
              <a:t> wird mit dem öffentlichen </a:t>
            </a:r>
            <a:r>
              <a:rPr lang="de-DE" noProof="1"/>
              <a:t>key</a:t>
            </a:r>
            <a:r>
              <a:rPr lang="de-DE" dirty="0"/>
              <a:t> des Kontrollservers verschlüsselt.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7CF6CB-66ED-6B6F-2CB9-32D2EB446F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Der verschlüsselte </a:t>
            </a:r>
            <a:r>
              <a:rPr lang="de-DE" i="1" noProof="1"/>
              <a:t>private key</a:t>
            </a:r>
            <a:r>
              <a:rPr lang="de-DE" dirty="0"/>
              <a:t> wird dem Kontrollserver gesendet</a:t>
            </a:r>
          </a:p>
          <a:p>
            <a:r>
              <a:rPr lang="de-DE" dirty="0"/>
              <a:t>…</a:t>
            </a:r>
            <a:r>
              <a:rPr lang="de-DE" i="1" dirty="0"/>
              <a:t>und </a:t>
            </a:r>
            <a:r>
              <a:rPr lang="de-DE" b="1" i="1" dirty="0"/>
              <a:t>hoffentlich</a:t>
            </a:r>
            <a:r>
              <a:rPr lang="de-DE" i="1" dirty="0"/>
              <a:t> nach Zahlung entschlüsselt.</a:t>
            </a:r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955E46-880F-D791-2BAB-5E20580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ANGRIFFSSZENARIEN/WANNACRY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A08CC0-8FE8-098E-23F8-1C780171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2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OpenSSL &amp; Heart</a:t>
            </a:r>
            <a:r>
              <a:rPr lang="en-US" i="1" dirty="0"/>
              <a:t>bleed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Kapitel 2.2 der Seminararbeit</a:t>
            </a:r>
          </a:p>
        </p:txBody>
      </p:sp>
    </p:spTree>
    <p:extLst>
      <p:ext uri="{BB962C8B-B14F-4D97-AF65-F5344CB8AC3E}">
        <p14:creationId xmlns:p14="http://schemas.microsoft.com/office/powerpoint/2010/main" val="101381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7CCA-0443-87F0-B812-6600DDB2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OpenSSL: Was ist das?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4AB58-9A1F-3A6A-ECD7-C62122F03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Open-Source C/C++ </a:t>
            </a:r>
            <a:r>
              <a:rPr lang="en-US" dirty="0" err="1"/>
              <a:t>Bibliothek</a:t>
            </a:r>
            <a:r>
              <a:rPr lang="en-US" dirty="0"/>
              <a:t> für die </a:t>
            </a:r>
            <a:r>
              <a:rPr lang="en-US" dirty="0" err="1"/>
              <a:t>einfachere</a:t>
            </a:r>
            <a:r>
              <a:rPr lang="en-US" dirty="0"/>
              <a:t> implementation von TLS </a:t>
            </a:r>
            <a:r>
              <a:rPr lang="en-US" dirty="0" err="1"/>
              <a:t>bzw</a:t>
            </a:r>
            <a:r>
              <a:rPr lang="en-US" dirty="0"/>
              <a:t>. SSL (→ HTTPS)</a:t>
            </a:r>
          </a:p>
          <a:p>
            <a:pPr marL="285750" indent="-285750">
              <a:buChar char="•"/>
            </a:pPr>
            <a:r>
              <a:rPr lang="en-US" dirty="0"/>
              <a:t>Sehr </a:t>
            </a:r>
            <a:r>
              <a:rPr lang="en-US" dirty="0" err="1"/>
              <a:t>weit</a:t>
            </a:r>
            <a:r>
              <a:rPr lang="en-US" dirty="0"/>
              <a:t> </a:t>
            </a:r>
            <a:r>
              <a:rPr lang="en-US" dirty="0" err="1"/>
              <a:t>verbreitet</a:t>
            </a:r>
            <a:r>
              <a:rPr lang="en-US" dirty="0"/>
              <a:t>, da es </a:t>
            </a:r>
            <a:r>
              <a:rPr lang="en-US" dirty="0" err="1"/>
              <a:t>einige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bietet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der am </a:t>
            </a:r>
            <a:r>
              <a:rPr lang="en-US" dirty="0" err="1"/>
              <a:t>weitesten</a:t>
            </a:r>
            <a:r>
              <a:rPr lang="en-US" dirty="0"/>
              <a:t> </a:t>
            </a:r>
            <a:r>
              <a:rPr lang="en-US" dirty="0" err="1"/>
              <a:t>verbreiteten</a:t>
            </a:r>
            <a:r>
              <a:rPr lang="en-US" dirty="0"/>
              <a:t> Engines (Apache HTTPD &amp; NGINX) </a:t>
            </a:r>
            <a:r>
              <a:rPr lang="en-US" dirty="0" err="1"/>
              <a:t>nutzen</a:t>
            </a:r>
            <a:r>
              <a:rPr lang="en-US" dirty="0"/>
              <a:t> OpenSSL</a:t>
            </a:r>
            <a:r>
              <a:rPr lang="en-US" baseline="30000" dirty="0"/>
              <a:t>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02CD0-924B-9F3F-E5E5-BD5695E1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ANGRIFFSSZENARIEN/HEARTBLEED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1E146-D9E2-95A2-88C9-D0AE879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9D67B-B3A8-DC4B-85BA-B45DF7BA0337}"/>
              </a:ext>
            </a:extLst>
          </p:cNvPr>
          <p:cNvSpPr txBox="1"/>
          <p:nvPr/>
        </p:nvSpPr>
        <p:spPr>
          <a:xfrm>
            <a:off x="7953374" y="6391275"/>
            <a:ext cx="40576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wenn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das SSL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modul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eingeschaltet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ist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3B85-30DC-8CA1-2883-7CE2EB16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975" y="938214"/>
            <a:ext cx="2101850" cy="547687"/>
          </a:xfrm>
        </p:spPr>
        <p:txBody>
          <a:bodyPr>
            <a:normAutofit fontScale="90000"/>
          </a:bodyPr>
          <a:lstStyle/>
          <a:p>
            <a:r>
              <a:rPr lang="en-US" sz="2400"/>
              <a:t>Heartbleed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675BF-072A-C92F-2CAB-CAB934F2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ANGRIFFSSZENARIEN/HEARTBLEED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C478-4F61-DF00-99A4-0E6D2B18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39DB60DC-58F0-C0AA-6F1E-C19009EFB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7217" y="1491650"/>
            <a:ext cx="2108200" cy="2541319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C5BD6F73-EA1A-F937-6421-3ABFA2E1A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44" y="2309"/>
            <a:ext cx="6380018" cy="63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Angriffsszenarien auf etablierte Netzwerk Protokolle</vt:lpstr>
      <vt:lpstr>Überblick</vt:lpstr>
      <vt:lpstr>EternalBlue &amp; Wannacry</vt:lpstr>
      <vt:lpstr>EternalBlue</vt:lpstr>
      <vt:lpstr>WannaCry</vt:lpstr>
      <vt:lpstr>Schlüsselumgang</vt:lpstr>
      <vt:lpstr>OpenSSL &amp; Heartbleed</vt:lpstr>
      <vt:lpstr>OpenSSL: Was ist das?</vt:lpstr>
      <vt:lpstr>Heartbleed</vt:lpstr>
      <vt:lpstr>Prävention:  End-Nutzer</vt:lpstr>
      <vt:lpstr>Empfehlungen</vt:lpstr>
      <vt:lpstr>Responsible Disclosure</vt:lpstr>
      <vt:lpstr>Prävention:  Entwickler</vt:lpstr>
      <vt:lpstr>Empfehlungen</vt:lpstr>
      <vt:lpstr>Rubber Duck Debugging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707</cp:revision>
  <dcterms:created xsi:type="dcterms:W3CDTF">2022-12-06T18:11:15Z</dcterms:created>
  <dcterms:modified xsi:type="dcterms:W3CDTF">2022-12-06T22:25:45Z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