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80"/>
  </p:notesMasterIdLst>
  <p:sldIdLst>
    <p:sldId id="380" r:id="rId5"/>
    <p:sldId id="650" r:id="rId6"/>
    <p:sldId id="651" r:id="rId7"/>
    <p:sldId id="652" r:id="rId8"/>
    <p:sldId id="653" r:id="rId9"/>
    <p:sldId id="654" r:id="rId10"/>
    <p:sldId id="657" r:id="rId11"/>
    <p:sldId id="656" r:id="rId12"/>
    <p:sldId id="674" r:id="rId13"/>
    <p:sldId id="661" r:id="rId14"/>
    <p:sldId id="662" r:id="rId15"/>
    <p:sldId id="658" r:id="rId16"/>
    <p:sldId id="659" r:id="rId17"/>
    <p:sldId id="660" r:id="rId18"/>
    <p:sldId id="663" r:id="rId19"/>
    <p:sldId id="665" r:id="rId20"/>
    <p:sldId id="666" r:id="rId21"/>
    <p:sldId id="672" r:id="rId22"/>
    <p:sldId id="673" r:id="rId23"/>
    <p:sldId id="667" r:id="rId24"/>
    <p:sldId id="675" r:id="rId25"/>
    <p:sldId id="728" r:id="rId26"/>
    <p:sldId id="679" r:id="rId27"/>
    <p:sldId id="677" r:id="rId28"/>
    <p:sldId id="678" r:id="rId29"/>
    <p:sldId id="681" r:id="rId30"/>
    <p:sldId id="685" r:id="rId31"/>
    <p:sldId id="684" r:id="rId32"/>
    <p:sldId id="686" r:id="rId33"/>
    <p:sldId id="682" r:id="rId34"/>
    <p:sldId id="687" r:id="rId35"/>
    <p:sldId id="688" r:id="rId36"/>
    <p:sldId id="689" r:id="rId37"/>
    <p:sldId id="680" r:id="rId38"/>
    <p:sldId id="690" r:id="rId39"/>
    <p:sldId id="691" r:id="rId40"/>
    <p:sldId id="692" r:id="rId41"/>
    <p:sldId id="693" r:id="rId42"/>
    <p:sldId id="694" r:id="rId43"/>
    <p:sldId id="707" r:id="rId44"/>
    <p:sldId id="708" r:id="rId45"/>
    <p:sldId id="709" r:id="rId46"/>
    <p:sldId id="711" r:id="rId47"/>
    <p:sldId id="712" r:id="rId48"/>
    <p:sldId id="705" r:id="rId49"/>
    <p:sldId id="695" r:id="rId50"/>
    <p:sldId id="696" r:id="rId51"/>
    <p:sldId id="697" r:id="rId52"/>
    <p:sldId id="655" r:id="rId53"/>
    <p:sldId id="698" r:id="rId54"/>
    <p:sldId id="699" r:id="rId55"/>
    <p:sldId id="700" r:id="rId56"/>
    <p:sldId id="701" r:id="rId57"/>
    <p:sldId id="703" r:id="rId58"/>
    <p:sldId id="713" r:id="rId59"/>
    <p:sldId id="714" r:id="rId60"/>
    <p:sldId id="704" r:id="rId61"/>
    <p:sldId id="741" r:id="rId62"/>
    <p:sldId id="742" r:id="rId63"/>
    <p:sldId id="743" r:id="rId64"/>
    <p:sldId id="744" r:id="rId65"/>
    <p:sldId id="745" r:id="rId66"/>
    <p:sldId id="746" r:id="rId67"/>
    <p:sldId id="730" r:id="rId68"/>
    <p:sldId id="725" r:id="rId69"/>
    <p:sldId id="731" r:id="rId70"/>
    <p:sldId id="732" r:id="rId71"/>
    <p:sldId id="735" r:id="rId72"/>
    <p:sldId id="734" r:id="rId73"/>
    <p:sldId id="733" r:id="rId74"/>
    <p:sldId id="737" r:id="rId75"/>
    <p:sldId id="738" r:id="rId76"/>
    <p:sldId id="739" r:id="rId77"/>
    <p:sldId id="736" r:id="rId78"/>
    <p:sldId id="740" r:id="rId7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C3E3CD6F-C2BD-4274-960E-83B58770690D}">
          <p14:sldIdLst>
            <p14:sldId id="380"/>
            <p14:sldId id="650"/>
          </p14:sldIdLst>
        </p14:section>
        <p14:section name="Installation &amp; Startup" id="{A1BC1C5A-6D4B-42A3-954C-12AB292B7FDE}">
          <p14:sldIdLst>
            <p14:sldId id="651"/>
            <p14:sldId id="652"/>
            <p14:sldId id="653"/>
            <p14:sldId id="654"/>
            <p14:sldId id="657"/>
            <p14:sldId id="656"/>
            <p14:sldId id="674"/>
            <p14:sldId id="661"/>
            <p14:sldId id="662"/>
            <p14:sldId id="658"/>
            <p14:sldId id="659"/>
            <p14:sldId id="660"/>
            <p14:sldId id="663"/>
            <p14:sldId id="665"/>
            <p14:sldId id="666"/>
            <p14:sldId id="672"/>
            <p14:sldId id="673"/>
            <p14:sldId id="667"/>
          </p14:sldIdLst>
        </p14:section>
        <p14:section name="Main VI" id="{2216A15E-4E9C-4E1F-B14B-9C06AB57CEF1}">
          <p14:sldIdLst>
            <p14:sldId id="675"/>
            <p14:sldId id="728"/>
            <p14:sldId id="679"/>
            <p14:sldId id="677"/>
            <p14:sldId id="678"/>
            <p14:sldId id="681"/>
            <p14:sldId id="685"/>
            <p14:sldId id="684"/>
            <p14:sldId id="686"/>
            <p14:sldId id="682"/>
            <p14:sldId id="687"/>
            <p14:sldId id="688"/>
            <p14:sldId id="689"/>
            <p14:sldId id="680"/>
            <p14:sldId id="690"/>
            <p14:sldId id="691"/>
            <p14:sldId id="692"/>
          </p14:sldIdLst>
        </p14:section>
        <p14:section name="Sub Vis" id="{EA806B5E-83C6-4A66-83B5-721125DE0899}">
          <p14:sldIdLst>
            <p14:sldId id="693"/>
            <p14:sldId id="694"/>
            <p14:sldId id="707"/>
            <p14:sldId id="708"/>
            <p14:sldId id="709"/>
            <p14:sldId id="711"/>
            <p14:sldId id="712"/>
            <p14:sldId id="705"/>
            <p14:sldId id="695"/>
            <p14:sldId id="696"/>
            <p14:sldId id="697"/>
            <p14:sldId id="655"/>
            <p14:sldId id="698"/>
            <p14:sldId id="699"/>
            <p14:sldId id="700"/>
            <p14:sldId id="701"/>
            <p14:sldId id="703"/>
            <p14:sldId id="713"/>
            <p14:sldId id="714"/>
            <p14:sldId id="704"/>
          </p14:sldIdLst>
        </p14:section>
        <p14:section name="Peltier Control" id="{E9673E87-26D3-44E3-9B5D-B610EFFDFDA3}">
          <p14:sldIdLst>
            <p14:sldId id="741"/>
            <p14:sldId id="742"/>
            <p14:sldId id="743"/>
            <p14:sldId id="744"/>
            <p14:sldId id="745"/>
            <p14:sldId id="746"/>
            <p14:sldId id="730"/>
            <p14:sldId id="725"/>
            <p14:sldId id="731"/>
            <p14:sldId id="732"/>
            <p14:sldId id="735"/>
            <p14:sldId id="734"/>
            <p14:sldId id="733"/>
            <p14:sldId id="737"/>
            <p14:sldId id="738"/>
            <p14:sldId id="739"/>
            <p14:sldId id="736"/>
            <p14:sldId id="7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EB"/>
    <a:srgbClr val="FF85FF"/>
    <a:srgbClr val="7B0C00"/>
    <a:srgbClr val="430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49" autoAdjust="0"/>
    <p:restoredTop sz="93447" autoAdjust="0"/>
  </p:normalViewPr>
  <p:slideViewPr>
    <p:cSldViewPr snapToGrid="0">
      <p:cViewPr varScale="1">
        <p:scale>
          <a:sx n="56" d="100"/>
          <a:sy n="56" d="100"/>
        </p:scale>
        <p:origin x="1708"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izard, Audrey" userId="dc69f80e-8b33-47a1-b210-da68b30ed33c" providerId="ADAL" clId="{C9AE7D73-7495-481E-8799-457526D0DB67}"/>
    <pc:docChg chg="modSld">
      <pc:chgData name="Blizard, Audrey" userId="dc69f80e-8b33-47a1-b210-da68b30ed33c" providerId="ADAL" clId="{C9AE7D73-7495-481E-8799-457526D0DB67}" dt="2025-07-18T21:04:09.334" v="0" actId="20577"/>
      <pc:docMkLst>
        <pc:docMk/>
      </pc:docMkLst>
      <pc:sldChg chg="modSp mod">
        <pc:chgData name="Blizard, Audrey" userId="dc69f80e-8b33-47a1-b210-da68b30ed33c" providerId="ADAL" clId="{C9AE7D73-7495-481E-8799-457526D0DB67}" dt="2025-07-18T21:04:09.334" v="0" actId="20577"/>
        <pc:sldMkLst>
          <pc:docMk/>
          <pc:sldMk cId="2469447591" sldId="653"/>
        </pc:sldMkLst>
        <pc:spChg chg="mod">
          <ac:chgData name="Blizard, Audrey" userId="dc69f80e-8b33-47a1-b210-da68b30ed33c" providerId="ADAL" clId="{C9AE7D73-7495-481E-8799-457526D0DB67}" dt="2025-07-18T21:04:09.334" v="0" actId="20577"/>
          <ac:spMkLst>
            <pc:docMk/>
            <pc:sldMk cId="2469447591" sldId="653"/>
            <ac:spMk id="2" creationId="{41DB7318-490B-54DE-1F0E-9EE517C70978}"/>
          </ac:spMkLst>
        </pc:spChg>
      </pc:sldChg>
    </pc:docChg>
  </pc:docChgLst>
  <pc:docChgLst>
    <pc:chgData name="Blizard, Audrey" userId="dc69f80e-8b33-47a1-b210-da68b30ed33c" providerId="ADAL" clId="{ABB8EADD-2B7E-49DF-BB9A-EC7A3DA815A5}"/>
    <pc:docChg chg="undo redo custSel addSld delSld modSld sldOrd addSection delSection modSection">
      <pc:chgData name="Blizard, Audrey" userId="dc69f80e-8b33-47a1-b210-da68b30ed33c" providerId="ADAL" clId="{ABB8EADD-2B7E-49DF-BB9A-EC7A3DA815A5}" dt="2023-01-05T20:45:11.062" v="77710" actId="17846"/>
      <pc:docMkLst>
        <pc:docMk/>
      </pc:docMkLst>
      <pc:sldChg chg="modSp mod">
        <pc:chgData name="Blizard, Audrey" userId="dc69f80e-8b33-47a1-b210-da68b30ed33c" providerId="ADAL" clId="{ABB8EADD-2B7E-49DF-BB9A-EC7A3DA815A5}" dt="2022-11-24T21:11:11.827" v="7107" actId="20577"/>
        <pc:sldMkLst>
          <pc:docMk/>
          <pc:sldMk cId="1783947513" sldId="380"/>
        </pc:sldMkLst>
      </pc:sldChg>
      <pc:sldChg chg="new del">
        <pc:chgData name="Blizard, Audrey" userId="dc69f80e-8b33-47a1-b210-da68b30ed33c" providerId="ADAL" clId="{ABB8EADD-2B7E-49DF-BB9A-EC7A3DA815A5}" dt="2022-11-24T19:43:06.128" v="39" actId="680"/>
        <pc:sldMkLst>
          <pc:docMk/>
          <pc:sldMk cId="457729472" sldId="381"/>
        </pc:sldMkLst>
      </pc:sldChg>
      <pc:sldChg chg="modSp add del mod">
        <pc:chgData name="Blizard, Audrey" userId="dc69f80e-8b33-47a1-b210-da68b30ed33c" providerId="ADAL" clId="{ABB8EADD-2B7E-49DF-BB9A-EC7A3DA815A5}" dt="2023-01-05T20:44:45.791" v="77709" actId="403"/>
        <pc:sldMkLst>
          <pc:docMk/>
          <pc:sldMk cId="698366246" sldId="650"/>
        </pc:sldMkLst>
      </pc:sldChg>
      <pc:sldChg chg="addSp modSp new mod">
        <pc:chgData name="Blizard, Audrey" userId="dc69f80e-8b33-47a1-b210-da68b30ed33c" providerId="ADAL" clId="{ABB8EADD-2B7E-49DF-BB9A-EC7A3DA815A5}" dt="2022-11-28T15:43:21.861" v="13212" actId="21"/>
        <pc:sldMkLst>
          <pc:docMk/>
          <pc:sldMk cId="2859578782" sldId="651"/>
        </pc:sldMkLst>
      </pc:sldChg>
      <pc:sldChg chg="modSp new mod">
        <pc:chgData name="Blizard, Audrey" userId="dc69f80e-8b33-47a1-b210-da68b30ed33c" providerId="ADAL" clId="{ABB8EADD-2B7E-49DF-BB9A-EC7A3DA815A5}" dt="2022-12-14T18:09:23.508" v="33079" actId="20577"/>
        <pc:sldMkLst>
          <pc:docMk/>
          <pc:sldMk cId="735932111" sldId="652"/>
        </pc:sldMkLst>
      </pc:sldChg>
      <pc:sldChg chg="add del">
        <pc:chgData name="Blizard, Audrey" userId="dc69f80e-8b33-47a1-b210-da68b30ed33c" providerId="ADAL" clId="{ABB8EADD-2B7E-49DF-BB9A-EC7A3DA815A5}" dt="2022-11-24T19:43:12.431" v="41" actId="47"/>
        <pc:sldMkLst>
          <pc:docMk/>
          <pc:sldMk cId="1322448604" sldId="652"/>
        </pc:sldMkLst>
      </pc:sldChg>
      <pc:sldChg chg="add del">
        <pc:chgData name="Blizard, Audrey" userId="dc69f80e-8b33-47a1-b210-da68b30ed33c" providerId="ADAL" clId="{ABB8EADD-2B7E-49DF-BB9A-EC7A3DA815A5}" dt="2022-11-24T19:43:12.431" v="41" actId="47"/>
        <pc:sldMkLst>
          <pc:docMk/>
          <pc:sldMk cId="1758748575" sldId="653"/>
        </pc:sldMkLst>
      </pc:sldChg>
      <pc:sldChg chg="modSp new mod">
        <pc:chgData name="Blizard, Audrey" userId="dc69f80e-8b33-47a1-b210-da68b30ed33c" providerId="ADAL" clId="{ABB8EADD-2B7E-49DF-BB9A-EC7A3DA815A5}" dt="2022-12-14T18:09:46.449" v="33081" actId="20577"/>
        <pc:sldMkLst>
          <pc:docMk/>
          <pc:sldMk cId="2469447591" sldId="653"/>
        </pc:sldMkLst>
      </pc:sldChg>
      <pc:sldChg chg="addSp delSp modSp new mod">
        <pc:chgData name="Blizard, Audrey" userId="dc69f80e-8b33-47a1-b210-da68b30ed33c" providerId="ADAL" clId="{ABB8EADD-2B7E-49DF-BB9A-EC7A3DA815A5}" dt="2022-11-28T15:03:01.096" v="10547" actId="14100"/>
        <pc:sldMkLst>
          <pc:docMk/>
          <pc:sldMk cId="2223223699" sldId="654"/>
        </pc:sldMkLst>
      </pc:sldChg>
      <pc:sldChg chg="addSp delSp modSp new mod ord">
        <pc:chgData name="Blizard, Audrey" userId="dc69f80e-8b33-47a1-b210-da68b30ed33c" providerId="ADAL" clId="{ABB8EADD-2B7E-49DF-BB9A-EC7A3DA815A5}" dt="2023-01-04T22:36:03.066" v="64620" actId="14100"/>
        <pc:sldMkLst>
          <pc:docMk/>
          <pc:sldMk cId="70487293" sldId="655"/>
        </pc:sldMkLst>
      </pc:sldChg>
      <pc:sldChg chg="modSp new mod">
        <pc:chgData name="Blizard, Audrey" userId="dc69f80e-8b33-47a1-b210-da68b30ed33c" providerId="ADAL" clId="{ABB8EADD-2B7E-49DF-BB9A-EC7A3DA815A5}" dt="2022-12-29T16:32:18.372" v="50104" actId="20577"/>
        <pc:sldMkLst>
          <pc:docMk/>
          <pc:sldMk cId="154306619" sldId="656"/>
        </pc:sldMkLst>
      </pc:sldChg>
      <pc:sldChg chg="new del">
        <pc:chgData name="Blizard, Audrey" userId="dc69f80e-8b33-47a1-b210-da68b30ed33c" providerId="ADAL" clId="{ABB8EADD-2B7E-49DF-BB9A-EC7A3DA815A5}" dt="2022-11-24T20:39:18.714" v="3890" actId="2696"/>
        <pc:sldMkLst>
          <pc:docMk/>
          <pc:sldMk cId="1736855896" sldId="656"/>
        </pc:sldMkLst>
      </pc:sldChg>
      <pc:sldChg chg="addSp delSp modSp new mod">
        <pc:chgData name="Blizard, Audrey" userId="dc69f80e-8b33-47a1-b210-da68b30ed33c" providerId="ADAL" clId="{ABB8EADD-2B7E-49DF-BB9A-EC7A3DA815A5}" dt="2022-12-14T18:10:59.178" v="33108" actId="20577"/>
        <pc:sldMkLst>
          <pc:docMk/>
          <pc:sldMk cId="1202031990" sldId="657"/>
        </pc:sldMkLst>
      </pc:sldChg>
      <pc:sldChg chg="addSp delSp modSp new mod ord">
        <pc:chgData name="Blizard, Audrey" userId="dc69f80e-8b33-47a1-b210-da68b30ed33c" providerId="ADAL" clId="{ABB8EADD-2B7E-49DF-BB9A-EC7A3DA815A5}" dt="2022-11-28T15:07:38.172" v="10905" actId="20577"/>
        <pc:sldMkLst>
          <pc:docMk/>
          <pc:sldMk cId="3090058392" sldId="658"/>
        </pc:sldMkLst>
      </pc:sldChg>
      <pc:sldChg chg="addSp delSp modSp new mod">
        <pc:chgData name="Blizard, Audrey" userId="dc69f80e-8b33-47a1-b210-da68b30ed33c" providerId="ADAL" clId="{ABB8EADD-2B7E-49DF-BB9A-EC7A3DA815A5}" dt="2022-11-28T20:09:12.613" v="29059" actId="20577"/>
        <pc:sldMkLst>
          <pc:docMk/>
          <pc:sldMk cId="2972258539" sldId="659"/>
        </pc:sldMkLst>
      </pc:sldChg>
      <pc:sldChg chg="modSp new mod">
        <pc:chgData name="Blizard, Audrey" userId="dc69f80e-8b33-47a1-b210-da68b30ed33c" providerId="ADAL" clId="{ABB8EADD-2B7E-49DF-BB9A-EC7A3DA815A5}" dt="2022-12-14T18:26:10.464" v="33896" actId="20577"/>
        <pc:sldMkLst>
          <pc:docMk/>
          <pc:sldMk cId="3353177341" sldId="660"/>
        </pc:sldMkLst>
      </pc:sldChg>
      <pc:sldChg chg="add del">
        <pc:chgData name="Blizard, Audrey" userId="dc69f80e-8b33-47a1-b210-da68b30ed33c" providerId="ADAL" clId="{ABB8EADD-2B7E-49DF-BB9A-EC7A3DA815A5}" dt="2022-11-24T19:43:12.431" v="41" actId="47"/>
        <pc:sldMkLst>
          <pc:docMk/>
          <pc:sldMk cId="232596694" sldId="661"/>
        </pc:sldMkLst>
      </pc:sldChg>
      <pc:sldChg chg="addSp modSp new mod">
        <pc:chgData name="Blizard, Audrey" userId="dc69f80e-8b33-47a1-b210-da68b30ed33c" providerId="ADAL" clId="{ABB8EADD-2B7E-49DF-BB9A-EC7A3DA815A5}" dt="2022-12-14T18:20:16.521" v="33645" actId="20577"/>
        <pc:sldMkLst>
          <pc:docMk/>
          <pc:sldMk cId="3918313448" sldId="661"/>
        </pc:sldMkLst>
      </pc:sldChg>
      <pc:sldChg chg="addSp delSp modSp add mod">
        <pc:chgData name="Blizard, Audrey" userId="dc69f80e-8b33-47a1-b210-da68b30ed33c" providerId="ADAL" clId="{ABB8EADD-2B7E-49DF-BB9A-EC7A3DA815A5}" dt="2022-12-14T18:21:10.527" v="33648" actId="20577"/>
        <pc:sldMkLst>
          <pc:docMk/>
          <pc:sldMk cId="1727843174" sldId="662"/>
        </pc:sldMkLst>
      </pc:sldChg>
      <pc:sldChg chg="add del">
        <pc:chgData name="Blizard, Audrey" userId="dc69f80e-8b33-47a1-b210-da68b30ed33c" providerId="ADAL" clId="{ABB8EADD-2B7E-49DF-BB9A-EC7A3DA815A5}" dt="2022-11-24T19:43:12.431" v="41" actId="47"/>
        <pc:sldMkLst>
          <pc:docMk/>
          <pc:sldMk cId="2063283452" sldId="662"/>
        </pc:sldMkLst>
      </pc:sldChg>
      <pc:sldChg chg="modSp add del mod">
        <pc:chgData name="Blizard, Audrey" userId="dc69f80e-8b33-47a1-b210-da68b30ed33c" providerId="ADAL" clId="{ABB8EADD-2B7E-49DF-BB9A-EC7A3DA815A5}" dt="2022-11-28T15:28:32.144" v="12106" actId="2696"/>
        <pc:sldMkLst>
          <pc:docMk/>
          <pc:sldMk cId="1995183681" sldId="663"/>
        </pc:sldMkLst>
      </pc:sldChg>
      <pc:sldChg chg="add del">
        <pc:chgData name="Blizard, Audrey" userId="dc69f80e-8b33-47a1-b210-da68b30ed33c" providerId="ADAL" clId="{ABB8EADD-2B7E-49DF-BB9A-EC7A3DA815A5}" dt="2022-11-24T19:43:12.431" v="41" actId="47"/>
        <pc:sldMkLst>
          <pc:docMk/>
          <pc:sldMk cId="2689467791" sldId="663"/>
        </pc:sldMkLst>
      </pc:sldChg>
      <pc:sldChg chg="modSp new mod">
        <pc:chgData name="Blizard, Audrey" userId="dc69f80e-8b33-47a1-b210-da68b30ed33c" providerId="ADAL" clId="{ABB8EADD-2B7E-49DF-BB9A-EC7A3DA815A5}" dt="2022-12-14T18:26:55.130" v="33930" actId="20577"/>
        <pc:sldMkLst>
          <pc:docMk/>
          <pc:sldMk cId="2908337488" sldId="663"/>
        </pc:sldMkLst>
      </pc:sldChg>
      <pc:sldChg chg="add del">
        <pc:chgData name="Blizard, Audrey" userId="dc69f80e-8b33-47a1-b210-da68b30ed33c" providerId="ADAL" clId="{ABB8EADD-2B7E-49DF-BB9A-EC7A3DA815A5}" dt="2022-11-24T19:43:12.431" v="41" actId="47"/>
        <pc:sldMkLst>
          <pc:docMk/>
          <pc:sldMk cId="3425062088" sldId="664"/>
        </pc:sldMkLst>
      </pc:sldChg>
      <pc:sldChg chg="modSp new del mod">
        <pc:chgData name="Blizard, Audrey" userId="dc69f80e-8b33-47a1-b210-da68b30ed33c" providerId="ADAL" clId="{ABB8EADD-2B7E-49DF-BB9A-EC7A3DA815A5}" dt="2022-11-28T16:59:42.057" v="18435" actId="2696"/>
        <pc:sldMkLst>
          <pc:docMk/>
          <pc:sldMk cId="4193266933" sldId="664"/>
        </pc:sldMkLst>
      </pc:sldChg>
      <pc:sldChg chg="add del">
        <pc:chgData name="Blizard, Audrey" userId="dc69f80e-8b33-47a1-b210-da68b30ed33c" providerId="ADAL" clId="{ABB8EADD-2B7E-49DF-BB9A-EC7A3DA815A5}" dt="2022-11-24T19:43:12.431" v="41" actId="47"/>
        <pc:sldMkLst>
          <pc:docMk/>
          <pc:sldMk cId="2071317571" sldId="665"/>
        </pc:sldMkLst>
      </pc:sldChg>
      <pc:sldChg chg="addSp delSp modSp new mod">
        <pc:chgData name="Blizard, Audrey" userId="dc69f80e-8b33-47a1-b210-da68b30ed33c" providerId="ADAL" clId="{ABB8EADD-2B7E-49DF-BB9A-EC7A3DA815A5}" dt="2022-12-14T18:28:19.971" v="33954" actId="1076"/>
        <pc:sldMkLst>
          <pc:docMk/>
          <pc:sldMk cId="3425290692" sldId="665"/>
        </pc:sldMkLst>
      </pc:sldChg>
      <pc:sldChg chg="addSp delSp modSp new mod modClrScheme chgLayout">
        <pc:chgData name="Blizard, Audrey" userId="dc69f80e-8b33-47a1-b210-da68b30ed33c" providerId="ADAL" clId="{ABB8EADD-2B7E-49DF-BB9A-EC7A3DA815A5}" dt="2022-11-28T16:58:17.986" v="18373" actId="14100"/>
        <pc:sldMkLst>
          <pc:docMk/>
          <pc:sldMk cId="1363599515" sldId="666"/>
        </pc:sldMkLst>
      </pc:sldChg>
      <pc:sldChg chg="add del">
        <pc:chgData name="Blizard, Audrey" userId="dc69f80e-8b33-47a1-b210-da68b30ed33c" providerId="ADAL" clId="{ABB8EADD-2B7E-49DF-BB9A-EC7A3DA815A5}" dt="2022-11-24T19:43:12.431" v="41" actId="47"/>
        <pc:sldMkLst>
          <pc:docMk/>
          <pc:sldMk cId="1923923530" sldId="666"/>
        </pc:sldMkLst>
      </pc:sldChg>
      <pc:sldChg chg="add del">
        <pc:chgData name="Blizard, Audrey" userId="dc69f80e-8b33-47a1-b210-da68b30ed33c" providerId="ADAL" clId="{ABB8EADD-2B7E-49DF-BB9A-EC7A3DA815A5}" dt="2022-11-24T19:43:12.431" v="41" actId="47"/>
        <pc:sldMkLst>
          <pc:docMk/>
          <pc:sldMk cId="1528170084" sldId="667"/>
        </pc:sldMkLst>
      </pc:sldChg>
      <pc:sldChg chg="addSp modSp new mod">
        <pc:chgData name="Blizard, Audrey" userId="dc69f80e-8b33-47a1-b210-da68b30ed33c" providerId="ADAL" clId="{ABB8EADD-2B7E-49DF-BB9A-EC7A3DA815A5}" dt="2022-12-14T18:41:34.575" v="34075" actId="20577"/>
        <pc:sldMkLst>
          <pc:docMk/>
          <pc:sldMk cId="2908549149" sldId="667"/>
        </pc:sldMkLst>
      </pc:sldChg>
      <pc:sldChg chg="add del">
        <pc:chgData name="Blizard, Audrey" userId="dc69f80e-8b33-47a1-b210-da68b30ed33c" providerId="ADAL" clId="{ABB8EADD-2B7E-49DF-BB9A-EC7A3DA815A5}" dt="2022-11-24T19:43:12.431" v="41" actId="47"/>
        <pc:sldMkLst>
          <pc:docMk/>
          <pc:sldMk cId="640242678" sldId="668"/>
        </pc:sldMkLst>
      </pc:sldChg>
      <pc:sldChg chg="modSp new del mod">
        <pc:chgData name="Blizard, Audrey" userId="dc69f80e-8b33-47a1-b210-da68b30ed33c" providerId="ADAL" clId="{ABB8EADD-2B7E-49DF-BB9A-EC7A3DA815A5}" dt="2023-01-02T22:19:44.215" v="57573" actId="47"/>
        <pc:sldMkLst>
          <pc:docMk/>
          <pc:sldMk cId="1442377672" sldId="668"/>
        </pc:sldMkLst>
      </pc:sldChg>
      <pc:sldChg chg="addSp delSp modSp new del mod">
        <pc:chgData name="Blizard, Audrey" userId="dc69f80e-8b33-47a1-b210-da68b30ed33c" providerId="ADAL" clId="{ABB8EADD-2B7E-49DF-BB9A-EC7A3DA815A5}" dt="2022-11-28T16:37:46.308" v="15952" actId="2696"/>
        <pc:sldMkLst>
          <pc:docMk/>
          <pc:sldMk cId="781071910" sldId="669"/>
        </pc:sldMkLst>
      </pc:sldChg>
      <pc:sldChg chg="modSp new del mod">
        <pc:chgData name="Blizard, Audrey" userId="dc69f80e-8b33-47a1-b210-da68b30ed33c" providerId="ADAL" clId="{ABB8EADD-2B7E-49DF-BB9A-EC7A3DA815A5}" dt="2023-01-05T20:28:43.266" v="77540" actId="2696"/>
        <pc:sldMkLst>
          <pc:docMk/>
          <pc:sldMk cId="256597534" sldId="670"/>
        </pc:sldMkLst>
      </pc:sldChg>
      <pc:sldChg chg="addSp delSp modSp add del mod">
        <pc:chgData name="Blizard, Audrey" userId="dc69f80e-8b33-47a1-b210-da68b30ed33c" providerId="ADAL" clId="{ABB8EADD-2B7E-49DF-BB9A-EC7A3DA815A5}" dt="2022-11-28T16:32:15.497" v="15691" actId="2696"/>
        <pc:sldMkLst>
          <pc:docMk/>
          <pc:sldMk cId="721757776" sldId="671"/>
        </pc:sldMkLst>
      </pc:sldChg>
      <pc:sldChg chg="addSp delSp modSp new mod">
        <pc:chgData name="Blizard, Audrey" userId="dc69f80e-8b33-47a1-b210-da68b30ed33c" providerId="ADAL" clId="{ABB8EADD-2B7E-49DF-BB9A-EC7A3DA815A5}" dt="2022-12-29T16:48:41.595" v="50464" actId="1037"/>
        <pc:sldMkLst>
          <pc:docMk/>
          <pc:sldMk cId="424520982" sldId="672"/>
        </pc:sldMkLst>
      </pc:sldChg>
      <pc:sldChg chg="addSp delSp modSp add mod">
        <pc:chgData name="Blizard, Audrey" userId="dc69f80e-8b33-47a1-b210-da68b30ed33c" providerId="ADAL" clId="{ABB8EADD-2B7E-49DF-BB9A-EC7A3DA815A5}" dt="2022-12-29T16:44:54.785" v="50409" actId="1038"/>
        <pc:sldMkLst>
          <pc:docMk/>
          <pc:sldMk cId="925176067" sldId="673"/>
        </pc:sldMkLst>
      </pc:sldChg>
      <pc:sldChg chg="addSp delSp modSp new mod">
        <pc:chgData name="Blizard, Audrey" userId="dc69f80e-8b33-47a1-b210-da68b30ed33c" providerId="ADAL" clId="{ABB8EADD-2B7E-49DF-BB9A-EC7A3DA815A5}" dt="2022-11-28T17:07:16.299" v="19346" actId="1076"/>
        <pc:sldMkLst>
          <pc:docMk/>
          <pc:sldMk cId="1855423555" sldId="674"/>
        </pc:sldMkLst>
      </pc:sldChg>
      <pc:sldChg chg="modSp new mod">
        <pc:chgData name="Blizard, Audrey" userId="dc69f80e-8b33-47a1-b210-da68b30ed33c" providerId="ADAL" clId="{ABB8EADD-2B7E-49DF-BB9A-EC7A3DA815A5}" dt="2022-12-14T18:44:48.911" v="34155" actId="20577"/>
        <pc:sldMkLst>
          <pc:docMk/>
          <pc:sldMk cId="760542818" sldId="675"/>
        </pc:sldMkLst>
      </pc:sldChg>
      <pc:sldChg chg="new del ord">
        <pc:chgData name="Blizard, Audrey" userId="dc69f80e-8b33-47a1-b210-da68b30ed33c" providerId="ADAL" clId="{ABB8EADD-2B7E-49DF-BB9A-EC7A3DA815A5}" dt="2022-11-28T17:09:25.614" v="19381" actId="680"/>
        <pc:sldMkLst>
          <pc:docMk/>
          <pc:sldMk cId="2812020239" sldId="675"/>
        </pc:sldMkLst>
      </pc:sldChg>
      <pc:sldChg chg="modSp new del mod">
        <pc:chgData name="Blizard, Audrey" userId="dc69f80e-8b33-47a1-b210-da68b30ed33c" providerId="ADAL" clId="{ABB8EADD-2B7E-49DF-BB9A-EC7A3DA815A5}" dt="2023-01-03T16:59:17.905" v="58375" actId="2696"/>
        <pc:sldMkLst>
          <pc:docMk/>
          <pc:sldMk cId="356844399" sldId="676"/>
        </pc:sldMkLst>
      </pc:sldChg>
      <pc:sldChg chg="addSp delSp modSp new mod">
        <pc:chgData name="Blizard, Audrey" userId="dc69f80e-8b33-47a1-b210-da68b30ed33c" providerId="ADAL" clId="{ABB8EADD-2B7E-49DF-BB9A-EC7A3DA815A5}" dt="2022-12-29T16:59:55.718" v="50623" actId="14100"/>
        <pc:sldMkLst>
          <pc:docMk/>
          <pc:sldMk cId="3971898382" sldId="677"/>
        </pc:sldMkLst>
      </pc:sldChg>
      <pc:sldChg chg="addSp modSp new del mod">
        <pc:chgData name="Blizard, Audrey" userId="dc69f80e-8b33-47a1-b210-da68b30ed33c" providerId="ADAL" clId="{ABB8EADD-2B7E-49DF-BB9A-EC7A3DA815A5}" dt="2022-11-28T18:34:21.893" v="25054" actId="2696"/>
        <pc:sldMkLst>
          <pc:docMk/>
          <pc:sldMk cId="1365932907" sldId="678"/>
        </pc:sldMkLst>
      </pc:sldChg>
      <pc:sldChg chg="addSp delSp modSp new mod">
        <pc:chgData name="Blizard, Audrey" userId="dc69f80e-8b33-47a1-b210-da68b30ed33c" providerId="ADAL" clId="{ABB8EADD-2B7E-49DF-BB9A-EC7A3DA815A5}" dt="2022-12-29T19:26:51.224" v="51520" actId="14100"/>
        <pc:sldMkLst>
          <pc:docMk/>
          <pc:sldMk cId="2197770005" sldId="678"/>
        </pc:sldMkLst>
      </pc:sldChg>
      <pc:sldChg chg="addSp delSp modSp new mod ord">
        <pc:chgData name="Blizard, Audrey" userId="dc69f80e-8b33-47a1-b210-da68b30ed33c" providerId="ADAL" clId="{ABB8EADD-2B7E-49DF-BB9A-EC7A3DA815A5}" dt="2022-12-29T16:52:58.853" v="50537" actId="1076"/>
        <pc:sldMkLst>
          <pc:docMk/>
          <pc:sldMk cId="1601773064" sldId="679"/>
        </pc:sldMkLst>
      </pc:sldChg>
      <pc:sldChg chg="modSp new mod">
        <pc:chgData name="Blizard, Audrey" userId="dc69f80e-8b33-47a1-b210-da68b30ed33c" providerId="ADAL" clId="{ABB8EADD-2B7E-49DF-BB9A-EC7A3DA815A5}" dt="2022-12-30T15:42:31.504" v="55489" actId="21"/>
        <pc:sldMkLst>
          <pc:docMk/>
          <pc:sldMk cId="3422541685" sldId="680"/>
        </pc:sldMkLst>
      </pc:sldChg>
      <pc:sldChg chg="addSp delSp modSp new mod">
        <pc:chgData name="Blizard, Audrey" userId="dc69f80e-8b33-47a1-b210-da68b30ed33c" providerId="ADAL" clId="{ABB8EADD-2B7E-49DF-BB9A-EC7A3DA815A5}" dt="2022-12-29T19:27:52.288" v="51581" actId="1038"/>
        <pc:sldMkLst>
          <pc:docMk/>
          <pc:sldMk cId="3711649855" sldId="681"/>
        </pc:sldMkLst>
      </pc:sldChg>
      <pc:sldChg chg="addSp delSp modSp new mod">
        <pc:chgData name="Blizard, Audrey" userId="dc69f80e-8b33-47a1-b210-da68b30ed33c" providerId="ADAL" clId="{ABB8EADD-2B7E-49DF-BB9A-EC7A3DA815A5}" dt="2022-12-29T20:35:44.295" v="52046" actId="20577"/>
        <pc:sldMkLst>
          <pc:docMk/>
          <pc:sldMk cId="2237479630" sldId="682"/>
        </pc:sldMkLst>
      </pc:sldChg>
      <pc:sldChg chg="addSp delSp modSp new del mod ord">
        <pc:chgData name="Blizard, Audrey" userId="dc69f80e-8b33-47a1-b210-da68b30ed33c" providerId="ADAL" clId="{ABB8EADD-2B7E-49DF-BB9A-EC7A3DA815A5}" dt="2022-11-28T20:01:44.624" v="28662" actId="2696"/>
        <pc:sldMkLst>
          <pc:docMk/>
          <pc:sldMk cId="3309280599" sldId="683"/>
        </pc:sldMkLst>
      </pc:sldChg>
      <pc:sldChg chg="addSp delSp modSp new mod">
        <pc:chgData name="Blizard, Audrey" userId="dc69f80e-8b33-47a1-b210-da68b30ed33c" providerId="ADAL" clId="{ABB8EADD-2B7E-49DF-BB9A-EC7A3DA815A5}" dt="2022-12-29T20:32:05.867" v="51943" actId="20577"/>
        <pc:sldMkLst>
          <pc:docMk/>
          <pc:sldMk cId="2964320391" sldId="684"/>
        </pc:sldMkLst>
      </pc:sldChg>
      <pc:sldChg chg="addSp delSp modSp add mod ord">
        <pc:chgData name="Blizard, Audrey" userId="dc69f80e-8b33-47a1-b210-da68b30ed33c" providerId="ADAL" clId="{ABB8EADD-2B7E-49DF-BB9A-EC7A3DA815A5}" dt="2022-12-29T20:32:34.774" v="51948" actId="20577"/>
        <pc:sldMkLst>
          <pc:docMk/>
          <pc:sldMk cId="1127266268" sldId="685"/>
        </pc:sldMkLst>
      </pc:sldChg>
      <pc:sldChg chg="addSp delSp modSp add mod ord">
        <pc:chgData name="Blizard, Audrey" userId="dc69f80e-8b33-47a1-b210-da68b30ed33c" providerId="ADAL" clId="{ABB8EADD-2B7E-49DF-BB9A-EC7A3DA815A5}" dt="2022-12-29T20:35:00.275" v="52043" actId="14100"/>
        <pc:sldMkLst>
          <pc:docMk/>
          <pc:sldMk cId="304191167" sldId="686"/>
        </pc:sldMkLst>
      </pc:sldChg>
      <pc:sldChg chg="modSp add del mod">
        <pc:chgData name="Blizard, Audrey" userId="dc69f80e-8b33-47a1-b210-da68b30ed33c" providerId="ADAL" clId="{ABB8EADD-2B7E-49DF-BB9A-EC7A3DA815A5}" dt="2022-11-28T20:56:43.297" v="31562" actId="47"/>
        <pc:sldMkLst>
          <pc:docMk/>
          <pc:sldMk cId="5721862" sldId="687"/>
        </pc:sldMkLst>
      </pc:sldChg>
      <pc:sldChg chg="addSp delSp modSp add mod">
        <pc:chgData name="Blizard, Audrey" userId="dc69f80e-8b33-47a1-b210-da68b30ed33c" providerId="ADAL" clId="{ABB8EADD-2B7E-49DF-BB9A-EC7A3DA815A5}" dt="2022-12-29T20:35:58.766" v="52055" actId="20577"/>
        <pc:sldMkLst>
          <pc:docMk/>
          <pc:sldMk cId="2755202284" sldId="687"/>
        </pc:sldMkLst>
      </pc:sldChg>
      <pc:sldChg chg="modSp add del mod">
        <pc:chgData name="Blizard, Audrey" userId="dc69f80e-8b33-47a1-b210-da68b30ed33c" providerId="ADAL" clId="{ABB8EADD-2B7E-49DF-BB9A-EC7A3DA815A5}" dt="2022-11-28T20:32:25.993" v="30812" actId="47"/>
        <pc:sldMkLst>
          <pc:docMk/>
          <pc:sldMk cId="3796487113" sldId="687"/>
        </pc:sldMkLst>
      </pc:sldChg>
      <pc:sldChg chg="modSp add mod">
        <pc:chgData name="Blizard, Audrey" userId="dc69f80e-8b33-47a1-b210-da68b30ed33c" providerId="ADAL" clId="{ABB8EADD-2B7E-49DF-BB9A-EC7A3DA815A5}" dt="2022-12-19T20:38:07.030" v="48539" actId="12385"/>
        <pc:sldMkLst>
          <pc:docMk/>
          <pc:sldMk cId="688395250" sldId="688"/>
        </pc:sldMkLst>
      </pc:sldChg>
      <pc:sldChg chg="add del">
        <pc:chgData name="Blizard, Audrey" userId="dc69f80e-8b33-47a1-b210-da68b30ed33c" providerId="ADAL" clId="{ABB8EADD-2B7E-49DF-BB9A-EC7A3DA815A5}" dt="2022-11-28T20:57:38.397" v="31572" actId="47"/>
        <pc:sldMkLst>
          <pc:docMk/>
          <pc:sldMk cId="1573566140" sldId="689"/>
        </pc:sldMkLst>
      </pc:sldChg>
      <pc:sldChg chg="modSp add mod">
        <pc:chgData name="Blizard, Audrey" userId="dc69f80e-8b33-47a1-b210-da68b30ed33c" providerId="ADAL" clId="{ABB8EADD-2B7E-49DF-BB9A-EC7A3DA815A5}" dt="2022-12-19T20:38:20.253" v="48540" actId="12385"/>
        <pc:sldMkLst>
          <pc:docMk/>
          <pc:sldMk cId="3873482261" sldId="689"/>
        </pc:sldMkLst>
      </pc:sldChg>
      <pc:sldChg chg="modSp new mod">
        <pc:chgData name="Blizard, Audrey" userId="dc69f80e-8b33-47a1-b210-da68b30ed33c" providerId="ADAL" clId="{ABB8EADD-2B7E-49DF-BB9A-EC7A3DA815A5}" dt="2022-12-15T21:47:42.107" v="42467" actId="20577"/>
        <pc:sldMkLst>
          <pc:docMk/>
          <pc:sldMk cId="4115365819" sldId="690"/>
        </pc:sldMkLst>
      </pc:sldChg>
      <pc:sldChg chg="addSp delSp modSp new mod ord">
        <pc:chgData name="Blizard, Audrey" userId="dc69f80e-8b33-47a1-b210-da68b30ed33c" providerId="ADAL" clId="{ABB8EADD-2B7E-49DF-BB9A-EC7A3DA815A5}" dt="2022-12-15T21:38:56.040" v="42421" actId="20577"/>
        <pc:sldMkLst>
          <pc:docMk/>
          <pc:sldMk cId="3763724275" sldId="691"/>
        </pc:sldMkLst>
      </pc:sldChg>
      <pc:sldChg chg="modSp new mod">
        <pc:chgData name="Blizard, Audrey" userId="dc69f80e-8b33-47a1-b210-da68b30ed33c" providerId="ADAL" clId="{ABB8EADD-2B7E-49DF-BB9A-EC7A3DA815A5}" dt="2022-12-15T21:38:52.514" v="42415" actId="20577"/>
        <pc:sldMkLst>
          <pc:docMk/>
          <pc:sldMk cId="2993597252" sldId="692"/>
        </pc:sldMkLst>
      </pc:sldChg>
      <pc:sldChg chg="modSp new mod ord">
        <pc:chgData name="Blizard, Audrey" userId="dc69f80e-8b33-47a1-b210-da68b30ed33c" providerId="ADAL" clId="{ABB8EADD-2B7E-49DF-BB9A-EC7A3DA815A5}" dt="2023-01-02T22:17:37.685" v="57521"/>
        <pc:sldMkLst>
          <pc:docMk/>
          <pc:sldMk cId="3394047191" sldId="693"/>
        </pc:sldMkLst>
      </pc:sldChg>
      <pc:sldChg chg="addSp delSp modSp new mod">
        <pc:chgData name="Blizard, Audrey" userId="dc69f80e-8b33-47a1-b210-da68b30ed33c" providerId="ADAL" clId="{ABB8EADD-2B7E-49DF-BB9A-EC7A3DA815A5}" dt="2022-12-29T20:38:12.004" v="52063" actId="255"/>
        <pc:sldMkLst>
          <pc:docMk/>
          <pc:sldMk cId="483077546" sldId="694"/>
        </pc:sldMkLst>
      </pc:sldChg>
      <pc:sldChg chg="addSp delSp modSp new mod">
        <pc:chgData name="Blizard, Audrey" userId="dc69f80e-8b33-47a1-b210-da68b30ed33c" providerId="ADAL" clId="{ABB8EADD-2B7E-49DF-BB9A-EC7A3DA815A5}" dt="2023-01-04T22:33:36.329" v="64518" actId="313"/>
        <pc:sldMkLst>
          <pc:docMk/>
          <pc:sldMk cId="669174099" sldId="695"/>
        </pc:sldMkLst>
      </pc:sldChg>
      <pc:sldChg chg="addSp delSp modSp new mod">
        <pc:chgData name="Blizard, Audrey" userId="dc69f80e-8b33-47a1-b210-da68b30ed33c" providerId="ADAL" clId="{ABB8EADD-2B7E-49DF-BB9A-EC7A3DA815A5}" dt="2023-01-04T22:33:47.158" v="64531"/>
        <pc:sldMkLst>
          <pc:docMk/>
          <pc:sldMk cId="2863963175" sldId="696"/>
        </pc:sldMkLst>
      </pc:sldChg>
      <pc:sldChg chg="addSp delSp modSp new mod ord">
        <pc:chgData name="Blizard, Audrey" userId="dc69f80e-8b33-47a1-b210-da68b30ed33c" providerId="ADAL" clId="{ABB8EADD-2B7E-49DF-BB9A-EC7A3DA815A5}" dt="2023-01-04T22:34:16.935" v="64575" actId="14100"/>
        <pc:sldMkLst>
          <pc:docMk/>
          <pc:sldMk cId="2536507827" sldId="697"/>
        </pc:sldMkLst>
      </pc:sldChg>
      <pc:sldChg chg="addSp delSp modSp new mod">
        <pc:chgData name="Blizard, Audrey" userId="dc69f80e-8b33-47a1-b210-da68b30ed33c" providerId="ADAL" clId="{ABB8EADD-2B7E-49DF-BB9A-EC7A3DA815A5}" dt="2023-01-04T22:36:58.464" v="64637"/>
        <pc:sldMkLst>
          <pc:docMk/>
          <pc:sldMk cId="3431600598" sldId="698"/>
        </pc:sldMkLst>
      </pc:sldChg>
      <pc:sldChg chg="addSp delSp modSp new mod">
        <pc:chgData name="Blizard, Audrey" userId="dc69f80e-8b33-47a1-b210-da68b30ed33c" providerId="ADAL" clId="{ABB8EADD-2B7E-49DF-BB9A-EC7A3DA815A5}" dt="2023-01-04T22:37:09.042" v="64650"/>
        <pc:sldMkLst>
          <pc:docMk/>
          <pc:sldMk cId="1185896530" sldId="699"/>
        </pc:sldMkLst>
      </pc:sldChg>
      <pc:sldChg chg="addSp delSp modSp new mod">
        <pc:chgData name="Blizard, Audrey" userId="dc69f80e-8b33-47a1-b210-da68b30ed33c" providerId="ADAL" clId="{ABB8EADD-2B7E-49DF-BB9A-EC7A3DA815A5}" dt="2023-01-04T22:37:17.287" v="64663"/>
        <pc:sldMkLst>
          <pc:docMk/>
          <pc:sldMk cId="741189755" sldId="700"/>
        </pc:sldMkLst>
      </pc:sldChg>
      <pc:sldChg chg="addSp delSp modSp new mod">
        <pc:chgData name="Blizard, Audrey" userId="dc69f80e-8b33-47a1-b210-da68b30ed33c" providerId="ADAL" clId="{ABB8EADD-2B7E-49DF-BB9A-EC7A3DA815A5}" dt="2023-01-04T22:37:31.676" v="64678"/>
        <pc:sldMkLst>
          <pc:docMk/>
          <pc:sldMk cId="1114516550" sldId="701"/>
        </pc:sldMkLst>
      </pc:sldChg>
      <pc:sldChg chg="modSp new del mod">
        <pc:chgData name="Blizard, Audrey" userId="dc69f80e-8b33-47a1-b210-da68b30ed33c" providerId="ADAL" clId="{ABB8EADD-2B7E-49DF-BB9A-EC7A3DA815A5}" dt="2022-12-30T15:20:49.219" v="55146" actId="2696"/>
        <pc:sldMkLst>
          <pc:docMk/>
          <pc:sldMk cId="800647858" sldId="702"/>
        </pc:sldMkLst>
      </pc:sldChg>
      <pc:sldChg chg="addSp delSp modSp new mod">
        <pc:chgData name="Blizard, Audrey" userId="dc69f80e-8b33-47a1-b210-da68b30ed33c" providerId="ADAL" clId="{ABB8EADD-2B7E-49DF-BB9A-EC7A3DA815A5}" dt="2023-01-04T22:38:02.477" v="64727" actId="20577"/>
        <pc:sldMkLst>
          <pc:docMk/>
          <pc:sldMk cId="1798552400" sldId="703"/>
        </pc:sldMkLst>
      </pc:sldChg>
      <pc:sldChg chg="addSp delSp modSp new mod">
        <pc:chgData name="Blizard, Audrey" userId="dc69f80e-8b33-47a1-b210-da68b30ed33c" providerId="ADAL" clId="{ABB8EADD-2B7E-49DF-BB9A-EC7A3DA815A5}" dt="2023-01-04T22:30:51.211" v="64421" actId="20577"/>
        <pc:sldMkLst>
          <pc:docMk/>
          <pc:sldMk cId="1172162494" sldId="704"/>
        </pc:sldMkLst>
      </pc:sldChg>
      <pc:sldChg chg="addSp delSp modSp add mod">
        <pc:chgData name="Blizard, Audrey" userId="dc69f80e-8b33-47a1-b210-da68b30ed33c" providerId="ADAL" clId="{ABB8EADD-2B7E-49DF-BB9A-EC7A3DA815A5}" dt="2023-01-04T22:32:50.155" v="64474" actId="14100"/>
        <pc:sldMkLst>
          <pc:docMk/>
          <pc:sldMk cId="2826526624" sldId="705"/>
        </pc:sldMkLst>
      </pc:sldChg>
      <pc:sldChg chg="addSp delSp modSp add del mod ord">
        <pc:chgData name="Blizard, Audrey" userId="dc69f80e-8b33-47a1-b210-da68b30ed33c" providerId="ADAL" clId="{ABB8EADD-2B7E-49DF-BB9A-EC7A3DA815A5}" dt="2022-12-19T21:07:49.488" v="49050" actId="47"/>
        <pc:sldMkLst>
          <pc:docMk/>
          <pc:sldMk cId="2686958781" sldId="706"/>
        </pc:sldMkLst>
      </pc:sldChg>
      <pc:sldChg chg="addSp delSp modSp add mod">
        <pc:chgData name="Blizard, Audrey" userId="dc69f80e-8b33-47a1-b210-da68b30ed33c" providerId="ADAL" clId="{ABB8EADD-2B7E-49DF-BB9A-EC7A3DA815A5}" dt="2022-12-29T20:38:39.577" v="52069"/>
        <pc:sldMkLst>
          <pc:docMk/>
          <pc:sldMk cId="1559943011" sldId="707"/>
        </pc:sldMkLst>
      </pc:sldChg>
      <pc:sldChg chg="addSp delSp modSp add del mod">
        <pc:chgData name="Blizard, Audrey" userId="dc69f80e-8b33-47a1-b210-da68b30ed33c" providerId="ADAL" clId="{ABB8EADD-2B7E-49DF-BB9A-EC7A3DA815A5}" dt="2022-12-29T20:38:56.053" v="52071"/>
        <pc:sldMkLst>
          <pc:docMk/>
          <pc:sldMk cId="284834748" sldId="708"/>
        </pc:sldMkLst>
      </pc:sldChg>
      <pc:sldChg chg="addSp delSp modSp add mod ord">
        <pc:chgData name="Blizard, Audrey" userId="dc69f80e-8b33-47a1-b210-da68b30ed33c" providerId="ADAL" clId="{ABB8EADD-2B7E-49DF-BB9A-EC7A3DA815A5}" dt="2022-12-29T20:39:22.281" v="52076"/>
        <pc:sldMkLst>
          <pc:docMk/>
          <pc:sldMk cId="1309421849" sldId="709"/>
        </pc:sldMkLst>
      </pc:sldChg>
      <pc:sldChg chg="new del">
        <pc:chgData name="Blizard, Audrey" userId="dc69f80e-8b33-47a1-b210-da68b30ed33c" providerId="ADAL" clId="{ABB8EADD-2B7E-49DF-BB9A-EC7A3DA815A5}" dt="2022-12-29T20:52:14.279" v="52159" actId="2696"/>
        <pc:sldMkLst>
          <pc:docMk/>
          <pc:sldMk cId="3499950946" sldId="710"/>
        </pc:sldMkLst>
      </pc:sldChg>
      <pc:sldChg chg="addSp delSp modSp add mod ord">
        <pc:chgData name="Blizard, Audrey" userId="dc69f80e-8b33-47a1-b210-da68b30ed33c" providerId="ADAL" clId="{ABB8EADD-2B7E-49DF-BB9A-EC7A3DA815A5}" dt="2022-12-29T20:51:52.505" v="52081" actId="1076"/>
        <pc:sldMkLst>
          <pc:docMk/>
          <pc:sldMk cId="3693512363" sldId="711"/>
        </pc:sldMkLst>
      </pc:sldChg>
      <pc:sldChg chg="addSp delSp modSp add mod">
        <pc:chgData name="Blizard, Audrey" userId="dc69f80e-8b33-47a1-b210-da68b30ed33c" providerId="ADAL" clId="{ABB8EADD-2B7E-49DF-BB9A-EC7A3DA815A5}" dt="2023-01-05T19:23:59.768" v="74118" actId="1076"/>
        <pc:sldMkLst>
          <pc:docMk/>
          <pc:sldMk cId="797770433" sldId="712"/>
        </pc:sldMkLst>
      </pc:sldChg>
      <pc:sldChg chg="addSp delSp modSp new mod">
        <pc:chgData name="Blizard, Audrey" userId="dc69f80e-8b33-47a1-b210-da68b30ed33c" providerId="ADAL" clId="{ABB8EADD-2B7E-49DF-BB9A-EC7A3DA815A5}" dt="2023-01-04T22:38:22.827" v="64751" actId="14100"/>
        <pc:sldMkLst>
          <pc:docMk/>
          <pc:sldMk cId="1484775749" sldId="713"/>
        </pc:sldMkLst>
      </pc:sldChg>
      <pc:sldChg chg="addSp delSp modSp add del mod ord">
        <pc:chgData name="Blizard, Audrey" userId="dc69f80e-8b33-47a1-b210-da68b30ed33c" providerId="ADAL" clId="{ABB8EADD-2B7E-49DF-BB9A-EC7A3DA815A5}" dt="2022-12-29T19:48:38.342" v="51625" actId="47"/>
        <pc:sldMkLst>
          <pc:docMk/>
          <pc:sldMk cId="3513865924" sldId="713"/>
        </pc:sldMkLst>
      </pc:sldChg>
      <pc:sldChg chg="addSp delSp modSp add mod">
        <pc:chgData name="Blizard, Audrey" userId="dc69f80e-8b33-47a1-b210-da68b30ed33c" providerId="ADAL" clId="{ABB8EADD-2B7E-49DF-BB9A-EC7A3DA815A5}" dt="2023-01-05T15:00:03.382" v="64867" actId="14100"/>
        <pc:sldMkLst>
          <pc:docMk/>
          <pc:sldMk cId="979388848" sldId="714"/>
        </pc:sldMkLst>
      </pc:sldChg>
      <pc:sldChg chg="modSp new del mod">
        <pc:chgData name="Blizard, Audrey" userId="dc69f80e-8b33-47a1-b210-da68b30ed33c" providerId="ADAL" clId="{ABB8EADD-2B7E-49DF-BB9A-EC7A3DA815A5}" dt="2023-01-05T20:28:26.583" v="77537" actId="2696"/>
        <pc:sldMkLst>
          <pc:docMk/>
          <pc:sldMk cId="767345500" sldId="715"/>
        </pc:sldMkLst>
      </pc:sldChg>
      <pc:sldChg chg="addSp delSp modSp new del mod">
        <pc:chgData name="Blizard, Audrey" userId="dc69f80e-8b33-47a1-b210-da68b30ed33c" providerId="ADAL" clId="{ABB8EADD-2B7E-49DF-BB9A-EC7A3DA815A5}" dt="2023-01-04T22:29:48.161" v="64394" actId="47"/>
        <pc:sldMkLst>
          <pc:docMk/>
          <pc:sldMk cId="1832644755" sldId="716"/>
        </pc:sldMkLst>
      </pc:sldChg>
      <pc:sldChg chg="addSp add del mod">
        <pc:chgData name="Blizard, Audrey" userId="dc69f80e-8b33-47a1-b210-da68b30ed33c" providerId="ADAL" clId="{ABB8EADD-2B7E-49DF-BB9A-EC7A3DA815A5}" dt="2023-01-04T22:29:48.161" v="64394" actId="47"/>
        <pc:sldMkLst>
          <pc:docMk/>
          <pc:sldMk cId="1279114870" sldId="717"/>
        </pc:sldMkLst>
      </pc:sldChg>
      <pc:sldChg chg="addSp add del mod">
        <pc:chgData name="Blizard, Audrey" userId="dc69f80e-8b33-47a1-b210-da68b30ed33c" providerId="ADAL" clId="{ABB8EADD-2B7E-49DF-BB9A-EC7A3DA815A5}" dt="2023-01-04T22:29:48.161" v="64394" actId="47"/>
        <pc:sldMkLst>
          <pc:docMk/>
          <pc:sldMk cId="960955925" sldId="718"/>
        </pc:sldMkLst>
      </pc:sldChg>
      <pc:sldChg chg="addSp add del mod ord">
        <pc:chgData name="Blizard, Audrey" userId="dc69f80e-8b33-47a1-b210-da68b30ed33c" providerId="ADAL" clId="{ABB8EADD-2B7E-49DF-BB9A-EC7A3DA815A5}" dt="2023-01-04T22:29:48.161" v="64394" actId="47"/>
        <pc:sldMkLst>
          <pc:docMk/>
          <pc:sldMk cId="3278779359" sldId="719"/>
        </pc:sldMkLst>
      </pc:sldChg>
      <pc:sldChg chg="addSp add del mod">
        <pc:chgData name="Blizard, Audrey" userId="dc69f80e-8b33-47a1-b210-da68b30ed33c" providerId="ADAL" clId="{ABB8EADD-2B7E-49DF-BB9A-EC7A3DA815A5}" dt="2023-01-04T22:29:48.161" v="64394" actId="47"/>
        <pc:sldMkLst>
          <pc:docMk/>
          <pc:sldMk cId="548788905" sldId="720"/>
        </pc:sldMkLst>
      </pc:sldChg>
      <pc:sldChg chg="addSp add del mod">
        <pc:chgData name="Blizard, Audrey" userId="dc69f80e-8b33-47a1-b210-da68b30ed33c" providerId="ADAL" clId="{ABB8EADD-2B7E-49DF-BB9A-EC7A3DA815A5}" dt="2023-01-04T22:29:48.161" v="64394" actId="47"/>
        <pc:sldMkLst>
          <pc:docMk/>
          <pc:sldMk cId="1662864423" sldId="721"/>
        </pc:sldMkLst>
      </pc:sldChg>
      <pc:sldChg chg="addSp modSp add del mod">
        <pc:chgData name="Blizard, Audrey" userId="dc69f80e-8b33-47a1-b210-da68b30ed33c" providerId="ADAL" clId="{ABB8EADD-2B7E-49DF-BB9A-EC7A3DA815A5}" dt="2023-01-04T22:29:48.161" v="64394" actId="47"/>
        <pc:sldMkLst>
          <pc:docMk/>
          <pc:sldMk cId="2039230059" sldId="722"/>
        </pc:sldMkLst>
      </pc:sldChg>
      <pc:sldChg chg="addSp add del mod">
        <pc:chgData name="Blizard, Audrey" userId="dc69f80e-8b33-47a1-b210-da68b30ed33c" providerId="ADAL" clId="{ABB8EADD-2B7E-49DF-BB9A-EC7A3DA815A5}" dt="2023-01-04T22:29:48.161" v="64394" actId="47"/>
        <pc:sldMkLst>
          <pc:docMk/>
          <pc:sldMk cId="4290825106" sldId="723"/>
        </pc:sldMkLst>
      </pc:sldChg>
      <pc:sldChg chg="addSp add del mod">
        <pc:chgData name="Blizard, Audrey" userId="dc69f80e-8b33-47a1-b210-da68b30ed33c" providerId="ADAL" clId="{ABB8EADD-2B7E-49DF-BB9A-EC7A3DA815A5}" dt="2023-01-04T22:29:48.161" v="64394" actId="47"/>
        <pc:sldMkLst>
          <pc:docMk/>
          <pc:sldMk cId="38392271" sldId="724"/>
        </pc:sldMkLst>
      </pc:sldChg>
      <pc:sldChg chg="addSp delSp modSp add mod">
        <pc:chgData name="Blizard, Audrey" userId="dc69f80e-8b33-47a1-b210-da68b30ed33c" providerId="ADAL" clId="{ABB8EADD-2B7E-49DF-BB9A-EC7A3DA815A5}" dt="2023-01-05T15:09:45.798" v="65518" actId="20577"/>
        <pc:sldMkLst>
          <pc:docMk/>
          <pc:sldMk cId="214777833" sldId="725"/>
        </pc:sldMkLst>
      </pc:sldChg>
      <pc:sldChg chg="add del">
        <pc:chgData name="Blizard, Audrey" userId="dc69f80e-8b33-47a1-b210-da68b30ed33c" providerId="ADAL" clId="{ABB8EADD-2B7E-49DF-BB9A-EC7A3DA815A5}" dt="2023-01-04T22:30:32.233" v="64396" actId="2696"/>
        <pc:sldMkLst>
          <pc:docMk/>
          <pc:sldMk cId="4211239946" sldId="726"/>
        </pc:sldMkLst>
      </pc:sldChg>
      <pc:sldChg chg="add del">
        <pc:chgData name="Blizard, Audrey" userId="dc69f80e-8b33-47a1-b210-da68b30ed33c" providerId="ADAL" clId="{ABB8EADD-2B7E-49DF-BB9A-EC7A3DA815A5}" dt="2023-01-04T22:30:32.233" v="64396" actId="2696"/>
        <pc:sldMkLst>
          <pc:docMk/>
          <pc:sldMk cId="4212277291" sldId="727"/>
        </pc:sldMkLst>
      </pc:sldChg>
      <pc:sldChg chg="addSp delSp modSp new mod">
        <pc:chgData name="Blizard, Audrey" userId="dc69f80e-8b33-47a1-b210-da68b30ed33c" providerId="ADAL" clId="{ABB8EADD-2B7E-49DF-BB9A-EC7A3DA815A5}" dt="2023-01-03T16:59:49.485" v="58387" actId="20577"/>
        <pc:sldMkLst>
          <pc:docMk/>
          <pc:sldMk cId="1967603090" sldId="728"/>
        </pc:sldMkLst>
      </pc:sldChg>
      <pc:sldChg chg="delSp modSp add del mod ord">
        <pc:chgData name="Blizard, Audrey" userId="dc69f80e-8b33-47a1-b210-da68b30ed33c" providerId="ADAL" clId="{ABB8EADD-2B7E-49DF-BB9A-EC7A3DA815A5}" dt="2023-01-04T19:21:49.288" v="62945" actId="2696"/>
        <pc:sldMkLst>
          <pc:docMk/>
          <pc:sldMk cId="2514976870" sldId="729"/>
        </pc:sldMkLst>
      </pc:sldChg>
      <pc:sldChg chg="modSp add mod">
        <pc:chgData name="Blizard, Audrey" userId="dc69f80e-8b33-47a1-b210-da68b30ed33c" providerId="ADAL" clId="{ABB8EADD-2B7E-49DF-BB9A-EC7A3DA815A5}" dt="2023-01-05T16:23:37.782" v="66746" actId="404"/>
        <pc:sldMkLst>
          <pc:docMk/>
          <pc:sldMk cId="1629083367" sldId="730"/>
        </pc:sldMkLst>
      </pc:sldChg>
      <pc:sldChg chg="new del">
        <pc:chgData name="Blizard, Audrey" userId="dc69f80e-8b33-47a1-b210-da68b30ed33c" providerId="ADAL" clId="{ABB8EADD-2B7E-49DF-BB9A-EC7A3DA815A5}" dt="2023-01-04T22:30:32.233" v="64396" actId="2696"/>
        <pc:sldMkLst>
          <pc:docMk/>
          <pc:sldMk cId="3171097879" sldId="731"/>
        </pc:sldMkLst>
      </pc:sldChg>
      <pc:sldChg chg="addSp delSp modSp add mod">
        <pc:chgData name="Blizard, Audrey" userId="dc69f80e-8b33-47a1-b210-da68b30ed33c" providerId="ADAL" clId="{ABB8EADD-2B7E-49DF-BB9A-EC7A3DA815A5}" dt="2023-01-05T16:30:18.184" v="66862" actId="14100"/>
        <pc:sldMkLst>
          <pc:docMk/>
          <pc:sldMk cId="3866383459" sldId="731"/>
        </pc:sldMkLst>
      </pc:sldChg>
      <pc:sldChg chg="addSp delSp modSp add mod">
        <pc:chgData name="Blizard, Audrey" userId="dc69f80e-8b33-47a1-b210-da68b30ed33c" providerId="ADAL" clId="{ABB8EADD-2B7E-49DF-BB9A-EC7A3DA815A5}" dt="2023-01-05T20:03:54.107" v="75811" actId="20577"/>
        <pc:sldMkLst>
          <pc:docMk/>
          <pc:sldMk cId="2679300145" sldId="732"/>
        </pc:sldMkLst>
      </pc:sldChg>
      <pc:sldChg chg="addSp delSp modSp add mod">
        <pc:chgData name="Blizard, Audrey" userId="dc69f80e-8b33-47a1-b210-da68b30ed33c" providerId="ADAL" clId="{ABB8EADD-2B7E-49DF-BB9A-EC7A3DA815A5}" dt="2023-01-05T17:12:19.899" v="67958" actId="14100"/>
        <pc:sldMkLst>
          <pc:docMk/>
          <pc:sldMk cId="2365649772" sldId="733"/>
        </pc:sldMkLst>
      </pc:sldChg>
      <pc:sldChg chg="addSp delSp modSp add mod">
        <pc:chgData name="Blizard, Audrey" userId="dc69f80e-8b33-47a1-b210-da68b30ed33c" providerId="ADAL" clId="{ABB8EADD-2B7E-49DF-BB9A-EC7A3DA815A5}" dt="2023-01-05T16:57:54.576" v="67836" actId="20577"/>
        <pc:sldMkLst>
          <pc:docMk/>
          <pc:sldMk cId="2169376274" sldId="734"/>
        </pc:sldMkLst>
      </pc:sldChg>
      <pc:sldChg chg="addSp delSp modSp add mod">
        <pc:chgData name="Blizard, Audrey" userId="dc69f80e-8b33-47a1-b210-da68b30ed33c" providerId="ADAL" clId="{ABB8EADD-2B7E-49DF-BB9A-EC7A3DA815A5}" dt="2023-01-05T16:55:41.832" v="67716" actId="20577"/>
        <pc:sldMkLst>
          <pc:docMk/>
          <pc:sldMk cId="3628097351" sldId="735"/>
        </pc:sldMkLst>
      </pc:sldChg>
      <pc:sldChg chg="addSp delSp modSp add mod">
        <pc:chgData name="Blizard, Audrey" userId="dc69f80e-8b33-47a1-b210-da68b30ed33c" providerId="ADAL" clId="{ABB8EADD-2B7E-49DF-BB9A-EC7A3DA815A5}" dt="2023-01-05T20:21:37.016" v="77024" actId="14100"/>
        <pc:sldMkLst>
          <pc:docMk/>
          <pc:sldMk cId="4249575664" sldId="736"/>
        </pc:sldMkLst>
      </pc:sldChg>
      <pc:sldChg chg="addSp delSp modSp add mod">
        <pc:chgData name="Blizard, Audrey" userId="dc69f80e-8b33-47a1-b210-da68b30ed33c" providerId="ADAL" clId="{ABB8EADD-2B7E-49DF-BB9A-EC7A3DA815A5}" dt="2023-01-05T17:18:34.135" v="68485" actId="1582"/>
        <pc:sldMkLst>
          <pc:docMk/>
          <pc:sldMk cId="1224214720" sldId="737"/>
        </pc:sldMkLst>
      </pc:sldChg>
      <pc:sldChg chg="addSp delSp modSp add mod">
        <pc:chgData name="Blizard, Audrey" userId="dc69f80e-8b33-47a1-b210-da68b30ed33c" providerId="ADAL" clId="{ABB8EADD-2B7E-49DF-BB9A-EC7A3DA815A5}" dt="2023-01-05T17:23:06.406" v="68838" actId="14100"/>
        <pc:sldMkLst>
          <pc:docMk/>
          <pc:sldMk cId="3812437942" sldId="738"/>
        </pc:sldMkLst>
      </pc:sldChg>
      <pc:sldChg chg="addSp delSp modSp add mod">
        <pc:chgData name="Blizard, Audrey" userId="dc69f80e-8b33-47a1-b210-da68b30ed33c" providerId="ADAL" clId="{ABB8EADD-2B7E-49DF-BB9A-EC7A3DA815A5}" dt="2023-01-05T17:47:31.368" v="69395" actId="14100"/>
        <pc:sldMkLst>
          <pc:docMk/>
          <pc:sldMk cId="2680944873" sldId="739"/>
        </pc:sldMkLst>
      </pc:sldChg>
      <pc:sldChg chg="addSp delSp modSp add mod">
        <pc:chgData name="Blizard, Audrey" userId="dc69f80e-8b33-47a1-b210-da68b30ed33c" providerId="ADAL" clId="{ABB8EADD-2B7E-49DF-BB9A-EC7A3DA815A5}" dt="2023-01-05T18:57:44.343" v="70372" actId="14100"/>
        <pc:sldMkLst>
          <pc:docMk/>
          <pc:sldMk cId="750768317" sldId="740"/>
        </pc:sldMkLst>
      </pc:sldChg>
      <pc:sldChg chg="modSp new mod ord">
        <pc:chgData name="Blizard, Audrey" userId="dc69f80e-8b33-47a1-b210-da68b30ed33c" providerId="ADAL" clId="{ABB8EADD-2B7E-49DF-BB9A-EC7A3DA815A5}" dt="2023-01-05T20:27:27.490" v="77441" actId="20577"/>
        <pc:sldMkLst>
          <pc:docMk/>
          <pc:sldMk cId="4216603508" sldId="741"/>
        </pc:sldMkLst>
      </pc:sldChg>
      <pc:sldChg chg="modSp new mod ord">
        <pc:chgData name="Blizard, Audrey" userId="dc69f80e-8b33-47a1-b210-da68b30ed33c" providerId="ADAL" clId="{ABB8EADD-2B7E-49DF-BB9A-EC7A3DA815A5}" dt="2023-01-05T20:43:21.146" v="77667" actId="20577"/>
        <pc:sldMkLst>
          <pc:docMk/>
          <pc:sldMk cId="637693875" sldId="742"/>
        </pc:sldMkLst>
      </pc:sldChg>
      <pc:sldChg chg="modSp new mod">
        <pc:chgData name="Blizard, Audrey" userId="dc69f80e-8b33-47a1-b210-da68b30ed33c" providerId="ADAL" clId="{ABB8EADD-2B7E-49DF-BB9A-EC7A3DA815A5}" dt="2023-01-05T20:42:50.156" v="77648" actId="20577"/>
        <pc:sldMkLst>
          <pc:docMk/>
          <pc:sldMk cId="734165884" sldId="743"/>
        </pc:sldMkLst>
      </pc:sldChg>
      <pc:sldChg chg="addSp delSp modSp new mod">
        <pc:chgData name="Blizard, Audrey" userId="dc69f80e-8b33-47a1-b210-da68b30ed33c" providerId="ADAL" clId="{ABB8EADD-2B7E-49DF-BB9A-EC7A3DA815A5}" dt="2023-01-05T19:43:25.499" v="75275" actId="313"/>
        <pc:sldMkLst>
          <pc:docMk/>
          <pc:sldMk cId="1835260850" sldId="744"/>
        </pc:sldMkLst>
      </pc:sldChg>
      <pc:sldChg chg="modSp add mod">
        <pc:chgData name="Blizard, Audrey" userId="dc69f80e-8b33-47a1-b210-da68b30ed33c" providerId="ADAL" clId="{ABB8EADD-2B7E-49DF-BB9A-EC7A3DA815A5}" dt="2023-01-05T20:06:19.904" v="75814" actId="2164"/>
        <pc:sldMkLst>
          <pc:docMk/>
          <pc:sldMk cId="1438819148" sldId="745"/>
        </pc:sldMkLst>
      </pc:sldChg>
      <pc:sldChg chg="modSp add del mod ord">
        <pc:chgData name="Blizard, Audrey" userId="dc69f80e-8b33-47a1-b210-da68b30ed33c" providerId="ADAL" clId="{ABB8EADD-2B7E-49DF-BB9A-EC7A3DA815A5}" dt="2023-01-05T20:09:05.363" v="75965" actId="2696"/>
        <pc:sldMkLst>
          <pc:docMk/>
          <pc:sldMk cId="1103772407" sldId="746"/>
        </pc:sldMkLst>
      </pc:sldChg>
      <pc:sldChg chg="modSp add mod ord">
        <pc:chgData name="Blizard, Audrey" userId="dc69f80e-8b33-47a1-b210-da68b30ed33c" providerId="ADAL" clId="{ABB8EADD-2B7E-49DF-BB9A-EC7A3DA815A5}" dt="2023-01-05T20:28:18.877" v="77536" actId="20577"/>
        <pc:sldMkLst>
          <pc:docMk/>
          <pc:sldMk cId="3803938212" sldId="746"/>
        </pc:sldMkLst>
      </pc:sldChg>
      <pc:sldMasterChg chg="addSldLayout delSldLayout">
        <pc:chgData name="Blizard, Audrey" userId="dc69f80e-8b33-47a1-b210-da68b30ed33c" providerId="ADAL" clId="{ABB8EADD-2B7E-49DF-BB9A-EC7A3DA815A5}" dt="2022-11-24T19:43:06.567" v="40" actId="47"/>
        <pc:sldMasterMkLst>
          <pc:docMk/>
          <pc:sldMasterMk cId="1274880374" sldId="2147483664"/>
        </pc:sldMasterMkLst>
        <pc:sldLayoutChg chg="add del">
          <pc:chgData name="Blizard, Audrey" userId="dc69f80e-8b33-47a1-b210-da68b30ed33c" providerId="ADAL" clId="{ABB8EADD-2B7E-49DF-BB9A-EC7A3DA815A5}" dt="2022-11-24T19:43:06.567" v="40" actId="47"/>
          <pc:sldLayoutMkLst>
            <pc:docMk/>
            <pc:sldMasterMk cId="1274880374" sldId="2147483664"/>
            <pc:sldLayoutMk cId="3478218755" sldId="214748368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F2FB72F-6B46-4D0C-9B2A-FE33C9A1A496}"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3506BBA3-2ACE-4EED-998B-EC754D4D8FDC}">
      <dgm:prSet phldrT="[Text]" custT="1"/>
      <dgm:spPr/>
      <dgm:t>
        <a:bodyPr/>
        <a:lstStyle/>
        <a:p>
          <a:pPr algn="l"/>
          <a:r>
            <a:rPr lang="en-US" sz="1600" b="1" i="1" dirty="0"/>
            <a:t>While Loop 1</a:t>
          </a:r>
          <a:r>
            <a:rPr lang="en-US" sz="1600" b="1" dirty="0"/>
            <a:t> </a:t>
          </a:r>
          <a:r>
            <a:rPr lang="en-US" sz="1600" dirty="0"/>
            <a:t>allows for repeating experiments once the code is started. It is exited once the user selects “No” when prompted to “Perform another test?”</a:t>
          </a:r>
        </a:p>
      </dgm:t>
    </dgm:pt>
    <dgm:pt modelId="{12E04405-D2EA-4DE0-A30F-B8B929264C43}" type="parTrans" cxnId="{C400FDD1-0867-4B28-B8C9-46255E492952}">
      <dgm:prSet/>
      <dgm:spPr/>
      <dgm:t>
        <a:bodyPr/>
        <a:lstStyle/>
        <a:p>
          <a:endParaRPr lang="en-US"/>
        </a:p>
      </dgm:t>
    </dgm:pt>
    <dgm:pt modelId="{4DCBBFC7-449B-4C59-AE20-EE7F56CE24A0}" type="sibTrans" cxnId="{C400FDD1-0867-4B28-B8C9-46255E492952}">
      <dgm:prSet/>
      <dgm:spPr/>
      <dgm:t>
        <a:bodyPr/>
        <a:lstStyle/>
        <a:p>
          <a:endParaRPr lang="en-US" dirty="0"/>
        </a:p>
      </dgm:t>
    </dgm:pt>
    <dgm:pt modelId="{6DE58AE2-597D-4ACD-9752-1D4AD3BA99AE}">
      <dgm:prSet phldrT="[Text]" custT="1"/>
      <dgm:spPr/>
      <dgm:t>
        <a:bodyPr/>
        <a:lstStyle/>
        <a:p>
          <a:pPr algn="l"/>
          <a:r>
            <a:rPr lang="en-US" sz="1600" b="1" i="1" dirty="0"/>
            <a:t>For Loop 1 </a:t>
          </a:r>
          <a:r>
            <a:rPr lang="en-US" sz="1600" dirty="0"/>
            <a:t>set to execute once. Loads the calibration parameters</a:t>
          </a:r>
        </a:p>
      </dgm:t>
    </dgm:pt>
    <dgm:pt modelId="{6372E829-9EDF-4508-BB9B-FF6D7B2282C9}" type="parTrans" cxnId="{FFFA7FF8-2137-44A2-9737-DED658D7B5FE}">
      <dgm:prSet/>
      <dgm:spPr/>
      <dgm:t>
        <a:bodyPr/>
        <a:lstStyle/>
        <a:p>
          <a:endParaRPr lang="en-US"/>
        </a:p>
      </dgm:t>
    </dgm:pt>
    <dgm:pt modelId="{9A03AE09-4AF8-40E4-A9F3-9C533562236A}" type="sibTrans" cxnId="{FFFA7FF8-2137-44A2-9737-DED658D7B5FE}">
      <dgm:prSet/>
      <dgm:spPr/>
      <dgm:t>
        <a:bodyPr/>
        <a:lstStyle/>
        <a:p>
          <a:endParaRPr lang="en-US"/>
        </a:p>
      </dgm:t>
    </dgm:pt>
    <dgm:pt modelId="{6925EEDE-90CF-4433-906F-C418703BEE8F}">
      <dgm:prSet phldrT="[Text]" custT="1"/>
      <dgm:spPr/>
      <dgm:t>
        <a:bodyPr/>
        <a:lstStyle/>
        <a:p>
          <a:pPr algn="l"/>
          <a:r>
            <a:rPr lang="en-US" sz="1600" b="1" i="1" dirty="0"/>
            <a:t>While Loop 2 </a:t>
          </a:r>
          <a:r>
            <a:rPr lang="en-US" sz="1600" dirty="0"/>
            <a:t>allows for quick restarts, where the code is restarted without changing any of the settings. It executes after </a:t>
          </a:r>
          <a:r>
            <a:rPr lang="en-US" sz="1600" i="1" dirty="0"/>
            <a:t>For Loop 1</a:t>
          </a:r>
          <a:r>
            <a:rPr lang="en-US" sz="1600" dirty="0"/>
            <a:t> finishes. This loop creates the save files, queues, and tasks. Exits when the user selects “No” when asked “Would you like to Quick Restart?”</a:t>
          </a:r>
        </a:p>
      </dgm:t>
    </dgm:pt>
    <dgm:pt modelId="{4A5C49EA-1A36-456F-9A28-D8409FC47679}" type="parTrans" cxnId="{3033C628-3FB2-4BF7-862B-941280D41138}">
      <dgm:prSet/>
      <dgm:spPr/>
      <dgm:t>
        <a:bodyPr/>
        <a:lstStyle/>
        <a:p>
          <a:endParaRPr lang="en-US"/>
        </a:p>
      </dgm:t>
    </dgm:pt>
    <dgm:pt modelId="{C175084B-52AD-449B-8E22-9A8FBE2BC31A}" type="sibTrans" cxnId="{3033C628-3FB2-4BF7-862B-941280D41138}">
      <dgm:prSet/>
      <dgm:spPr/>
      <dgm:t>
        <a:bodyPr/>
        <a:lstStyle/>
        <a:p>
          <a:endParaRPr lang="en-US"/>
        </a:p>
      </dgm:t>
    </dgm:pt>
    <dgm:pt modelId="{A8CE4F90-FFC6-44EA-9042-C49FCED55453}">
      <dgm:prSet phldrT="[Text]" custT="1"/>
      <dgm:spPr/>
      <dgm:t>
        <a:bodyPr/>
        <a:lstStyle/>
        <a:p>
          <a:pPr algn="l"/>
          <a:r>
            <a:rPr lang="en-US" sz="1600" b="1" i="1" dirty="0"/>
            <a:t>While Loop 3 </a:t>
          </a:r>
          <a:r>
            <a:rPr lang="en-US" sz="1600" dirty="0"/>
            <a:t>starts the two Peltier control sub-vis and contains the data collection and data processing processes. Exits once the data processing is complete.</a:t>
          </a:r>
        </a:p>
      </dgm:t>
    </dgm:pt>
    <dgm:pt modelId="{C4242B20-5B19-4491-A18B-BBD65FD975AB}" type="sibTrans" cxnId="{6ECE24A7-3C77-4E41-B14E-51D35BE73968}">
      <dgm:prSet/>
      <dgm:spPr/>
      <dgm:t>
        <a:bodyPr/>
        <a:lstStyle/>
        <a:p>
          <a:endParaRPr lang="en-US"/>
        </a:p>
      </dgm:t>
    </dgm:pt>
    <dgm:pt modelId="{51223564-0016-408A-AC49-7713A2AC66B0}" type="parTrans" cxnId="{6ECE24A7-3C77-4E41-B14E-51D35BE73968}">
      <dgm:prSet/>
      <dgm:spPr/>
      <dgm:t>
        <a:bodyPr/>
        <a:lstStyle/>
        <a:p>
          <a:endParaRPr lang="en-US"/>
        </a:p>
      </dgm:t>
    </dgm:pt>
    <dgm:pt modelId="{C8A16D13-8D4E-4914-B575-9CBADDB9CEF4}">
      <dgm:prSet custT="1"/>
      <dgm:spPr/>
      <dgm:t>
        <a:bodyPr/>
        <a:lstStyle/>
        <a:p>
          <a:pPr algn="l"/>
          <a:r>
            <a:rPr lang="en-US" sz="1600" b="1" i="1" dirty="0"/>
            <a:t>While Loop 4 </a:t>
          </a:r>
          <a:r>
            <a:rPr lang="en-US" sz="1600" dirty="0"/>
            <a:t>controls data collection. Repeats at every time step to collect data, at the frequency set by the user. Exits when an error occurs, when the timer expires in the timed mode, or when the user presses the “stop data acquisition” button.</a:t>
          </a:r>
        </a:p>
      </dgm:t>
    </dgm:pt>
    <dgm:pt modelId="{B1324640-7579-40C1-BB69-179D7FD83A1B}" type="parTrans" cxnId="{A37F3B82-BBCE-4156-AFB0-C470EDB4A7B6}">
      <dgm:prSet/>
      <dgm:spPr/>
      <dgm:t>
        <a:bodyPr/>
        <a:lstStyle/>
        <a:p>
          <a:endParaRPr lang="en-US"/>
        </a:p>
      </dgm:t>
    </dgm:pt>
    <dgm:pt modelId="{373305F8-16C8-4AC8-B590-1F350A9E5EC1}" type="sibTrans" cxnId="{A37F3B82-BBCE-4156-AFB0-C470EDB4A7B6}">
      <dgm:prSet/>
      <dgm:spPr/>
      <dgm:t>
        <a:bodyPr/>
        <a:lstStyle/>
        <a:p>
          <a:endParaRPr lang="en-US"/>
        </a:p>
      </dgm:t>
    </dgm:pt>
    <dgm:pt modelId="{6120D016-491A-4C6F-9B10-94ACF4491D71}">
      <dgm:prSet custT="1"/>
      <dgm:spPr/>
      <dgm:t>
        <a:bodyPr/>
        <a:lstStyle/>
        <a:p>
          <a:pPr algn="l"/>
          <a:r>
            <a:rPr lang="en-US" sz="1600" b="1" i="1" dirty="0"/>
            <a:t>Sequence Structure 2 </a:t>
          </a:r>
          <a:r>
            <a:rPr lang="en-US" sz="1600" dirty="0"/>
            <a:t>controls data processing. The first panel saves the data if there are no errors and the second shuts down the Peltier sub-vis. Exits once the data is saved and the Peltier control sub-vis are shut down.</a:t>
          </a:r>
        </a:p>
      </dgm:t>
    </dgm:pt>
    <dgm:pt modelId="{AA6A4158-70D3-4B5D-ABD1-77349C158B11}" type="parTrans" cxnId="{58A400D5-3789-4C22-81E8-99AF6D491849}">
      <dgm:prSet/>
      <dgm:spPr/>
      <dgm:t>
        <a:bodyPr/>
        <a:lstStyle/>
        <a:p>
          <a:endParaRPr lang="en-US"/>
        </a:p>
      </dgm:t>
    </dgm:pt>
    <dgm:pt modelId="{8AC062DB-2EEA-4138-99D8-1F7730C1A43C}" type="sibTrans" cxnId="{58A400D5-3789-4C22-81E8-99AF6D491849}">
      <dgm:prSet/>
      <dgm:spPr/>
      <dgm:t>
        <a:bodyPr/>
        <a:lstStyle/>
        <a:p>
          <a:endParaRPr lang="en-US"/>
        </a:p>
      </dgm:t>
    </dgm:pt>
    <dgm:pt modelId="{023EFA56-4DFA-400B-B9F4-6B34433A0573}">
      <dgm:prSet custT="1"/>
      <dgm:spPr/>
      <dgm:t>
        <a:bodyPr/>
        <a:lstStyle/>
        <a:p>
          <a:pPr algn="l"/>
          <a:r>
            <a:rPr lang="en-US" sz="1600" b="1" i="1" dirty="0"/>
            <a:t>Sequence Structure 1 </a:t>
          </a:r>
          <a:r>
            <a:rPr lang="en-US" sz="1600" dirty="0"/>
            <a:t>gathers the user inputs and then configures the front panel based on the user selected inputs.</a:t>
          </a:r>
        </a:p>
      </dgm:t>
    </dgm:pt>
    <dgm:pt modelId="{3862A4D2-FAE4-415C-A71B-B5E6DEB7F7E7}" type="parTrans" cxnId="{AD245DB2-676D-49AF-AD27-161BF1DADE91}">
      <dgm:prSet/>
      <dgm:spPr/>
      <dgm:t>
        <a:bodyPr/>
        <a:lstStyle/>
        <a:p>
          <a:endParaRPr lang="en-US"/>
        </a:p>
      </dgm:t>
    </dgm:pt>
    <dgm:pt modelId="{1A27D4B7-3FE5-482F-9FC9-BDD17E7449E4}" type="sibTrans" cxnId="{AD245DB2-676D-49AF-AD27-161BF1DADE91}">
      <dgm:prSet/>
      <dgm:spPr/>
      <dgm:t>
        <a:bodyPr/>
        <a:lstStyle/>
        <a:p>
          <a:endParaRPr lang="en-US"/>
        </a:p>
      </dgm:t>
    </dgm:pt>
    <dgm:pt modelId="{0BDA8508-049D-4EE6-8FC4-454629F5BD0B}" type="pres">
      <dgm:prSet presAssocID="{4F2FB72F-6B46-4D0C-9B2A-FE33C9A1A496}" presName="Name0" presStyleCnt="0">
        <dgm:presLayoutVars>
          <dgm:chPref val="1"/>
          <dgm:dir/>
          <dgm:animOne val="branch"/>
          <dgm:animLvl val="lvl"/>
          <dgm:resizeHandles/>
        </dgm:presLayoutVars>
      </dgm:prSet>
      <dgm:spPr/>
    </dgm:pt>
    <dgm:pt modelId="{E0BD6125-849E-4D63-8B0C-376DEC1F161D}" type="pres">
      <dgm:prSet presAssocID="{3506BBA3-2ACE-4EED-998B-EC754D4D8FDC}" presName="vertOne" presStyleCnt="0"/>
      <dgm:spPr/>
    </dgm:pt>
    <dgm:pt modelId="{88E88FFA-A851-47A2-AE95-7DF776BBD96E}" type="pres">
      <dgm:prSet presAssocID="{3506BBA3-2ACE-4EED-998B-EC754D4D8FDC}" presName="txOne" presStyleLbl="node0" presStyleIdx="0" presStyleCnt="1" custScaleY="53504">
        <dgm:presLayoutVars>
          <dgm:chPref val="3"/>
        </dgm:presLayoutVars>
      </dgm:prSet>
      <dgm:spPr/>
    </dgm:pt>
    <dgm:pt modelId="{25EA2731-1FC2-47DB-834E-2B68BD3CECB3}" type="pres">
      <dgm:prSet presAssocID="{3506BBA3-2ACE-4EED-998B-EC754D4D8FDC}" presName="parTransOne" presStyleCnt="0"/>
      <dgm:spPr/>
    </dgm:pt>
    <dgm:pt modelId="{E720B90B-E741-404B-996D-A387B426CAD2}" type="pres">
      <dgm:prSet presAssocID="{3506BBA3-2ACE-4EED-998B-EC754D4D8FDC}" presName="horzOne" presStyleCnt="0"/>
      <dgm:spPr/>
    </dgm:pt>
    <dgm:pt modelId="{9FAF58E4-A0B1-4807-AA95-984E56C6B367}" type="pres">
      <dgm:prSet presAssocID="{6DE58AE2-597D-4ACD-9752-1D4AD3BA99AE}" presName="vertTwo" presStyleCnt="0"/>
      <dgm:spPr/>
    </dgm:pt>
    <dgm:pt modelId="{2C86AE73-46D6-496D-819C-4AF28B9AFC9D}" type="pres">
      <dgm:prSet presAssocID="{6DE58AE2-597D-4ACD-9752-1D4AD3BA99AE}" presName="txTwo" presStyleLbl="node2" presStyleIdx="0" presStyleCnt="2" custScaleX="81929">
        <dgm:presLayoutVars>
          <dgm:chPref val="3"/>
        </dgm:presLayoutVars>
      </dgm:prSet>
      <dgm:spPr/>
    </dgm:pt>
    <dgm:pt modelId="{B03A6820-7AD7-4911-9A0D-AB3E470A475B}" type="pres">
      <dgm:prSet presAssocID="{6DE58AE2-597D-4ACD-9752-1D4AD3BA99AE}" presName="parTransTwo" presStyleCnt="0"/>
      <dgm:spPr/>
    </dgm:pt>
    <dgm:pt modelId="{55A8D7DF-C0D7-448F-B140-D99F12984BC3}" type="pres">
      <dgm:prSet presAssocID="{6DE58AE2-597D-4ACD-9752-1D4AD3BA99AE}" presName="horzTwo" presStyleCnt="0"/>
      <dgm:spPr/>
    </dgm:pt>
    <dgm:pt modelId="{33A1608C-911D-42CE-A47E-96F4D7DE6BE0}" type="pres">
      <dgm:prSet presAssocID="{023EFA56-4DFA-400B-B9F4-6B34433A0573}" presName="vertThree" presStyleCnt="0"/>
      <dgm:spPr/>
    </dgm:pt>
    <dgm:pt modelId="{BFEC62A3-F074-4E40-BE92-8E946BE7CD07}" type="pres">
      <dgm:prSet presAssocID="{023EFA56-4DFA-400B-B9F4-6B34433A0573}" presName="txThree" presStyleLbl="node3" presStyleIdx="0" presStyleCnt="2" custScaleX="82101">
        <dgm:presLayoutVars>
          <dgm:chPref val="3"/>
        </dgm:presLayoutVars>
      </dgm:prSet>
      <dgm:spPr/>
    </dgm:pt>
    <dgm:pt modelId="{B7A5B8D8-11BF-46F4-91CB-77C257790562}" type="pres">
      <dgm:prSet presAssocID="{023EFA56-4DFA-400B-B9F4-6B34433A0573}" presName="horzThree" presStyleCnt="0"/>
      <dgm:spPr/>
    </dgm:pt>
    <dgm:pt modelId="{FD252CDE-B03D-46D2-8902-158F11395DE1}" type="pres">
      <dgm:prSet presAssocID="{9A03AE09-4AF8-40E4-A9F3-9C533562236A}" presName="sibSpaceTwo" presStyleCnt="0"/>
      <dgm:spPr/>
    </dgm:pt>
    <dgm:pt modelId="{BD61CDE9-CE16-4C0D-9A9C-1C3565B640F0}" type="pres">
      <dgm:prSet presAssocID="{6925EEDE-90CF-4433-906F-C418703BEE8F}" presName="vertTwo" presStyleCnt="0"/>
      <dgm:spPr/>
    </dgm:pt>
    <dgm:pt modelId="{3AC15EEC-4307-4AD2-BCAA-942E9F4A582D}" type="pres">
      <dgm:prSet presAssocID="{6925EEDE-90CF-4433-906F-C418703BEE8F}" presName="txTwo" presStyleLbl="node2" presStyleIdx="1" presStyleCnt="2">
        <dgm:presLayoutVars>
          <dgm:chPref val="3"/>
        </dgm:presLayoutVars>
      </dgm:prSet>
      <dgm:spPr/>
    </dgm:pt>
    <dgm:pt modelId="{15FCFFB1-7E22-44CA-993D-62AAADBB2996}" type="pres">
      <dgm:prSet presAssocID="{6925EEDE-90CF-4433-906F-C418703BEE8F}" presName="parTransTwo" presStyleCnt="0"/>
      <dgm:spPr/>
    </dgm:pt>
    <dgm:pt modelId="{98071039-C000-4B46-BE19-54C013403245}" type="pres">
      <dgm:prSet presAssocID="{6925EEDE-90CF-4433-906F-C418703BEE8F}" presName="horzTwo" presStyleCnt="0"/>
      <dgm:spPr/>
    </dgm:pt>
    <dgm:pt modelId="{0CCAD336-F4B5-416B-996E-2B7B3DFA5878}" type="pres">
      <dgm:prSet presAssocID="{A8CE4F90-FFC6-44EA-9042-C49FCED55453}" presName="vertThree" presStyleCnt="0"/>
      <dgm:spPr/>
    </dgm:pt>
    <dgm:pt modelId="{0A1D92E0-1B08-4902-A31F-609C22569C62}" type="pres">
      <dgm:prSet presAssocID="{A8CE4F90-FFC6-44EA-9042-C49FCED55453}" presName="txThree" presStyleLbl="node3" presStyleIdx="1" presStyleCnt="2">
        <dgm:presLayoutVars>
          <dgm:chPref val="3"/>
        </dgm:presLayoutVars>
      </dgm:prSet>
      <dgm:spPr/>
    </dgm:pt>
    <dgm:pt modelId="{3AF66EE6-DE0F-41E8-B6CB-822AE138D606}" type="pres">
      <dgm:prSet presAssocID="{A8CE4F90-FFC6-44EA-9042-C49FCED55453}" presName="parTransThree" presStyleCnt="0"/>
      <dgm:spPr/>
    </dgm:pt>
    <dgm:pt modelId="{42A98BE6-FC70-4794-B4B9-2A3BAF1155E7}" type="pres">
      <dgm:prSet presAssocID="{A8CE4F90-FFC6-44EA-9042-C49FCED55453}" presName="horzThree" presStyleCnt="0"/>
      <dgm:spPr/>
    </dgm:pt>
    <dgm:pt modelId="{FA51794B-AF1E-4D75-ABD6-57CC193A8ECD}" type="pres">
      <dgm:prSet presAssocID="{C8A16D13-8D4E-4914-B575-9CBADDB9CEF4}" presName="vertFour" presStyleCnt="0">
        <dgm:presLayoutVars>
          <dgm:chPref val="3"/>
        </dgm:presLayoutVars>
      </dgm:prSet>
      <dgm:spPr/>
    </dgm:pt>
    <dgm:pt modelId="{D7ABCD10-48D7-4826-BD12-8B5C5548438F}" type="pres">
      <dgm:prSet presAssocID="{C8A16D13-8D4E-4914-B575-9CBADDB9CEF4}" presName="txFour" presStyleLbl="node4" presStyleIdx="0" presStyleCnt="2" custScaleX="99826" custScaleY="163758">
        <dgm:presLayoutVars>
          <dgm:chPref val="3"/>
        </dgm:presLayoutVars>
      </dgm:prSet>
      <dgm:spPr/>
    </dgm:pt>
    <dgm:pt modelId="{D7632086-ECCB-4325-8532-88373041D453}" type="pres">
      <dgm:prSet presAssocID="{C8A16D13-8D4E-4914-B575-9CBADDB9CEF4}" presName="horzFour" presStyleCnt="0"/>
      <dgm:spPr/>
    </dgm:pt>
    <dgm:pt modelId="{F41DD83E-5DC7-4D38-8509-4BB5818FE440}" type="pres">
      <dgm:prSet presAssocID="{373305F8-16C8-4AC8-B590-1F350A9E5EC1}" presName="sibSpaceFour" presStyleCnt="0"/>
      <dgm:spPr/>
    </dgm:pt>
    <dgm:pt modelId="{99CBFB70-FBBE-45BA-A908-D00EBE348C29}" type="pres">
      <dgm:prSet presAssocID="{6120D016-491A-4C6F-9B10-94ACF4491D71}" presName="vertFour" presStyleCnt="0">
        <dgm:presLayoutVars>
          <dgm:chPref val="3"/>
        </dgm:presLayoutVars>
      </dgm:prSet>
      <dgm:spPr/>
    </dgm:pt>
    <dgm:pt modelId="{902EB27C-ADB9-49B7-A351-416EDDE0C4DD}" type="pres">
      <dgm:prSet presAssocID="{6120D016-491A-4C6F-9B10-94ACF4491D71}" presName="txFour" presStyleLbl="node4" presStyleIdx="1" presStyleCnt="2" custScaleY="163463">
        <dgm:presLayoutVars>
          <dgm:chPref val="3"/>
        </dgm:presLayoutVars>
      </dgm:prSet>
      <dgm:spPr/>
    </dgm:pt>
    <dgm:pt modelId="{A28AE273-1908-4894-82B7-47F8138E268E}" type="pres">
      <dgm:prSet presAssocID="{6120D016-491A-4C6F-9B10-94ACF4491D71}" presName="horzFour" presStyleCnt="0"/>
      <dgm:spPr/>
    </dgm:pt>
  </dgm:ptLst>
  <dgm:cxnLst>
    <dgm:cxn modelId="{6D0FF407-A219-4F97-8901-7372819416C7}" type="presOf" srcId="{4F2FB72F-6B46-4D0C-9B2A-FE33C9A1A496}" destId="{0BDA8508-049D-4EE6-8FC4-454629F5BD0B}" srcOrd="0" destOrd="0" presId="urn:microsoft.com/office/officeart/2005/8/layout/hierarchy4"/>
    <dgm:cxn modelId="{8299FA08-A8A3-46BE-BFBF-AF2FD497CF63}" type="presOf" srcId="{A8CE4F90-FFC6-44EA-9042-C49FCED55453}" destId="{0A1D92E0-1B08-4902-A31F-609C22569C62}" srcOrd="0" destOrd="0" presId="urn:microsoft.com/office/officeart/2005/8/layout/hierarchy4"/>
    <dgm:cxn modelId="{ECEDB220-81A8-4BB5-99BB-A6DC32B9546E}" type="presOf" srcId="{6120D016-491A-4C6F-9B10-94ACF4491D71}" destId="{902EB27C-ADB9-49B7-A351-416EDDE0C4DD}" srcOrd="0" destOrd="0" presId="urn:microsoft.com/office/officeart/2005/8/layout/hierarchy4"/>
    <dgm:cxn modelId="{3033C628-3FB2-4BF7-862B-941280D41138}" srcId="{3506BBA3-2ACE-4EED-998B-EC754D4D8FDC}" destId="{6925EEDE-90CF-4433-906F-C418703BEE8F}" srcOrd="1" destOrd="0" parTransId="{4A5C49EA-1A36-456F-9A28-D8409FC47679}" sibTransId="{C175084B-52AD-449B-8E22-9A8FBE2BC31A}"/>
    <dgm:cxn modelId="{A3DC3F63-0087-4430-8704-FACF9197212B}" type="presOf" srcId="{023EFA56-4DFA-400B-B9F4-6B34433A0573}" destId="{BFEC62A3-F074-4E40-BE92-8E946BE7CD07}" srcOrd="0" destOrd="0" presId="urn:microsoft.com/office/officeart/2005/8/layout/hierarchy4"/>
    <dgm:cxn modelId="{59CEF746-E9E4-41E3-A103-63E8D4A64300}" type="presOf" srcId="{C8A16D13-8D4E-4914-B575-9CBADDB9CEF4}" destId="{D7ABCD10-48D7-4826-BD12-8B5C5548438F}" srcOrd="0" destOrd="0" presId="urn:microsoft.com/office/officeart/2005/8/layout/hierarchy4"/>
    <dgm:cxn modelId="{A37F3B82-BBCE-4156-AFB0-C470EDB4A7B6}" srcId="{A8CE4F90-FFC6-44EA-9042-C49FCED55453}" destId="{C8A16D13-8D4E-4914-B575-9CBADDB9CEF4}" srcOrd="0" destOrd="0" parTransId="{B1324640-7579-40C1-BB69-179D7FD83A1B}" sibTransId="{373305F8-16C8-4AC8-B590-1F350A9E5EC1}"/>
    <dgm:cxn modelId="{6ECE24A7-3C77-4E41-B14E-51D35BE73968}" srcId="{6925EEDE-90CF-4433-906F-C418703BEE8F}" destId="{A8CE4F90-FFC6-44EA-9042-C49FCED55453}" srcOrd="0" destOrd="0" parTransId="{51223564-0016-408A-AC49-7713A2AC66B0}" sibTransId="{C4242B20-5B19-4491-A18B-BBD65FD975AB}"/>
    <dgm:cxn modelId="{AD245DB2-676D-49AF-AD27-161BF1DADE91}" srcId="{6DE58AE2-597D-4ACD-9752-1D4AD3BA99AE}" destId="{023EFA56-4DFA-400B-B9F4-6B34433A0573}" srcOrd="0" destOrd="0" parTransId="{3862A4D2-FAE4-415C-A71B-B5E6DEB7F7E7}" sibTransId="{1A27D4B7-3FE5-482F-9FC9-BDD17E7449E4}"/>
    <dgm:cxn modelId="{D48E7EB9-BA77-4090-A0FC-981DE969D2F2}" type="presOf" srcId="{3506BBA3-2ACE-4EED-998B-EC754D4D8FDC}" destId="{88E88FFA-A851-47A2-AE95-7DF776BBD96E}" srcOrd="0" destOrd="0" presId="urn:microsoft.com/office/officeart/2005/8/layout/hierarchy4"/>
    <dgm:cxn modelId="{FA0D50BE-1345-4A34-8B42-7878260C2EE9}" type="presOf" srcId="{6925EEDE-90CF-4433-906F-C418703BEE8F}" destId="{3AC15EEC-4307-4AD2-BCAA-942E9F4A582D}" srcOrd="0" destOrd="0" presId="urn:microsoft.com/office/officeart/2005/8/layout/hierarchy4"/>
    <dgm:cxn modelId="{C400FDD1-0867-4B28-B8C9-46255E492952}" srcId="{4F2FB72F-6B46-4D0C-9B2A-FE33C9A1A496}" destId="{3506BBA3-2ACE-4EED-998B-EC754D4D8FDC}" srcOrd="0" destOrd="0" parTransId="{12E04405-D2EA-4DE0-A30F-B8B929264C43}" sibTransId="{4DCBBFC7-449B-4C59-AE20-EE7F56CE24A0}"/>
    <dgm:cxn modelId="{58A400D5-3789-4C22-81E8-99AF6D491849}" srcId="{A8CE4F90-FFC6-44EA-9042-C49FCED55453}" destId="{6120D016-491A-4C6F-9B10-94ACF4491D71}" srcOrd="1" destOrd="0" parTransId="{AA6A4158-70D3-4B5D-ABD1-77349C158B11}" sibTransId="{8AC062DB-2EEA-4138-99D8-1F7730C1A43C}"/>
    <dgm:cxn modelId="{42133FD7-2DC9-4372-BEAD-DFDA3DEB7B8A}" type="presOf" srcId="{6DE58AE2-597D-4ACD-9752-1D4AD3BA99AE}" destId="{2C86AE73-46D6-496D-819C-4AF28B9AFC9D}" srcOrd="0" destOrd="0" presId="urn:microsoft.com/office/officeart/2005/8/layout/hierarchy4"/>
    <dgm:cxn modelId="{FFFA7FF8-2137-44A2-9737-DED658D7B5FE}" srcId="{3506BBA3-2ACE-4EED-998B-EC754D4D8FDC}" destId="{6DE58AE2-597D-4ACD-9752-1D4AD3BA99AE}" srcOrd="0" destOrd="0" parTransId="{6372E829-9EDF-4508-BB9B-FF6D7B2282C9}" sibTransId="{9A03AE09-4AF8-40E4-A9F3-9C533562236A}"/>
    <dgm:cxn modelId="{C0670284-D395-49CF-91EA-E9A350A91567}" type="presParOf" srcId="{0BDA8508-049D-4EE6-8FC4-454629F5BD0B}" destId="{E0BD6125-849E-4D63-8B0C-376DEC1F161D}" srcOrd="0" destOrd="0" presId="urn:microsoft.com/office/officeart/2005/8/layout/hierarchy4"/>
    <dgm:cxn modelId="{E3139C96-E886-45FE-ADC3-020790202E3E}" type="presParOf" srcId="{E0BD6125-849E-4D63-8B0C-376DEC1F161D}" destId="{88E88FFA-A851-47A2-AE95-7DF776BBD96E}" srcOrd="0" destOrd="0" presId="urn:microsoft.com/office/officeart/2005/8/layout/hierarchy4"/>
    <dgm:cxn modelId="{915DFAEB-65E4-4DC7-9691-ED2ED1EB728F}" type="presParOf" srcId="{E0BD6125-849E-4D63-8B0C-376DEC1F161D}" destId="{25EA2731-1FC2-47DB-834E-2B68BD3CECB3}" srcOrd="1" destOrd="0" presId="urn:microsoft.com/office/officeart/2005/8/layout/hierarchy4"/>
    <dgm:cxn modelId="{F7C001B9-4EBF-40EF-A136-F25B3AF3442E}" type="presParOf" srcId="{E0BD6125-849E-4D63-8B0C-376DEC1F161D}" destId="{E720B90B-E741-404B-996D-A387B426CAD2}" srcOrd="2" destOrd="0" presId="urn:microsoft.com/office/officeart/2005/8/layout/hierarchy4"/>
    <dgm:cxn modelId="{BBA83545-3A17-43E6-A318-9398A27A683F}" type="presParOf" srcId="{E720B90B-E741-404B-996D-A387B426CAD2}" destId="{9FAF58E4-A0B1-4807-AA95-984E56C6B367}" srcOrd="0" destOrd="0" presId="urn:microsoft.com/office/officeart/2005/8/layout/hierarchy4"/>
    <dgm:cxn modelId="{41DDA0DC-9480-4717-8406-73AC9328E8D5}" type="presParOf" srcId="{9FAF58E4-A0B1-4807-AA95-984E56C6B367}" destId="{2C86AE73-46D6-496D-819C-4AF28B9AFC9D}" srcOrd="0" destOrd="0" presId="urn:microsoft.com/office/officeart/2005/8/layout/hierarchy4"/>
    <dgm:cxn modelId="{A8D8D655-6E9C-4804-AA46-7EA0645532E1}" type="presParOf" srcId="{9FAF58E4-A0B1-4807-AA95-984E56C6B367}" destId="{B03A6820-7AD7-4911-9A0D-AB3E470A475B}" srcOrd="1" destOrd="0" presId="urn:microsoft.com/office/officeart/2005/8/layout/hierarchy4"/>
    <dgm:cxn modelId="{9F4F9C08-34AE-40BB-A343-4A4B7F90B9D8}" type="presParOf" srcId="{9FAF58E4-A0B1-4807-AA95-984E56C6B367}" destId="{55A8D7DF-C0D7-448F-B140-D99F12984BC3}" srcOrd="2" destOrd="0" presId="urn:microsoft.com/office/officeart/2005/8/layout/hierarchy4"/>
    <dgm:cxn modelId="{E1AB53D9-BFC9-4011-AF9B-C836B8AD770C}" type="presParOf" srcId="{55A8D7DF-C0D7-448F-B140-D99F12984BC3}" destId="{33A1608C-911D-42CE-A47E-96F4D7DE6BE0}" srcOrd="0" destOrd="0" presId="urn:microsoft.com/office/officeart/2005/8/layout/hierarchy4"/>
    <dgm:cxn modelId="{E4F16AD6-D871-4368-BAD8-AE54E23BF4B8}" type="presParOf" srcId="{33A1608C-911D-42CE-A47E-96F4D7DE6BE0}" destId="{BFEC62A3-F074-4E40-BE92-8E946BE7CD07}" srcOrd="0" destOrd="0" presId="urn:microsoft.com/office/officeart/2005/8/layout/hierarchy4"/>
    <dgm:cxn modelId="{118E3BA0-9ECB-4A2D-9326-53EE3A29633B}" type="presParOf" srcId="{33A1608C-911D-42CE-A47E-96F4D7DE6BE0}" destId="{B7A5B8D8-11BF-46F4-91CB-77C257790562}" srcOrd="1" destOrd="0" presId="urn:microsoft.com/office/officeart/2005/8/layout/hierarchy4"/>
    <dgm:cxn modelId="{1F20C9D7-BCEA-44F0-9A99-16D5E5726294}" type="presParOf" srcId="{E720B90B-E741-404B-996D-A387B426CAD2}" destId="{FD252CDE-B03D-46D2-8902-158F11395DE1}" srcOrd="1" destOrd="0" presId="urn:microsoft.com/office/officeart/2005/8/layout/hierarchy4"/>
    <dgm:cxn modelId="{6E5F4A27-5DCE-47E6-9552-B790E303ACAE}" type="presParOf" srcId="{E720B90B-E741-404B-996D-A387B426CAD2}" destId="{BD61CDE9-CE16-4C0D-9A9C-1C3565B640F0}" srcOrd="2" destOrd="0" presId="urn:microsoft.com/office/officeart/2005/8/layout/hierarchy4"/>
    <dgm:cxn modelId="{1D8F5162-4CC6-42D0-B67A-E685F48FC9D4}" type="presParOf" srcId="{BD61CDE9-CE16-4C0D-9A9C-1C3565B640F0}" destId="{3AC15EEC-4307-4AD2-BCAA-942E9F4A582D}" srcOrd="0" destOrd="0" presId="urn:microsoft.com/office/officeart/2005/8/layout/hierarchy4"/>
    <dgm:cxn modelId="{6B03F3F2-159E-4AF8-A15A-085B6B42DEF7}" type="presParOf" srcId="{BD61CDE9-CE16-4C0D-9A9C-1C3565B640F0}" destId="{15FCFFB1-7E22-44CA-993D-62AAADBB2996}" srcOrd="1" destOrd="0" presId="urn:microsoft.com/office/officeart/2005/8/layout/hierarchy4"/>
    <dgm:cxn modelId="{26B81532-E9AA-41B8-B798-63C6916B6A78}" type="presParOf" srcId="{BD61CDE9-CE16-4C0D-9A9C-1C3565B640F0}" destId="{98071039-C000-4B46-BE19-54C013403245}" srcOrd="2" destOrd="0" presId="urn:microsoft.com/office/officeart/2005/8/layout/hierarchy4"/>
    <dgm:cxn modelId="{B0E3EF26-C063-4A88-A662-823910A6CA43}" type="presParOf" srcId="{98071039-C000-4B46-BE19-54C013403245}" destId="{0CCAD336-F4B5-416B-996E-2B7B3DFA5878}" srcOrd="0" destOrd="0" presId="urn:microsoft.com/office/officeart/2005/8/layout/hierarchy4"/>
    <dgm:cxn modelId="{61FE7AE6-482F-4F08-8A37-E2ACC9B8D49E}" type="presParOf" srcId="{0CCAD336-F4B5-416B-996E-2B7B3DFA5878}" destId="{0A1D92E0-1B08-4902-A31F-609C22569C62}" srcOrd="0" destOrd="0" presId="urn:microsoft.com/office/officeart/2005/8/layout/hierarchy4"/>
    <dgm:cxn modelId="{D0F019D1-68E5-4EB8-80E6-1CAD52D10B07}" type="presParOf" srcId="{0CCAD336-F4B5-416B-996E-2B7B3DFA5878}" destId="{3AF66EE6-DE0F-41E8-B6CB-822AE138D606}" srcOrd="1" destOrd="0" presId="urn:microsoft.com/office/officeart/2005/8/layout/hierarchy4"/>
    <dgm:cxn modelId="{68EEB042-D14D-40E8-94D5-98BF0788AB35}" type="presParOf" srcId="{0CCAD336-F4B5-416B-996E-2B7B3DFA5878}" destId="{42A98BE6-FC70-4794-B4B9-2A3BAF1155E7}" srcOrd="2" destOrd="0" presId="urn:microsoft.com/office/officeart/2005/8/layout/hierarchy4"/>
    <dgm:cxn modelId="{7EE05861-F1C5-481E-9263-5DAC225A858D}" type="presParOf" srcId="{42A98BE6-FC70-4794-B4B9-2A3BAF1155E7}" destId="{FA51794B-AF1E-4D75-ABD6-57CC193A8ECD}" srcOrd="0" destOrd="0" presId="urn:microsoft.com/office/officeart/2005/8/layout/hierarchy4"/>
    <dgm:cxn modelId="{EC31B914-9AEA-4396-BE8A-1B6E8569D433}" type="presParOf" srcId="{FA51794B-AF1E-4D75-ABD6-57CC193A8ECD}" destId="{D7ABCD10-48D7-4826-BD12-8B5C5548438F}" srcOrd="0" destOrd="0" presId="urn:microsoft.com/office/officeart/2005/8/layout/hierarchy4"/>
    <dgm:cxn modelId="{CC97078F-7805-4CEC-8E59-404560A1AFD6}" type="presParOf" srcId="{FA51794B-AF1E-4D75-ABD6-57CC193A8ECD}" destId="{D7632086-ECCB-4325-8532-88373041D453}" srcOrd="1" destOrd="0" presId="urn:microsoft.com/office/officeart/2005/8/layout/hierarchy4"/>
    <dgm:cxn modelId="{76A1228C-1EAF-424F-8295-155E2872F64C}" type="presParOf" srcId="{42A98BE6-FC70-4794-B4B9-2A3BAF1155E7}" destId="{F41DD83E-5DC7-4D38-8509-4BB5818FE440}" srcOrd="1" destOrd="0" presId="urn:microsoft.com/office/officeart/2005/8/layout/hierarchy4"/>
    <dgm:cxn modelId="{A335A878-7125-4609-8DAA-9AAE5ED39942}" type="presParOf" srcId="{42A98BE6-FC70-4794-B4B9-2A3BAF1155E7}" destId="{99CBFB70-FBBE-45BA-A908-D00EBE348C29}" srcOrd="2" destOrd="0" presId="urn:microsoft.com/office/officeart/2005/8/layout/hierarchy4"/>
    <dgm:cxn modelId="{2ED8406E-3C81-4AE7-AC5B-4D5656E2EEA6}" type="presParOf" srcId="{99CBFB70-FBBE-45BA-A908-D00EBE348C29}" destId="{902EB27C-ADB9-49B7-A351-416EDDE0C4DD}" srcOrd="0" destOrd="0" presId="urn:microsoft.com/office/officeart/2005/8/layout/hierarchy4"/>
    <dgm:cxn modelId="{51589D1B-E9DB-439C-B617-0AED69B463DF}" type="presParOf" srcId="{99CBFB70-FBBE-45BA-A908-D00EBE348C29}" destId="{A28AE273-1908-4894-82B7-47F8138E268E}"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F2FB72F-6B46-4D0C-9B2A-FE33C9A1A496}" type="doc">
      <dgm:prSet loTypeId="urn:microsoft.com/office/officeart/2005/8/layout/hierarchy4" loCatId="hierarchy" qsTypeId="urn:microsoft.com/office/officeart/2005/8/quickstyle/simple1" qsCatId="simple" csTypeId="urn:microsoft.com/office/officeart/2005/8/colors/accent0_1" csCatId="mainScheme" phldr="1"/>
      <dgm:spPr/>
      <dgm:t>
        <a:bodyPr/>
        <a:lstStyle/>
        <a:p>
          <a:endParaRPr lang="en-US"/>
        </a:p>
      </dgm:t>
    </dgm:pt>
    <dgm:pt modelId="{790DB7D2-C3EE-4978-9AA7-7E3A1276E396}">
      <dgm:prSet phldrT="[Text]" custT="1"/>
      <dgm:spPr/>
      <dgm:t>
        <a:bodyPr/>
        <a:lstStyle/>
        <a:p>
          <a:r>
            <a:rPr lang="en-US" sz="700" b="1" i="1" dirty="0"/>
            <a:t>While Loop 1 </a:t>
          </a:r>
          <a:r>
            <a:rPr lang="en-US" sz="700" dirty="0"/>
            <a:t>sets up communication with controller based on COM variable. Changes end to true if an error occurs.</a:t>
          </a:r>
        </a:p>
      </dgm:t>
    </dgm:pt>
    <dgm:pt modelId="{84A7EF89-5389-46CA-88BE-2AFBAF4303BE}" type="parTrans" cxnId="{F7D61CE9-2172-4B2C-BBA5-E1D74FCE830F}">
      <dgm:prSet/>
      <dgm:spPr/>
      <dgm:t>
        <a:bodyPr/>
        <a:lstStyle/>
        <a:p>
          <a:endParaRPr lang="en-US"/>
        </a:p>
      </dgm:t>
    </dgm:pt>
    <dgm:pt modelId="{0A4B1E6C-CACA-4461-AD61-0CBA88D084E8}" type="sibTrans" cxnId="{F7D61CE9-2172-4B2C-BBA5-E1D74FCE830F}">
      <dgm:prSet/>
      <dgm:spPr/>
      <dgm:t>
        <a:bodyPr/>
        <a:lstStyle/>
        <a:p>
          <a:endParaRPr lang="en-US"/>
        </a:p>
      </dgm:t>
    </dgm:pt>
    <dgm:pt modelId="{6C649336-D5AD-4F61-BF86-6502C2A8F605}">
      <dgm:prSet phldrT="[Text]" custT="1"/>
      <dgm:spPr/>
      <dgm:t>
        <a:bodyPr/>
        <a:lstStyle/>
        <a:p>
          <a:r>
            <a:rPr lang="en-US" sz="700" b="1" i="1" dirty="0"/>
            <a:t>Error 1 </a:t>
          </a:r>
          <a:r>
            <a:rPr lang="en-US" sz="700" dirty="0"/>
            <a:t>displays error message and restarts While Loop 1 if user selects “restart”, ends it if user selects “exit,” or no error occurs</a:t>
          </a:r>
        </a:p>
      </dgm:t>
    </dgm:pt>
    <dgm:pt modelId="{FAB480B0-3907-42B4-9097-788E49723C5B}" type="parTrans" cxnId="{5BC1D739-1AA3-4B98-8A9E-B4B161ED07D7}">
      <dgm:prSet/>
      <dgm:spPr/>
      <dgm:t>
        <a:bodyPr/>
        <a:lstStyle/>
        <a:p>
          <a:endParaRPr lang="en-US"/>
        </a:p>
      </dgm:t>
    </dgm:pt>
    <dgm:pt modelId="{244B0CA9-BCAA-4E09-8A67-EBC43C62829A}" type="sibTrans" cxnId="{5BC1D739-1AA3-4B98-8A9E-B4B161ED07D7}">
      <dgm:prSet/>
      <dgm:spPr/>
      <dgm:t>
        <a:bodyPr/>
        <a:lstStyle/>
        <a:p>
          <a:endParaRPr lang="en-US"/>
        </a:p>
      </dgm:t>
    </dgm:pt>
    <dgm:pt modelId="{F03BAC23-A5E7-42AB-8F40-0F3FB105C8DF}">
      <dgm:prSet phldrT="[Text]" custT="1"/>
      <dgm:spPr/>
      <dgm:t>
        <a:bodyPr/>
        <a:lstStyle/>
        <a:p>
          <a:r>
            <a:rPr lang="en-US" sz="700" b="1" i="1" dirty="0"/>
            <a:t>While Loop 2 </a:t>
          </a:r>
          <a:r>
            <a:rPr lang="en-US" sz="700" dirty="0"/>
            <a:t>executes while the Peltier controller is running. It updates Peltier variables if values of the relevant global variables change. Exits if the End variable is true. Updates the values of the control cluster base on outputs from Case Structure 2. Displays the error variable and the CRC error Boolean. </a:t>
          </a:r>
        </a:p>
      </dgm:t>
    </dgm:pt>
    <dgm:pt modelId="{0CB375B9-0367-4227-B118-F06E61C2CFBA}" type="parTrans" cxnId="{FAA76B05-77F6-411F-9F84-9658AC9A2C1D}">
      <dgm:prSet/>
      <dgm:spPr/>
      <dgm:t>
        <a:bodyPr/>
        <a:lstStyle/>
        <a:p>
          <a:endParaRPr lang="en-US"/>
        </a:p>
      </dgm:t>
    </dgm:pt>
    <dgm:pt modelId="{7CCD5379-85D2-4637-992D-FD82E67CAA72}" type="sibTrans" cxnId="{FAA76B05-77F6-411F-9F84-9658AC9A2C1D}">
      <dgm:prSet/>
      <dgm:spPr/>
      <dgm:t>
        <a:bodyPr/>
        <a:lstStyle/>
        <a:p>
          <a:endParaRPr lang="en-US"/>
        </a:p>
      </dgm:t>
    </dgm:pt>
    <dgm:pt modelId="{23FA8771-6C5C-4F0A-B9F9-E94DDCBAD631}">
      <dgm:prSet phldrT="[Text]" custT="1"/>
      <dgm:spPr/>
      <dgm:t>
        <a:bodyPr/>
        <a:lstStyle/>
        <a:p>
          <a:r>
            <a:rPr lang="en-US" sz="700" b="1" i="1" dirty="0"/>
            <a:t>Sequence Structure 1 </a:t>
          </a:r>
          <a:r>
            <a:rPr lang="en-US" sz="700" dirty="0"/>
            <a:t>initializes connection with Peltier controller.</a:t>
          </a:r>
        </a:p>
      </dgm:t>
    </dgm:pt>
    <dgm:pt modelId="{B6FF9CB3-6201-406E-8E84-BDAFFA0055A2}" type="parTrans" cxnId="{11606202-164F-47E2-9928-64E9E3D6905B}">
      <dgm:prSet/>
      <dgm:spPr/>
      <dgm:t>
        <a:bodyPr/>
        <a:lstStyle/>
        <a:p>
          <a:endParaRPr lang="en-US"/>
        </a:p>
      </dgm:t>
    </dgm:pt>
    <dgm:pt modelId="{5B602A29-35DE-43E6-82C2-FE6595C68482}" type="sibTrans" cxnId="{11606202-164F-47E2-9928-64E9E3D6905B}">
      <dgm:prSet/>
      <dgm:spPr/>
      <dgm:t>
        <a:bodyPr/>
        <a:lstStyle/>
        <a:p>
          <a:endParaRPr lang="en-US"/>
        </a:p>
      </dgm:t>
    </dgm:pt>
    <dgm:pt modelId="{BEAD8A07-3EEA-434D-ABDB-3F561E7D36DE}">
      <dgm:prSet phldrT="[Text]" custT="1"/>
      <dgm:spPr/>
      <dgm:t>
        <a:bodyPr/>
        <a:lstStyle/>
        <a:p>
          <a:r>
            <a:rPr lang="en-US" sz="700" b="1" i="1" dirty="0"/>
            <a:t>Error 2 </a:t>
          </a:r>
          <a:r>
            <a:rPr lang="en-US" sz="700" dirty="0"/>
            <a:t>displays an error message if an error occurs during Sequence Structure 1. Either sets the control cluster to restart or end.</a:t>
          </a:r>
        </a:p>
      </dgm:t>
    </dgm:pt>
    <dgm:pt modelId="{87D67CEB-1A33-4D53-9200-59FCFA58DFC9}" type="parTrans" cxnId="{034B9644-F25E-4116-905D-D82FB1456336}">
      <dgm:prSet/>
      <dgm:spPr/>
      <dgm:t>
        <a:bodyPr/>
        <a:lstStyle/>
        <a:p>
          <a:endParaRPr lang="en-US"/>
        </a:p>
      </dgm:t>
    </dgm:pt>
    <dgm:pt modelId="{17B13FF7-15A8-4BDC-8AFB-C6D287A7FBBD}" type="sibTrans" cxnId="{034B9644-F25E-4116-905D-D82FB1456336}">
      <dgm:prSet/>
      <dgm:spPr/>
      <dgm:t>
        <a:bodyPr/>
        <a:lstStyle/>
        <a:p>
          <a:endParaRPr lang="en-US"/>
        </a:p>
      </dgm:t>
    </dgm:pt>
    <dgm:pt modelId="{81E0067A-9B1A-42EB-96A2-1CBD291D1119}">
      <dgm:prSet phldrT="[Text]" custT="1"/>
      <dgm:spPr/>
      <dgm:t>
        <a:bodyPr/>
        <a:lstStyle/>
        <a:p>
          <a:r>
            <a:rPr lang="en-US" sz="700" b="1" i="1" dirty="0"/>
            <a:t>Sequence Structure 2 </a:t>
          </a:r>
          <a:r>
            <a:rPr lang="en-US" sz="700" dirty="0"/>
            <a:t>performs ordered tasks associated with the continued operation of the Peltier controller. Contained in an error case, so only executes if no error is present </a:t>
          </a:r>
        </a:p>
      </dgm:t>
    </dgm:pt>
    <dgm:pt modelId="{A4BDBE15-4F2F-4134-8B53-9D6DA5DEC29A}" type="parTrans" cxnId="{73F26335-7173-4818-94BA-E7EF286D1095}">
      <dgm:prSet/>
      <dgm:spPr/>
      <dgm:t>
        <a:bodyPr/>
        <a:lstStyle/>
        <a:p>
          <a:endParaRPr lang="en-US"/>
        </a:p>
      </dgm:t>
    </dgm:pt>
    <dgm:pt modelId="{D4269EEE-2F48-406F-821A-55DA8FAA3C86}" type="sibTrans" cxnId="{73F26335-7173-4818-94BA-E7EF286D1095}">
      <dgm:prSet/>
      <dgm:spPr/>
      <dgm:t>
        <a:bodyPr/>
        <a:lstStyle/>
        <a:p>
          <a:endParaRPr lang="en-US"/>
        </a:p>
      </dgm:t>
    </dgm:pt>
    <dgm:pt modelId="{9720C705-AD37-4F81-B965-3C456408E470}">
      <dgm:prSet phldrT="[Text]" custT="1"/>
      <dgm:spPr/>
      <dgm:t>
        <a:bodyPr/>
        <a:lstStyle/>
        <a:p>
          <a:r>
            <a:rPr lang="en-US" sz="500" b="1" i="1" dirty="0"/>
            <a:t>Pane 1 </a:t>
          </a:r>
          <a:r>
            <a:rPr lang="en-US" sz="500" dirty="0"/>
            <a:t>tries to communicate with the Peltier controller. Executes if Read Model is true.  Gets and displays the firmware version. Ends loop if the controller connects, if a CRC error is detected, or if it tries more than 3 times. Contained in an error case, so only executes if no error is present </a:t>
          </a:r>
        </a:p>
      </dgm:t>
    </dgm:pt>
    <dgm:pt modelId="{841352BC-F8CC-4E8F-826C-2D3B945350CD}" type="parTrans" cxnId="{D41F4D59-8AD1-4DAF-98E0-E5850361302E}">
      <dgm:prSet/>
      <dgm:spPr/>
      <dgm:t>
        <a:bodyPr/>
        <a:lstStyle/>
        <a:p>
          <a:endParaRPr lang="en-US"/>
        </a:p>
      </dgm:t>
    </dgm:pt>
    <dgm:pt modelId="{A4100C3B-5AFE-40A6-B8F7-7D62A871D07B}" type="sibTrans" cxnId="{D41F4D59-8AD1-4DAF-98E0-E5850361302E}">
      <dgm:prSet/>
      <dgm:spPr/>
      <dgm:t>
        <a:bodyPr/>
        <a:lstStyle/>
        <a:p>
          <a:endParaRPr lang="en-US"/>
        </a:p>
      </dgm:t>
    </dgm:pt>
    <dgm:pt modelId="{B7C799C1-A02C-473E-8D53-B85A9BDE1425}">
      <dgm:prSet phldrT="[Text]" custT="1"/>
      <dgm:spPr/>
      <dgm:t>
        <a:bodyPr/>
        <a:lstStyle/>
        <a:p>
          <a:r>
            <a:rPr lang="en-US" sz="600" b="1" i="1" dirty="0"/>
            <a:t>Pane 2 </a:t>
          </a:r>
          <a:r>
            <a:rPr lang="en-US" sz="600" dirty="0"/>
            <a:t>loops through settings to initialize them. Executes if Read Settings is true.  Ends once all 21 settings have been configured. Contained in an error case, so only executes if no error is present </a:t>
          </a:r>
        </a:p>
      </dgm:t>
    </dgm:pt>
    <dgm:pt modelId="{EA8F3ADF-31AF-49F6-9146-D97A5F558D40}" type="parTrans" cxnId="{6D4ED3AE-D38C-4D0F-AEFA-D8B0A37BF679}">
      <dgm:prSet/>
      <dgm:spPr/>
      <dgm:t>
        <a:bodyPr/>
        <a:lstStyle/>
        <a:p>
          <a:endParaRPr lang="en-US"/>
        </a:p>
      </dgm:t>
    </dgm:pt>
    <dgm:pt modelId="{8E731FA2-D1FC-4A2E-AAFE-E9F5B8AB9C09}" type="sibTrans" cxnId="{6D4ED3AE-D38C-4D0F-AEFA-D8B0A37BF679}">
      <dgm:prSet/>
      <dgm:spPr/>
      <dgm:t>
        <a:bodyPr/>
        <a:lstStyle/>
        <a:p>
          <a:endParaRPr lang="en-US"/>
        </a:p>
      </dgm:t>
    </dgm:pt>
    <dgm:pt modelId="{44D6A2A6-A12E-48DA-9661-CB06D69EAF81}">
      <dgm:prSet phldrT="[Text]" custT="1"/>
      <dgm:spPr/>
      <dgm:t>
        <a:bodyPr/>
        <a:lstStyle/>
        <a:p>
          <a:r>
            <a:rPr lang="en-US" sz="600" b="1" i="1" dirty="0"/>
            <a:t>Pane 1 </a:t>
          </a:r>
          <a:r>
            <a:rPr lang="en-US" sz="600" dirty="0"/>
            <a:t>checks alarm status and blinks Alarm light if the alarm value is in range. Set Read Settings to true if necessary. </a:t>
          </a:r>
        </a:p>
      </dgm:t>
    </dgm:pt>
    <dgm:pt modelId="{1837FE4C-F8CF-447C-AA8A-0FE5DF52E643}" type="parTrans" cxnId="{F7842EE9-BF4F-488A-B28A-0FE0B483E738}">
      <dgm:prSet/>
      <dgm:spPr/>
      <dgm:t>
        <a:bodyPr/>
        <a:lstStyle/>
        <a:p>
          <a:endParaRPr lang="en-US"/>
        </a:p>
      </dgm:t>
    </dgm:pt>
    <dgm:pt modelId="{75E50659-351D-4011-8FEB-971FBA785BC3}" type="sibTrans" cxnId="{F7842EE9-BF4F-488A-B28A-0FE0B483E738}">
      <dgm:prSet/>
      <dgm:spPr/>
      <dgm:t>
        <a:bodyPr/>
        <a:lstStyle/>
        <a:p>
          <a:endParaRPr lang="en-US"/>
        </a:p>
      </dgm:t>
    </dgm:pt>
    <dgm:pt modelId="{A0C12569-FF06-4E38-8D79-E9F24A774534}">
      <dgm:prSet phldrT="[Text]" custT="1"/>
      <dgm:spPr/>
      <dgm:t>
        <a:bodyPr/>
        <a:lstStyle/>
        <a:p>
          <a:r>
            <a:rPr lang="en-US" sz="600" b="1" i="1" dirty="0"/>
            <a:t>Pane 2 </a:t>
          </a:r>
          <a:r>
            <a:rPr lang="en-US" sz="600" dirty="0"/>
            <a:t>reads the cold side temperature, inputs 1 &amp; 2 (if necessary), displays them and puts them in an array.</a:t>
          </a:r>
        </a:p>
      </dgm:t>
    </dgm:pt>
    <dgm:pt modelId="{FCCD1E51-9CB5-4361-8493-7AAC4A712CB4}" type="parTrans" cxnId="{5B83AC5C-7EBF-4236-B988-03E597DEF73A}">
      <dgm:prSet/>
      <dgm:spPr/>
      <dgm:t>
        <a:bodyPr/>
        <a:lstStyle/>
        <a:p>
          <a:endParaRPr lang="en-US"/>
        </a:p>
      </dgm:t>
    </dgm:pt>
    <dgm:pt modelId="{B62D0CDA-AAA2-4828-BE9C-2996DBD46738}" type="sibTrans" cxnId="{5B83AC5C-7EBF-4236-B988-03E597DEF73A}">
      <dgm:prSet/>
      <dgm:spPr/>
      <dgm:t>
        <a:bodyPr/>
        <a:lstStyle/>
        <a:p>
          <a:endParaRPr lang="en-US"/>
        </a:p>
      </dgm:t>
    </dgm:pt>
    <dgm:pt modelId="{8C62A138-E5AA-4D97-B6B6-3F3C9F15191F}">
      <dgm:prSet phldrT="[Text]" custT="1"/>
      <dgm:spPr/>
      <dgm:t>
        <a:bodyPr/>
        <a:lstStyle/>
        <a:p>
          <a:r>
            <a:rPr lang="en-US" sz="600" b="1" i="1" dirty="0"/>
            <a:t>Pane 3 </a:t>
          </a:r>
          <a:r>
            <a:rPr lang="en-US" sz="600" dirty="0"/>
            <a:t>displays the values in the strip chart if no error has occurred. Reads the current time.</a:t>
          </a:r>
        </a:p>
      </dgm:t>
    </dgm:pt>
    <dgm:pt modelId="{6EC7ABB4-FF78-478C-9314-D6A10549FEB9}" type="parTrans" cxnId="{4687CFBB-CD56-423D-ADA6-313423B10267}">
      <dgm:prSet/>
      <dgm:spPr/>
      <dgm:t>
        <a:bodyPr/>
        <a:lstStyle/>
        <a:p>
          <a:endParaRPr lang="en-US"/>
        </a:p>
      </dgm:t>
    </dgm:pt>
    <dgm:pt modelId="{4BB21A1D-5F57-4D3A-B750-EF7010836BF6}" type="sibTrans" cxnId="{4687CFBB-CD56-423D-ADA6-313423B10267}">
      <dgm:prSet/>
      <dgm:spPr/>
      <dgm:t>
        <a:bodyPr/>
        <a:lstStyle/>
        <a:p>
          <a:endParaRPr lang="en-US"/>
        </a:p>
      </dgm:t>
    </dgm:pt>
    <dgm:pt modelId="{37492EA0-0931-4E03-A990-3912D9B4C03C}">
      <dgm:prSet phldrT="[Text]" custT="1"/>
      <dgm:spPr/>
      <dgm:t>
        <a:bodyPr/>
        <a:lstStyle/>
        <a:p>
          <a:r>
            <a:rPr lang="en-US" sz="600" b="1" i="1" dirty="0"/>
            <a:t>Pane 4 </a:t>
          </a:r>
          <a:r>
            <a:rPr lang="en-US" sz="600" dirty="0"/>
            <a:t>reads and displays the power output and adds it to the data array.</a:t>
          </a:r>
        </a:p>
      </dgm:t>
    </dgm:pt>
    <dgm:pt modelId="{1513E6EE-A6BB-491C-8725-2305B664AFA9}" type="parTrans" cxnId="{C1F86F8C-8DBD-46F8-BD9D-6C55F1EB254E}">
      <dgm:prSet/>
      <dgm:spPr/>
      <dgm:t>
        <a:bodyPr/>
        <a:lstStyle/>
        <a:p>
          <a:endParaRPr lang="en-US"/>
        </a:p>
      </dgm:t>
    </dgm:pt>
    <dgm:pt modelId="{2C333AEC-C506-45C3-9064-B803804AFA7F}" type="sibTrans" cxnId="{C1F86F8C-8DBD-46F8-BD9D-6C55F1EB254E}">
      <dgm:prSet/>
      <dgm:spPr/>
      <dgm:t>
        <a:bodyPr/>
        <a:lstStyle/>
        <a:p>
          <a:endParaRPr lang="en-US"/>
        </a:p>
      </dgm:t>
    </dgm:pt>
    <dgm:pt modelId="{391A460E-B77D-42CA-9DD5-60A76E800E0E}">
      <dgm:prSet phldrT="[Text]" custT="1"/>
      <dgm:spPr/>
      <dgm:t>
        <a:bodyPr/>
        <a:lstStyle/>
        <a:p>
          <a:r>
            <a:rPr lang="en-US" sz="600" b="1" i="1" dirty="0"/>
            <a:t>Pane 5 </a:t>
          </a:r>
          <a:r>
            <a:rPr lang="en-US" sz="600" dirty="0"/>
            <a:t>saves the data to the file. Creates the header if the file is empty. Calculates elapsed time.</a:t>
          </a:r>
        </a:p>
      </dgm:t>
    </dgm:pt>
    <dgm:pt modelId="{0934AF73-7266-493D-BE52-E21416CE139B}" type="parTrans" cxnId="{3FD609E6-7F01-4BF6-A629-F02523EB3775}">
      <dgm:prSet/>
      <dgm:spPr/>
      <dgm:t>
        <a:bodyPr/>
        <a:lstStyle/>
        <a:p>
          <a:endParaRPr lang="en-US"/>
        </a:p>
      </dgm:t>
    </dgm:pt>
    <dgm:pt modelId="{6E00CCDA-A4C1-4E4E-AC4F-ADF6769A7134}" type="sibTrans" cxnId="{3FD609E6-7F01-4BF6-A629-F02523EB3775}">
      <dgm:prSet/>
      <dgm:spPr/>
      <dgm:t>
        <a:bodyPr/>
        <a:lstStyle/>
        <a:p>
          <a:endParaRPr lang="en-US"/>
        </a:p>
      </dgm:t>
    </dgm:pt>
    <dgm:pt modelId="{BB951AB0-00B7-4959-87C7-FF17705A6300}">
      <dgm:prSet phldrT="[Text]" custT="1"/>
      <dgm:spPr/>
      <dgm:t>
        <a:bodyPr/>
        <a:lstStyle/>
        <a:p>
          <a:r>
            <a:rPr lang="en-US" sz="600" b="1" i="1" dirty="0"/>
            <a:t>Case Structure 2 </a:t>
          </a:r>
          <a:r>
            <a:rPr lang="en-US" sz="600" dirty="0"/>
            <a:t>reads the set temperature from the controller and Input 2 if set to. </a:t>
          </a:r>
        </a:p>
      </dgm:t>
    </dgm:pt>
    <dgm:pt modelId="{79EE6694-577B-44C6-ABA3-E26A4289ECC9}" type="parTrans" cxnId="{D0449A75-2280-49A2-B950-76F8014A19B2}">
      <dgm:prSet/>
      <dgm:spPr/>
      <dgm:t>
        <a:bodyPr/>
        <a:lstStyle/>
        <a:p>
          <a:endParaRPr lang="en-US"/>
        </a:p>
      </dgm:t>
    </dgm:pt>
    <dgm:pt modelId="{5FE80E08-F0C7-43C4-B9E7-9A95602CAB36}" type="sibTrans" cxnId="{D0449A75-2280-49A2-B950-76F8014A19B2}">
      <dgm:prSet/>
      <dgm:spPr/>
      <dgm:t>
        <a:bodyPr/>
        <a:lstStyle/>
        <a:p>
          <a:endParaRPr lang="en-US"/>
        </a:p>
      </dgm:t>
    </dgm:pt>
    <dgm:pt modelId="{9E3F772D-8025-4F26-975D-609462B4BB4A}">
      <dgm:prSet phldrT="[Text]" custT="1"/>
      <dgm:spPr/>
      <dgm:t>
        <a:bodyPr/>
        <a:lstStyle/>
        <a:p>
          <a:r>
            <a:rPr lang="en-US" sz="600" b="1" i="1" dirty="0"/>
            <a:t>Case Structure 3 </a:t>
          </a:r>
          <a:r>
            <a:rPr lang="en-US" sz="600" dirty="0"/>
            <a:t>reads Input 1 sensor and saves it as in a global variable.</a:t>
          </a:r>
        </a:p>
      </dgm:t>
    </dgm:pt>
    <dgm:pt modelId="{362B2F52-E45C-41BE-9F21-EBD60F78B65E}" type="parTrans" cxnId="{0CEF8EC1-FC5F-4180-8D8D-947F69CAD4B6}">
      <dgm:prSet/>
      <dgm:spPr/>
      <dgm:t>
        <a:bodyPr/>
        <a:lstStyle/>
        <a:p>
          <a:endParaRPr lang="en-US"/>
        </a:p>
      </dgm:t>
    </dgm:pt>
    <dgm:pt modelId="{78E96DE1-98F4-4EA9-84D2-526F08F1CE03}" type="sibTrans" cxnId="{0CEF8EC1-FC5F-4180-8D8D-947F69CAD4B6}">
      <dgm:prSet/>
      <dgm:spPr/>
      <dgm:t>
        <a:bodyPr/>
        <a:lstStyle/>
        <a:p>
          <a:endParaRPr lang="en-US"/>
        </a:p>
      </dgm:t>
    </dgm:pt>
    <dgm:pt modelId="{4C2BBF49-0846-4009-A021-E32904FFF3EB}">
      <dgm:prSet phldrT="[Text]" custT="1"/>
      <dgm:spPr/>
      <dgm:t>
        <a:bodyPr/>
        <a:lstStyle/>
        <a:p>
          <a:r>
            <a:rPr lang="en-US" sz="600" b="1" i="1" dirty="0"/>
            <a:t>Error 4 </a:t>
          </a:r>
          <a:r>
            <a:rPr lang="en-US" sz="600" dirty="0"/>
            <a:t>displays an error message if an error occurs during While Loop 2. Either sets the control cluster to restart or end.</a:t>
          </a:r>
        </a:p>
      </dgm:t>
    </dgm:pt>
    <dgm:pt modelId="{25FCB1EA-1488-4EA8-A7B6-AEA388333937}" type="parTrans" cxnId="{F14BD3FF-0F08-4BCE-824C-E56EC74A40A8}">
      <dgm:prSet/>
      <dgm:spPr/>
      <dgm:t>
        <a:bodyPr/>
        <a:lstStyle/>
        <a:p>
          <a:endParaRPr lang="en-US"/>
        </a:p>
      </dgm:t>
    </dgm:pt>
    <dgm:pt modelId="{DF38FE4D-FD30-4017-BDFA-6CDF34BFA620}" type="sibTrans" cxnId="{F14BD3FF-0F08-4BCE-824C-E56EC74A40A8}">
      <dgm:prSet/>
      <dgm:spPr/>
      <dgm:t>
        <a:bodyPr/>
        <a:lstStyle/>
        <a:p>
          <a:endParaRPr lang="en-US"/>
        </a:p>
      </dgm:t>
    </dgm:pt>
    <dgm:pt modelId="{02DA2260-9A0E-4C7B-8EED-D4B0B80D5493}">
      <dgm:prSet phldrT="[Text]" custT="1"/>
      <dgm:spPr/>
      <dgm:t>
        <a:bodyPr/>
        <a:lstStyle/>
        <a:p>
          <a:r>
            <a:rPr lang="en-US" sz="700" b="1" i="1" dirty="0"/>
            <a:t>Event Structure 1 </a:t>
          </a:r>
          <a:r>
            <a:rPr lang="en-US" sz="700" dirty="0"/>
            <a:t>updates the controller if any changes are made to the setting. Contained in an error case, so only executes if no error is present </a:t>
          </a:r>
        </a:p>
      </dgm:t>
    </dgm:pt>
    <dgm:pt modelId="{C369160E-CBC4-452F-B4EB-91C386DF7C02}" type="parTrans" cxnId="{6CAEC0DC-D784-44EA-B6E3-1DD3CEE7F450}">
      <dgm:prSet/>
      <dgm:spPr/>
      <dgm:t>
        <a:bodyPr/>
        <a:lstStyle/>
        <a:p>
          <a:endParaRPr lang="en-US"/>
        </a:p>
      </dgm:t>
    </dgm:pt>
    <dgm:pt modelId="{B852F4B8-0CF2-42ED-BB19-CD5B843BA292}" type="sibTrans" cxnId="{6CAEC0DC-D784-44EA-B6E3-1DD3CEE7F450}">
      <dgm:prSet/>
      <dgm:spPr/>
      <dgm:t>
        <a:bodyPr/>
        <a:lstStyle/>
        <a:p>
          <a:endParaRPr lang="en-US"/>
        </a:p>
      </dgm:t>
    </dgm:pt>
    <dgm:pt modelId="{77127167-4DCE-45A2-BD58-CF222370E6F0}">
      <dgm:prSet phldrT="[Text]" custT="1"/>
      <dgm:spPr/>
      <dgm:t>
        <a:bodyPr/>
        <a:lstStyle/>
        <a:p>
          <a:r>
            <a:rPr lang="en-US" sz="700" b="1" i="1" dirty="0"/>
            <a:t>Case Structure 1 </a:t>
          </a:r>
          <a:r>
            <a:rPr lang="en-US" sz="700" dirty="0"/>
            <a:t>displays error message if CRC Error is true and either sets the control cluster to restart or end. Otherwise passes the control cluster unchanged.</a:t>
          </a:r>
        </a:p>
      </dgm:t>
    </dgm:pt>
    <dgm:pt modelId="{C8F9D9C0-A694-4246-B3E4-3590257BF013}" type="parTrans" cxnId="{DF208FFE-CD04-407A-BA1E-8DDFA01955D9}">
      <dgm:prSet/>
      <dgm:spPr/>
      <dgm:t>
        <a:bodyPr/>
        <a:lstStyle/>
        <a:p>
          <a:endParaRPr lang="en-US"/>
        </a:p>
      </dgm:t>
    </dgm:pt>
    <dgm:pt modelId="{C3D78AFB-82C9-4B10-A175-DB301B7B12DD}" type="sibTrans" cxnId="{DF208FFE-CD04-407A-BA1E-8DDFA01955D9}">
      <dgm:prSet/>
      <dgm:spPr/>
      <dgm:t>
        <a:bodyPr/>
        <a:lstStyle/>
        <a:p>
          <a:endParaRPr lang="en-US"/>
        </a:p>
      </dgm:t>
    </dgm:pt>
    <dgm:pt modelId="{742686FE-1B92-49EB-A42A-07C24CE1D5E6}">
      <dgm:prSet phldrT="[Text]" custT="1"/>
      <dgm:spPr/>
      <dgm:t>
        <a:bodyPr/>
        <a:lstStyle/>
        <a:p>
          <a:r>
            <a:rPr lang="en-US" sz="700" b="1" i="1" dirty="0"/>
            <a:t>Error 3</a:t>
          </a:r>
          <a:r>
            <a:rPr lang="en-US" sz="700" dirty="0"/>
            <a:t> displays an error message if an error occurs during While Loop 2. Either sets the control cluster to restart or end.</a:t>
          </a:r>
        </a:p>
      </dgm:t>
    </dgm:pt>
    <dgm:pt modelId="{F7D6EC0B-4D69-40FD-9C62-1EF2AD328D67}" type="sibTrans" cxnId="{E04157FE-EF0E-4B89-AC70-1AEAD3A8D03F}">
      <dgm:prSet/>
      <dgm:spPr/>
      <dgm:t>
        <a:bodyPr/>
        <a:lstStyle/>
        <a:p>
          <a:endParaRPr lang="en-US"/>
        </a:p>
      </dgm:t>
    </dgm:pt>
    <dgm:pt modelId="{3E196B2D-348C-4B3E-A5DD-33546F1238FE}" type="parTrans" cxnId="{E04157FE-EF0E-4B89-AC70-1AEAD3A8D03F}">
      <dgm:prSet/>
      <dgm:spPr/>
      <dgm:t>
        <a:bodyPr/>
        <a:lstStyle/>
        <a:p>
          <a:endParaRPr lang="en-US"/>
        </a:p>
      </dgm:t>
    </dgm:pt>
    <dgm:pt modelId="{CA4D78D1-EAA1-431E-A24E-2FF209741B34}" type="pres">
      <dgm:prSet presAssocID="{4F2FB72F-6B46-4D0C-9B2A-FE33C9A1A496}" presName="Name0" presStyleCnt="0">
        <dgm:presLayoutVars>
          <dgm:chPref val="1"/>
          <dgm:dir/>
          <dgm:animOne val="branch"/>
          <dgm:animLvl val="lvl"/>
          <dgm:resizeHandles/>
        </dgm:presLayoutVars>
      </dgm:prSet>
      <dgm:spPr/>
    </dgm:pt>
    <dgm:pt modelId="{B9E977FA-B6D8-4136-92AD-637E4F2AB198}" type="pres">
      <dgm:prSet presAssocID="{790DB7D2-C3EE-4978-9AA7-7E3A1276E396}" presName="vertOne" presStyleCnt="0"/>
      <dgm:spPr/>
    </dgm:pt>
    <dgm:pt modelId="{61A85E5C-1AEA-4157-BAA4-2839A286BF0B}" type="pres">
      <dgm:prSet presAssocID="{790DB7D2-C3EE-4978-9AA7-7E3A1276E396}" presName="txOne" presStyleLbl="node0" presStyleIdx="0" presStyleCnt="2">
        <dgm:presLayoutVars>
          <dgm:chPref val="3"/>
        </dgm:presLayoutVars>
      </dgm:prSet>
      <dgm:spPr/>
    </dgm:pt>
    <dgm:pt modelId="{EF88C24F-EBB8-4C33-BC3E-1BCA470465B8}" type="pres">
      <dgm:prSet presAssocID="{790DB7D2-C3EE-4978-9AA7-7E3A1276E396}" presName="parTransOne" presStyleCnt="0"/>
      <dgm:spPr/>
    </dgm:pt>
    <dgm:pt modelId="{F7522D9C-EC1F-442C-A2C0-53742A10125F}" type="pres">
      <dgm:prSet presAssocID="{790DB7D2-C3EE-4978-9AA7-7E3A1276E396}" presName="horzOne" presStyleCnt="0"/>
      <dgm:spPr/>
    </dgm:pt>
    <dgm:pt modelId="{6662CBE4-32D9-4B17-8DF8-6DB02348E6E1}" type="pres">
      <dgm:prSet presAssocID="{6C649336-D5AD-4F61-BF86-6502C2A8F605}" presName="vertTwo" presStyleCnt="0"/>
      <dgm:spPr/>
    </dgm:pt>
    <dgm:pt modelId="{B0B7BC67-B1B1-4F7C-96B1-6E0E8C433AC0}" type="pres">
      <dgm:prSet presAssocID="{6C649336-D5AD-4F61-BF86-6502C2A8F605}" presName="txTwo" presStyleLbl="node2" presStyleIdx="0" presStyleCnt="7">
        <dgm:presLayoutVars>
          <dgm:chPref val="3"/>
        </dgm:presLayoutVars>
      </dgm:prSet>
      <dgm:spPr/>
    </dgm:pt>
    <dgm:pt modelId="{CC00847F-250C-43C5-BB75-6F6FC1088BC1}" type="pres">
      <dgm:prSet presAssocID="{6C649336-D5AD-4F61-BF86-6502C2A8F605}" presName="horzTwo" presStyleCnt="0"/>
      <dgm:spPr/>
    </dgm:pt>
    <dgm:pt modelId="{C26CBFF3-9AD1-44CD-908F-915203DF00A1}" type="pres">
      <dgm:prSet presAssocID="{0A4B1E6C-CACA-4461-AD61-0CBA88D084E8}" presName="sibSpaceOne" presStyleCnt="0"/>
      <dgm:spPr/>
    </dgm:pt>
    <dgm:pt modelId="{9F9B5416-FF48-47EE-8BBF-9A39FCF2EB14}" type="pres">
      <dgm:prSet presAssocID="{F03BAC23-A5E7-42AB-8F40-0F3FB105C8DF}" presName="vertOne" presStyleCnt="0"/>
      <dgm:spPr/>
    </dgm:pt>
    <dgm:pt modelId="{637D4F8E-0EE0-4FBC-8DD6-910554C22158}" type="pres">
      <dgm:prSet presAssocID="{F03BAC23-A5E7-42AB-8F40-0F3FB105C8DF}" presName="txOne" presStyleLbl="node0" presStyleIdx="1" presStyleCnt="2">
        <dgm:presLayoutVars>
          <dgm:chPref val="3"/>
        </dgm:presLayoutVars>
      </dgm:prSet>
      <dgm:spPr/>
    </dgm:pt>
    <dgm:pt modelId="{53FB0937-DC76-4D42-BE0A-475ABE360C40}" type="pres">
      <dgm:prSet presAssocID="{F03BAC23-A5E7-42AB-8F40-0F3FB105C8DF}" presName="parTransOne" presStyleCnt="0"/>
      <dgm:spPr/>
    </dgm:pt>
    <dgm:pt modelId="{0FD2D68F-10D3-4DB2-8924-A6F761ADFCF8}" type="pres">
      <dgm:prSet presAssocID="{F03BAC23-A5E7-42AB-8F40-0F3FB105C8DF}" presName="horzOne" presStyleCnt="0"/>
      <dgm:spPr/>
    </dgm:pt>
    <dgm:pt modelId="{FFA6A31C-6F9A-4707-9465-FFC6BC7E6171}" type="pres">
      <dgm:prSet presAssocID="{23FA8771-6C5C-4F0A-B9F9-E94DDCBAD631}" presName="vertTwo" presStyleCnt="0"/>
      <dgm:spPr/>
    </dgm:pt>
    <dgm:pt modelId="{1BBC909A-A221-4DBA-9C2D-C613B308819D}" type="pres">
      <dgm:prSet presAssocID="{23FA8771-6C5C-4F0A-B9F9-E94DDCBAD631}" presName="txTwo" presStyleLbl="node2" presStyleIdx="1" presStyleCnt="7">
        <dgm:presLayoutVars>
          <dgm:chPref val="3"/>
        </dgm:presLayoutVars>
      </dgm:prSet>
      <dgm:spPr/>
    </dgm:pt>
    <dgm:pt modelId="{3E899FE8-0F4A-4F26-A68B-94FE919367DA}" type="pres">
      <dgm:prSet presAssocID="{23FA8771-6C5C-4F0A-B9F9-E94DDCBAD631}" presName="parTransTwo" presStyleCnt="0"/>
      <dgm:spPr/>
    </dgm:pt>
    <dgm:pt modelId="{BB69D1A8-84D0-48BD-9629-2F581AE68984}" type="pres">
      <dgm:prSet presAssocID="{23FA8771-6C5C-4F0A-B9F9-E94DDCBAD631}" presName="horzTwo" presStyleCnt="0"/>
      <dgm:spPr/>
    </dgm:pt>
    <dgm:pt modelId="{7818F118-BF36-484B-80EC-B495A66EADD3}" type="pres">
      <dgm:prSet presAssocID="{9720C705-AD37-4F81-B965-3C456408E470}" presName="vertThree" presStyleCnt="0"/>
      <dgm:spPr/>
    </dgm:pt>
    <dgm:pt modelId="{1D44D149-1A27-432A-B672-50DCB201B496}" type="pres">
      <dgm:prSet presAssocID="{9720C705-AD37-4F81-B965-3C456408E470}" presName="txThree" presStyleLbl="node3" presStyleIdx="0" presStyleCnt="7">
        <dgm:presLayoutVars>
          <dgm:chPref val="3"/>
        </dgm:presLayoutVars>
      </dgm:prSet>
      <dgm:spPr/>
    </dgm:pt>
    <dgm:pt modelId="{435CCCAF-D6DC-40C5-ADE8-E698F5F4872E}" type="pres">
      <dgm:prSet presAssocID="{9720C705-AD37-4F81-B965-3C456408E470}" presName="horzThree" presStyleCnt="0"/>
      <dgm:spPr/>
    </dgm:pt>
    <dgm:pt modelId="{51BEE292-C085-46E8-8A6F-4E4BCE2277E8}" type="pres">
      <dgm:prSet presAssocID="{A4100C3B-5AFE-40A6-B8F7-7D62A871D07B}" presName="sibSpaceThree" presStyleCnt="0"/>
      <dgm:spPr/>
    </dgm:pt>
    <dgm:pt modelId="{9A08718F-B5B6-4441-93F5-FE8B654F629E}" type="pres">
      <dgm:prSet presAssocID="{B7C799C1-A02C-473E-8D53-B85A9BDE1425}" presName="vertThree" presStyleCnt="0"/>
      <dgm:spPr/>
    </dgm:pt>
    <dgm:pt modelId="{A43FF4F4-F0E0-4722-801B-98C371613986}" type="pres">
      <dgm:prSet presAssocID="{B7C799C1-A02C-473E-8D53-B85A9BDE1425}" presName="txThree" presStyleLbl="node3" presStyleIdx="1" presStyleCnt="7">
        <dgm:presLayoutVars>
          <dgm:chPref val="3"/>
        </dgm:presLayoutVars>
      </dgm:prSet>
      <dgm:spPr/>
    </dgm:pt>
    <dgm:pt modelId="{3713D65C-C9C1-443A-8628-C7D38C2CC00C}" type="pres">
      <dgm:prSet presAssocID="{B7C799C1-A02C-473E-8D53-B85A9BDE1425}" presName="horzThree" presStyleCnt="0"/>
      <dgm:spPr/>
    </dgm:pt>
    <dgm:pt modelId="{1FC0B15E-208B-44A4-AA9F-93E3D185C839}" type="pres">
      <dgm:prSet presAssocID="{5B602A29-35DE-43E6-82C2-FE6595C68482}" presName="sibSpaceTwo" presStyleCnt="0"/>
      <dgm:spPr/>
    </dgm:pt>
    <dgm:pt modelId="{5F3A0AD1-982E-4BE3-A603-A5B02593806D}" type="pres">
      <dgm:prSet presAssocID="{BEAD8A07-3EEA-434D-ABDB-3F561E7D36DE}" presName="vertTwo" presStyleCnt="0"/>
      <dgm:spPr/>
    </dgm:pt>
    <dgm:pt modelId="{61A68CDC-1FEC-4B68-A3D6-AF97CD15971C}" type="pres">
      <dgm:prSet presAssocID="{BEAD8A07-3EEA-434D-ABDB-3F561E7D36DE}" presName="txTwo" presStyleLbl="node2" presStyleIdx="2" presStyleCnt="7">
        <dgm:presLayoutVars>
          <dgm:chPref val="3"/>
        </dgm:presLayoutVars>
      </dgm:prSet>
      <dgm:spPr/>
    </dgm:pt>
    <dgm:pt modelId="{0E400D92-44E1-4F23-AF04-A529CC92FA7B}" type="pres">
      <dgm:prSet presAssocID="{BEAD8A07-3EEA-434D-ABDB-3F561E7D36DE}" presName="horzTwo" presStyleCnt="0"/>
      <dgm:spPr/>
    </dgm:pt>
    <dgm:pt modelId="{4B46D9D4-2DAF-4E03-BD2C-A0D020F5AADE}" type="pres">
      <dgm:prSet presAssocID="{17B13FF7-15A8-4BDC-8AFB-C6D287A7FBBD}" presName="sibSpaceTwo" presStyleCnt="0"/>
      <dgm:spPr/>
    </dgm:pt>
    <dgm:pt modelId="{9755C6D2-E624-4095-839A-F773BBE9B39D}" type="pres">
      <dgm:prSet presAssocID="{81E0067A-9B1A-42EB-96A2-1CBD291D1119}" presName="vertTwo" presStyleCnt="0"/>
      <dgm:spPr/>
    </dgm:pt>
    <dgm:pt modelId="{6FD8A07F-BCF7-444C-9EA2-FB3FD9AB7350}" type="pres">
      <dgm:prSet presAssocID="{81E0067A-9B1A-42EB-96A2-1CBD291D1119}" presName="txTwo" presStyleLbl="node2" presStyleIdx="3" presStyleCnt="7">
        <dgm:presLayoutVars>
          <dgm:chPref val="3"/>
        </dgm:presLayoutVars>
      </dgm:prSet>
      <dgm:spPr/>
    </dgm:pt>
    <dgm:pt modelId="{A0EDD3BC-17E7-45F0-A198-5A02B3D805A5}" type="pres">
      <dgm:prSet presAssocID="{81E0067A-9B1A-42EB-96A2-1CBD291D1119}" presName="parTransTwo" presStyleCnt="0"/>
      <dgm:spPr/>
    </dgm:pt>
    <dgm:pt modelId="{FD6D55B0-CD53-4CFF-BC54-8D2DAF284C1B}" type="pres">
      <dgm:prSet presAssocID="{81E0067A-9B1A-42EB-96A2-1CBD291D1119}" presName="horzTwo" presStyleCnt="0"/>
      <dgm:spPr/>
    </dgm:pt>
    <dgm:pt modelId="{2F290FFA-8186-4A4E-AF47-E6148D42B328}" type="pres">
      <dgm:prSet presAssocID="{44D6A2A6-A12E-48DA-9661-CB06D69EAF81}" presName="vertThree" presStyleCnt="0"/>
      <dgm:spPr/>
    </dgm:pt>
    <dgm:pt modelId="{788EA9B5-D60F-4EB2-85A9-7E57812DA050}" type="pres">
      <dgm:prSet presAssocID="{44D6A2A6-A12E-48DA-9661-CB06D69EAF81}" presName="txThree" presStyleLbl="node3" presStyleIdx="2" presStyleCnt="7">
        <dgm:presLayoutVars>
          <dgm:chPref val="3"/>
        </dgm:presLayoutVars>
      </dgm:prSet>
      <dgm:spPr/>
    </dgm:pt>
    <dgm:pt modelId="{4B06558A-8485-4DAE-B78C-37C8B1B3A9A8}" type="pres">
      <dgm:prSet presAssocID="{44D6A2A6-A12E-48DA-9661-CB06D69EAF81}" presName="horzThree" presStyleCnt="0"/>
      <dgm:spPr/>
    </dgm:pt>
    <dgm:pt modelId="{B1E3EB28-FFA2-4299-8713-3DE6FD34E7D6}" type="pres">
      <dgm:prSet presAssocID="{75E50659-351D-4011-8FEB-971FBA785BC3}" presName="sibSpaceThree" presStyleCnt="0"/>
      <dgm:spPr/>
    </dgm:pt>
    <dgm:pt modelId="{3A6DE9D8-7E4F-45DA-8EB9-B68CC8D76BB2}" type="pres">
      <dgm:prSet presAssocID="{A0C12569-FF06-4E38-8D79-E9F24A774534}" presName="vertThree" presStyleCnt="0"/>
      <dgm:spPr/>
    </dgm:pt>
    <dgm:pt modelId="{0CC408A8-8161-4B75-B5E7-CBC11904A203}" type="pres">
      <dgm:prSet presAssocID="{A0C12569-FF06-4E38-8D79-E9F24A774534}" presName="txThree" presStyleLbl="node3" presStyleIdx="3" presStyleCnt="7">
        <dgm:presLayoutVars>
          <dgm:chPref val="3"/>
        </dgm:presLayoutVars>
      </dgm:prSet>
      <dgm:spPr/>
    </dgm:pt>
    <dgm:pt modelId="{B7A54939-3259-4BC7-878A-44234F876AAA}" type="pres">
      <dgm:prSet presAssocID="{A0C12569-FF06-4E38-8D79-E9F24A774534}" presName="parTransThree" presStyleCnt="0"/>
      <dgm:spPr/>
    </dgm:pt>
    <dgm:pt modelId="{EEE7E73C-7E3C-4593-95CA-4CC016FE6A68}" type="pres">
      <dgm:prSet presAssocID="{A0C12569-FF06-4E38-8D79-E9F24A774534}" presName="horzThree" presStyleCnt="0"/>
      <dgm:spPr/>
    </dgm:pt>
    <dgm:pt modelId="{4C6BB2E9-6506-49BC-9228-C31ED8B2646E}" type="pres">
      <dgm:prSet presAssocID="{BB951AB0-00B7-4959-87C7-FF17705A6300}" presName="vertFour" presStyleCnt="0">
        <dgm:presLayoutVars>
          <dgm:chPref val="3"/>
        </dgm:presLayoutVars>
      </dgm:prSet>
      <dgm:spPr/>
    </dgm:pt>
    <dgm:pt modelId="{50378164-CC2C-4705-854A-3D1C36C1A0DA}" type="pres">
      <dgm:prSet presAssocID="{BB951AB0-00B7-4959-87C7-FF17705A6300}" presName="txFour" presStyleLbl="node4" presStyleIdx="0" presStyleCnt="3">
        <dgm:presLayoutVars>
          <dgm:chPref val="3"/>
        </dgm:presLayoutVars>
      </dgm:prSet>
      <dgm:spPr/>
    </dgm:pt>
    <dgm:pt modelId="{CB1BD318-7BB7-45EE-9671-32734B842748}" type="pres">
      <dgm:prSet presAssocID="{BB951AB0-00B7-4959-87C7-FF17705A6300}" presName="horzFour" presStyleCnt="0"/>
      <dgm:spPr/>
    </dgm:pt>
    <dgm:pt modelId="{1269E747-699F-4951-99D1-A9A6CCB9A871}" type="pres">
      <dgm:prSet presAssocID="{5FE80E08-F0C7-43C4-B9E7-9A95602CAB36}" presName="sibSpaceFour" presStyleCnt="0"/>
      <dgm:spPr/>
    </dgm:pt>
    <dgm:pt modelId="{BC6812E9-4523-423C-803E-09AC5FD872A2}" type="pres">
      <dgm:prSet presAssocID="{9E3F772D-8025-4F26-975D-609462B4BB4A}" presName="vertFour" presStyleCnt="0">
        <dgm:presLayoutVars>
          <dgm:chPref val="3"/>
        </dgm:presLayoutVars>
      </dgm:prSet>
      <dgm:spPr/>
    </dgm:pt>
    <dgm:pt modelId="{A2574B5A-8E26-42DF-97C8-D244879E92A8}" type="pres">
      <dgm:prSet presAssocID="{9E3F772D-8025-4F26-975D-609462B4BB4A}" presName="txFour" presStyleLbl="node4" presStyleIdx="1" presStyleCnt="3">
        <dgm:presLayoutVars>
          <dgm:chPref val="3"/>
        </dgm:presLayoutVars>
      </dgm:prSet>
      <dgm:spPr/>
    </dgm:pt>
    <dgm:pt modelId="{18B91037-02B2-48CB-A04A-D3E62BD213C7}" type="pres">
      <dgm:prSet presAssocID="{9E3F772D-8025-4F26-975D-609462B4BB4A}" presName="horzFour" presStyleCnt="0"/>
      <dgm:spPr/>
    </dgm:pt>
    <dgm:pt modelId="{412DF42E-1AFB-4027-AF20-F4079C2DDAD6}" type="pres">
      <dgm:prSet presAssocID="{B62D0CDA-AAA2-4828-BE9C-2996DBD46738}" presName="sibSpaceThree" presStyleCnt="0"/>
      <dgm:spPr/>
    </dgm:pt>
    <dgm:pt modelId="{65A276F7-A082-445E-BD0A-B0903D12108B}" type="pres">
      <dgm:prSet presAssocID="{8C62A138-E5AA-4D97-B6B6-3F3C9F15191F}" presName="vertThree" presStyleCnt="0"/>
      <dgm:spPr/>
    </dgm:pt>
    <dgm:pt modelId="{E05A8289-7D58-48FF-8F5F-2FDAA3211C0B}" type="pres">
      <dgm:prSet presAssocID="{8C62A138-E5AA-4D97-B6B6-3F3C9F15191F}" presName="txThree" presStyleLbl="node3" presStyleIdx="4" presStyleCnt="7">
        <dgm:presLayoutVars>
          <dgm:chPref val="3"/>
        </dgm:presLayoutVars>
      </dgm:prSet>
      <dgm:spPr/>
    </dgm:pt>
    <dgm:pt modelId="{73A4AE7F-26D1-481A-804B-9C4A7E95CAAB}" type="pres">
      <dgm:prSet presAssocID="{8C62A138-E5AA-4D97-B6B6-3F3C9F15191F}" presName="horzThree" presStyleCnt="0"/>
      <dgm:spPr/>
    </dgm:pt>
    <dgm:pt modelId="{B8CA476F-9EF5-4F87-A0EC-8CD1548AA7BA}" type="pres">
      <dgm:prSet presAssocID="{4BB21A1D-5F57-4D3A-B750-EF7010836BF6}" presName="sibSpaceThree" presStyleCnt="0"/>
      <dgm:spPr/>
    </dgm:pt>
    <dgm:pt modelId="{7ABDA45B-05C8-4EFE-9EA4-F1927C8F6144}" type="pres">
      <dgm:prSet presAssocID="{37492EA0-0931-4E03-A990-3912D9B4C03C}" presName="vertThree" presStyleCnt="0"/>
      <dgm:spPr/>
    </dgm:pt>
    <dgm:pt modelId="{8862EA67-BCEF-4A03-97CC-8CF64209F0DB}" type="pres">
      <dgm:prSet presAssocID="{37492EA0-0931-4E03-A990-3912D9B4C03C}" presName="txThree" presStyleLbl="node3" presStyleIdx="5" presStyleCnt="7">
        <dgm:presLayoutVars>
          <dgm:chPref val="3"/>
        </dgm:presLayoutVars>
      </dgm:prSet>
      <dgm:spPr/>
    </dgm:pt>
    <dgm:pt modelId="{736FCADD-88CF-4B77-942E-9AFBDF05BDDB}" type="pres">
      <dgm:prSet presAssocID="{37492EA0-0931-4E03-A990-3912D9B4C03C}" presName="horzThree" presStyleCnt="0"/>
      <dgm:spPr/>
    </dgm:pt>
    <dgm:pt modelId="{9EE5A01C-AAA1-4E99-B8BC-3775854385B7}" type="pres">
      <dgm:prSet presAssocID="{2C333AEC-C506-45C3-9064-B803804AFA7F}" presName="sibSpaceThree" presStyleCnt="0"/>
      <dgm:spPr/>
    </dgm:pt>
    <dgm:pt modelId="{FEED5088-A5D8-4D42-8497-153D39079C26}" type="pres">
      <dgm:prSet presAssocID="{391A460E-B77D-42CA-9DD5-60A76E800E0E}" presName="vertThree" presStyleCnt="0"/>
      <dgm:spPr/>
    </dgm:pt>
    <dgm:pt modelId="{83269896-FD8E-4374-8528-6698BC1FCC31}" type="pres">
      <dgm:prSet presAssocID="{391A460E-B77D-42CA-9DD5-60A76E800E0E}" presName="txThree" presStyleLbl="node3" presStyleIdx="6" presStyleCnt="7">
        <dgm:presLayoutVars>
          <dgm:chPref val="3"/>
        </dgm:presLayoutVars>
      </dgm:prSet>
      <dgm:spPr/>
    </dgm:pt>
    <dgm:pt modelId="{57734E69-E3AF-4A39-9FF5-48737C7BF01A}" type="pres">
      <dgm:prSet presAssocID="{391A460E-B77D-42CA-9DD5-60A76E800E0E}" presName="parTransThree" presStyleCnt="0"/>
      <dgm:spPr/>
    </dgm:pt>
    <dgm:pt modelId="{66230FEB-8718-4D38-B142-4530D0F50DFE}" type="pres">
      <dgm:prSet presAssocID="{391A460E-B77D-42CA-9DD5-60A76E800E0E}" presName="horzThree" presStyleCnt="0"/>
      <dgm:spPr/>
    </dgm:pt>
    <dgm:pt modelId="{8364CE0D-D1BB-4383-A6B1-1D77000ADD97}" type="pres">
      <dgm:prSet presAssocID="{4C2BBF49-0846-4009-A021-E32904FFF3EB}" presName="vertFour" presStyleCnt="0">
        <dgm:presLayoutVars>
          <dgm:chPref val="3"/>
        </dgm:presLayoutVars>
      </dgm:prSet>
      <dgm:spPr/>
    </dgm:pt>
    <dgm:pt modelId="{54602AEE-FF23-4608-A469-A5E8322E9AA2}" type="pres">
      <dgm:prSet presAssocID="{4C2BBF49-0846-4009-A021-E32904FFF3EB}" presName="txFour" presStyleLbl="node4" presStyleIdx="2" presStyleCnt="3">
        <dgm:presLayoutVars>
          <dgm:chPref val="3"/>
        </dgm:presLayoutVars>
      </dgm:prSet>
      <dgm:spPr/>
    </dgm:pt>
    <dgm:pt modelId="{BC878C97-B2B4-4DE1-8B6C-0E20487BD5C8}" type="pres">
      <dgm:prSet presAssocID="{4C2BBF49-0846-4009-A021-E32904FFF3EB}" presName="horzFour" presStyleCnt="0"/>
      <dgm:spPr/>
    </dgm:pt>
    <dgm:pt modelId="{4ED1B43A-BA1C-4C4A-A1D7-344A298CB9D7}" type="pres">
      <dgm:prSet presAssocID="{D4269EEE-2F48-406F-821A-55DA8FAA3C86}" presName="sibSpaceTwo" presStyleCnt="0"/>
      <dgm:spPr/>
    </dgm:pt>
    <dgm:pt modelId="{E6892879-5FC0-4CD1-AD76-E62C47061C30}" type="pres">
      <dgm:prSet presAssocID="{02DA2260-9A0E-4C7B-8EED-D4B0B80D5493}" presName="vertTwo" presStyleCnt="0"/>
      <dgm:spPr/>
    </dgm:pt>
    <dgm:pt modelId="{66F24D5A-5AB5-49B3-9695-CDD91C9AF414}" type="pres">
      <dgm:prSet presAssocID="{02DA2260-9A0E-4C7B-8EED-D4B0B80D5493}" presName="txTwo" presStyleLbl="node2" presStyleIdx="4" presStyleCnt="7">
        <dgm:presLayoutVars>
          <dgm:chPref val="3"/>
        </dgm:presLayoutVars>
      </dgm:prSet>
      <dgm:spPr/>
    </dgm:pt>
    <dgm:pt modelId="{EA0E0CD3-FA46-488F-8B27-F4D88DA8F218}" type="pres">
      <dgm:prSet presAssocID="{02DA2260-9A0E-4C7B-8EED-D4B0B80D5493}" presName="horzTwo" presStyleCnt="0"/>
      <dgm:spPr/>
    </dgm:pt>
    <dgm:pt modelId="{79545F3B-6C18-44B8-994F-C5D087CE2871}" type="pres">
      <dgm:prSet presAssocID="{B852F4B8-0CF2-42ED-BB19-CD5B843BA292}" presName="sibSpaceTwo" presStyleCnt="0"/>
      <dgm:spPr/>
    </dgm:pt>
    <dgm:pt modelId="{E8104DF5-62D3-42D7-AF91-780F8A544A9E}" type="pres">
      <dgm:prSet presAssocID="{742686FE-1B92-49EB-A42A-07C24CE1D5E6}" presName="vertTwo" presStyleCnt="0"/>
      <dgm:spPr/>
    </dgm:pt>
    <dgm:pt modelId="{53C7934A-A9F5-4362-B814-E486B9C63A96}" type="pres">
      <dgm:prSet presAssocID="{742686FE-1B92-49EB-A42A-07C24CE1D5E6}" presName="txTwo" presStyleLbl="node2" presStyleIdx="5" presStyleCnt="7">
        <dgm:presLayoutVars>
          <dgm:chPref val="3"/>
        </dgm:presLayoutVars>
      </dgm:prSet>
      <dgm:spPr/>
    </dgm:pt>
    <dgm:pt modelId="{C7EAEF21-22F0-4C57-9B2C-E7267B86939E}" type="pres">
      <dgm:prSet presAssocID="{742686FE-1B92-49EB-A42A-07C24CE1D5E6}" presName="horzTwo" presStyleCnt="0"/>
      <dgm:spPr/>
    </dgm:pt>
    <dgm:pt modelId="{2F9F7F72-414B-4E8A-83FC-EC935CB6923A}" type="pres">
      <dgm:prSet presAssocID="{F7D6EC0B-4D69-40FD-9C62-1EF2AD328D67}" presName="sibSpaceTwo" presStyleCnt="0"/>
      <dgm:spPr/>
    </dgm:pt>
    <dgm:pt modelId="{231FF784-25CC-48C5-B29F-A4683784F733}" type="pres">
      <dgm:prSet presAssocID="{77127167-4DCE-45A2-BD58-CF222370E6F0}" presName="vertTwo" presStyleCnt="0"/>
      <dgm:spPr/>
    </dgm:pt>
    <dgm:pt modelId="{6E22CBA4-84B6-4D5D-8A50-63BB58BE51EA}" type="pres">
      <dgm:prSet presAssocID="{77127167-4DCE-45A2-BD58-CF222370E6F0}" presName="txTwo" presStyleLbl="node2" presStyleIdx="6" presStyleCnt="7">
        <dgm:presLayoutVars>
          <dgm:chPref val="3"/>
        </dgm:presLayoutVars>
      </dgm:prSet>
      <dgm:spPr/>
    </dgm:pt>
    <dgm:pt modelId="{E1FED618-7551-41FC-ADA3-772ABC8A16A3}" type="pres">
      <dgm:prSet presAssocID="{77127167-4DCE-45A2-BD58-CF222370E6F0}" presName="horzTwo" presStyleCnt="0"/>
      <dgm:spPr/>
    </dgm:pt>
  </dgm:ptLst>
  <dgm:cxnLst>
    <dgm:cxn modelId="{8FD4FC00-C014-408D-BA84-3A2D1AB7978B}" type="presOf" srcId="{8C62A138-E5AA-4D97-B6B6-3F3C9F15191F}" destId="{E05A8289-7D58-48FF-8F5F-2FDAA3211C0B}" srcOrd="0" destOrd="0" presId="urn:microsoft.com/office/officeart/2005/8/layout/hierarchy4"/>
    <dgm:cxn modelId="{11606202-164F-47E2-9928-64E9E3D6905B}" srcId="{F03BAC23-A5E7-42AB-8F40-0F3FB105C8DF}" destId="{23FA8771-6C5C-4F0A-B9F9-E94DDCBAD631}" srcOrd="0" destOrd="0" parTransId="{B6FF9CB3-6201-406E-8E84-BDAFFA0055A2}" sibTransId="{5B602A29-35DE-43E6-82C2-FE6595C68482}"/>
    <dgm:cxn modelId="{07AA9904-8201-4EFC-AD47-F8E5A94997A5}" type="presOf" srcId="{B7C799C1-A02C-473E-8D53-B85A9BDE1425}" destId="{A43FF4F4-F0E0-4722-801B-98C371613986}" srcOrd="0" destOrd="0" presId="urn:microsoft.com/office/officeart/2005/8/layout/hierarchy4"/>
    <dgm:cxn modelId="{FAA76B05-77F6-411F-9F84-9658AC9A2C1D}" srcId="{4F2FB72F-6B46-4D0C-9B2A-FE33C9A1A496}" destId="{F03BAC23-A5E7-42AB-8F40-0F3FB105C8DF}" srcOrd="1" destOrd="0" parTransId="{0CB375B9-0367-4227-B118-F06E61C2CFBA}" sibTransId="{7CCD5379-85D2-4637-992D-FD82E67CAA72}"/>
    <dgm:cxn modelId="{01074C0F-48BB-4BAA-A8B8-1D822621801F}" type="presOf" srcId="{BB951AB0-00B7-4959-87C7-FF17705A6300}" destId="{50378164-CC2C-4705-854A-3D1C36C1A0DA}" srcOrd="0" destOrd="0" presId="urn:microsoft.com/office/officeart/2005/8/layout/hierarchy4"/>
    <dgm:cxn modelId="{4924B224-2DA3-479F-B066-7AC5DC70252D}" type="presOf" srcId="{742686FE-1B92-49EB-A42A-07C24CE1D5E6}" destId="{53C7934A-A9F5-4362-B814-E486B9C63A96}" srcOrd="0" destOrd="0" presId="urn:microsoft.com/office/officeart/2005/8/layout/hierarchy4"/>
    <dgm:cxn modelId="{73F26335-7173-4818-94BA-E7EF286D1095}" srcId="{F03BAC23-A5E7-42AB-8F40-0F3FB105C8DF}" destId="{81E0067A-9B1A-42EB-96A2-1CBD291D1119}" srcOrd="2" destOrd="0" parTransId="{A4BDBE15-4F2F-4134-8B53-9D6DA5DEC29A}" sibTransId="{D4269EEE-2F48-406F-821A-55DA8FAA3C86}"/>
    <dgm:cxn modelId="{847D5138-C3FE-4EB0-AC6F-046C95BAFF7D}" type="presOf" srcId="{23FA8771-6C5C-4F0A-B9F9-E94DDCBAD631}" destId="{1BBC909A-A221-4DBA-9C2D-C613B308819D}" srcOrd="0" destOrd="0" presId="urn:microsoft.com/office/officeart/2005/8/layout/hierarchy4"/>
    <dgm:cxn modelId="{5BC1D739-1AA3-4B98-8A9E-B4B161ED07D7}" srcId="{790DB7D2-C3EE-4978-9AA7-7E3A1276E396}" destId="{6C649336-D5AD-4F61-BF86-6502C2A8F605}" srcOrd="0" destOrd="0" parTransId="{FAB480B0-3907-42B4-9097-788E49723C5B}" sibTransId="{244B0CA9-BCAA-4E09-8A67-EBC43C62829A}"/>
    <dgm:cxn modelId="{6C104440-1212-47A1-ADB0-95E5B26810B6}" type="presOf" srcId="{77127167-4DCE-45A2-BD58-CF222370E6F0}" destId="{6E22CBA4-84B6-4D5D-8A50-63BB58BE51EA}" srcOrd="0" destOrd="0" presId="urn:microsoft.com/office/officeart/2005/8/layout/hierarchy4"/>
    <dgm:cxn modelId="{5B83AC5C-7EBF-4236-B988-03E597DEF73A}" srcId="{81E0067A-9B1A-42EB-96A2-1CBD291D1119}" destId="{A0C12569-FF06-4E38-8D79-E9F24A774534}" srcOrd="1" destOrd="0" parTransId="{FCCD1E51-9CB5-4361-8493-7AAC4A712CB4}" sibTransId="{B62D0CDA-AAA2-4828-BE9C-2996DBD46738}"/>
    <dgm:cxn modelId="{69D99160-63B8-41D4-A7AD-D3C0AB353878}" type="presOf" srcId="{391A460E-B77D-42CA-9DD5-60A76E800E0E}" destId="{83269896-FD8E-4374-8528-6698BC1FCC31}" srcOrd="0" destOrd="0" presId="urn:microsoft.com/office/officeart/2005/8/layout/hierarchy4"/>
    <dgm:cxn modelId="{034B9644-F25E-4116-905D-D82FB1456336}" srcId="{F03BAC23-A5E7-42AB-8F40-0F3FB105C8DF}" destId="{BEAD8A07-3EEA-434D-ABDB-3F561E7D36DE}" srcOrd="1" destOrd="0" parTransId="{87D67CEB-1A33-4D53-9200-59FCFA58DFC9}" sibTransId="{17B13FF7-15A8-4BDC-8AFB-C6D287A7FBBD}"/>
    <dgm:cxn modelId="{CF871645-25AD-4551-84C4-C6CF4BA51AFE}" type="presOf" srcId="{6C649336-D5AD-4F61-BF86-6502C2A8F605}" destId="{B0B7BC67-B1B1-4F7C-96B1-6E0E8C433AC0}" srcOrd="0" destOrd="0" presId="urn:microsoft.com/office/officeart/2005/8/layout/hierarchy4"/>
    <dgm:cxn modelId="{CF177F65-6AA3-49C6-B9BD-97B9B5580E87}" type="presOf" srcId="{4F2FB72F-6B46-4D0C-9B2A-FE33C9A1A496}" destId="{CA4D78D1-EAA1-431E-A24E-2FF209741B34}" srcOrd="0" destOrd="0" presId="urn:microsoft.com/office/officeart/2005/8/layout/hierarchy4"/>
    <dgm:cxn modelId="{6AE3D34E-54A3-4A20-AC51-C8BA564AE0AE}" type="presOf" srcId="{81E0067A-9B1A-42EB-96A2-1CBD291D1119}" destId="{6FD8A07F-BCF7-444C-9EA2-FB3FD9AB7350}" srcOrd="0" destOrd="0" presId="urn:microsoft.com/office/officeart/2005/8/layout/hierarchy4"/>
    <dgm:cxn modelId="{7B5FB554-F31B-4B36-A3C7-58AE5A90BD1A}" type="presOf" srcId="{A0C12569-FF06-4E38-8D79-E9F24A774534}" destId="{0CC408A8-8161-4B75-B5E7-CBC11904A203}" srcOrd="0" destOrd="0" presId="urn:microsoft.com/office/officeart/2005/8/layout/hierarchy4"/>
    <dgm:cxn modelId="{D0449A75-2280-49A2-B950-76F8014A19B2}" srcId="{A0C12569-FF06-4E38-8D79-E9F24A774534}" destId="{BB951AB0-00B7-4959-87C7-FF17705A6300}" srcOrd="0" destOrd="0" parTransId="{79EE6694-577B-44C6-ABA3-E26A4289ECC9}" sibTransId="{5FE80E08-F0C7-43C4-B9E7-9A95602CAB36}"/>
    <dgm:cxn modelId="{D41F4D59-8AD1-4DAF-98E0-E5850361302E}" srcId="{23FA8771-6C5C-4F0A-B9F9-E94DDCBAD631}" destId="{9720C705-AD37-4F81-B965-3C456408E470}" srcOrd="0" destOrd="0" parTransId="{841352BC-F8CC-4E8F-826C-2D3B945350CD}" sibTransId="{A4100C3B-5AFE-40A6-B8F7-7D62A871D07B}"/>
    <dgm:cxn modelId="{C1F86F8C-8DBD-46F8-BD9D-6C55F1EB254E}" srcId="{81E0067A-9B1A-42EB-96A2-1CBD291D1119}" destId="{37492EA0-0931-4E03-A990-3912D9B4C03C}" srcOrd="3" destOrd="0" parTransId="{1513E6EE-A6BB-491C-8725-2305B664AFA9}" sibTransId="{2C333AEC-C506-45C3-9064-B803804AFA7F}"/>
    <dgm:cxn modelId="{6B3331A3-09A3-46D4-9460-49E89DDB7D86}" type="presOf" srcId="{44D6A2A6-A12E-48DA-9661-CB06D69EAF81}" destId="{788EA9B5-D60F-4EB2-85A9-7E57812DA050}" srcOrd="0" destOrd="0" presId="urn:microsoft.com/office/officeart/2005/8/layout/hierarchy4"/>
    <dgm:cxn modelId="{6D4ED3AE-D38C-4D0F-AEFA-D8B0A37BF679}" srcId="{23FA8771-6C5C-4F0A-B9F9-E94DDCBAD631}" destId="{B7C799C1-A02C-473E-8D53-B85A9BDE1425}" srcOrd="1" destOrd="0" parTransId="{EA8F3ADF-31AF-49F6-9146-D97A5F558D40}" sibTransId="{8E731FA2-D1FC-4A2E-AAFE-E9F5B8AB9C09}"/>
    <dgm:cxn modelId="{CEF85CB6-FD41-4050-9254-1BFEFA86AF06}" type="presOf" srcId="{4C2BBF49-0846-4009-A021-E32904FFF3EB}" destId="{54602AEE-FF23-4608-A469-A5E8322E9AA2}" srcOrd="0" destOrd="0" presId="urn:microsoft.com/office/officeart/2005/8/layout/hierarchy4"/>
    <dgm:cxn modelId="{2129FEB9-804C-4CF5-AE76-5FD7BE92E489}" type="presOf" srcId="{37492EA0-0931-4E03-A990-3912D9B4C03C}" destId="{8862EA67-BCEF-4A03-97CC-8CF64209F0DB}" srcOrd="0" destOrd="0" presId="urn:microsoft.com/office/officeart/2005/8/layout/hierarchy4"/>
    <dgm:cxn modelId="{4687CFBB-CD56-423D-ADA6-313423B10267}" srcId="{81E0067A-9B1A-42EB-96A2-1CBD291D1119}" destId="{8C62A138-E5AA-4D97-B6B6-3F3C9F15191F}" srcOrd="2" destOrd="0" parTransId="{6EC7ABB4-FF78-478C-9314-D6A10549FEB9}" sibTransId="{4BB21A1D-5F57-4D3A-B750-EF7010836BF6}"/>
    <dgm:cxn modelId="{0CEF8EC1-FC5F-4180-8D8D-947F69CAD4B6}" srcId="{A0C12569-FF06-4E38-8D79-E9F24A774534}" destId="{9E3F772D-8025-4F26-975D-609462B4BB4A}" srcOrd="1" destOrd="0" parTransId="{362B2F52-E45C-41BE-9F21-EBD60F78B65E}" sibTransId="{78E96DE1-98F4-4EA9-84D2-526F08F1CE03}"/>
    <dgm:cxn modelId="{22E451C4-5CB3-4735-A85E-508D8F060705}" type="presOf" srcId="{02DA2260-9A0E-4C7B-8EED-D4B0B80D5493}" destId="{66F24D5A-5AB5-49B3-9695-CDD91C9AF414}" srcOrd="0" destOrd="0" presId="urn:microsoft.com/office/officeart/2005/8/layout/hierarchy4"/>
    <dgm:cxn modelId="{6CAEC0DC-D784-44EA-B6E3-1DD3CEE7F450}" srcId="{F03BAC23-A5E7-42AB-8F40-0F3FB105C8DF}" destId="{02DA2260-9A0E-4C7B-8EED-D4B0B80D5493}" srcOrd="3" destOrd="0" parTransId="{C369160E-CBC4-452F-B4EB-91C386DF7C02}" sibTransId="{B852F4B8-0CF2-42ED-BB19-CD5B843BA292}"/>
    <dgm:cxn modelId="{107AE5E5-22EB-4DFE-81B2-0799621881C9}" type="presOf" srcId="{790DB7D2-C3EE-4978-9AA7-7E3A1276E396}" destId="{61A85E5C-1AEA-4157-BAA4-2839A286BF0B}" srcOrd="0" destOrd="0" presId="urn:microsoft.com/office/officeart/2005/8/layout/hierarchy4"/>
    <dgm:cxn modelId="{3FD609E6-7F01-4BF6-A629-F02523EB3775}" srcId="{81E0067A-9B1A-42EB-96A2-1CBD291D1119}" destId="{391A460E-B77D-42CA-9DD5-60A76E800E0E}" srcOrd="4" destOrd="0" parTransId="{0934AF73-7266-493D-BE52-E21416CE139B}" sibTransId="{6E00CCDA-A4C1-4E4E-AC4F-ADF6769A7134}"/>
    <dgm:cxn modelId="{8BDF5FE6-4D5E-49E0-B483-0D7F45BB3959}" type="presOf" srcId="{9E3F772D-8025-4F26-975D-609462B4BB4A}" destId="{A2574B5A-8E26-42DF-97C8-D244879E92A8}" srcOrd="0" destOrd="0" presId="urn:microsoft.com/office/officeart/2005/8/layout/hierarchy4"/>
    <dgm:cxn modelId="{F7D61CE9-2172-4B2C-BBA5-E1D74FCE830F}" srcId="{4F2FB72F-6B46-4D0C-9B2A-FE33C9A1A496}" destId="{790DB7D2-C3EE-4978-9AA7-7E3A1276E396}" srcOrd="0" destOrd="0" parTransId="{84A7EF89-5389-46CA-88BE-2AFBAF4303BE}" sibTransId="{0A4B1E6C-CACA-4461-AD61-0CBA88D084E8}"/>
    <dgm:cxn modelId="{F7842EE9-BF4F-488A-B28A-0FE0B483E738}" srcId="{81E0067A-9B1A-42EB-96A2-1CBD291D1119}" destId="{44D6A2A6-A12E-48DA-9661-CB06D69EAF81}" srcOrd="0" destOrd="0" parTransId="{1837FE4C-F8CF-447C-AA8A-0FE5DF52E643}" sibTransId="{75E50659-351D-4011-8FEB-971FBA785BC3}"/>
    <dgm:cxn modelId="{1395C2EB-1D2C-485F-8212-4E05E8264F9B}" type="presOf" srcId="{9720C705-AD37-4F81-B965-3C456408E470}" destId="{1D44D149-1A27-432A-B672-50DCB201B496}" srcOrd="0" destOrd="0" presId="urn:microsoft.com/office/officeart/2005/8/layout/hierarchy4"/>
    <dgm:cxn modelId="{ED4738EE-B630-4369-AC00-FCB8E7E81AC5}" type="presOf" srcId="{F03BAC23-A5E7-42AB-8F40-0F3FB105C8DF}" destId="{637D4F8E-0EE0-4FBC-8DD6-910554C22158}" srcOrd="0" destOrd="0" presId="urn:microsoft.com/office/officeart/2005/8/layout/hierarchy4"/>
    <dgm:cxn modelId="{8BB550FC-AEA5-48DB-A603-369F4EF4D86F}" type="presOf" srcId="{BEAD8A07-3EEA-434D-ABDB-3F561E7D36DE}" destId="{61A68CDC-1FEC-4B68-A3D6-AF97CD15971C}" srcOrd="0" destOrd="0" presId="urn:microsoft.com/office/officeart/2005/8/layout/hierarchy4"/>
    <dgm:cxn modelId="{E04157FE-EF0E-4B89-AC70-1AEAD3A8D03F}" srcId="{F03BAC23-A5E7-42AB-8F40-0F3FB105C8DF}" destId="{742686FE-1B92-49EB-A42A-07C24CE1D5E6}" srcOrd="4" destOrd="0" parTransId="{3E196B2D-348C-4B3E-A5DD-33546F1238FE}" sibTransId="{F7D6EC0B-4D69-40FD-9C62-1EF2AD328D67}"/>
    <dgm:cxn modelId="{DF208FFE-CD04-407A-BA1E-8DDFA01955D9}" srcId="{F03BAC23-A5E7-42AB-8F40-0F3FB105C8DF}" destId="{77127167-4DCE-45A2-BD58-CF222370E6F0}" srcOrd="5" destOrd="0" parTransId="{C8F9D9C0-A694-4246-B3E4-3590257BF013}" sibTransId="{C3D78AFB-82C9-4B10-A175-DB301B7B12DD}"/>
    <dgm:cxn modelId="{F14BD3FF-0F08-4BCE-824C-E56EC74A40A8}" srcId="{391A460E-B77D-42CA-9DD5-60A76E800E0E}" destId="{4C2BBF49-0846-4009-A021-E32904FFF3EB}" srcOrd="0" destOrd="0" parTransId="{25FCB1EA-1488-4EA8-A7B6-AEA388333937}" sibTransId="{DF38FE4D-FD30-4017-BDFA-6CDF34BFA620}"/>
    <dgm:cxn modelId="{FE75BB92-079C-411D-B1E8-092826362C69}" type="presParOf" srcId="{CA4D78D1-EAA1-431E-A24E-2FF209741B34}" destId="{B9E977FA-B6D8-4136-92AD-637E4F2AB198}" srcOrd="0" destOrd="0" presId="urn:microsoft.com/office/officeart/2005/8/layout/hierarchy4"/>
    <dgm:cxn modelId="{89907957-6FEA-47FA-98A6-FC33C50416D6}" type="presParOf" srcId="{B9E977FA-B6D8-4136-92AD-637E4F2AB198}" destId="{61A85E5C-1AEA-4157-BAA4-2839A286BF0B}" srcOrd="0" destOrd="0" presId="urn:microsoft.com/office/officeart/2005/8/layout/hierarchy4"/>
    <dgm:cxn modelId="{62B2E301-0EE0-44FF-844C-95A7C940FB7E}" type="presParOf" srcId="{B9E977FA-B6D8-4136-92AD-637E4F2AB198}" destId="{EF88C24F-EBB8-4C33-BC3E-1BCA470465B8}" srcOrd="1" destOrd="0" presId="urn:microsoft.com/office/officeart/2005/8/layout/hierarchy4"/>
    <dgm:cxn modelId="{67454990-27F6-4F50-8F90-881DEAFA5B3A}" type="presParOf" srcId="{B9E977FA-B6D8-4136-92AD-637E4F2AB198}" destId="{F7522D9C-EC1F-442C-A2C0-53742A10125F}" srcOrd="2" destOrd="0" presId="urn:microsoft.com/office/officeart/2005/8/layout/hierarchy4"/>
    <dgm:cxn modelId="{54639B10-E7B4-4908-A60B-8F59876F03A1}" type="presParOf" srcId="{F7522D9C-EC1F-442C-A2C0-53742A10125F}" destId="{6662CBE4-32D9-4B17-8DF8-6DB02348E6E1}" srcOrd="0" destOrd="0" presId="urn:microsoft.com/office/officeart/2005/8/layout/hierarchy4"/>
    <dgm:cxn modelId="{C6E06F05-7053-4651-B622-3773243B218D}" type="presParOf" srcId="{6662CBE4-32D9-4B17-8DF8-6DB02348E6E1}" destId="{B0B7BC67-B1B1-4F7C-96B1-6E0E8C433AC0}" srcOrd="0" destOrd="0" presId="urn:microsoft.com/office/officeart/2005/8/layout/hierarchy4"/>
    <dgm:cxn modelId="{E653C459-D4A9-4C8A-A200-33AF702B0CDC}" type="presParOf" srcId="{6662CBE4-32D9-4B17-8DF8-6DB02348E6E1}" destId="{CC00847F-250C-43C5-BB75-6F6FC1088BC1}" srcOrd="1" destOrd="0" presId="urn:microsoft.com/office/officeart/2005/8/layout/hierarchy4"/>
    <dgm:cxn modelId="{442D8D4B-1C77-45CE-9AAF-18FA1A6AB16F}" type="presParOf" srcId="{CA4D78D1-EAA1-431E-A24E-2FF209741B34}" destId="{C26CBFF3-9AD1-44CD-908F-915203DF00A1}" srcOrd="1" destOrd="0" presId="urn:microsoft.com/office/officeart/2005/8/layout/hierarchy4"/>
    <dgm:cxn modelId="{CB452F39-92FB-419D-994A-8888186D82FF}" type="presParOf" srcId="{CA4D78D1-EAA1-431E-A24E-2FF209741B34}" destId="{9F9B5416-FF48-47EE-8BBF-9A39FCF2EB14}" srcOrd="2" destOrd="0" presId="urn:microsoft.com/office/officeart/2005/8/layout/hierarchy4"/>
    <dgm:cxn modelId="{A8F62A2A-FB17-4267-B7BD-F2A6A2F0BA00}" type="presParOf" srcId="{9F9B5416-FF48-47EE-8BBF-9A39FCF2EB14}" destId="{637D4F8E-0EE0-4FBC-8DD6-910554C22158}" srcOrd="0" destOrd="0" presId="urn:microsoft.com/office/officeart/2005/8/layout/hierarchy4"/>
    <dgm:cxn modelId="{7BCE11D8-597A-4446-BB86-F979190281E4}" type="presParOf" srcId="{9F9B5416-FF48-47EE-8BBF-9A39FCF2EB14}" destId="{53FB0937-DC76-4D42-BE0A-475ABE360C40}" srcOrd="1" destOrd="0" presId="urn:microsoft.com/office/officeart/2005/8/layout/hierarchy4"/>
    <dgm:cxn modelId="{59B1099C-D099-4F3D-9FDA-8B74E32C0EEB}" type="presParOf" srcId="{9F9B5416-FF48-47EE-8BBF-9A39FCF2EB14}" destId="{0FD2D68F-10D3-4DB2-8924-A6F761ADFCF8}" srcOrd="2" destOrd="0" presId="urn:microsoft.com/office/officeart/2005/8/layout/hierarchy4"/>
    <dgm:cxn modelId="{9CF90D35-1EC8-4AB1-8046-D834FC86E50D}" type="presParOf" srcId="{0FD2D68F-10D3-4DB2-8924-A6F761ADFCF8}" destId="{FFA6A31C-6F9A-4707-9465-FFC6BC7E6171}" srcOrd="0" destOrd="0" presId="urn:microsoft.com/office/officeart/2005/8/layout/hierarchy4"/>
    <dgm:cxn modelId="{F44BAB79-F34B-499A-B300-21750D067A49}" type="presParOf" srcId="{FFA6A31C-6F9A-4707-9465-FFC6BC7E6171}" destId="{1BBC909A-A221-4DBA-9C2D-C613B308819D}" srcOrd="0" destOrd="0" presId="urn:microsoft.com/office/officeart/2005/8/layout/hierarchy4"/>
    <dgm:cxn modelId="{1B70CF69-2883-4834-9809-C997CFC05842}" type="presParOf" srcId="{FFA6A31C-6F9A-4707-9465-FFC6BC7E6171}" destId="{3E899FE8-0F4A-4F26-A68B-94FE919367DA}" srcOrd="1" destOrd="0" presId="urn:microsoft.com/office/officeart/2005/8/layout/hierarchy4"/>
    <dgm:cxn modelId="{82398793-8FD7-4EDC-B371-AF4E21C1CBE5}" type="presParOf" srcId="{FFA6A31C-6F9A-4707-9465-FFC6BC7E6171}" destId="{BB69D1A8-84D0-48BD-9629-2F581AE68984}" srcOrd="2" destOrd="0" presId="urn:microsoft.com/office/officeart/2005/8/layout/hierarchy4"/>
    <dgm:cxn modelId="{475CD564-F293-43E6-909E-92ED0F3B928D}" type="presParOf" srcId="{BB69D1A8-84D0-48BD-9629-2F581AE68984}" destId="{7818F118-BF36-484B-80EC-B495A66EADD3}" srcOrd="0" destOrd="0" presId="urn:microsoft.com/office/officeart/2005/8/layout/hierarchy4"/>
    <dgm:cxn modelId="{7B5B4D0A-FB2F-4447-A945-1A7B9EC2AEB8}" type="presParOf" srcId="{7818F118-BF36-484B-80EC-B495A66EADD3}" destId="{1D44D149-1A27-432A-B672-50DCB201B496}" srcOrd="0" destOrd="0" presId="urn:microsoft.com/office/officeart/2005/8/layout/hierarchy4"/>
    <dgm:cxn modelId="{4AA8D0BE-BA8C-457D-8C74-92E945A6DFD4}" type="presParOf" srcId="{7818F118-BF36-484B-80EC-B495A66EADD3}" destId="{435CCCAF-D6DC-40C5-ADE8-E698F5F4872E}" srcOrd="1" destOrd="0" presId="urn:microsoft.com/office/officeart/2005/8/layout/hierarchy4"/>
    <dgm:cxn modelId="{27F4780D-CFA6-4A4E-A1F0-B1BF414C8CF3}" type="presParOf" srcId="{BB69D1A8-84D0-48BD-9629-2F581AE68984}" destId="{51BEE292-C085-46E8-8A6F-4E4BCE2277E8}" srcOrd="1" destOrd="0" presId="urn:microsoft.com/office/officeart/2005/8/layout/hierarchy4"/>
    <dgm:cxn modelId="{0D8BD9C9-ED70-400B-9FB6-22299F180C4B}" type="presParOf" srcId="{BB69D1A8-84D0-48BD-9629-2F581AE68984}" destId="{9A08718F-B5B6-4441-93F5-FE8B654F629E}" srcOrd="2" destOrd="0" presId="urn:microsoft.com/office/officeart/2005/8/layout/hierarchy4"/>
    <dgm:cxn modelId="{D9B80EAA-A1BE-414B-AAC6-6F1EE5EB1F8A}" type="presParOf" srcId="{9A08718F-B5B6-4441-93F5-FE8B654F629E}" destId="{A43FF4F4-F0E0-4722-801B-98C371613986}" srcOrd="0" destOrd="0" presId="urn:microsoft.com/office/officeart/2005/8/layout/hierarchy4"/>
    <dgm:cxn modelId="{CB4494C5-A680-4559-A9E1-D6B67807C966}" type="presParOf" srcId="{9A08718F-B5B6-4441-93F5-FE8B654F629E}" destId="{3713D65C-C9C1-443A-8628-C7D38C2CC00C}" srcOrd="1" destOrd="0" presId="urn:microsoft.com/office/officeart/2005/8/layout/hierarchy4"/>
    <dgm:cxn modelId="{55C78F16-D772-4857-B6AC-F33380C6E43C}" type="presParOf" srcId="{0FD2D68F-10D3-4DB2-8924-A6F761ADFCF8}" destId="{1FC0B15E-208B-44A4-AA9F-93E3D185C839}" srcOrd="1" destOrd="0" presId="urn:microsoft.com/office/officeart/2005/8/layout/hierarchy4"/>
    <dgm:cxn modelId="{D7DDB847-7421-4DF7-9636-D5B76A065F34}" type="presParOf" srcId="{0FD2D68F-10D3-4DB2-8924-A6F761ADFCF8}" destId="{5F3A0AD1-982E-4BE3-A603-A5B02593806D}" srcOrd="2" destOrd="0" presId="urn:microsoft.com/office/officeart/2005/8/layout/hierarchy4"/>
    <dgm:cxn modelId="{5A45337C-BB12-40C8-9752-7884A9A55044}" type="presParOf" srcId="{5F3A0AD1-982E-4BE3-A603-A5B02593806D}" destId="{61A68CDC-1FEC-4B68-A3D6-AF97CD15971C}" srcOrd="0" destOrd="0" presId="urn:microsoft.com/office/officeart/2005/8/layout/hierarchy4"/>
    <dgm:cxn modelId="{7FD26992-E7E9-4FC5-8B0F-248A4F9816FF}" type="presParOf" srcId="{5F3A0AD1-982E-4BE3-A603-A5B02593806D}" destId="{0E400D92-44E1-4F23-AF04-A529CC92FA7B}" srcOrd="1" destOrd="0" presId="urn:microsoft.com/office/officeart/2005/8/layout/hierarchy4"/>
    <dgm:cxn modelId="{0468A10E-ED4A-4FDD-A21F-DAF71AF45D31}" type="presParOf" srcId="{0FD2D68F-10D3-4DB2-8924-A6F761ADFCF8}" destId="{4B46D9D4-2DAF-4E03-BD2C-A0D020F5AADE}" srcOrd="3" destOrd="0" presId="urn:microsoft.com/office/officeart/2005/8/layout/hierarchy4"/>
    <dgm:cxn modelId="{FA94B72F-08F8-4E89-8174-8E3FBE57FA71}" type="presParOf" srcId="{0FD2D68F-10D3-4DB2-8924-A6F761ADFCF8}" destId="{9755C6D2-E624-4095-839A-F773BBE9B39D}" srcOrd="4" destOrd="0" presId="urn:microsoft.com/office/officeart/2005/8/layout/hierarchy4"/>
    <dgm:cxn modelId="{E35917B9-7EFD-4D07-89AA-62A4DB199300}" type="presParOf" srcId="{9755C6D2-E624-4095-839A-F773BBE9B39D}" destId="{6FD8A07F-BCF7-444C-9EA2-FB3FD9AB7350}" srcOrd="0" destOrd="0" presId="urn:microsoft.com/office/officeart/2005/8/layout/hierarchy4"/>
    <dgm:cxn modelId="{6B4DB0F6-06AB-4CF4-825A-2D9ABB2046C3}" type="presParOf" srcId="{9755C6D2-E624-4095-839A-F773BBE9B39D}" destId="{A0EDD3BC-17E7-45F0-A198-5A02B3D805A5}" srcOrd="1" destOrd="0" presId="urn:microsoft.com/office/officeart/2005/8/layout/hierarchy4"/>
    <dgm:cxn modelId="{DA7E5209-1EA4-45C8-99A3-ADAE5CAD8341}" type="presParOf" srcId="{9755C6D2-E624-4095-839A-F773BBE9B39D}" destId="{FD6D55B0-CD53-4CFF-BC54-8D2DAF284C1B}" srcOrd="2" destOrd="0" presId="urn:microsoft.com/office/officeart/2005/8/layout/hierarchy4"/>
    <dgm:cxn modelId="{BA0D32BB-FC5E-4076-8999-ECA2B232B685}" type="presParOf" srcId="{FD6D55B0-CD53-4CFF-BC54-8D2DAF284C1B}" destId="{2F290FFA-8186-4A4E-AF47-E6148D42B328}" srcOrd="0" destOrd="0" presId="urn:microsoft.com/office/officeart/2005/8/layout/hierarchy4"/>
    <dgm:cxn modelId="{7775934B-A7EC-4A64-B7B3-78E7D03EF838}" type="presParOf" srcId="{2F290FFA-8186-4A4E-AF47-E6148D42B328}" destId="{788EA9B5-D60F-4EB2-85A9-7E57812DA050}" srcOrd="0" destOrd="0" presId="urn:microsoft.com/office/officeart/2005/8/layout/hierarchy4"/>
    <dgm:cxn modelId="{4E9FB2C2-AD91-4789-97A6-586756934A8E}" type="presParOf" srcId="{2F290FFA-8186-4A4E-AF47-E6148D42B328}" destId="{4B06558A-8485-4DAE-B78C-37C8B1B3A9A8}" srcOrd="1" destOrd="0" presId="urn:microsoft.com/office/officeart/2005/8/layout/hierarchy4"/>
    <dgm:cxn modelId="{BFEB00BF-402C-4976-9A8F-0BB1E8C8A837}" type="presParOf" srcId="{FD6D55B0-CD53-4CFF-BC54-8D2DAF284C1B}" destId="{B1E3EB28-FFA2-4299-8713-3DE6FD34E7D6}" srcOrd="1" destOrd="0" presId="urn:microsoft.com/office/officeart/2005/8/layout/hierarchy4"/>
    <dgm:cxn modelId="{7987D071-1E6C-46B9-9711-E65E4ECF91DD}" type="presParOf" srcId="{FD6D55B0-CD53-4CFF-BC54-8D2DAF284C1B}" destId="{3A6DE9D8-7E4F-45DA-8EB9-B68CC8D76BB2}" srcOrd="2" destOrd="0" presId="urn:microsoft.com/office/officeart/2005/8/layout/hierarchy4"/>
    <dgm:cxn modelId="{7CA3B145-C8C4-4EB2-8118-BBDD018B92C6}" type="presParOf" srcId="{3A6DE9D8-7E4F-45DA-8EB9-B68CC8D76BB2}" destId="{0CC408A8-8161-4B75-B5E7-CBC11904A203}" srcOrd="0" destOrd="0" presId="urn:microsoft.com/office/officeart/2005/8/layout/hierarchy4"/>
    <dgm:cxn modelId="{5604290C-AE2A-45AA-9FE5-3750E3B51106}" type="presParOf" srcId="{3A6DE9D8-7E4F-45DA-8EB9-B68CC8D76BB2}" destId="{B7A54939-3259-4BC7-878A-44234F876AAA}" srcOrd="1" destOrd="0" presId="urn:microsoft.com/office/officeart/2005/8/layout/hierarchy4"/>
    <dgm:cxn modelId="{12BA7A5C-2205-476D-8B66-9618B359BB57}" type="presParOf" srcId="{3A6DE9D8-7E4F-45DA-8EB9-B68CC8D76BB2}" destId="{EEE7E73C-7E3C-4593-95CA-4CC016FE6A68}" srcOrd="2" destOrd="0" presId="urn:microsoft.com/office/officeart/2005/8/layout/hierarchy4"/>
    <dgm:cxn modelId="{7D7FF745-93F7-41EA-949B-53189577A1CA}" type="presParOf" srcId="{EEE7E73C-7E3C-4593-95CA-4CC016FE6A68}" destId="{4C6BB2E9-6506-49BC-9228-C31ED8B2646E}" srcOrd="0" destOrd="0" presId="urn:microsoft.com/office/officeart/2005/8/layout/hierarchy4"/>
    <dgm:cxn modelId="{9453B70C-1BE2-441E-AB55-2367F9F32B49}" type="presParOf" srcId="{4C6BB2E9-6506-49BC-9228-C31ED8B2646E}" destId="{50378164-CC2C-4705-854A-3D1C36C1A0DA}" srcOrd="0" destOrd="0" presId="urn:microsoft.com/office/officeart/2005/8/layout/hierarchy4"/>
    <dgm:cxn modelId="{661EAF7F-9E09-4BDC-9A63-B3F3CB0BB199}" type="presParOf" srcId="{4C6BB2E9-6506-49BC-9228-C31ED8B2646E}" destId="{CB1BD318-7BB7-45EE-9671-32734B842748}" srcOrd="1" destOrd="0" presId="urn:microsoft.com/office/officeart/2005/8/layout/hierarchy4"/>
    <dgm:cxn modelId="{0E9B5013-0F33-4028-8AFC-A94FC9CA5C78}" type="presParOf" srcId="{EEE7E73C-7E3C-4593-95CA-4CC016FE6A68}" destId="{1269E747-699F-4951-99D1-A9A6CCB9A871}" srcOrd="1" destOrd="0" presId="urn:microsoft.com/office/officeart/2005/8/layout/hierarchy4"/>
    <dgm:cxn modelId="{B32DE633-50E3-46A0-B960-CBF5E1EFA963}" type="presParOf" srcId="{EEE7E73C-7E3C-4593-95CA-4CC016FE6A68}" destId="{BC6812E9-4523-423C-803E-09AC5FD872A2}" srcOrd="2" destOrd="0" presId="urn:microsoft.com/office/officeart/2005/8/layout/hierarchy4"/>
    <dgm:cxn modelId="{75104993-DE75-4A81-99AF-4CDE05F506A0}" type="presParOf" srcId="{BC6812E9-4523-423C-803E-09AC5FD872A2}" destId="{A2574B5A-8E26-42DF-97C8-D244879E92A8}" srcOrd="0" destOrd="0" presId="urn:microsoft.com/office/officeart/2005/8/layout/hierarchy4"/>
    <dgm:cxn modelId="{3F06E7B6-EBA1-4B93-A462-6E709C2F7695}" type="presParOf" srcId="{BC6812E9-4523-423C-803E-09AC5FD872A2}" destId="{18B91037-02B2-48CB-A04A-D3E62BD213C7}" srcOrd="1" destOrd="0" presId="urn:microsoft.com/office/officeart/2005/8/layout/hierarchy4"/>
    <dgm:cxn modelId="{882505DD-2C25-44D9-AC1B-280EB0AD9BB3}" type="presParOf" srcId="{FD6D55B0-CD53-4CFF-BC54-8D2DAF284C1B}" destId="{412DF42E-1AFB-4027-AF20-F4079C2DDAD6}" srcOrd="3" destOrd="0" presId="urn:microsoft.com/office/officeart/2005/8/layout/hierarchy4"/>
    <dgm:cxn modelId="{B186CA6D-58FE-4FF1-89B7-0A953EF10FDB}" type="presParOf" srcId="{FD6D55B0-CD53-4CFF-BC54-8D2DAF284C1B}" destId="{65A276F7-A082-445E-BD0A-B0903D12108B}" srcOrd="4" destOrd="0" presId="urn:microsoft.com/office/officeart/2005/8/layout/hierarchy4"/>
    <dgm:cxn modelId="{DC6EBC49-270A-4EC6-A2FF-9EAE5B9EB5E9}" type="presParOf" srcId="{65A276F7-A082-445E-BD0A-B0903D12108B}" destId="{E05A8289-7D58-48FF-8F5F-2FDAA3211C0B}" srcOrd="0" destOrd="0" presId="urn:microsoft.com/office/officeart/2005/8/layout/hierarchy4"/>
    <dgm:cxn modelId="{5C077BF4-3370-4B44-93F7-4F2E8E0B8ABD}" type="presParOf" srcId="{65A276F7-A082-445E-BD0A-B0903D12108B}" destId="{73A4AE7F-26D1-481A-804B-9C4A7E95CAAB}" srcOrd="1" destOrd="0" presId="urn:microsoft.com/office/officeart/2005/8/layout/hierarchy4"/>
    <dgm:cxn modelId="{91A5014F-2E7B-4EF7-89A7-27C6DD364EB5}" type="presParOf" srcId="{FD6D55B0-CD53-4CFF-BC54-8D2DAF284C1B}" destId="{B8CA476F-9EF5-4F87-A0EC-8CD1548AA7BA}" srcOrd="5" destOrd="0" presId="urn:microsoft.com/office/officeart/2005/8/layout/hierarchy4"/>
    <dgm:cxn modelId="{A1878574-3BB0-47FE-B8CD-B8510CE32936}" type="presParOf" srcId="{FD6D55B0-CD53-4CFF-BC54-8D2DAF284C1B}" destId="{7ABDA45B-05C8-4EFE-9EA4-F1927C8F6144}" srcOrd="6" destOrd="0" presId="urn:microsoft.com/office/officeart/2005/8/layout/hierarchy4"/>
    <dgm:cxn modelId="{F5452DE7-589B-444F-B3B0-D0CA5825E70F}" type="presParOf" srcId="{7ABDA45B-05C8-4EFE-9EA4-F1927C8F6144}" destId="{8862EA67-BCEF-4A03-97CC-8CF64209F0DB}" srcOrd="0" destOrd="0" presId="urn:microsoft.com/office/officeart/2005/8/layout/hierarchy4"/>
    <dgm:cxn modelId="{6CE4878D-3DB3-4E12-AB83-8DAA062EFF11}" type="presParOf" srcId="{7ABDA45B-05C8-4EFE-9EA4-F1927C8F6144}" destId="{736FCADD-88CF-4B77-942E-9AFBDF05BDDB}" srcOrd="1" destOrd="0" presId="urn:microsoft.com/office/officeart/2005/8/layout/hierarchy4"/>
    <dgm:cxn modelId="{85C706DB-80D4-4B5D-A1F4-111D8BF0C084}" type="presParOf" srcId="{FD6D55B0-CD53-4CFF-BC54-8D2DAF284C1B}" destId="{9EE5A01C-AAA1-4E99-B8BC-3775854385B7}" srcOrd="7" destOrd="0" presId="urn:microsoft.com/office/officeart/2005/8/layout/hierarchy4"/>
    <dgm:cxn modelId="{0F862A34-B4AE-4F61-8E9F-89B3AA4BAF9D}" type="presParOf" srcId="{FD6D55B0-CD53-4CFF-BC54-8D2DAF284C1B}" destId="{FEED5088-A5D8-4D42-8497-153D39079C26}" srcOrd="8" destOrd="0" presId="urn:microsoft.com/office/officeart/2005/8/layout/hierarchy4"/>
    <dgm:cxn modelId="{A0F8E25B-11FB-48DF-B110-1BCD94E24F75}" type="presParOf" srcId="{FEED5088-A5D8-4D42-8497-153D39079C26}" destId="{83269896-FD8E-4374-8528-6698BC1FCC31}" srcOrd="0" destOrd="0" presId="urn:microsoft.com/office/officeart/2005/8/layout/hierarchy4"/>
    <dgm:cxn modelId="{438A560D-FFEE-4894-850D-63FEC47A377F}" type="presParOf" srcId="{FEED5088-A5D8-4D42-8497-153D39079C26}" destId="{57734E69-E3AF-4A39-9FF5-48737C7BF01A}" srcOrd="1" destOrd="0" presId="urn:microsoft.com/office/officeart/2005/8/layout/hierarchy4"/>
    <dgm:cxn modelId="{D6C040FB-15ED-4F67-AD04-6D5C836EC3CE}" type="presParOf" srcId="{FEED5088-A5D8-4D42-8497-153D39079C26}" destId="{66230FEB-8718-4D38-B142-4530D0F50DFE}" srcOrd="2" destOrd="0" presId="urn:microsoft.com/office/officeart/2005/8/layout/hierarchy4"/>
    <dgm:cxn modelId="{AC6A04A3-2A52-40F0-B181-2D9593428477}" type="presParOf" srcId="{66230FEB-8718-4D38-B142-4530D0F50DFE}" destId="{8364CE0D-D1BB-4383-A6B1-1D77000ADD97}" srcOrd="0" destOrd="0" presId="urn:microsoft.com/office/officeart/2005/8/layout/hierarchy4"/>
    <dgm:cxn modelId="{2F9FC17C-CA9D-4954-AC9E-DE93CBD7CFA7}" type="presParOf" srcId="{8364CE0D-D1BB-4383-A6B1-1D77000ADD97}" destId="{54602AEE-FF23-4608-A469-A5E8322E9AA2}" srcOrd="0" destOrd="0" presId="urn:microsoft.com/office/officeart/2005/8/layout/hierarchy4"/>
    <dgm:cxn modelId="{A1248F20-16D3-4570-A251-882541C576BC}" type="presParOf" srcId="{8364CE0D-D1BB-4383-A6B1-1D77000ADD97}" destId="{BC878C97-B2B4-4DE1-8B6C-0E20487BD5C8}" srcOrd="1" destOrd="0" presId="urn:microsoft.com/office/officeart/2005/8/layout/hierarchy4"/>
    <dgm:cxn modelId="{1A7A4015-BD63-42BE-8A0F-FCC3E69332F6}" type="presParOf" srcId="{0FD2D68F-10D3-4DB2-8924-A6F761ADFCF8}" destId="{4ED1B43A-BA1C-4C4A-A1D7-344A298CB9D7}" srcOrd="5" destOrd="0" presId="urn:microsoft.com/office/officeart/2005/8/layout/hierarchy4"/>
    <dgm:cxn modelId="{51EA0907-B731-4544-B473-151870F187CB}" type="presParOf" srcId="{0FD2D68F-10D3-4DB2-8924-A6F761ADFCF8}" destId="{E6892879-5FC0-4CD1-AD76-E62C47061C30}" srcOrd="6" destOrd="0" presId="urn:microsoft.com/office/officeart/2005/8/layout/hierarchy4"/>
    <dgm:cxn modelId="{04883B41-B968-417A-99CA-C391529F817E}" type="presParOf" srcId="{E6892879-5FC0-4CD1-AD76-E62C47061C30}" destId="{66F24D5A-5AB5-49B3-9695-CDD91C9AF414}" srcOrd="0" destOrd="0" presId="urn:microsoft.com/office/officeart/2005/8/layout/hierarchy4"/>
    <dgm:cxn modelId="{71BBFA46-3A6D-4804-814F-17FEF193B980}" type="presParOf" srcId="{E6892879-5FC0-4CD1-AD76-E62C47061C30}" destId="{EA0E0CD3-FA46-488F-8B27-F4D88DA8F218}" srcOrd="1" destOrd="0" presId="urn:microsoft.com/office/officeart/2005/8/layout/hierarchy4"/>
    <dgm:cxn modelId="{05D50376-5A4F-4113-B0D0-0995208DD10B}" type="presParOf" srcId="{0FD2D68F-10D3-4DB2-8924-A6F761ADFCF8}" destId="{79545F3B-6C18-44B8-994F-C5D087CE2871}" srcOrd="7" destOrd="0" presId="urn:microsoft.com/office/officeart/2005/8/layout/hierarchy4"/>
    <dgm:cxn modelId="{60CB5493-09C5-4848-B2BF-4F37AF12DCC3}" type="presParOf" srcId="{0FD2D68F-10D3-4DB2-8924-A6F761ADFCF8}" destId="{E8104DF5-62D3-42D7-AF91-780F8A544A9E}" srcOrd="8" destOrd="0" presId="urn:microsoft.com/office/officeart/2005/8/layout/hierarchy4"/>
    <dgm:cxn modelId="{45882BEB-0927-431C-BEE4-D1A8C165D018}" type="presParOf" srcId="{E8104DF5-62D3-42D7-AF91-780F8A544A9E}" destId="{53C7934A-A9F5-4362-B814-E486B9C63A96}" srcOrd="0" destOrd="0" presId="urn:microsoft.com/office/officeart/2005/8/layout/hierarchy4"/>
    <dgm:cxn modelId="{E7A9E2D1-01FD-4B16-98F2-455A817BC07D}" type="presParOf" srcId="{E8104DF5-62D3-42D7-AF91-780F8A544A9E}" destId="{C7EAEF21-22F0-4C57-9B2C-E7267B86939E}" srcOrd="1" destOrd="0" presId="urn:microsoft.com/office/officeart/2005/8/layout/hierarchy4"/>
    <dgm:cxn modelId="{B55F2BAA-580A-4993-B7E5-9D681359A223}" type="presParOf" srcId="{0FD2D68F-10D3-4DB2-8924-A6F761ADFCF8}" destId="{2F9F7F72-414B-4E8A-83FC-EC935CB6923A}" srcOrd="9" destOrd="0" presId="urn:microsoft.com/office/officeart/2005/8/layout/hierarchy4"/>
    <dgm:cxn modelId="{7AC9C4AD-FAF7-4ECE-82B2-506D88842A77}" type="presParOf" srcId="{0FD2D68F-10D3-4DB2-8924-A6F761ADFCF8}" destId="{231FF784-25CC-48C5-B29F-A4683784F733}" srcOrd="10" destOrd="0" presId="urn:microsoft.com/office/officeart/2005/8/layout/hierarchy4"/>
    <dgm:cxn modelId="{65BCB526-EF79-4E23-99F0-B107C7366FFC}" type="presParOf" srcId="{231FF784-25CC-48C5-B29F-A4683784F733}" destId="{6E22CBA4-84B6-4D5D-8A50-63BB58BE51EA}" srcOrd="0" destOrd="0" presId="urn:microsoft.com/office/officeart/2005/8/layout/hierarchy4"/>
    <dgm:cxn modelId="{79D84E2B-5F27-430A-A782-FD4056D61756}" type="presParOf" srcId="{231FF784-25CC-48C5-B29F-A4683784F733}" destId="{E1FED618-7551-41FC-ADA3-772ABC8A16A3}"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E88FFA-A851-47A2-AE95-7DF776BBD96E}">
      <dsp:nvSpPr>
        <dsp:cNvPr id="0" name=""/>
        <dsp:cNvSpPr/>
      </dsp:nvSpPr>
      <dsp:spPr>
        <a:xfrm>
          <a:off x="2357" y="2771"/>
          <a:ext cx="8157507" cy="673421"/>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1</a:t>
          </a:r>
          <a:r>
            <a:rPr lang="en-US" sz="1600" b="1" kern="1200" dirty="0"/>
            <a:t> </a:t>
          </a:r>
          <a:r>
            <a:rPr lang="en-US" sz="1600" kern="1200" dirty="0"/>
            <a:t>allows for repeating experiments once the code is started. It is exited once the user selects “No” when prompted to “Perform another test?”</a:t>
          </a:r>
        </a:p>
      </dsp:txBody>
      <dsp:txXfrm>
        <a:off x="22081" y="22495"/>
        <a:ext cx="8118059" cy="633973"/>
      </dsp:txXfrm>
    </dsp:sp>
    <dsp:sp modelId="{2C86AE73-46D6-496D-819C-4AF28B9AFC9D}">
      <dsp:nvSpPr>
        <dsp:cNvPr id="0" name=""/>
        <dsp:cNvSpPr/>
      </dsp:nvSpPr>
      <dsp:spPr>
        <a:xfrm>
          <a:off x="12714" y="779527"/>
          <a:ext cx="2281211"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For Loop 1 </a:t>
          </a:r>
          <a:r>
            <a:rPr lang="en-US" sz="1600" kern="1200" dirty="0"/>
            <a:t>set to execute once. Loads the calibration parameters</a:t>
          </a:r>
        </a:p>
      </dsp:txBody>
      <dsp:txXfrm>
        <a:off x="49578" y="816391"/>
        <a:ext cx="2207483" cy="1184909"/>
      </dsp:txXfrm>
    </dsp:sp>
    <dsp:sp modelId="{BFEC62A3-F074-4E40-BE92-8E946BE7CD07}">
      <dsp:nvSpPr>
        <dsp:cNvPr id="0" name=""/>
        <dsp:cNvSpPr/>
      </dsp:nvSpPr>
      <dsp:spPr>
        <a:xfrm>
          <a:off x="10320" y="2141500"/>
          <a:ext cx="2286000"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Sequence Structure 1 </a:t>
          </a:r>
          <a:r>
            <a:rPr lang="en-US" sz="1600" kern="1200" dirty="0"/>
            <a:t>gathers the user inputs and then configures the front panel based on the user selected inputs.</a:t>
          </a:r>
        </a:p>
      </dsp:txBody>
      <dsp:txXfrm>
        <a:off x="47184" y="2178364"/>
        <a:ext cx="2212272" cy="1184909"/>
      </dsp:txXfrm>
    </dsp:sp>
    <dsp:sp modelId="{3AC15EEC-4307-4AD2-BCAA-942E9F4A582D}">
      <dsp:nvSpPr>
        <dsp:cNvPr id="0" name=""/>
        <dsp:cNvSpPr/>
      </dsp:nvSpPr>
      <dsp:spPr>
        <a:xfrm>
          <a:off x="2529523" y="779527"/>
          <a:ext cx="5622379"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2 </a:t>
          </a:r>
          <a:r>
            <a:rPr lang="en-US" sz="1600" kern="1200" dirty="0"/>
            <a:t>allows for quick restarts, where the code is restarted without changing any of the settings. It executes after </a:t>
          </a:r>
          <a:r>
            <a:rPr lang="en-US" sz="1600" i="1" kern="1200" dirty="0"/>
            <a:t>For Loop 1</a:t>
          </a:r>
          <a:r>
            <a:rPr lang="en-US" sz="1600" kern="1200" dirty="0"/>
            <a:t> finishes. This loop creates the save files, queues, and tasks. Exits when the user selects “No” when asked “Would you like to Quick Restart?”</a:t>
          </a:r>
        </a:p>
      </dsp:txBody>
      <dsp:txXfrm>
        <a:off x="2566387" y="816391"/>
        <a:ext cx="5548651" cy="1184909"/>
      </dsp:txXfrm>
    </dsp:sp>
    <dsp:sp modelId="{0A1D92E0-1B08-4902-A31F-609C22569C62}">
      <dsp:nvSpPr>
        <dsp:cNvPr id="0" name=""/>
        <dsp:cNvSpPr/>
      </dsp:nvSpPr>
      <dsp:spPr>
        <a:xfrm>
          <a:off x="2540488" y="2141500"/>
          <a:ext cx="5600449" cy="1258637"/>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3 </a:t>
          </a:r>
          <a:r>
            <a:rPr lang="en-US" sz="1600" kern="1200" dirty="0"/>
            <a:t>starts the two Peltier control sub-vis and contains the data collection and data processing processes. Exits once the data processing is complete.</a:t>
          </a:r>
        </a:p>
      </dsp:txBody>
      <dsp:txXfrm>
        <a:off x="2577352" y="2178364"/>
        <a:ext cx="5526721" cy="1184909"/>
      </dsp:txXfrm>
    </dsp:sp>
    <dsp:sp modelId="{D7ABCD10-48D7-4826-BD12-8B5C5548438F}">
      <dsp:nvSpPr>
        <dsp:cNvPr id="0" name=""/>
        <dsp:cNvSpPr/>
      </dsp:nvSpPr>
      <dsp:spPr>
        <a:xfrm>
          <a:off x="2562290" y="3503472"/>
          <a:ext cx="2747133" cy="2061119"/>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While Loop 4 </a:t>
          </a:r>
          <a:r>
            <a:rPr lang="en-US" sz="1600" kern="1200" dirty="0"/>
            <a:t>controls data collection. Repeats at every time step to collect data, at the frequency set by the user. Exits when an error occurs, when the timer expires in the timed mode, or when the user presses the “stop data acquisition” button.</a:t>
          </a:r>
        </a:p>
      </dsp:txBody>
      <dsp:txXfrm>
        <a:off x="2622658" y="3563840"/>
        <a:ext cx="2626397" cy="1940383"/>
      </dsp:txXfrm>
    </dsp:sp>
    <dsp:sp modelId="{902EB27C-ADB9-49B7-A351-416EDDE0C4DD}">
      <dsp:nvSpPr>
        <dsp:cNvPr id="0" name=""/>
        <dsp:cNvSpPr/>
      </dsp:nvSpPr>
      <dsp:spPr>
        <a:xfrm>
          <a:off x="5367214" y="3503472"/>
          <a:ext cx="2751921" cy="205740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1" kern="1200" dirty="0"/>
            <a:t>Sequence Structure 2 </a:t>
          </a:r>
          <a:r>
            <a:rPr lang="en-US" sz="1600" kern="1200" dirty="0"/>
            <a:t>controls data processing. The first panel saves the data if there are no errors and the second shuts down the Peltier sub-vis. Exits once the data is saved and the Peltier control sub-vis are shut down.</a:t>
          </a:r>
        </a:p>
      </dsp:txBody>
      <dsp:txXfrm>
        <a:off x="5427473" y="3563731"/>
        <a:ext cx="2631403" cy="1936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85E5C-1AEA-4157-BAA4-2839A286BF0B}">
      <dsp:nvSpPr>
        <dsp:cNvPr id="0" name=""/>
        <dsp:cNvSpPr/>
      </dsp:nvSpPr>
      <dsp:spPr>
        <a:xfrm>
          <a:off x="6041" y="872"/>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While Loop 1 </a:t>
          </a:r>
          <a:r>
            <a:rPr lang="en-US" sz="700" kern="1200" dirty="0"/>
            <a:t>sets up communication with controller based on COM variable. Changes end to true if an error occurs.</a:t>
          </a:r>
        </a:p>
      </dsp:txBody>
      <dsp:txXfrm>
        <a:off x="24827" y="19658"/>
        <a:ext cx="603828" cy="1277233"/>
      </dsp:txXfrm>
    </dsp:sp>
    <dsp:sp modelId="{B0B7BC67-B1B1-4F7C-96B1-6E0E8C433AC0}">
      <dsp:nvSpPr>
        <dsp:cNvPr id="0" name=""/>
        <dsp:cNvSpPr/>
      </dsp:nvSpPr>
      <dsp:spPr>
        <a:xfrm>
          <a:off x="6041"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1 </a:t>
          </a:r>
          <a:r>
            <a:rPr lang="en-US" sz="700" kern="1200" dirty="0"/>
            <a:t>displays error message and restarts While Loop 1 if user selects “restart”, ends it if user selects “exit,” or no error occurs</a:t>
          </a:r>
        </a:p>
      </dsp:txBody>
      <dsp:txXfrm>
        <a:off x="24827" y="1450944"/>
        <a:ext cx="603828" cy="1277233"/>
      </dsp:txXfrm>
    </dsp:sp>
    <dsp:sp modelId="{637D4F8E-0EE0-4FBC-8DD6-910554C22158}">
      <dsp:nvSpPr>
        <dsp:cNvPr id="0" name=""/>
        <dsp:cNvSpPr/>
      </dsp:nvSpPr>
      <dsp:spPr>
        <a:xfrm>
          <a:off x="755197" y="872"/>
          <a:ext cx="8114357"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While Loop 2 </a:t>
          </a:r>
          <a:r>
            <a:rPr lang="en-US" sz="700" kern="1200" dirty="0"/>
            <a:t>executes while the Peltier controller is running. It updates Peltier variables if values of the relevant global variables change. Exits if the End variable is true. Updates the values of the control cluster base on outputs from Case Structure 2. Displays the error variable and the CRC error Boolean. </a:t>
          </a:r>
        </a:p>
      </dsp:txBody>
      <dsp:txXfrm>
        <a:off x="793706" y="39381"/>
        <a:ext cx="8037339" cy="1237787"/>
      </dsp:txXfrm>
    </dsp:sp>
    <dsp:sp modelId="{1BBC909A-A221-4DBA-9C2D-C613B308819D}">
      <dsp:nvSpPr>
        <dsp:cNvPr id="0" name=""/>
        <dsp:cNvSpPr/>
      </dsp:nvSpPr>
      <dsp:spPr>
        <a:xfrm>
          <a:off x="755197" y="1432158"/>
          <a:ext cx="1309739"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Sequence Structure 1 </a:t>
          </a:r>
          <a:r>
            <a:rPr lang="en-US" sz="700" kern="1200" dirty="0"/>
            <a:t>initializes connection with Peltier controller.</a:t>
          </a:r>
        </a:p>
      </dsp:txBody>
      <dsp:txXfrm>
        <a:off x="793558" y="1470519"/>
        <a:ext cx="1233017" cy="1238083"/>
      </dsp:txXfrm>
    </dsp:sp>
    <dsp:sp modelId="{1D44D149-1A27-432A-B672-50DCB201B496}">
      <dsp:nvSpPr>
        <dsp:cNvPr id="0" name=""/>
        <dsp:cNvSpPr/>
      </dsp:nvSpPr>
      <dsp:spPr>
        <a:xfrm>
          <a:off x="755197"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b="1" i="1" kern="1200" dirty="0"/>
            <a:t>Pane 1 </a:t>
          </a:r>
          <a:r>
            <a:rPr lang="en-US" sz="500" kern="1200" dirty="0"/>
            <a:t>tries to communicate with the Peltier controller. Executes if Read Model is true.  Gets and displays the firmware version. Ends loop if the controller connects, if a CRC error is detected, or if it tries more than 3 times. Contained in an error case, so only executes if no error is present </a:t>
          </a:r>
        </a:p>
      </dsp:txBody>
      <dsp:txXfrm>
        <a:off x="773983" y="2882230"/>
        <a:ext cx="603828" cy="1277233"/>
      </dsp:txXfrm>
    </dsp:sp>
    <dsp:sp modelId="{A43FF4F4-F0E0-4722-801B-98C371613986}">
      <dsp:nvSpPr>
        <dsp:cNvPr id="0" name=""/>
        <dsp:cNvSpPr/>
      </dsp:nvSpPr>
      <dsp:spPr>
        <a:xfrm>
          <a:off x="1423536"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2 </a:t>
          </a:r>
          <a:r>
            <a:rPr lang="en-US" sz="600" kern="1200" dirty="0"/>
            <a:t>loops through settings to initialize them. Executes if Read Settings is true.  Ends once all 21 settings have been configured. Contained in an error case, so only executes if no error is present </a:t>
          </a:r>
        </a:p>
      </dsp:txBody>
      <dsp:txXfrm>
        <a:off x="1442322" y="2882230"/>
        <a:ext cx="603828" cy="1277233"/>
      </dsp:txXfrm>
    </dsp:sp>
    <dsp:sp modelId="{61A68CDC-1FEC-4B68-A3D6-AF97CD15971C}">
      <dsp:nvSpPr>
        <dsp:cNvPr id="0" name=""/>
        <dsp:cNvSpPr/>
      </dsp:nvSpPr>
      <dsp:spPr>
        <a:xfrm>
          <a:off x="2118814"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2 </a:t>
          </a:r>
          <a:r>
            <a:rPr lang="en-US" sz="700" kern="1200" dirty="0"/>
            <a:t>displays an error message if an error occurs during Sequence Structure 1. Either sets the control cluster to restart or end.</a:t>
          </a:r>
        </a:p>
      </dsp:txBody>
      <dsp:txXfrm>
        <a:off x="2137600" y="1450944"/>
        <a:ext cx="603828" cy="1277233"/>
      </dsp:txXfrm>
    </dsp:sp>
    <dsp:sp modelId="{6FD8A07F-BCF7-444C-9EA2-FB3FD9AB7350}">
      <dsp:nvSpPr>
        <dsp:cNvPr id="0" name=""/>
        <dsp:cNvSpPr/>
      </dsp:nvSpPr>
      <dsp:spPr>
        <a:xfrm>
          <a:off x="2814092" y="1432158"/>
          <a:ext cx="3969627"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Sequence Structure 2 </a:t>
          </a:r>
          <a:r>
            <a:rPr lang="en-US" sz="700" kern="1200" dirty="0"/>
            <a:t>performs ordered tasks associated with the continued operation of the Peltier controller. Contained in an error case, so only executes if no error is present </a:t>
          </a:r>
        </a:p>
      </dsp:txBody>
      <dsp:txXfrm>
        <a:off x="2852601" y="1470667"/>
        <a:ext cx="3892609" cy="1237787"/>
      </dsp:txXfrm>
    </dsp:sp>
    <dsp:sp modelId="{788EA9B5-D60F-4EB2-85A9-7E57812DA050}">
      <dsp:nvSpPr>
        <dsp:cNvPr id="0" name=""/>
        <dsp:cNvSpPr/>
      </dsp:nvSpPr>
      <dsp:spPr>
        <a:xfrm>
          <a:off x="2814092"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1 </a:t>
          </a:r>
          <a:r>
            <a:rPr lang="en-US" sz="600" kern="1200" dirty="0"/>
            <a:t>checks alarm status and blinks Alarm light if the alarm value is in range. Set Read Settings to true if necessary. </a:t>
          </a:r>
        </a:p>
      </dsp:txBody>
      <dsp:txXfrm>
        <a:off x="2832878" y="2882230"/>
        <a:ext cx="603828" cy="1277233"/>
      </dsp:txXfrm>
    </dsp:sp>
    <dsp:sp modelId="{0CC408A8-8161-4B75-B5E7-CBC11904A203}">
      <dsp:nvSpPr>
        <dsp:cNvPr id="0" name=""/>
        <dsp:cNvSpPr/>
      </dsp:nvSpPr>
      <dsp:spPr>
        <a:xfrm>
          <a:off x="3482431" y="2863444"/>
          <a:ext cx="129627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2 </a:t>
          </a:r>
          <a:r>
            <a:rPr lang="en-US" sz="600" kern="1200" dirty="0"/>
            <a:t>reads the cold side temperature, inputs 1 &amp; 2 (if necessary), displays them and puts them in an array.</a:t>
          </a:r>
        </a:p>
      </dsp:txBody>
      <dsp:txXfrm>
        <a:off x="3520397" y="2901410"/>
        <a:ext cx="1220338" cy="1238873"/>
      </dsp:txXfrm>
    </dsp:sp>
    <dsp:sp modelId="{50378164-CC2C-4705-854A-3D1C36C1A0DA}">
      <dsp:nvSpPr>
        <dsp:cNvPr id="0" name=""/>
        <dsp:cNvSpPr/>
      </dsp:nvSpPr>
      <dsp:spPr>
        <a:xfrm>
          <a:off x="3482431"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Case Structure 2 </a:t>
          </a:r>
          <a:r>
            <a:rPr lang="en-US" sz="600" kern="1200" dirty="0"/>
            <a:t>reads the set temperature from the controller and Input 2 if set to. </a:t>
          </a:r>
        </a:p>
      </dsp:txBody>
      <dsp:txXfrm>
        <a:off x="3501217" y="4313516"/>
        <a:ext cx="603828" cy="1277233"/>
      </dsp:txXfrm>
    </dsp:sp>
    <dsp:sp modelId="{A2574B5A-8E26-42DF-97C8-D244879E92A8}">
      <dsp:nvSpPr>
        <dsp:cNvPr id="0" name=""/>
        <dsp:cNvSpPr/>
      </dsp:nvSpPr>
      <dsp:spPr>
        <a:xfrm>
          <a:off x="4137301"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Case Structure 3 </a:t>
          </a:r>
          <a:r>
            <a:rPr lang="en-US" sz="600" kern="1200" dirty="0"/>
            <a:t>reads Input 1 sensor and saves it as in a global variable.</a:t>
          </a:r>
        </a:p>
      </dsp:txBody>
      <dsp:txXfrm>
        <a:off x="4156087" y="4313516"/>
        <a:ext cx="603828" cy="1277233"/>
      </dsp:txXfrm>
    </dsp:sp>
    <dsp:sp modelId="{E05A8289-7D58-48FF-8F5F-2FDAA3211C0B}">
      <dsp:nvSpPr>
        <dsp:cNvPr id="0" name=""/>
        <dsp:cNvSpPr/>
      </dsp:nvSpPr>
      <dsp:spPr>
        <a:xfrm>
          <a:off x="4805641"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3 </a:t>
          </a:r>
          <a:r>
            <a:rPr lang="en-US" sz="600" kern="1200" dirty="0"/>
            <a:t>displays the values in the strip chart if no error has occurred. Reads the current time.</a:t>
          </a:r>
        </a:p>
      </dsp:txBody>
      <dsp:txXfrm>
        <a:off x="4824427" y="2882230"/>
        <a:ext cx="603828" cy="1277233"/>
      </dsp:txXfrm>
    </dsp:sp>
    <dsp:sp modelId="{8862EA67-BCEF-4A03-97CC-8CF64209F0DB}">
      <dsp:nvSpPr>
        <dsp:cNvPr id="0" name=""/>
        <dsp:cNvSpPr/>
      </dsp:nvSpPr>
      <dsp:spPr>
        <a:xfrm>
          <a:off x="5473980"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4 </a:t>
          </a:r>
          <a:r>
            <a:rPr lang="en-US" sz="600" kern="1200" dirty="0"/>
            <a:t>reads and displays the power output and adds it to the data array.</a:t>
          </a:r>
        </a:p>
      </dsp:txBody>
      <dsp:txXfrm>
        <a:off x="5492766" y="2882230"/>
        <a:ext cx="603828" cy="1277233"/>
      </dsp:txXfrm>
    </dsp:sp>
    <dsp:sp modelId="{83269896-FD8E-4374-8528-6698BC1FCC31}">
      <dsp:nvSpPr>
        <dsp:cNvPr id="0" name=""/>
        <dsp:cNvSpPr/>
      </dsp:nvSpPr>
      <dsp:spPr>
        <a:xfrm>
          <a:off x="6142319" y="2863444"/>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Pane 5 </a:t>
          </a:r>
          <a:r>
            <a:rPr lang="en-US" sz="600" kern="1200" dirty="0"/>
            <a:t>saves the data to the file. Creates the header if the file is empty. Calculates elapsed time.</a:t>
          </a:r>
        </a:p>
      </dsp:txBody>
      <dsp:txXfrm>
        <a:off x="6161105" y="2882230"/>
        <a:ext cx="603828" cy="1277233"/>
      </dsp:txXfrm>
    </dsp:sp>
    <dsp:sp modelId="{54602AEE-FF23-4608-A469-A5E8322E9AA2}">
      <dsp:nvSpPr>
        <dsp:cNvPr id="0" name=""/>
        <dsp:cNvSpPr/>
      </dsp:nvSpPr>
      <dsp:spPr>
        <a:xfrm>
          <a:off x="6142319" y="4294730"/>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b="1" i="1" kern="1200" dirty="0"/>
            <a:t>Error 4 </a:t>
          </a:r>
          <a:r>
            <a:rPr lang="en-US" sz="600" kern="1200" dirty="0"/>
            <a:t>displays an error message if an error occurs during While Loop 2. Either sets the control cluster to restart or end.</a:t>
          </a:r>
        </a:p>
      </dsp:txBody>
      <dsp:txXfrm>
        <a:off x="6161105" y="4313516"/>
        <a:ext cx="603828" cy="1277233"/>
      </dsp:txXfrm>
    </dsp:sp>
    <dsp:sp modelId="{66F24D5A-5AB5-49B3-9695-CDD91C9AF414}">
      <dsp:nvSpPr>
        <dsp:cNvPr id="0" name=""/>
        <dsp:cNvSpPr/>
      </dsp:nvSpPr>
      <dsp:spPr>
        <a:xfrm>
          <a:off x="6837597"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Event Structure 1 </a:t>
          </a:r>
          <a:r>
            <a:rPr lang="en-US" sz="700" kern="1200" dirty="0"/>
            <a:t>updates the controller if any changes are made to the setting. Contained in an error case, so only executes if no error is present </a:t>
          </a:r>
        </a:p>
      </dsp:txBody>
      <dsp:txXfrm>
        <a:off x="6856383" y="1450944"/>
        <a:ext cx="603828" cy="1277233"/>
      </dsp:txXfrm>
    </dsp:sp>
    <dsp:sp modelId="{53C7934A-A9F5-4362-B814-E486B9C63A96}">
      <dsp:nvSpPr>
        <dsp:cNvPr id="0" name=""/>
        <dsp:cNvSpPr/>
      </dsp:nvSpPr>
      <dsp:spPr>
        <a:xfrm>
          <a:off x="7532876"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Error 3</a:t>
          </a:r>
          <a:r>
            <a:rPr lang="en-US" sz="700" kern="1200" dirty="0"/>
            <a:t> displays an error message if an error occurs during While Loop 2. Either sets the control cluster to restart or end.</a:t>
          </a:r>
        </a:p>
      </dsp:txBody>
      <dsp:txXfrm>
        <a:off x="7551662" y="1450944"/>
        <a:ext cx="603828" cy="1277233"/>
      </dsp:txXfrm>
    </dsp:sp>
    <dsp:sp modelId="{6E22CBA4-84B6-4D5D-8A50-63BB58BE51EA}">
      <dsp:nvSpPr>
        <dsp:cNvPr id="0" name=""/>
        <dsp:cNvSpPr/>
      </dsp:nvSpPr>
      <dsp:spPr>
        <a:xfrm>
          <a:off x="8228154" y="1432158"/>
          <a:ext cx="641400" cy="1314805"/>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b="1" i="1" kern="1200" dirty="0"/>
            <a:t>Case Structure 1 </a:t>
          </a:r>
          <a:r>
            <a:rPr lang="en-US" sz="700" kern="1200" dirty="0"/>
            <a:t>displays error message if CRC Error is true and either sets the control cluster to restart or end. Otherwise passes the control cluster unchanged.</a:t>
          </a:r>
        </a:p>
      </dsp:txBody>
      <dsp:txXfrm>
        <a:off x="8246940" y="1450944"/>
        <a:ext cx="603828" cy="127723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9197A8-35A4-487E-856C-B91598999D3A}" type="datetimeFigureOut">
              <a:rPr lang="en-US" smtClean="0"/>
              <a:t>7/18/2025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4FA8CD-F17F-4EE1-B4A3-F08DB278BB47}" type="slidenum">
              <a:rPr lang="en-US" smtClean="0"/>
              <a:t>‹#›</a:t>
            </a:fld>
            <a:endParaRPr lang="en-US"/>
          </a:p>
        </p:txBody>
      </p:sp>
    </p:spTree>
    <p:extLst>
      <p:ext uri="{BB962C8B-B14F-4D97-AF65-F5344CB8AC3E}">
        <p14:creationId xmlns:p14="http://schemas.microsoft.com/office/powerpoint/2010/main" val="387746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4FA8CD-F17F-4EE1-B4A3-F08DB278BB47}" type="slidenum">
              <a:rPr lang="en-US" smtClean="0"/>
              <a:t>24</a:t>
            </a:fld>
            <a:endParaRPr lang="en-US"/>
          </a:p>
        </p:txBody>
      </p:sp>
    </p:spTree>
    <p:extLst>
      <p:ext uri="{BB962C8B-B14F-4D97-AF65-F5344CB8AC3E}">
        <p14:creationId xmlns:p14="http://schemas.microsoft.com/office/powerpoint/2010/main" val="42888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881479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2610607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280295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800" dirty="0"/>
          </a:p>
        </p:txBody>
      </p:sp>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300000">
            <a:off x="1896811" y="5318"/>
            <a:ext cx="11242268" cy="14708093"/>
          </a:xfrm>
          <a:prstGeom prst="rect">
            <a:avLst/>
          </a:prstGeom>
        </p:spPr>
      </p:pic>
      <p:sp>
        <p:nvSpPr>
          <p:cNvPr id="2" name="Title 1"/>
          <p:cNvSpPr>
            <a:spLocks noGrp="1"/>
          </p:cNvSpPr>
          <p:nvPr>
            <p:ph type="ctrTitle" hasCustomPrompt="1"/>
          </p:nvPr>
        </p:nvSpPr>
        <p:spPr>
          <a:xfrm>
            <a:off x="306614" y="454702"/>
            <a:ext cx="8548914" cy="2387600"/>
          </a:xfrm>
        </p:spPr>
        <p:txBody>
          <a:bodyPr anchor="b">
            <a:normAutofit/>
          </a:bodyPr>
          <a:lstStyle>
            <a:lvl1pPr algn="l">
              <a:defRPr sz="4800" cap="all" baseline="0">
                <a:solidFill>
                  <a:schemeClr val="bg1"/>
                </a:solidFill>
              </a:defRPr>
            </a:lvl1pPr>
          </a:lstStyle>
          <a:p>
            <a:r>
              <a:rPr lang="en-US" dirty="0"/>
              <a:t>Presentation title goes here</a:t>
            </a:r>
          </a:p>
        </p:txBody>
      </p:sp>
      <p:sp>
        <p:nvSpPr>
          <p:cNvPr id="3" name="Subtitle 2"/>
          <p:cNvSpPr>
            <a:spLocks noGrp="1"/>
          </p:cNvSpPr>
          <p:nvPr>
            <p:ph type="subTitle" idx="1" hasCustomPrompt="1"/>
          </p:nvPr>
        </p:nvSpPr>
        <p:spPr>
          <a:xfrm>
            <a:off x="319315" y="2860562"/>
            <a:ext cx="8536214" cy="501707"/>
          </a:xfrm>
        </p:spPr>
        <p:txBody>
          <a:bodyPr/>
          <a:lstStyle>
            <a:lvl1pPr marL="0" indent="0" algn="l">
              <a:buNone/>
              <a:defRPr sz="240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Enter subtitle here, right here</a:t>
            </a:r>
          </a:p>
        </p:txBody>
      </p:sp>
      <p:sp>
        <p:nvSpPr>
          <p:cNvPr id="11" name="Text Placeholder 10"/>
          <p:cNvSpPr>
            <a:spLocks noGrp="1"/>
          </p:cNvSpPr>
          <p:nvPr>
            <p:ph type="body" sz="quarter" idx="10" hasCustomPrompt="1"/>
          </p:nvPr>
        </p:nvSpPr>
        <p:spPr>
          <a:xfrm>
            <a:off x="304800" y="3362269"/>
            <a:ext cx="8552542" cy="542075"/>
          </a:xfrm>
        </p:spPr>
        <p:txBody>
          <a:bodyPr>
            <a:normAutofit/>
          </a:bodyPr>
          <a:lstStyle>
            <a:lvl1pPr marL="0" indent="0" algn="l">
              <a:buNone/>
              <a:defRPr sz="2400" cap="all" baseline="0">
                <a:solidFill>
                  <a:schemeClr val="bg1"/>
                </a:solidFill>
              </a:defRPr>
            </a:lvl1pPr>
          </a:lstStyle>
          <a:p>
            <a:pPr lvl="0"/>
            <a:r>
              <a:rPr lang="en-US" dirty="0"/>
              <a:t>Author Name(s) Here</a:t>
            </a:r>
          </a:p>
        </p:txBody>
      </p:sp>
      <p:sp>
        <p:nvSpPr>
          <p:cNvPr id="5" name="Text Placeholder 4"/>
          <p:cNvSpPr>
            <a:spLocks noGrp="1"/>
          </p:cNvSpPr>
          <p:nvPr>
            <p:ph type="body" sz="quarter" idx="11" hasCustomPrompt="1"/>
          </p:nvPr>
        </p:nvSpPr>
        <p:spPr>
          <a:xfrm>
            <a:off x="319088" y="3903667"/>
            <a:ext cx="8535987" cy="604837"/>
          </a:xfrm>
        </p:spPr>
        <p:txBody>
          <a:bodyPr/>
          <a:lstStyle>
            <a:lvl1pPr marL="0" indent="0">
              <a:buNone/>
              <a:defRPr>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MM/DD/YYYY</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64471" y="5631653"/>
            <a:ext cx="2898137" cy="1037670"/>
          </a:xfrm>
          <a:prstGeom prst="rect">
            <a:avLst/>
          </a:prstGeom>
        </p:spPr>
      </p:pic>
    </p:spTree>
    <p:extLst>
      <p:ext uri="{BB962C8B-B14F-4D97-AF65-F5344CB8AC3E}">
        <p14:creationId xmlns:p14="http://schemas.microsoft.com/office/powerpoint/2010/main" val="484584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2">
    <p:spTree>
      <p:nvGrpSpPr>
        <p:cNvPr id="1" name=""/>
        <p:cNvGrpSpPr/>
        <p:nvPr/>
      </p:nvGrpSpPr>
      <p:grpSpPr>
        <a:xfrm>
          <a:off x="0" y="0"/>
          <a:ext cx="0" cy="0"/>
          <a:chOff x="0" y="0"/>
          <a:chExt cx="0" cy="0"/>
        </a:xfrm>
      </p:grpSpPr>
      <p:sp>
        <p:nvSpPr>
          <p:cNvPr id="8" name="Rectangle 7"/>
          <p:cNvSpPr/>
          <p:nvPr userDrawn="1"/>
        </p:nvSpPr>
        <p:spPr>
          <a:xfrm>
            <a:off x="0" y="0"/>
            <a:ext cx="9144000" cy="914400"/>
          </a:xfrm>
          <a:prstGeom prst="rect">
            <a:avLst/>
          </a:prstGeom>
          <a:solidFill>
            <a:srgbClr val="BB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4" name="Text Placeholder 13"/>
          <p:cNvSpPr>
            <a:spLocks noGrp="1"/>
          </p:cNvSpPr>
          <p:nvPr>
            <p:ph type="body" sz="quarter" idx="13"/>
          </p:nvPr>
        </p:nvSpPr>
        <p:spPr>
          <a:xfrm>
            <a:off x="529201" y="1241755"/>
            <a:ext cx="8090819" cy="51454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7"/>
          <p:cNvSpPr>
            <a:spLocks noGrp="1"/>
          </p:cNvSpPr>
          <p:nvPr>
            <p:ph type="body" sz="quarter" idx="14" hasCustomPrompt="1"/>
          </p:nvPr>
        </p:nvSpPr>
        <p:spPr>
          <a:xfrm>
            <a:off x="104775" y="96838"/>
            <a:ext cx="5297488" cy="665162"/>
          </a:xfrm>
        </p:spPr>
        <p:txBody>
          <a:bodyPr anchor="ctr">
            <a:normAutofit/>
          </a:bodyPr>
          <a:lstStyle>
            <a:lvl1pPr marL="0" indent="0">
              <a:buFont typeface="Arial" panose="020B0604020202020204" pitchFamily="34" charset="0"/>
              <a:buNone/>
              <a:defRPr sz="1800" cap="all" baseline="0">
                <a:solidFill>
                  <a:schemeClr val="bg1"/>
                </a:solidFill>
              </a:defRPr>
            </a:lvl1pPr>
            <a:lvl2pPr marL="457189" indent="0">
              <a:buNone/>
              <a:defRPr>
                <a:solidFill>
                  <a:schemeClr val="bg1"/>
                </a:solidFill>
              </a:defRPr>
            </a:lvl2pPr>
            <a:lvl3pPr marL="914377" indent="0">
              <a:buNone/>
              <a:defRPr>
                <a:solidFill>
                  <a:schemeClr val="bg1"/>
                </a:solidFill>
              </a:defRPr>
            </a:lvl3pPr>
            <a:lvl4pPr marL="1371566" indent="0">
              <a:buNone/>
              <a:defRPr>
                <a:solidFill>
                  <a:schemeClr val="bg1"/>
                </a:solidFill>
              </a:defRPr>
            </a:lvl4pPr>
            <a:lvl5pPr marL="1828754" indent="0">
              <a:buNone/>
              <a:defRPr>
                <a:solidFill>
                  <a:schemeClr val="bg1"/>
                </a:solidFill>
              </a:defRPr>
            </a:lvl5pPr>
          </a:lstStyle>
          <a:p>
            <a:pPr lvl="0"/>
            <a:r>
              <a:rPr lang="en-US" dirty="0"/>
              <a:t>Slide Title</a:t>
            </a:r>
          </a:p>
        </p:txBody>
      </p:sp>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94142" y="98700"/>
            <a:ext cx="1852549" cy="663300"/>
          </a:xfrm>
          <a:prstGeom prst="rect">
            <a:avLst/>
          </a:prstGeom>
        </p:spPr>
      </p:pic>
      <p:sp>
        <p:nvSpPr>
          <p:cNvPr id="6" name="Slide Number Placeholder 5">
            <a:extLst>
              <a:ext uri="{FF2B5EF4-FFF2-40B4-BE49-F238E27FC236}">
                <a16:creationId xmlns:a16="http://schemas.microsoft.com/office/drawing/2014/main" id="{CA537B85-E87C-4C9A-AB21-AC38EB5C87FA}"/>
              </a:ext>
            </a:extLst>
          </p:cNvPr>
          <p:cNvSpPr>
            <a:spLocks noGrp="1"/>
          </p:cNvSpPr>
          <p:nvPr>
            <p:ph type="sldNum" sz="quarter" idx="17"/>
          </p:nvPr>
        </p:nvSpPr>
        <p:spPr>
          <a:xfrm>
            <a:off x="7194142" y="6598508"/>
            <a:ext cx="1954974" cy="258892"/>
          </a:xfrm>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478218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713801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422029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0223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246580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118148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583674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3080321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C849C-92BA-4DCF-BE24-28B6DE451287}" type="slidenum">
              <a:rPr lang="en-US" smtClean="0"/>
              <a:t>‹#›</a:t>
            </a:fld>
            <a:endParaRPr lang="en-US"/>
          </a:p>
        </p:txBody>
      </p:sp>
    </p:spTree>
    <p:extLst>
      <p:ext uri="{BB962C8B-B14F-4D97-AF65-F5344CB8AC3E}">
        <p14:creationId xmlns:p14="http://schemas.microsoft.com/office/powerpoint/2010/main" val="4038047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DC849C-92BA-4DCF-BE24-28B6DE451287}" type="slidenum">
              <a:rPr lang="en-US" smtClean="0"/>
              <a:t>‹#›</a:t>
            </a:fld>
            <a:endParaRPr lang="en-US"/>
          </a:p>
        </p:txBody>
      </p:sp>
    </p:spTree>
    <p:extLst>
      <p:ext uri="{BB962C8B-B14F-4D97-AF65-F5344CB8AC3E}">
        <p14:creationId xmlns:p14="http://schemas.microsoft.com/office/powerpoint/2010/main" val="12748803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80"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bin"/><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5" Type="http://schemas.microsoft.com/office/2007/relationships/hdphoto" Target="../media/hdphoto1.wdp"/><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hyperlink" Target="https://www.omega.com/en-us/data-acquisition/data-acquisition-modules/omb-daq-2408-series/p/OMB-DAQ-2408" TargetMode="Externa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3.xml"/><Relationship Id="rId5" Type="http://schemas.openxmlformats.org/officeDocument/2006/relationships/image" Target="../media/image57.png"/><Relationship Id="rId4" Type="http://schemas.openxmlformats.org/officeDocument/2006/relationships/image" Target="../media/image56.png"/></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13.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57.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72.wmf"/><Relationship Id="rId2" Type="http://schemas.openxmlformats.org/officeDocument/2006/relationships/oleObject" Target="../embeddings/oleObject3.bin"/><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6614" y="454702"/>
            <a:ext cx="8837386" cy="2387600"/>
          </a:xfrm>
        </p:spPr>
        <p:txBody>
          <a:bodyPr>
            <a:noAutofit/>
          </a:bodyPr>
          <a:lstStyle/>
          <a:p>
            <a:r>
              <a:rPr lang="en-US" sz="3200" dirty="0"/>
              <a:t>District Heating Network</a:t>
            </a:r>
          </a:p>
        </p:txBody>
      </p:sp>
      <p:sp>
        <p:nvSpPr>
          <p:cNvPr id="4" name="Text Placeholder 3"/>
          <p:cNvSpPr>
            <a:spLocks noGrp="1"/>
          </p:cNvSpPr>
          <p:nvPr>
            <p:ph type="body" sz="quarter" idx="10"/>
          </p:nvPr>
        </p:nvSpPr>
        <p:spPr>
          <a:xfrm>
            <a:off x="304800" y="4095238"/>
            <a:ext cx="8552542" cy="542075"/>
          </a:xfrm>
        </p:spPr>
        <p:txBody>
          <a:bodyPr>
            <a:normAutofit/>
          </a:bodyPr>
          <a:lstStyle/>
          <a:p>
            <a:r>
              <a:rPr lang="en-US" dirty="0"/>
              <a:t>Audrey Blizard, Stephanie </a:t>
            </a:r>
            <a:r>
              <a:rPr lang="en-US" dirty="0" err="1"/>
              <a:t>Stockar</a:t>
            </a:r>
            <a:endParaRPr lang="en-US" dirty="0"/>
          </a:p>
        </p:txBody>
      </p:sp>
      <p:sp>
        <p:nvSpPr>
          <p:cNvPr id="5" name="Text Placeholder 4"/>
          <p:cNvSpPr>
            <a:spLocks noGrp="1"/>
          </p:cNvSpPr>
          <p:nvPr>
            <p:ph type="body" sz="quarter" idx="11"/>
          </p:nvPr>
        </p:nvSpPr>
        <p:spPr>
          <a:xfrm>
            <a:off x="319088" y="4636636"/>
            <a:ext cx="8535987" cy="482839"/>
          </a:xfrm>
        </p:spPr>
        <p:txBody>
          <a:bodyPr>
            <a:normAutofit/>
          </a:bodyPr>
          <a:lstStyle/>
          <a:p>
            <a:r>
              <a:rPr lang="en-US" dirty="0"/>
              <a:t>11/24/2022</a:t>
            </a:r>
          </a:p>
        </p:txBody>
      </p:sp>
      <p:sp>
        <p:nvSpPr>
          <p:cNvPr id="6" name="Text Placeholder 3"/>
          <p:cNvSpPr txBox="1">
            <a:spLocks/>
          </p:cNvSpPr>
          <p:nvPr/>
        </p:nvSpPr>
        <p:spPr>
          <a:xfrm>
            <a:off x="319088" y="2926356"/>
            <a:ext cx="8552542" cy="54207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cap="all" baseline="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Manual for Data Acquisition Code</a:t>
            </a:r>
          </a:p>
        </p:txBody>
      </p:sp>
    </p:spTree>
    <p:extLst>
      <p:ext uri="{BB962C8B-B14F-4D97-AF65-F5344CB8AC3E}">
        <p14:creationId xmlns:p14="http://schemas.microsoft.com/office/powerpoint/2010/main" val="1783947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EBFA3C-422F-4351-D154-A2AFA882B37A}"/>
              </a:ext>
            </a:extLst>
          </p:cNvPr>
          <p:cNvSpPr>
            <a:spLocks noGrp="1"/>
          </p:cNvSpPr>
          <p:nvPr>
            <p:ph type="body" sz="quarter" idx="13"/>
          </p:nvPr>
        </p:nvSpPr>
        <p:spPr>
          <a:xfrm>
            <a:off x="526590" y="1241755"/>
            <a:ext cx="8090819" cy="5145418"/>
          </a:xfrm>
        </p:spPr>
        <p:txBody>
          <a:bodyPr/>
          <a:lstStyle/>
          <a:p>
            <a:r>
              <a:rPr lang="en-US" dirty="0"/>
              <a:t>Three excel files provide LabVIEW with configuration settings</a:t>
            </a:r>
          </a:p>
          <a:p>
            <a:pPr lvl="1"/>
            <a:r>
              <a:rPr lang="en-US" dirty="0"/>
              <a:t>These files are loaded in programmatically and should be stored in the same folder as the main data acquisition code.</a:t>
            </a:r>
          </a:p>
          <a:p>
            <a:pPr lvl="1"/>
            <a:r>
              <a:rPr lang="en-US" dirty="0"/>
              <a:t>The order of the rows in these files is used during code operation, so the structure of files must remain the same</a:t>
            </a:r>
          </a:p>
          <a:p>
            <a:pPr lvl="1"/>
            <a:r>
              <a:rPr lang="en-US" dirty="0"/>
              <a:t>“Channels.csv”: Contains the information needed to collect data from each of the sensors and output it in the main Vi.</a:t>
            </a:r>
          </a:p>
          <a:p>
            <a:pPr lvl="1"/>
            <a:r>
              <a:rPr lang="en-US" dirty="0"/>
              <a:t>“Calibration.csv”: Contains calibration coefficients for each of the sensor types</a:t>
            </a:r>
          </a:p>
          <a:p>
            <a:pPr lvl="1"/>
            <a:r>
              <a:rPr lang="en-US" dirty="0"/>
              <a:t>“Inputs.csv”: Contains vectors of actuator control setpoint values with their corresponding execution iteration.  Only used when either the valves or Peltier are set to Timed Control.</a:t>
            </a:r>
          </a:p>
        </p:txBody>
      </p:sp>
      <p:sp>
        <p:nvSpPr>
          <p:cNvPr id="3" name="Text Placeholder 2">
            <a:extLst>
              <a:ext uri="{FF2B5EF4-FFF2-40B4-BE49-F238E27FC236}">
                <a16:creationId xmlns:a16="http://schemas.microsoft.com/office/drawing/2014/main" id="{C546267E-9452-D07F-3F43-EEECF7B105C3}"/>
              </a:ext>
            </a:extLst>
          </p:cNvPr>
          <p:cNvSpPr>
            <a:spLocks noGrp="1"/>
          </p:cNvSpPr>
          <p:nvPr>
            <p:ph type="body" sz="quarter" idx="14"/>
          </p:nvPr>
        </p:nvSpPr>
        <p:spPr/>
        <p:txBody>
          <a:bodyPr/>
          <a:lstStyle/>
          <a:p>
            <a:r>
              <a:rPr lang="en-US" dirty="0"/>
              <a:t>Input Files - Introduction</a:t>
            </a:r>
          </a:p>
        </p:txBody>
      </p:sp>
      <p:sp>
        <p:nvSpPr>
          <p:cNvPr id="4" name="Slide Number Placeholder 3">
            <a:extLst>
              <a:ext uri="{FF2B5EF4-FFF2-40B4-BE49-F238E27FC236}">
                <a16:creationId xmlns:a16="http://schemas.microsoft.com/office/drawing/2014/main" id="{9DB06702-B1F7-9916-2FDE-12ED0830A57D}"/>
              </a:ext>
            </a:extLst>
          </p:cNvPr>
          <p:cNvSpPr>
            <a:spLocks noGrp="1"/>
          </p:cNvSpPr>
          <p:nvPr>
            <p:ph type="sldNum" sz="quarter" idx="17"/>
          </p:nvPr>
        </p:nvSpPr>
        <p:spPr/>
        <p:txBody>
          <a:bodyPr/>
          <a:lstStyle/>
          <a:p>
            <a:fld id="{73DC849C-92BA-4DCF-BE24-28B6DE451287}" type="slidenum">
              <a:rPr lang="en-US" smtClean="0"/>
              <a:t>10</a:t>
            </a:fld>
            <a:endParaRPr lang="en-US"/>
          </a:p>
        </p:txBody>
      </p:sp>
      <p:pic>
        <p:nvPicPr>
          <p:cNvPr id="6" name="Picture 5">
            <a:extLst>
              <a:ext uri="{FF2B5EF4-FFF2-40B4-BE49-F238E27FC236}">
                <a16:creationId xmlns:a16="http://schemas.microsoft.com/office/drawing/2014/main" id="{699E3A9D-4F98-B8AF-A270-6A1B9D52CC83}"/>
              </a:ext>
            </a:extLst>
          </p:cNvPr>
          <p:cNvPicPr>
            <a:picLocks noChangeAspect="1"/>
          </p:cNvPicPr>
          <p:nvPr/>
        </p:nvPicPr>
        <p:blipFill rotWithShape="1">
          <a:blip r:embed="rId2"/>
          <a:srcRect r="50000"/>
          <a:stretch/>
        </p:blipFill>
        <p:spPr>
          <a:xfrm>
            <a:off x="3377266" y="4754504"/>
            <a:ext cx="2389465" cy="1158891"/>
          </a:xfrm>
          <a:prstGeom prst="rect">
            <a:avLst/>
          </a:prstGeom>
        </p:spPr>
      </p:pic>
    </p:spTree>
    <p:extLst>
      <p:ext uri="{BB962C8B-B14F-4D97-AF65-F5344CB8AC3E}">
        <p14:creationId xmlns:p14="http://schemas.microsoft.com/office/powerpoint/2010/main" val="3918313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5E547-7F2B-BFE2-B0E1-A78276E8F32F}"/>
              </a:ext>
            </a:extLst>
          </p:cNvPr>
          <p:cNvSpPr>
            <a:spLocks noGrp="1"/>
          </p:cNvSpPr>
          <p:nvPr>
            <p:ph type="body" sz="quarter" idx="14"/>
          </p:nvPr>
        </p:nvSpPr>
        <p:spPr/>
        <p:txBody>
          <a:bodyPr/>
          <a:lstStyle/>
          <a:p>
            <a:r>
              <a:rPr lang="en-US" dirty="0"/>
              <a:t>Input Files - Channels.CSV</a:t>
            </a:r>
          </a:p>
        </p:txBody>
      </p:sp>
      <p:sp>
        <p:nvSpPr>
          <p:cNvPr id="4" name="Slide Number Placeholder 3">
            <a:extLst>
              <a:ext uri="{FF2B5EF4-FFF2-40B4-BE49-F238E27FC236}">
                <a16:creationId xmlns:a16="http://schemas.microsoft.com/office/drawing/2014/main" id="{53DA1D86-0F3A-FB82-76E1-7570AB4E6916}"/>
              </a:ext>
            </a:extLst>
          </p:cNvPr>
          <p:cNvSpPr>
            <a:spLocks noGrp="1"/>
          </p:cNvSpPr>
          <p:nvPr>
            <p:ph type="sldNum" sz="quarter" idx="17"/>
          </p:nvPr>
        </p:nvSpPr>
        <p:spPr/>
        <p:txBody>
          <a:bodyPr/>
          <a:lstStyle/>
          <a:p>
            <a:fld id="{73DC849C-92BA-4DCF-BE24-28B6DE451287}" type="slidenum">
              <a:rPr lang="en-US" smtClean="0"/>
              <a:t>11</a:t>
            </a:fld>
            <a:endParaRPr lang="en-US"/>
          </a:p>
        </p:txBody>
      </p:sp>
      <p:sp>
        <p:nvSpPr>
          <p:cNvPr id="6" name="Text Placeholder 5">
            <a:extLst>
              <a:ext uri="{FF2B5EF4-FFF2-40B4-BE49-F238E27FC236}">
                <a16:creationId xmlns:a16="http://schemas.microsoft.com/office/drawing/2014/main" id="{726E36A9-FFBE-034C-516F-73BC739788EC}"/>
              </a:ext>
            </a:extLst>
          </p:cNvPr>
          <p:cNvSpPr>
            <a:spLocks noGrp="1"/>
          </p:cNvSpPr>
          <p:nvPr>
            <p:ph type="body" sz="quarter" idx="13"/>
          </p:nvPr>
        </p:nvSpPr>
        <p:spPr>
          <a:xfrm>
            <a:off x="529201" y="1241755"/>
            <a:ext cx="8090819" cy="2892095"/>
          </a:xfrm>
        </p:spPr>
        <p:txBody>
          <a:bodyPr>
            <a:normAutofit/>
          </a:bodyPr>
          <a:lstStyle/>
          <a:p>
            <a:r>
              <a:rPr lang="en-US" dirty="0"/>
              <a:t>Provides the information need to create the channels in the sensor task</a:t>
            </a:r>
          </a:p>
          <a:p>
            <a:r>
              <a:rPr lang="en-US" dirty="0"/>
              <a:t>Also provides the headers used in the save files, ensure that the parameter names are valid MATLAB variable names</a:t>
            </a:r>
          </a:p>
          <a:p>
            <a:r>
              <a:rPr lang="en-US" dirty="0"/>
              <a:t>Additional information on the sensors can be found in the OneDrive folder "</a:t>
            </a:r>
            <a:r>
              <a:rPr lang="en-US" dirty="0" err="1"/>
              <a:t>DistrictHeatingNetwork</a:t>
            </a:r>
            <a:r>
              <a:rPr lang="en-US" dirty="0"/>
              <a:t>\Sensor Information\Sensor Placement Guide.docx” </a:t>
            </a:r>
          </a:p>
          <a:p>
            <a:r>
              <a:rPr lang="en-US" dirty="0"/>
              <a:t>Details on each line can be found on the next slide</a:t>
            </a:r>
          </a:p>
        </p:txBody>
      </p:sp>
      <p:pic>
        <p:nvPicPr>
          <p:cNvPr id="11" name="Picture 10">
            <a:extLst>
              <a:ext uri="{FF2B5EF4-FFF2-40B4-BE49-F238E27FC236}">
                <a16:creationId xmlns:a16="http://schemas.microsoft.com/office/drawing/2014/main" id="{BA345A2D-F8F9-D370-3F43-C574647F11A6}"/>
              </a:ext>
            </a:extLst>
          </p:cNvPr>
          <p:cNvPicPr>
            <a:picLocks noChangeAspect="1"/>
          </p:cNvPicPr>
          <p:nvPr/>
        </p:nvPicPr>
        <p:blipFill>
          <a:blip r:embed="rId2"/>
          <a:stretch>
            <a:fillRect/>
          </a:stretch>
        </p:blipFill>
        <p:spPr>
          <a:xfrm>
            <a:off x="1431798" y="4133850"/>
            <a:ext cx="6186552" cy="2187245"/>
          </a:xfrm>
          <a:prstGeom prst="rect">
            <a:avLst/>
          </a:prstGeom>
        </p:spPr>
      </p:pic>
    </p:spTree>
    <p:extLst>
      <p:ext uri="{BB962C8B-B14F-4D97-AF65-F5344CB8AC3E}">
        <p14:creationId xmlns:p14="http://schemas.microsoft.com/office/powerpoint/2010/main" val="172784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56F9C7-BBBA-A573-DBAF-1354E74AF36A}"/>
              </a:ext>
            </a:extLst>
          </p:cNvPr>
          <p:cNvSpPr>
            <a:spLocks noGrp="1"/>
          </p:cNvSpPr>
          <p:nvPr>
            <p:ph type="body" sz="quarter" idx="13"/>
          </p:nvPr>
        </p:nvSpPr>
        <p:spPr/>
        <p:txBody>
          <a:bodyPr>
            <a:normAutofit fontScale="92500" lnSpcReduction="20000"/>
          </a:bodyPr>
          <a:lstStyle/>
          <a:p>
            <a:r>
              <a:rPr lang="en-US" dirty="0"/>
              <a:t>Parameter: Name given by the user to each sensor. This is only used in the output file and does not directly relate to GUI naming convention</a:t>
            </a:r>
          </a:p>
          <a:p>
            <a:r>
              <a:rPr lang="en-US" dirty="0"/>
              <a:t>Units: Units of calibrated sensor value, only used in output files</a:t>
            </a:r>
          </a:p>
          <a:p>
            <a:r>
              <a:rPr lang="en-US" dirty="0"/>
              <a:t>DAQ Channel: Channel in the DAQ. The structure of each channel name is as follows:</a:t>
            </a:r>
          </a:p>
          <a:p>
            <a:pPr lvl="1"/>
            <a:r>
              <a:rPr lang="en-US" dirty="0"/>
              <a:t>USB DAQ: Dev#/</a:t>
            </a:r>
            <a:r>
              <a:rPr lang="en-US" dirty="0" err="1"/>
              <a:t>Ti</a:t>
            </a:r>
            <a:r>
              <a:rPr lang="en-US" dirty="0"/>
              <a:t>#, where the first number is the number assigned to the DAQ in </a:t>
            </a:r>
            <a:r>
              <a:rPr lang="en-US" dirty="0" err="1"/>
              <a:t>InstaCal</a:t>
            </a:r>
            <a:r>
              <a:rPr lang="en-US" dirty="0"/>
              <a:t>, and the second is the channel of the individual sensor</a:t>
            </a:r>
          </a:p>
          <a:p>
            <a:pPr lvl="1"/>
            <a:r>
              <a:rPr lang="en-US" dirty="0"/>
              <a:t>TB-4353: PXI1Slot2/ai#, where the number is individual thermocouple</a:t>
            </a:r>
          </a:p>
          <a:p>
            <a:pPr lvl="1"/>
            <a:r>
              <a:rPr lang="en-US" dirty="0"/>
              <a:t>BNC-2110: PXI1Slot3/ai#, where 0-15 are assigned to the first BNC block and 16-31 are assigned to the second</a:t>
            </a:r>
          </a:p>
          <a:p>
            <a:r>
              <a:rPr lang="en-US" dirty="0"/>
              <a:t>Sensor Type: TM-Thermistor, TC-Thermocouple, PS-Pressure sensor, MS-Mass Flow Sensor</a:t>
            </a:r>
          </a:p>
          <a:p>
            <a:r>
              <a:rPr lang="en-US" dirty="0"/>
              <a:t>Calibration Type: Indicates row to be used in the calibration.csv file</a:t>
            </a:r>
          </a:p>
          <a:p>
            <a:r>
              <a:rPr lang="en-US" dirty="0"/>
              <a:t>GUI Output #: Corresponds to the output fields in the main Vi. A table of these values can be found in the OneDrive folder "</a:t>
            </a:r>
            <a:r>
              <a:rPr lang="en-US" dirty="0" err="1"/>
              <a:t>DistrictHeatingNetwork</a:t>
            </a:r>
            <a:r>
              <a:rPr lang="en-US" dirty="0"/>
              <a:t>\Sensor Information\Sensor Locations.xlsx"</a:t>
            </a:r>
          </a:p>
          <a:p>
            <a:r>
              <a:rPr lang="en-US" dirty="0"/>
              <a:t>Upper V: Upper voltage limit the sensor can provide</a:t>
            </a:r>
          </a:p>
          <a:p>
            <a:r>
              <a:rPr lang="en-US" dirty="0"/>
              <a:t>Lower V: Lower voltage limit the sensor can provide</a:t>
            </a:r>
          </a:p>
          <a:p>
            <a:endParaRPr lang="en-US" dirty="0"/>
          </a:p>
        </p:txBody>
      </p:sp>
      <p:sp>
        <p:nvSpPr>
          <p:cNvPr id="3" name="Text Placeholder 2">
            <a:extLst>
              <a:ext uri="{FF2B5EF4-FFF2-40B4-BE49-F238E27FC236}">
                <a16:creationId xmlns:a16="http://schemas.microsoft.com/office/drawing/2014/main" id="{EA15E547-7F2B-BFE2-B0E1-A78276E8F32F}"/>
              </a:ext>
            </a:extLst>
          </p:cNvPr>
          <p:cNvSpPr>
            <a:spLocks noGrp="1"/>
          </p:cNvSpPr>
          <p:nvPr>
            <p:ph type="body" sz="quarter" idx="14"/>
          </p:nvPr>
        </p:nvSpPr>
        <p:spPr/>
        <p:txBody>
          <a:bodyPr/>
          <a:lstStyle/>
          <a:p>
            <a:r>
              <a:rPr lang="en-US" dirty="0"/>
              <a:t>Input Files - Channels.CSV</a:t>
            </a:r>
          </a:p>
        </p:txBody>
      </p:sp>
      <p:sp>
        <p:nvSpPr>
          <p:cNvPr id="4" name="Slide Number Placeholder 3">
            <a:extLst>
              <a:ext uri="{FF2B5EF4-FFF2-40B4-BE49-F238E27FC236}">
                <a16:creationId xmlns:a16="http://schemas.microsoft.com/office/drawing/2014/main" id="{53DA1D86-0F3A-FB82-76E1-7570AB4E6916}"/>
              </a:ext>
            </a:extLst>
          </p:cNvPr>
          <p:cNvSpPr>
            <a:spLocks noGrp="1"/>
          </p:cNvSpPr>
          <p:nvPr>
            <p:ph type="sldNum" sz="quarter" idx="17"/>
          </p:nvPr>
        </p:nvSpPr>
        <p:spPr/>
        <p:txBody>
          <a:bodyPr/>
          <a:lstStyle/>
          <a:p>
            <a:fld id="{73DC849C-92BA-4DCF-BE24-28B6DE451287}" type="slidenum">
              <a:rPr lang="en-US" smtClean="0"/>
              <a:t>12</a:t>
            </a:fld>
            <a:endParaRPr lang="en-US"/>
          </a:p>
        </p:txBody>
      </p:sp>
    </p:spTree>
    <p:extLst>
      <p:ext uri="{BB962C8B-B14F-4D97-AF65-F5344CB8AC3E}">
        <p14:creationId xmlns:p14="http://schemas.microsoft.com/office/powerpoint/2010/main" val="3090058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94F46B20-9445-2C95-9F0D-5CCB096104C6}"/>
                  </a:ext>
                </a:extLst>
              </p:cNvPr>
              <p:cNvSpPr>
                <a:spLocks noGrp="1"/>
              </p:cNvSpPr>
              <p:nvPr>
                <p:ph type="body" sz="quarter" idx="13"/>
              </p:nvPr>
            </p:nvSpPr>
            <p:spPr/>
            <p:txBody>
              <a:bodyPr>
                <a:normAutofit/>
              </a:bodyPr>
              <a:lstStyle/>
              <a:p>
                <a:r>
                  <a:rPr lang="en-US" dirty="0"/>
                  <a:t>Provides information needed to convert collected voltage values into temperatures, mass flow rates, and pressure values. </a:t>
                </a:r>
              </a:p>
              <a:p>
                <a:r>
                  <a:rPr lang="en-US" dirty="0"/>
                  <a:t>Linear calibration with up to 9 terms:</a:t>
                </a: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r>
                        <a:rPr lang="en-US" b="0" i="1" smtClean="0">
                          <a:latin typeface="Cambria Math" panose="02040503050406030204" pitchFamily="18" charset="0"/>
                        </a:rPr>
                        <m:t>𝑥</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𝑉</m:t>
                              </m:r>
                            </m:e>
                          </m:d>
                        </m:e>
                        <m:sup>
                          <m:r>
                            <a:rPr lang="en-US" b="0" i="1" smtClean="0">
                              <a:latin typeface="Cambria Math" panose="02040503050406030204" pitchFamily="18" charset="0"/>
                            </a:rPr>
                            <m:t>3</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4</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4</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5</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5</m:t>
                          </m:r>
                        </m:sup>
                      </m:sSup>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6</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6</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7</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7</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8</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8</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9</m:t>
                          </m:r>
                        </m:sub>
                      </m:sSub>
                      <m:r>
                        <a:rPr lang="en-US" i="1">
                          <a:latin typeface="Cambria Math" panose="02040503050406030204" pitchFamily="18" charset="0"/>
                        </a:rPr>
                        <m:t>𝑥</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𝑉</m:t>
                              </m:r>
                            </m:e>
                          </m:d>
                        </m:e>
                        <m:sup>
                          <m:r>
                            <a:rPr lang="en-US" b="0" i="1" smtClean="0">
                              <a:latin typeface="Cambria Math" panose="02040503050406030204" pitchFamily="18" charset="0"/>
                            </a:rPr>
                            <m:t>9</m:t>
                          </m:r>
                        </m:sup>
                      </m:sSup>
                    </m:oMath>
                  </m:oMathPara>
                </a14:m>
                <a:endParaRPr lang="en-US" dirty="0"/>
              </a:p>
              <a:p>
                <a:r>
                  <a:rPr lang="en-US" dirty="0"/>
                  <a:t>Calibration values begin in row 4, with rows being references in “Channels.csv” file using the convention (i-3).</a:t>
                </a:r>
              </a:p>
              <a:p>
                <a:r>
                  <a:rPr lang="en-US" dirty="0"/>
                  <a:t>The calibration values are sorted by sensor type, with each starting at a different column</a:t>
                </a:r>
              </a:p>
              <a:p>
                <a:pPr lvl="1"/>
                <a:r>
                  <a:rPr lang="en-US" dirty="0"/>
                  <a:t>TC: Column B</a:t>
                </a:r>
              </a:p>
              <a:p>
                <a:pPr lvl="1"/>
                <a:r>
                  <a:rPr lang="en-US" dirty="0"/>
                  <a:t>PS: Column N</a:t>
                </a:r>
              </a:p>
              <a:p>
                <a:pPr lvl="1"/>
                <a:r>
                  <a:rPr lang="en-US" dirty="0"/>
                  <a:t>MS: Column Z</a:t>
                </a:r>
              </a:p>
              <a:p>
                <a:pPr lvl="1"/>
                <a:r>
                  <a:rPr lang="en-US" dirty="0"/>
                  <a:t>TM: N/A, as these sensors are calibrated via </a:t>
                </a:r>
                <a:r>
                  <a:rPr lang="en-US" dirty="0" err="1"/>
                  <a:t>InstaCal</a:t>
                </a:r>
                <a:endParaRPr lang="en-US" dirty="0"/>
              </a:p>
              <a:p>
                <a:r>
                  <a:rPr lang="en-US" dirty="0"/>
                  <a:t>Details on the calibration values can be found in the OneDrive folder “</a:t>
                </a:r>
                <a:r>
                  <a:rPr lang="en-US" dirty="0" err="1"/>
                  <a:t>DistrictHeatingNetwork</a:t>
                </a:r>
                <a:r>
                  <a:rPr lang="en-US" dirty="0"/>
                  <a:t>\Sensor Information”</a:t>
                </a:r>
              </a:p>
              <a:p>
                <a:endParaRPr lang="en-US" dirty="0"/>
              </a:p>
            </p:txBody>
          </p:sp>
        </mc:Choice>
        <mc:Fallback xmlns="">
          <p:sp>
            <p:nvSpPr>
              <p:cNvPr id="2" name="Text Placeholder 1">
                <a:extLst>
                  <a:ext uri="{FF2B5EF4-FFF2-40B4-BE49-F238E27FC236}">
                    <a16:creationId xmlns:a16="http://schemas.microsoft.com/office/drawing/2014/main" id="{94F46B20-9445-2C95-9F0D-5CCB096104C6}"/>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78" t="-1303"/>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CCB4973A-A640-C938-04AB-137CB3B5F9FA}"/>
              </a:ext>
            </a:extLst>
          </p:cNvPr>
          <p:cNvSpPr>
            <a:spLocks noGrp="1"/>
          </p:cNvSpPr>
          <p:nvPr>
            <p:ph type="body" sz="quarter" idx="14"/>
          </p:nvPr>
        </p:nvSpPr>
        <p:spPr/>
        <p:txBody>
          <a:bodyPr/>
          <a:lstStyle/>
          <a:p>
            <a:r>
              <a:rPr lang="en-US" dirty="0"/>
              <a:t>Input Files - Calibration.CSV</a:t>
            </a:r>
          </a:p>
        </p:txBody>
      </p:sp>
      <p:sp>
        <p:nvSpPr>
          <p:cNvPr id="4" name="Slide Number Placeholder 3">
            <a:extLst>
              <a:ext uri="{FF2B5EF4-FFF2-40B4-BE49-F238E27FC236}">
                <a16:creationId xmlns:a16="http://schemas.microsoft.com/office/drawing/2014/main" id="{E9FB6F1A-87D4-8792-31FA-8ACA1D833302}"/>
              </a:ext>
            </a:extLst>
          </p:cNvPr>
          <p:cNvSpPr>
            <a:spLocks noGrp="1"/>
          </p:cNvSpPr>
          <p:nvPr>
            <p:ph type="sldNum" sz="quarter" idx="17"/>
          </p:nvPr>
        </p:nvSpPr>
        <p:spPr/>
        <p:txBody>
          <a:bodyPr/>
          <a:lstStyle/>
          <a:p>
            <a:fld id="{73DC849C-92BA-4DCF-BE24-28B6DE451287}" type="slidenum">
              <a:rPr lang="en-US" smtClean="0"/>
              <a:t>13</a:t>
            </a:fld>
            <a:endParaRPr lang="en-US"/>
          </a:p>
        </p:txBody>
      </p:sp>
    </p:spTree>
    <p:extLst>
      <p:ext uri="{BB962C8B-B14F-4D97-AF65-F5344CB8AC3E}">
        <p14:creationId xmlns:p14="http://schemas.microsoft.com/office/powerpoint/2010/main" val="297225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55373802-4AFA-BAF9-2A9E-9276D2F84888}"/>
                  </a:ext>
                </a:extLst>
              </p:cNvPr>
              <p:cNvSpPr>
                <a:spLocks noGrp="1"/>
              </p:cNvSpPr>
              <p:nvPr>
                <p:ph type="body" sz="quarter" idx="13"/>
              </p:nvPr>
            </p:nvSpPr>
            <p:spPr/>
            <p:txBody>
              <a:bodyPr/>
              <a:lstStyle/>
              <a:p>
                <a:r>
                  <a:rPr lang="en-US" b="0" dirty="0"/>
                  <a:t>Provides a vector of inputs to the actuators</a:t>
                </a:r>
              </a:p>
              <a:p>
                <a:r>
                  <a:rPr lang="en-US" b="0" dirty="0"/>
                  <a:t>Note that execution tim</a:t>
                </a:r>
                <a:r>
                  <a:rPr lang="en-US" dirty="0"/>
                  <a:t>e is entered in iteration number,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𝑖𝑡𝑒𝑟𝑎𝑡𝑖𝑜𝑛</m:t>
                        </m:r>
                      </m:sub>
                    </m:sSub>
                    <m:r>
                      <a:rPr lang="en-US" b="0" i="1" smtClean="0">
                        <a:latin typeface="Cambria Math" panose="02040503050406030204" pitchFamily="18" charset="0"/>
                      </a:rPr>
                      <m:t>=</m:t>
                    </m:r>
                    <m:r>
                      <a:rPr lang="en-US" b="0" i="1" smtClean="0">
                        <a:latin typeface="Cambria Math" panose="02040503050406030204" pitchFamily="18" charset="0"/>
                      </a:rPr>
                      <m:t>𝑡𝑖𝑚𝑒</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𝐷𝐴𝑄</m:t>
                    </m:r>
                    <m:r>
                      <a:rPr lang="en-US" b="0" i="1" smtClean="0">
                        <a:latin typeface="Cambria Math" panose="02040503050406030204" pitchFamily="18" charset="0"/>
                      </a:rPr>
                      <m:t> </m:t>
                    </m:r>
                    <m:r>
                      <a:rPr lang="en-US" b="0" i="1" smtClean="0">
                        <a:latin typeface="Cambria Math" panose="02040503050406030204" pitchFamily="18" charset="0"/>
                      </a:rPr>
                      <m:t>𝑓𝑟𝑒𝑞𝑢𝑒𝑛𝑐𝑦</m:t>
                    </m:r>
                    <m:r>
                      <a:rPr lang="en-US" b="0" i="1" smtClean="0">
                        <a:latin typeface="Cambria Math" panose="02040503050406030204" pitchFamily="18" charset="0"/>
                      </a:rPr>
                      <m:t> (</m:t>
                    </m:r>
                    <m:r>
                      <a:rPr lang="en-US" b="0" i="1" smtClean="0">
                        <a:latin typeface="Cambria Math" panose="02040503050406030204" pitchFamily="18" charset="0"/>
                      </a:rPr>
                      <m:t>𝐻𝑧</m:t>
                    </m:r>
                    <m:r>
                      <a:rPr lang="en-US" b="0" i="1" smtClean="0">
                        <a:latin typeface="Cambria Math" panose="02040503050406030204" pitchFamily="18" charset="0"/>
                      </a:rPr>
                      <m:t>)</m:t>
                    </m:r>
                  </m:oMath>
                </a14:m>
                <a:endParaRPr lang="en-US" dirty="0"/>
              </a:p>
              <a:p>
                <a:r>
                  <a:rPr lang="en-US" dirty="0"/>
                  <a:t>This vector must be sorted by iteration number, and can not have repeated iteration number values</a:t>
                </a:r>
              </a:p>
              <a:p>
                <a:r>
                  <a:rPr lang="en-US" dirty="0"/>
                  <a:t>Each actuator control mode is associated with its own set of rows</a:t>
                </a:r>
              </a:p>
              <a:p>
                <a:pPr lvl="1"/>
                <a:r>
                  <a:rPr lang="en-US" dirty="0"/>
                  <a:t>Valve Timed-Position: Rows 3-4, enter the value position [%]</a:t>
                </a:r>
              </a:p>
              <a:p>
                <a:pPr lvl="1"/>
                <a:r>
                  <a:rPr lang="en-US" dirty="0"/>
                  <a:t>Valve Timed-PID: Rows 7-8, enter the thermal mass temperature setpoint [C]</a:t>
                </a:r>
              </a:p>
              <a:p>
                <a:pPr lvl="1"/>
                <a:r>
                  <a:rPr lang="en-US" dirty="0"/>
                  <a:t>Peltier Timed-Temp: Rows 5-6, enter the cold side temperature [C]</a:t>
                </a:r>
              </a:p>
              <a:p>
                <a:pPr lvl="1"/>
                <a:r>
                  <a:rPr lang="en-US" dirty="0"/>
                  <a:t>Peltier Timed-Power: Rows 9-10, enter the desired </a:t>
                </a:r>
                <a:r>
                  <a:rPr lang="en-US" dirty="0" err="1"/>
                  <a:t>peltier</a:t>
                </a:r>
                <a:r>
                  <a:rPr lang="en-US" dirty="0"/>
                  <a:t> power [%]</a:t>
                </a:r>
              </a:p>
              <a:p>
                <a:pPr lvl="1"/>
                <a:r>
                  <a:rPr lang="en-US" dirty="0"/>
                  <a:t>Peltier Timed-</a:t>
                </a:r>
                <a:r>
                  <a:rPr lang="en-US" dirty="0" err="1"/>
                  <a:t>Tamb</a:t>
                </a:r>
                <a:r>
                  <a:rPr lang="en-US" dirty="0"/>
                  <a:t>: Row 11, enter the simulated ambient temperature [C]</a:t>
                </a:r>
              </a:p>
              <a:p>
                <a:r>
                  <a:rPr lang="en-US" dirty="0"/>
                  <a:t>Values in the rows not associated with the selected actuator control mode are ignored</a:t>
                </a:r>
              </a:p>
            </p:txBody>
          </p:sp>
        </mc:Choice>
        <mc:Fallback xmlns="">
          <p:sp>
            <p:nvSpPr>
              <p:cNvPr id="2" name="Text Placeholder 1">
                <a:extLst>
                  <a:ext uri="{FF2B5EF4-FFF2-40B4-BE49-F238E27FC236}">
                    <a16:creationId xmlns:a16="http://schemas.microsoft.com/office/drawing/2014/main" id="{55373802-4AFA-BAF9-2A9E-9276D2F84888}"/>
                  </a:ext>
                </a:extLst>
              </p:cNvPr>
              <p:cNvSpPr>
                <a:spLocks noGrp="1" noRot="1" noChangeAspect="1" noMove="1" noResize="1" noEditPoints="1" noAdjustHandles="1" noChangeArrowheads="1" noChangeShapeType="1" noTextEdit="1"/>
              </p:cNvSpPr>
              <p:nvPr>
                <p:ph type="body" sz="quarter" idx="13"/>
              </p:nvPr>
            </p:nvSpPr>
            <p:spPr>
              <a:blipFill>
                <a:blip r:embed="rId2"/>
                <a:stretch>
                  <a:fillRect l="-678" t="-1303" r="-11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67464A22-C531-B8B0-71A3-C9C28D3BDA16}"/>
              </a:ext>
            </a:extLst>
          </p:cNvPr>
          <p:cNvSpPr>
            <a:spLocks noGrp="1"/>
          </p:cNvSpPr>
          <p:nvPr>
            <p:ph type="body" sz="quarter" idx="14"/>
          </p:nvPr>
        </p:nvSpPr>
        <p:spPr/>
        <p:txBody>
          <a:bodyPr/>
          <a:lstStyle/>
          <a:p>
            <a:r>
              <a:rPr lang="en-US" dirty="0"/>
              <a:t>Input files - Inputs.CSV</a:t>
            </a:r>
          </a:p>
        </p:txBody>
      </p:sp>
      <p:sp>
        <p:nvSpPr>
          <p:cNvPr id="4" name="Slide Number Placeholder 3">
            <a:extLst>
              <a:ext uri="{FF2B5EF4-FFF2-40B4-BE49-F238E27FC236}">
                <a16:creationId xmlns:a16="http://schemas.microsoft.com/office/drawing/2014/main" id="{CE0E2C6B-32F7-102E-2832-BE76B73D4306}"/>
              </a:ext>
            </a:extLst>
          </p:cNvPr>
          <p:cNvSpPr>
            <a:spLocks noGrp="1"/>
          </p:cNvSpPr>
          <p:nvPr>
            <p:ph type="sldNum" sz="quarter" idx="17"/>
          </p:nvPr>
        </p:nvSpPr>
        <p:spPr/>
        <p:txBody>
          <a:bodyPr/>
          <a:lstStyle/>
          <a:p>
            <a:fld id="{73DC849C-92BA-4DCF-BE24-28B6DE451287}" type="slidenum">
              <a:rPr lang="en-US" smtClean="0"/>
              <a:t>14</a:t>
            </a:fld>
            <a:endParaRPr lang="en-US"/>
          </a:p>
        </p:txBody>
      </p:sp>
    </p:spTree>
    <p:extLst>
      <p:ext uri="{BB962C8B-B14F-4D97-AF65-F5344CB8AC3E}">
        <p14:creationId xmlns:p14="http://schemas.microsoft.com/office/powerpoint/2010/main" val="3353177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1130EC-6B62-D1A4-D1FA-4FE9BC6DEB0D}"/>
              </a:ext>
            </a:extLst>
          </p:cNvPr>
          <p:cNvSpPr>
            <a:spLocks noGrp="1"/>
          </p:cNvSpPr>
          <p:nvPr>
            <p:ph type="body" sz="quarter" idx="13"/>
          </p:nvPr>
        </p:nvSpPr>
        <p:spPr/>
        <p:txBody>
          <a:bodyPr/>
          <a:lstStyle/>
          <a:p>
            <a:r>
              <a:rPr lang="en-US" dirty="0"/>
              <a:t>The main VI “</a:t>
            </a:r>
            <a:r>
              <a:rPr lang="en-US" dirty="0" err="1"/>
              <a:t>DataAcquisistionCode</a:t>
            </a:r>
            <a:r>
              <a:rPr lang="en-US" dirty="0"/>
              <a:t>” has three main sections on the GUI:</a:t>
            </a:r>
          </a:p>
          <a:p>
            <a:pPr lvl="1"/>
            <a:r>
              <a:rPr lang="en-US" dirty="0"/>
              <a:t>Data Visualization pane (top right)</a:t>
            </a:r>
          </a:p>
          <a:p>
            <a:pPr lvl="1"/>
            <a:r>
              <a:rPr lang="en-US" dirty="0"/>
              <a:t>Control pane (bottom right)</a:t>
            </a:r>
          </a:p>
          <a:p>
            <a:pPr lvl="1"/>
            <a:r>
              <a:rPr lang="en-US" dirty="0"/>
              <a:t>Peltier pane (left)</a:t>
            </a:r>
          </a:p>
          <a:p>
            <a:r>
              <a:rPr lang="en-US" dirty="0"/>
              <a:t>The Data Visualization pane displays the collected data in real time</a:t>
            </a:r>
          </a:p>
          <a:p>
            <a:r>
              <a:rPr lang="en-US" dirty="0"/>
              <a:t>The control pane has two sections, one for the actuator controls, and one to control the  data collection.</a:t>
            </a:r>
          </a:p>
          <a:p>
            <a:r>
              <a:rPr lang="en-US" dirty="0"/>
              <a:t>In the Peltier pane, each Peltier junction is controlled by a sub-VI, and the front panels are displayed in the main VI using subpanels</a:t>
            </a:r>
          </a:p>
        </p:txBody>
      </p:sp>
      <p:sp>
        <p:nvSpPr>
          <p:cNvPr id="3" name="Text Placeholder 2">
            <a:extLst>
              <a:ext uri="{FF2B5EF4-FFF2-40B4-BE49-F238E27FC236}">
                <a16:creationId xmlns:a16="http://schemas.microsoft.com/office/drawing/2014/main" id="{EA4AB7D7-86E2-5446-6349-E854F0B3363F}"/>
              </a:ext>
            </a:extLst>
          </p:cNvPr>
          <p:cNvSpPr>
            <a:spLocks noGrp="1"/>
          </p:cNvSpPr>
          <p:nvPr>
            <p:ph type="body" sz="quarter" idx="14"/>
          </p:nvPr>
        </p:nvSpPr>
        <p:spPr/>
        <p:txBody>
          <a:bodyPr/>
          <a:lstStyle/>
          <a:p>
            <a:r>
              <a:rPr lang="en-US" dirty="0"/>
              <a:t>Main VI</a:t>
            </a:r>
          </a:p>
        </p:txBody>
      </p:sp>
      <p:sp>
        <p:nvSpPr>
          <p:cNvPr id="4" name="Slide Number Placeholder 3">
            <a:extLst>
              <a:ext uri="{FF2B5EF4-FFF2-40B4-BE49-F238E27FC236}">
                <a16:creationId xmlns:a16="http://schemas.microsoft.com/office/drawing/2014/main" id="{E9D0796B-1583-8C0C-39CE-ECD57A1ED000}"/>
              </a:ext>
            </a:extLst>
          </p:cNvPr>
          <p:cNvSpPr>
            <a:spLocks noGrp="1"/>
          </p:cNvSpPr>
          <p:nvPr>
            <p:ph type="sldNum" sz="quarter" idx="17"/>
          </p:nvPr>
        </p:nvSpPr>
        <p:spPr/>
        <p:txBody>
          <a:bodyPr/>
          <a:lstStyle/>
          <a:p>
            <a:fld id="{73DC849C-92BA-4DCF-BE24-28B6DE451287}" type="slidenum">
              <a:rPr lang="en-US" smtClean="0"/>
              <a:t>15</a:t>
            </a:fld>
            <a:endParaRPr lang="en-US"/>
          </a:p>
        </p:txBody>
      </p:sp>
    </p:spTree>
    <p:extLst>
      <p:ext uri="{BB962C8B-B14F-4D97-AF65-F5344CB8AC3E}">
        <p14:creationId xmlns:p14="http://schemas.microsoft.com/office/powerpoint/2010/main" val="2908337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2D9C97-F4D2-EAFB-1117-18A604E79B49}"/>
              </a:ext>
            </a:extLst>
          </p:cNvPr>
          <p:cNvSpPr>
            <a:spLocks noGrp="1"/>
          </p:cNvSpPr>
          <p:nvPr>
            <p:ph type="body" sz="quarter" idx="13"/>
          </p:nvPr>
        </p:nvSpPr>
        <p:spPr/>
        <p:txBody>
          <a:bodyPr/>
          <a:lstStyle/>
          <a:p>
            <a:r>
              <a:rPr lang="en-US" dirty="0"/>
              <a:t>Has a built-in warning if the supply temperature exceeds 90°C</a:t>
            </a:r>
          </a:p>
          <a:p>
            <a:r>
              <a:rPr lang="en-US" dirty="0"/>
              <a:t>Each tabs provides data for 1 thermal mass, currently set up to accommodate up to 4 thermal masses</a:t>
            </a:r>
          </a:p>
          <a:p>
            <a:r>
              <a:rPr lang="en-US" dirty="0"/>
              <a:t>Thermal mass temperature is plotted as a sweep chart</a:t>
            </a:r>
          </a:p>
          <a:p>
            <a:r>
              <a:rPr lang="en-US" dirty="0"/>
              <a:t>Orange labels are TC and TM, purple are MS, and green are PS</a:t>
            </a:r>
          </a:p>
        </p:txBody>
      </p:sp>
      <p:sp>
        <p:nvSpPr>
          <p:cNvPr id="3" name="Text Placeholder 2">
            <a:extLst>
              <a:ext uri="{FF2B5EF4-FFF2-40B4-BE49-F238E27FC236}">
                <a16:creationId xmlns:a16="http://schemas.microsoft.com/office/drawing/2014/main" id="{7DD2035C-7342-E59F-92F8-6E28861A9AE4}"/>
              </a:ext>
            </a:extLst>
          </p:cNvPr>
          <p:cNvSpPr>
            <a:spLocks noGrp="1"/>
          </p:cNvSpPr>
          <p:nvPr>
            <p:ph type="body" sz="quarter" idx="14"/>
          </p:nvPr>
        </p:nvSpPr>
        <p:spPr/>
        <p:txBody>
          <a:bodyPr/>
          <a:lstStyle/>
          <a:p>
            <a:r>
              <a:rPr lang="en-US" dirty="0"/>
              <a:t>Main VI- Data Visualization</a:t>
            </a:r>
          </a:p>
        </p:txBody>
      </p:sp>
      <p:sp>
        <p:nvSpPr>
          <p:cNvPr id="4" name="Slide Number Placeholder 3">
            <a:extLst>
              <a:ext uri="{FF2B5EF4-FFF2-40B4-BE49-F238E27FC236}">
                <a16:creationId xmlns:a16="http://schemas.microsoft.com/office/drawing/2014/main" id="{002BFED6-58D7-400E-D62D-C1DD611332C0}"/>
              </a:ext>
            </a:extLst>
          </p:cNvPr>
          <p:cNvSpPr>
            <a:spLocks noGrp="1"/>
          </p:cNvSpPr>
          <p:nvPr>
            <p:ph type="sldNum" sz="quarter" idx="17"/>
          </p:nvPr>
        </p:nvSpPr>
        <p:spPr/>
        <p:txBody>
          <a:bodyPr/>
          <a:lstStyle/>
          <a:p>
            <a:fld id="{73DC849C-92BA-4DCF-BE24-28B6DE451287}" type="slidenum">
              <a:rPr lang="en-US" smtClean="0"/>
              <a:t>16</a:t>
            </a:fld>
            <a:endParaRPr lang="en-US"/>
          </a:p>
        </p:txBody>
      </p:sp>
      <p:pic>
        <p:nvPicPr>
          <p:cNvPr id="7" name="Picture 6">
            <a:extLst>
              <a:ext uri="{FF2B5EF4-FFF2-40B4-BE49-F238E27FC236}">
                <a16:creationId xmlns:a16="http://schemas.microsoft.com/office/drawing/2014/main" id="{369ABC22-CD38-6348-E394-DF53F050B85E}"/>
              </a:ext>
            </a:extLst>
          </p:cNvPr>
          <p:cNvPicPr>
            <a:picLocks noChangeAspect="1"/>
          </p:cNvPicPr>
          <p:nvPr/>
        </p:nvPicPr>
        <p:blipFill>
          <a:blip r:embed="rId2"/>
          <a:stretch>
            <a:fillRect/>
          </a:stretch>
        </p:blipFill>
        <p:spPr>
          <a:xfrm>
            <a:off x="912171" y="3250177"/>
            <a:ext cx="7319657" cy="3136996"/>
          </a:xfrm>
          <a:prstGeom prst="rect">
            <a:avLst/>
          </a:prstGeom>
        </p:spPr>
      </p:pic>
    </p:spTree>
    <p:extLst>
      <p:ext uri="{BB962C8B-B14F-4D97-AF65-F5344CB8AC3E}">
        <p14:creationId xmlns:p14="http://schemas.microsoft.com/office/powerpoint/2010/main" val="342529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2E0605-8903-766E-00B4-EB81A5CB3673}"/>
              </a:ext>
            </a:extLst>
          </p:cNvPr>
          <p:cNvSpPr>
            <a:spLocks noGrp="1"/>
          </p:cNvSpPr>
          <p:nvPr>
            <p:ph type="body" sz="quarter" idx="13"/>
          </p:nvPr>
        </p:nvSpPr>
        <p:spPr>
          <a:xfrm>
            <a:off x="3177540" y="1241755"/>
            <a:ext cx="5442480" cy="5145418"/>
          </a:xfrm>
        </p:spPr>
        <p:txBody>
          <a:bodyPr>
            <a:normAutofit/>
          </a:bodyPr>
          <a:lstStyle/>
          <a:p>
            <a:r>
              <a:rPr lang="en-US" dirty="0"/>
              <a:t>The data collection controls allow the user to see and control the operation of the code. </a:t>
            </a:r>
          </a:p>
          <a:p>
            <a:pPr lvl="1"/>
            <a:r>
              <a:rPr lang="en-US" dirty="0"/>
              <a:t># of Data Points Queued: Number of sets of data added to the queue to be stored after data collection ends</a:t>
            </a:r>
          </a:p>
          <a:p>
            <a:pPr lvl="1"/>
            <a:r>
              <a:rPr lang="en-US" dirty="0"/>
              <a:t>Acquiring data: First phase of the code operation, storing data in the queue to be saved</a:t>
            </a:r>
          </a:p>
          <a:p>
            <a:pPr lvl="1"/>
            <a:r>
              <a:rPr lang="en-US" dirty="0"/>
              <a:t>Stop Data Acquisition: Ends the first phase of the code operation, stops collecting data, and switches to saving it to the appropriate .csv files</a:t>
            </a:r>
          </a:p>
          <a:p>
            <a:pPr lvl="1"/>
            <a:r>
              <a:rPr lang="en-US" dirty="0"/>
              <a:t>Processing Data: Second phase of the code, Storing data to the file</a:t>
            </a:r>
          </a:p>
          <a:p>
            <a:pPr lvl="1"/>
            <a:r>
              <a:rPr lang="en-US" dirty="0"/>
              <a:t># of Quick Restarts: Number of times user run an experiment with the same configuration. Appends a number to the save folder name</a:t>
            </a:r>
          </a:p>
          <a:p>
            <a:pPr lvl="1"/>
            <a:r>
              <a:rPr lang="en-US" dirty="0"/>
              <a:t>Time Elapsed (s): Time elapsed in this run</a:t>
            </a:r>
          </a:p>
          <a:p>
            <a:pPr lvl="1"/>
            <a:r>
              <a:rPr lang="en-US" dirty="0"/>
              <a:t>Time Limit (s): Available  in timed code operation, shows the set timer length</a:t>
            </a:r>
          </a:p>
        </p:txBody>
      </p:sp>
      <p:sp>
        <p:nvSpPr>
          <p:cNvPr id="3" name="Text Placeholder 2">
            <a:extLst>
              <a:ext uri="{FF2B5EF4-FFF2-40B4-BE49-F238E27FC236}">
                <a16:creationId xmlns:a16="http://schemas.microsoft.com/office/drawing/2014/main" id="{8464D0A3-6496-A6AB-F9F8-EE498E0A0F4E}"/>
              </a:ext>
            </a:extLst>
          </p:cNvPr>
          <p:cNvSpPr>
            <a:spLocks noGrp="1"/>
          </p:cNvSpPr>
          <p:nvPr>
            <p:ph type="body" sz="quarter" idx="14"/>
          </p:nvPr>
        </p:nvSpPr>
        <p:spPr/>
        <p:txBody>
          <a:bodyPr/>
          <a:lstStyle/>
          <a:p>
            <a:r>
              <a:rPr lang="en-US" dirty="0"/>
              <a:t>Main VI- Control pane</a:t>
            </a:r>
          </a:p>
        </p:txBody>
      </p:sp>
      <p:sp>
        <p:nvSpPr>
          <p:cNvPr id="4" name="Slide Number Placeholder 3">
            <a:extLst>
              <a:ext uri="{FF2B5EF4-FFF2-40B4-BE49-F238E27FC236}">
                <a16:creationId xmlns:a16="http://schemas.microsoft.com/office/drawing/2014/main" id="{54FA7EAC-9067-DA4D-FE72-AF4A4088CD04}"/>
              </a:ext>
            </a:extLst>
          </p:cNvPr>
          <p:cNvSpPr>
            <a:spLocks noGrp="1"/>
          </p:cNvSpPr>
          <p:nvPr>
            <p:ph type="sldNum" sz="quarter" idx="17"/>
          </p:nvPr>
        </p:nvSpPr>
        <p:spPr/>
        <p:txBody>
          <a:bodyPr/>
          <a:lstStyle/>
          <a:p>
            <a:fld id="{73DC849C-92BA-4DCF-BE24-28B6DE451287}" type="slidenum">
              <a:rPr lang="en-US" smtClean="0"/>
              <a:t>17</a:t>
            </a:fld>
            <a:endParaRPr lang="en-US"/>
          </a:p>
        </p:txBody>
      </p:sp>
      <p:pic>
        <p:nvPicPr>
          <p:cNvPr id="6" name="Picture 5">
            <a:extLst>
              <a:ext uri="{FF2B5EF4-FFF2-40B4-BE49-F238E27FC236}">
                <a16:creationId xmlns:a16="http://schemas.microsoft.com/office/drawing/2014/main" id="{3DDC7D5A-5C1E-F5A3-1FD0-EEE1C02E5AD1}"/>
              </a:ext>
            </a:extLst>
          </p:cNvPr>
          <p:cNvPicPr>
            <a:picLocks noChangeAspect="1"/>
          </p:cNvPicPr>
          <p:nvPr/>
        </p:nvPicPr>
        <p:blipFill rotWithShape="1">
          <a:blip r:embed="rId2"/>
          <a:srcRect l="50000" t="12673" r="4122" b="25653"/>
          <a:stretch/>
        </p:blipFill>
        <p:spPr>
          <a:xfrm>
            <a:off x="220979" y="3550920"/>
            <a:ext cx="3360106" cy="1325880"/>
          </a:xfrm>
          <a:prstGeom prst="rect">
            <a:avLst/>
          </a:prstGeom>
        </p:spPr>
      </p:pic>
    </p:spTree>
    <p:extLst>
      <p:ext uri="{BB962C8B-B14F-4D97-AF65-F5344CB8AC3E}">
        <p14:creationId xmlns:p14="http://schemas.microsoft.com/office/powerpoint/2010/main" val="1363599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938D81-712E-A6E8-8F1B-A55D6CE98C3B}"/>
              </a:ext>
            </a:extLst>
          </p:cNvPr>
          <p:cNvSpPr>
            <a:spLocks noGrp="1"/>
          </p:cNvSpPr>
          <p:nvPr>
            <p:ph type="body" sz="quarter" idx="13"/>
          </p:nvPr>
        </p:nvSpPr>
        <p:spPr/>
        <p:txBody>
          <a:bodyPr/>
          <a:lstStyle/>
          <a:p>
            <a:r>
              <a:rPr lang="en-US" dirty="0"/>
              <a:t>Based on which Valve control mode the user selects, a different control panels is visible</a:t>
            </a:r>
          </a:p>
        </p:txBody>
      </p:sp>
      <p:sp>
        <p:nvSpPr>
          <p:cNvPr id="3" name="Text Placeholder 2">
            <a:extLst>
              <a:ext uri="{FF2B5EF4-FFF2-40B4-BE49-F238E27FC236}">
                <a16:creationId xmlns:a16="http://schemas.microsoft.com/office/drawing/2014/main" id="{6044AD27-358B-9FFD-7FD5-B622EE5BFC57}"/>
              </a:ext>
            </a:extLst>
          </p:cNvPr>
          <p:cNvSpPr>
            <a:spLocks noGrp="1"/>
          </p:cNvSpPr>
          <p:nvPr>
            <p:ph type="body" sz="quarter" idx="14"/>
          </p:nvPr>
        </p:nvSpPr>
        <p:spPr/>
        <p:txBody>
          <a:bodyPr/>
          <a:lstStyle/>
          <a:p>
            <a:r>
              <a:rPr lang="en-US" dirty="0"/>
              <a:t>Main VI – Control Pane</a:t>
            </a:r>
          </a:p>
        </p:txBody>
      </p:sp>
      <p:sp>
        <p:nvSpPr>
          <p:cNvPr id="4" name="Slide Number Placeholder 3">
            <a:extLst>
              <a:ext uri="{FF2B5EF4-FFF2-40B4-BE49-F238E27FC236}">
                <a16:creationId xmlns:a16="http://schemas.microsoft.com/office/drawing/2014/main" id="{A4ACDDFE-1EE5-B905-88D0-8B397FF070E5}"/>
              </a:ext>
            </a:extLst>
          </p:cNvPr>
          <p:cNvSpPr>
            <a:spLocks noGrp="1"/>
          </p:cNvSpPr>
          <p:nvPr>
            <p:ph type="sldNum" sz="quarter" idx="17"/>
          </p:nvPr>
        </p:nvSpPr>
        <p:spPr/>
        <p:txBody>
          <a:bodyPr/>
          <a:lstStyle/>
          <a:p>
            <a:fld id="{73DC849C-92BA-4DCF-BE24-28B6DE451287}" type="slidenum">
              <a:rPr lang="en-US" smtClean="0"/>
              <a:t>18</a:t>
            </a:fld>
            <a:endParaRPr lang="en-US"/>
          </a:p>
        </p:txBody>
      </p:sp>
      <p:graphicFrame>
        <p:nvGraphicFramePr>
          <p:cNvPr id="5" name="Table 18">
            <a:extLst>
              <a:ext uri="{FF2B5EF4-FFF2-40B4-BE49-F238E27FC236}">
                <a16:creationId xmlns:a16="http://schemas.microsoft.com/office/drawing/2014/main" id="{69FC85C5-1DAA-26F9-EAF1-6F1BCF0080AE}"/>
              </a:ext>
            </a:extLst>
          </p:cNvPr>
          <p:cNvGraphicFramePr>
            <a:graphicFrameLocks noGrp="1"/>
          </p:cNvGraphicFramePr>
          <p:nvPr>
            <p:extLst>
              <p:ext uri="{D42A27DB-BD31-4B8C-83A1-F6EECF244321}">
                <p14:modId xmlns:p14="http://schemas.microsoft.com/office/powerpoint/2010/main" val="1312253158"/>
              </p:ext>
            </p:extLst>
          </p:nvPr>
        </p:nvGraphicFramePr>
        <p:xfrm>
          <a:off x="523980" y="1996440"/>
          <a:ext cx="8264420" cy="4602480"/>
        </p:xfrm>
        <a:graphic>
          <a:graphicData uri="http://schemas.openxmlformats.org/drawingml/2006/table">
            <a:tbl>
              <a:tblPr firstRow="1" bandRow="1">
                <a:tableStyleId>{073A0DAA-6AF3-43AB-8588-CEC1D06C72B9}</a:tableStyleId>
              </a:tblPr>
              <a:tblGrid>
                <a:gridCol w="3235220">
                  <a:extLst>
                    <a:ext uri="{9D8B030D-6E8A-4147-A177-3AD203B41FA5}">
                      <a16:colId xmlns:a16="http://schemas.microsoft.com/office/drawing/2014/main" val="2688881569"/>
                    </a:ext>
                  </a:extLst>
                </a:gridCol>
                <a:gridCol w="5029200">
                  <a:extLst>
                    <a:ext uri="{9D8B030D-6E8A-4147-A177-3AD203B41FA5}">
                      <a16:colId xmlns:a16="http://schemas.microsoft.com/office/drawing/2014/main" val="1820440218"/>
                    </a:ext>
                  </a:extLst>
                </a:gridCol>
              </a:tblGrid>
              <a:tr h="0">
                <a:tc>
                  <a:txBody>
                    <a:bodyPr/>
                    <a:lstStyle/>
                    <a:p>
                      <a:pPr algn="ctr"/>
                      <a:r>
                        <a:rPr lang="en-US" dirty="0"/>
                        <a:t>Manual</a:t>
                      </a:r>
                    </a:p>
                  </a:txBody>
                  <a:tcPr anchor="ctr"/>
                </a:tc>
                <a:tc>
                  <a:txBody>
                    <a:bodyPr/>
                    <a:lstStyle/>
                    <a:p>
                      <a:pPr algn="ctr"/>
                      <a:r>
                        <a:rPr lang="en-US" dirty="0"/>
                        <a:t>PID</a:t>
                      </a:r>
                    </a:p>
                  </a:txBody>
                  <a:tcPr anchor="ctr"/>
                </a:tc>
                <a:extLst>
                  <a:ext uri="{0D108BD9-81ED-4DB2-BD59-A6C34878D82A}">
                    <a16:rowId xmlns:a16="http://schemas.microsoft.com/office/drawing/2014/main" val="1155711755"/>
                  </a:ext>
                </a:extLst>
              </a:tr>
              <a:tr h="1001741">
                <a:tc>
                  <a:txBody>
                    <a:bodyPr/>
                    <a:lstStyle/>
                    <a:p>
                      <a:r>
                        <a:rPr lang="en-US" sz="1600" dirty="0"/>
                        <a:t>Either enter (Manual) or display (Timed) the desired valve positions using the dials. In Manual mode, it will not change valve position until the user clicks “Run”</a:t>
                      </a:r>
                    </a:p>
                  </a:txBody>
                  <a:tcPr/>
                </a:tc>
                <a:tc>
                  <a:txBody>
                    <a:bodyPr/>
                    <a:lstStyle/>
                    <a:p>
                      <a:r>
                        <a:rPr lang="en-US" sz="1600" dirty="0"/>
                        <a:t>In manual mode, user enters desired ThM setpoints in the top box. In timed mode, the setpoints are displayed here. The calculated valve position is displayed below. The user can also set the PID gains. The update rate dictates how often a new control command is sent to the valves.</a:t>
                      </a:r>
                    </a:p>
                  </a:txBody>
                  <a:tcPr/>
                </a:tc>
                <a:extLst>
                  <a:ext uri="{0D108BD9-81ED-4DB2-BD59-A6C34878D82A}">
                    <a16:rowId xmlns:a16="http://schemas.microsoft.com/office/drawing/2014/main" val="3602947768"/>
                  </a:ext>
                </a:extLst>
              </a:tr>
              <a:tr h="2926080">
                <a:tc>
                  <a:txBody>
                    <a:bodyPr/>
                    <a:lstStyle/>
                    <a:p>
                      <a:endParaRPr lang="en-US" dirty="0"/>
                    </a:p>
                  </a:txBody>
                  <a:tcPr/>
                </a:tc>
                <a:tc>
                  <a:txBody>
                    <a:bodyPr/>
                    <a:lstStyle/>
                    <a:p>
                      <a:endParaRPr lang="en-US" dirty="0"/>
                    </a:p>
                    <a:p>
                      <a:endParaRPr lang="en-US" dirty="0"/>
                    </a:p>
                    <a:p>
                      <a:endParaRPr lang="en-US" dirty="0"/>
                    </a:p>
                    <a:p>
                      <a:endParaRPr lang="en-US" dirty="0"/>
                    </a:p>
                  </a:txBody>
                  <a:tcPr/>
                </a:tc>
                <a:extLst>
                  <a:ext uri="{0D108BD9-81ED-4DB2-BD59-A6C34878D82A}">
                    <a16:rowId xmlns:a16="http://schemas.microsoft.com/office/drawing/2014/main" val="2657539252"/>
                  </a:ext>
                </a:extLst>
              </a:tr>
            </a:tbl>
          </a:graphicData>
        </a:graphic>
      </p:graphicFrame>
      <p:pic>
        <p:nvPicPr>
          <p:cNvPr id="10" name="Picture 9">
            <a:extLst>
              <a:ext uri="{FF2B5EF4-FFF2-40B4-BE49-F238E27FC236}">
                <a16:creationId xmlns:a16="http://schemas.microsoft.com/office/drawing/2014/main" id="{4B76B31B-B2AB-61F2-C365-6FC1BF77F0AE}"/>
              </a:ext>
            </a:extLst>
          </p:cNvPr>
          <p:cNvPicPr>
            <a:picLocks noChangeAspect="1"/>
          </p:cNvPicPr>
          <p:nvPr/>
        </p:nvPicPr>
        <p:blipFill>
          <a:blip r:embed="rId2"/>
          <a:stretch>
            <a:fillRect/>
          </a:stretch>
        </p:blipFill>
        <p:spPr>
          <a:xfrm>
            <a:off x="1219163" y="3707408"/>
            <a:ext cx="1892336" cy="2847105"/>
          </a:xfrm>
          <a:prstGeom prst="rect">
            <a:avLst/>
          </a:prstGeom>
        </p:spPr>
      </p:pic>
      <p:pic>
        <p:nvPicPr>
          <p:cNvPr id="12" name="Picture 11">
            <a:extLst>
              <a:ext uri="{FF2B5EF4-FFF2-40B4-BE49-F238E27FC236}">
                <a16:creationId xmlns:a16="http://schemas.microsoft.com/office/drawing/2014/main" id="{287D3DFF-E2A1-D312-451F-9A5C56E14646}"/>
              </a:ext>
            </a:extLst>
          </p:cNvPr>
          <p:cNvPicPr>
            <a:picLocks noChangeAspect="1"/>
          </p:cNvPicPr>
          <p:nvPr/>
        </p:nvPicPr>
        <p:blipFill>
          <a:blip r:embed="rId3"/>
          <a:stretch>
            <a:fillRect/>
          </a:stretch>
        </p:blipFill>
        <p:spPr>
          <a:xfrm>
            <a:off x="5238306" y="3698806"/>
            <a:ext cx="1892336" cy="2864308"/>
          </a:xfrm>
          <a:prstGeom prst="rect">
            <a:avLst/>
          </a:prstGeom>
        </p:spPr>
      </p:pic>
    </p:spTree>
    <p:extLst>
      <p:ext uri="{BB962C8B-B14F-4D97-AF65-F5344CB8AC3E}">
        <p14:creationId xmlns:p14="http://schemas.microsoft.com/office/powerpoint/2010/main" val="424520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938D81-712E-A6E8-8F1B-A55D6CE98C3B}"/>
              </a:ext>
            </a:extLst>
          </p:cNvPr>
          <p:cNvSpPr>
            <a:spLocks noGrp="1"/>
          </p:cNvSpPr>
          <p:nvPr>
            <p:ph type="body" sz="quarter" idx="13"/>
          </p:nvPr>
        </p:nvSpPr>
        <p:spPr/>
        <p:txBody>
          <a:bodyPr/>
          <a:lstStyle/>
          <a:p>
            <a:r>
              <a:rPr lang="en-US" dirty="0"/>
              <a:t>Based on which Peltier control mode the user selects, a different control panels is visible</a:t>
            </a:r>
          </a:p>
        </p:txBody>
      </p:sp>
      <p:sp>
        <p:nvSpPr>
          <p:cNvPr id="3" name="Text Placeholder 2">
            <a:extLst>
              <a:ext uri="{FF2B5EF4-FFF2-40B4-BE49-F238E27FC236}">
                <a16:creationId xmlns:a16="http://schemas.microsoft.com/office/drawing/2014/main" id="{6044AD27-358B-9FFD-7FD5-B622EE5BFC57}"/>
              </a:ext>
            </a:extLst>
          </p:cNvPr>
          <p:cNvSpPr>
            <a:spLocks noGrp="1"/>
          </p:cNvSpPr>
          <p:nvPr>
            <p:ph type="body" sz="quarter" idx="14"/>
          </p:nvPr>
        </p:nvSpPr>
        <p:spPr/>
        <p:txBody>
          <a:bodyPr/>
          <a:lstStyle/>
          <a:p>
            <a:r>
              <a:rPr lang="en-US" dirty="0"/>
              <a:t>Main VI – Control Pane</a:t>
            </a:r>
          </a:p>
        </p:txBody>
      </p:sp>
      <p:sp>
        <p:nvSpPr>
          <p:cNvPr id="4" name="Slide Number Placeholder 3">
            <a:extLst>
              <a:ext uri="{FF2B5EF4-FFF2-40B4-BE49-F238E27FC236}">
                <a16:creationId xmlns:a16="http://schemas.microsoft.com/office/drawing/2014/main" id="{A4ACDDFE-1EE5-B905-88D0-8B397FF070E5}"/>
              </a:ext>
            </a:extLst>
          </p:cNvPr>
          <p:cNvSpPr>
            <a:spLocks noGrp="1"/>
          </p:cNvSpPr>
          <p:nvPr>
            <p:ph type="sldNum" sz="quarter" idx="17"/>
          </p:nvPr>
        </p:nvSpPr>
        <p:spPr/>
        <p:txBody>
          <a:bodyPr/>
          <a:lstStyle/>
          <a:p>
            <a:fld id="{73DC849C-92BA-4DCF-BE24-28B6DE451287}" type="slidenum">
              <a:rPr lang="en-US" smtClean="0"/>
              <a:t>19</a:t>
            </a:fld>
            <a:endParaRPr lang="en-US"/>
          </a:p>
        </p:txBody>
      </p:sp>
      <p:graphicFrame>
        <p:nvGraphicFramePr>
          <p:cNvPr id="5" name="Table 18">
            <a:extLst>
              <a:ext uri="{FF2B5EF4-FFF2-40B4-BE49-F238E27FC236}">
                <a16:creationId xmlns:a16="http://schemas.microsoft.com/office/drawing/2014/main" id="{69FC85C5-1DAA-26F9-EAF1-6F1BCF0080AE}"/>
              </a:ext>
            </a:extLst>
          </p:cNvPr>
          <p:cNvGraphicFramePr>
            <a:graphicFrameLocks noGrp="1"/>
          </p:cNvGraphicFramePr>
          <p:nvPr>
            <p:extLst>
              <p:ext uri="{D42A27DB-BD31-4B8C-83A1-F6EECF244321}">
                <p14:modId xmlns:p14="http://schemas.microsoft.com/office/powerpoint/2010/main" val="2720634914"/>
              </p:ext>
            </p:extLst>
          </p:nvPr>
        </p:nvGraphicFramePr>
        <p:xfrm>
          <a:off x="186267" y="1996440"/>
          <a:ext cx="8754533" cy="4629194"/>
        </p:xfrm>
        <a:graphic>
          <a:graphicData uri="http://schemas.openxmlformats.org/drawingml/2006/table">
            <a:tbl>
              <a:tblPr firstRow="1" bandRow="1">
                <a:tableStyleId>{073A0DAA-6AF3-43AB-8588-CEC1D06C72B9}</a:tableStyleId>
              </a:tblPr>
              <a:tblGrid>
                <a:gridCol w="3484033">
                  <a:extLst>
                    <a:ext uri="{9D8B030D-6E8A-4147-A177-3AD203B41FA5}">
                      <a16:colId xmlns:a16="http://schemas.microsoft.com/office/drawing/2014/main" val="2688881569"/>
                    </a:ext>
                  </a:extLst>
                </a:gridCol>
                <a:gridCol w="5270500">
                  <a:extLst>
                    <a:ext uri="{9D8B030D-6E8A-4147-A177-3AD203B41FA5}">
                      <a16:colId xmlns:a16="http://schemas.microsoft.com/office/drawing/2014/main" val="1820440218"/>
                    </a:ext>
                  </a:extLst>
                </a:gridCol>
              </a:tblGrid>
              <a:tr h="377450">
                <a:tc>
                  <a:txBody>
                    <a:bodyPr/>
                    <a:lstStyle/>
                    <a:p>
                      <a:pPr algn="ctr"/>
                      <a:r>
                        <a:rPr lang="en-US" dirty="0"/>
                        <a:t>Cold Side</a:t>
                      </a:r>
                    </a:p>
                  </a:txBody>
                  <a:tcPr anchor="ctr"/>
                </a:tc>
                <a:tc>
                  <a:txBody>
                    <a:bodyPr/>
                    <a:lstStyle/>
                    <a:p>
                      <a:pPr algn="ctr"/>
                      <a:r>
                        <a:rPr lang="en-US" dirty="0"/>
                        <a:t>Power</a:t>
                      </a:r>
                    </a:p>
                  </a:txBody>
                  <a:tcPr anchor="ctr"/>
                </a:tc>
                <a:extLst>
                  <a:ext uri="{0D108BD9-81ED-4DB2-BD59-A6C34878D82A}">
                    <a16:rowId xmlns:a16="http://schemas.microsoft.com/office/drawing/2014/main" val="1155711755"/>
                  </a:ext>
                </a:extLst>
              </a:tr>
              <a:tr h="1768861">
                <a:tc>
                  <a:txBody>
                    <a:bodyPr/>
                    <a:lstStyle/>
                    <a:p>
                      <a:r>
                        <a:rPr lang="en-US" sz="1600" dirty="0"/>
                        <a:t>Either enter (Manual) or displays (Timed) the desired Peltier cold side temperature using the sliders. In Manual mode, it not update the Peltier controller until the user clicks “Go”</a:t>
                      </a:r>
                    </a:p>
                  </a:txBody>
                  <a:tcPr/>
                </a:tc>
                <a:tc>
                  <a:txBody>
                    <a:bodyPr/>
                    <a:lstStyle/>
                    <a:p>
                      <a:r>
                        <a:rPr lang="en-US" sz="1600" dirty="0"/>
                        <a:t>In manual mode, user enters the desired power in the top box. In timed mode, the set powers are displayed here. In </a:t>
                      </a:r>
                      <a:r>
                        <a:rPr lang="en-US" sz="1600" dirty="0" err="1"/>
                        <a:t>Tamb</a:t>
                      </a:r>
                      <a:r>
                        <a:rPr lang="en-US" sz="1600" dirty="0"/>
                        <a:t> mode, the simulated ambient temperature is entered/displayed in the bottom box. The calculated necessary cold side temperature is displayed below. The update rate dictates how often a new control command is sent to the Peltier controller.</a:t>
                      </a:r>
                    </a:p>
                  </a:txBody>
                  <a:tcPr/>
                </a:tc>
                <a:extLst>
                  <a:ext uri="{0D108BD9-81ED-4DB2-BD59-A6C34878D82A}">
                    <a16:rowId xmlns:a16="http://schemas.microsoft.com/office/drawing/2014/main" val="3602947768"/>
                  </a:ext>
                </a:extLst>
              </a:tr>
              <a:tr h="245342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7539252"/>
                  </a:ext>
                </a:extLst>
              </a:tr>
            </a:tbl>
          </a:graphicData>
        </a:graphic>
      </p:graphicFrame>
      <p:pic>
        <p:nvPicPr>
          <p:cNvPr id="12" name="Picture 11">
            <a:extLst>
              <a:ext uri="{FF2B5EF4-FFF2-40B4-BE49-F238E27FC236}">
                <a16:creationId xmlns:a16="http://schemas.microsoft.com/office/drawing/2014/main" id="{706C4F53-BA3B-A0D3-B600-ED2772D54D62}"/>
              </a:ext>
            </a:extLst>
          </p:cNvPr>
          <p:cNvPicPr>
            <a:picLocks noChangeAspect="1"/>
          </p:cNvPicPr>
          <p:nvPr/>
        </p:nvPicPr>
        <p:blipFill>
          <a:blip r:embed="rId2"/>
          <a:stretch>
            <a:fillRect/>
          </a:stretch>
        </p:blipFill>
        <p:spPr>
          <a:xfrm>
            <a:off x="5326065" y="4222480"/>
            <a:ext cx="1698253" cy="2261728"/>
          </a:xfrm>
          <a:prstGeom prst="rect">
            <a:avLst/>
          </a:prstGeom>
        </p:spPr>
      </p:pic>
      <p:pic>
        <p:nvPicPr>
          <p:cNvPr id="14" name="Picture 13">
            <a:extLst>
              <a:ext uri="{FF2B5EF4-FFF2-40B4-BE49-F238E27FC236}">
                <a16:creationId xmlns:a16="http://schemas.microsoft.com/office/drawing/2014/main" id="{FEFD34A8-57B6-89F9-5824-4D3B9447D1A3}"/>
              </a:ext>
            </a:extLst>
          </p:cNvPr>
          <p:cNvPicPr>
            <a:picLocks noChangeAspect="1"/>
          </p:cNvPicPr>
          <p:nvPr/>
        </p:nvPicPr>
        <p:blipFill>
          <a:blip r:embed="rId3"/>
          <a:stretch>
            <a:fillRect/>
          </a:stretch>
        </p:blipFill>
        <p:spPr>
          <a:xfrm>
            <a:off x="1003857" y="4252700"/>
            <a:ext cx="1698253" cy="2200874"/>
          </a:xfrm>
          <a:prstGeom prst="rect">
            <a:avLst/>
          </a:prstGeom>
        </p:spPr>
      </p:pic>
    </p:spTree>
    <p:extLst>
      <p:ext uri="{BB962C8B-B14F-4D97-AF65-F5344CB8AC3E}">
        <p14:creationId xmlns:p14="http://schemas.microsoft.com/office/powerpoint/2010/main" val="925176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1FC3DD4-9977-6DF9-9542-7A4C9710A89A}"/>
              </a:ext>
            </a:extLst>
          </p:cNvPr>
          <p:cNvSpPr>
            <a:spLocks noGrp="1"/>
          </p:cNvSpPr>
          <p:nvPr>
            <p:ph type="body" sz="quarter" idx="13"/>
          </p:nvPr>
        </p:nvSpPr>
        <p:spPr/>
        <p:txBody>
          <a:bodyPr numCol="2">
            <a:normAutofit/>
          </a:bodyPr>
          <a:lstStyle/>
          <a:p>
            <a:r>
              <a:rPr lang="en-US" sz="2400" dirty="0"/>
              <a:t>Installation &amp; Startup</a:t>
            </a:r>
          </a:p>
          <a:p>
            <a:pPr lvl="1"/>
            <a:r>
              <a:rPr lang="en-US" sz="2000" dirty="0"/>
              <a:t>Installation</a:t>
            </a:r>
          </a:p>
          <a:p>
            <a:pPr lvl="1"/>
            <a:r>
              <a:rPr lang="en-US" sz="2000" dirty="0"/>
              <a:t>Quick Start</a:t>
            </a:r>
          </a:p>
          <a:p>
            <a:pPr lvl="1"/>
            <a:r>
              <a:rPr lang="en-US" sz="2000" dirty="0"/>
              <a:t>Input Files</a:t>
            </a:r>
          </a:p>
          <a:p>
            <a:pPr lvl="1"/>
            <a:r>
              <a:rPr lang="en-US" sz="2000" dirty="0"/>
              <a:t>Main VI</a:t>
            </a:r>
          </a:p>
          <a:p>
            <a:r>
              <a:rPr lang="en-US" sz="2400" dirty="0"/>
              <a:t>Main VI</a:t>
            </a:r>
          </a:p>
          <a:p>
            <a:pPr lvl="1"/>
            <a:r>
              <a:rPr lang="en-US" sz="2000" dirty="0"/>
              <a:t>LabVIEW Overview</a:t>
            </a:r>
          </a:p>
          <a:p>
            <a:pPr lvl="1"/>
            <a:r>
              <a:rPr lang="en-US" sz="2000" dirty="0"/>
              <a:t>Structure</a:t>
            </a:r>
          </a:p>
          <a:p>
            <a:pPr lvl="1"/>
            <a:r>
              <a:rPr lang="en-US" sz="2000" dirty="0"/>
              <a:t>Global Variables</a:t>
            </a:r>
          </a:p>
          <a:p>
            <a:pPr lvl="1"/>
            <a:r>
              <a:rPr lang="en-US" sz="2000" dirty="0"/>
              <a:t>Adding additional components</a:t>
            </a:r>
          </a:p>
          <a:p>
            <a:r>
              <a:rPr lang="en-US" sz="2400" dirty="0"/>
              <a:t>Sub-Vis</a:t>
            </a:r>
          </a:p>
          <a:p>
            <a:pPr lvl="1"/>
            <a:r>
              <a:rPr lang="en-US" sz="2000" dirty="0"/>
              <a:t>Intro</a:t>
            </a:r>
          </a:p>
          <a:p>
            <a:pPr lvl="1"/>
            <a:r>
              <a:rPr lang="en-US" sz="2000" dirty="0"/>
              <a:t>Function</a:t>
            </a:r>
          </a:p>
          <a:p>
            <a:pPr lvl="1"/>
            <a:r>
              <a:rPr lang="en-US" sz="2000" dirty="0"/>
              <a:t>Structure</a:t>
            </a:r>
          </a:p>
          <a:p>
            <a:r>
              <a:rPr lang="en-US" sz="2400" dirty="0"/>
              <a:t>Peltier Control</a:t>
            </a:r>
          </a:p>
          <a:p>
            <a:pPr lvl="1"/>
            <a:r>
              <a:rPr lang="en-US" sz="2000" dirty="0"/>
              <a:t>Intro</a:t>
            </a:r>
          </a:p>
          <a:p>
            <a:pPr lvl="1"/>
            <a:r>
              <a:rPr lang="en-US" sz="2000" dirty="0"/>
              <a:t>GUI Components</a:t>
            </a:r>
          </a:p>
          <a:p>
            <a:pPr lvl="1"/>
            <a:r>
              <a:rPr lang="en-US" sz="2000" dirty="0"/>
              <a:t>Structure</a:t>
            </a:r>
          </a:p>
        </p:txBody>
      </p:sp>
      <p:sp>
        <p:nvSpPr>
          <p:cNvPr id="3" name="Text Placeholder 2">
            <a:extLst>
              <a:ext uri="{FF2B5EF4-FFF2-40B4-BE49-F238E27FC236}">
                <a16:creationId xmlns:a16="http://schemas.microsoft.com/office/drawing/2014/main" id="{AC8BB540-8916-5ED5-B27D-DB29C475736F}"/>
              </a:ext>
            </a:extLst>
          </p:cNvPr>
          <p:cNvSpPr>
            <a:spLocks noGrp="1"/>
          </p:cNvSpPr>
          <p:nvPr>
            <p:ph type="body" sz="quarter" idx="14"/>
          </p:nvPr>
        </p:nvSpPr>
        <p:spPr/>
        <p:txBody>
          <a:bodyPr/>
          <a:lstStyle/>
          <a:p>
            <a:r>
              <a:rPr lang="en-US" dirty="0"/>
              <a:t>Table of Contents</a:t>
            </a:r>
          </a:p>
        </p:txBody>
      </p:sp>
      <p:sp>
        <p:nvSpPr>
          <p:cNvPr id="4" name="Slide Number Placeholder 3">
            <a:extLst>
              <a:ext uri="{FF2B5EF4-FFF2-40B4-BE49-F238E27FC236}">
                <a16:creationId xmlns:a16="http://schemas.microsoft.com/office/drawing/2014/main" id="{2AE30AEE-3521-3473-4DA2-D40192F3CDD2}"/>
              </a:ext>
            </a:extLst>
          </p:cNvPr>
          <p:cNvSpPr>
            <a:spLocks noGrp="1"/>
          </p:cNvSpPr>
          <p:nvPr>
            <p:ph type="sldNum" sz="quarter" idx="17"/>
          </p:nvPr>
        </p:nvSpPr>
        <p:spPr/>
        <p:txBody>
          <a:bodyPr/>
          <a:lstStyle/>
          <a:p>
            <a:fld id="{73DC849C-92BA-4DCF-BE24-28B6DE451287}" type="slidenum">
              <a:rPr lang="en-US" smtClean="0"/>
              <a:t>2</a:t>
            </a:fld>
            <a:endParaRPr lang="en-US"/>
          </a:p>
        </p:txBody>
      </p:sp>
    </p:spTree>
    <p:extLst>
      <p:ext uri="{BB962C8B-B14F-4D97-AF65-F5344CB8AC3E}">
        <p14:creationId xmlns:p14="http://schemas.microsoft.com/office/powerpoint/2010/main" val="6983662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E7BCDB-4EA3-B1A2-7805-9DD32CCBDDE2}"/>
              </a:ext>
            </a:extLst>
          </p:cNvPr>
          <p:cNvSpPr>
            <a:spLocks noGrp="1"/>
          </p:cNvSpPr>
          <p:nvPr>
            <p:ph type="body" sz="quarter" idx="13"/>
          </p:nvPr>
        </p:nvSpPr>
        <p:spPr>
          <a:xfrm>
            <a:off x="529201" y="1241755"/>
            <a:ext cx="4781939" cy="5145418"/>
          </a:xfrm>
        </p:spPr>
        <p:txBody>
          <a:bodyPr/>
          <a:lstStyle/>
          <a:p>
            <a:r>
              <a:rPr lang="en-US" dirty="0"/>
              <a:t>Control Sensor: Thermocouple located on the cold side of the Peltier junction</a:t>
            </a:r>
          </a:p>
          <a:p>
            <a:r>
              <a:rPr lang="en-US" dirty="0"/>
              <a:t>Setpoint: Desired cold side temperature</a:t>
            </a:r>
          </a:p>
          <a:p>
            <a:r>
              <a:rPr lang="en-US" dirty="0"/>
              <a:t>Input 2 Sensor: Thermocouple located at the top of the ThM</a:t>
            </a:r>
          </a:p>
          <a:p>
            <a:r>
              <a:rPr lang="en-US" dirty="0"/>
              <a:t>Run: Turns the Peltier junction on. IMPORTANT: Stop running before ending data collection</a:t>
            </a:r>
          </a:p>
          <a:p>
            <a:r>
              <a:rPr lang="en-US" dirty="0"/>
              <a:t>Power: % Power output</a:t>
            </a:r>
          </a:p>
          <a:p>
            <a:r>
              <a:rPr lang="en-US" dirty="0"/>
              <a:t>Array #: Array location where the Peltier control variables are saved during the code operation</a:t>
            </a:r>
          </a:p>
          <a:p>
            <a:r>
              <a:rPr lang="en-US" dirty="0"/>
              <a:t>COM: Communication port used by the Peltier</a:t>
            </a:r>
          </a:p>
        </p:txBody>
      </p:sp>
      <p:sp>
        <p:nvSpPr>
          <p:cNvPr id="3" name="Text Placeholder 2">
            <a:extLst>
              <a:ext uri="{FF2B5EF4-FFF2-40B4-BE49-F238E27FC236}">
                <a16:creationId xmlns:a16="http://schemas.microsoft.com/office/drawing/2014/main" id="{666A2944-CE77-A61E-F476-6F24C66FBBF4}"/>
              </a:ext>
            </a:extLst>
          </p:cNvPr>
          <p:cNvSpPr>
            <a:spLocks noGrp="1"/>
          </p:cNvSpPr>
          <p:nvPr>
            <p:ph type="body" sz="quarter" idx="14"/>
          </p:nvPr>
        </p:nvSpPr>
        <p:spPr/>
        <p:txBody>
          <a:bodyPr/>
          <a:lstStyle/>
          <a:p>
            <a:r>
              <a:rPr lang="en-US" dirty="0"/>
              <a:t>Main VI – Peltier Pane</a:t>
            </a:r>
          </a:p>
        </p:txBody>
      </p:sp>
      <p:sp>
        <p:nvSpPr>
          <p:cNvPr id="4" name="Slide Number Placeholder 3">
            <a:extLst>
              <a:ext uri="{FF2B5EF4-FFF2-40B4-BE49-F238E27FC236}">
                <a16:creationId xmlns:a16="http://schemas.microsoft.com/office/drawing/2014/main" id="{1C3AB26A-C477-3156-A21C-2CF971301C06}"/>
              </a:ext>
            </a:extLst>
          </p:cNvPr>
          <p:cNvSpPr>
            <a:spLocks noGrp="1"/>
          </p:cNvSpPr>
          <p:nvPr>
            <p:ph type="sldNum" sz="quarter" idx="17"/>
          </p:nvPr>
        </p:nvSpPr>
        <p:spPr/>
        <p:txBody>
          <a:bodyPr/>
          <a:lstStyle/>
          <a:p>
            <a:fld id="{73DC849C-92BA-4DCF-BE24-28B6DE451287}" type="slidenum">
              <a:rPr lang="en-US" smtClean="0"/>
              <a:t>20</a:t>
            </a:fld>
            <a:endParaRPr lang="en-US"/>
          </a:p>
        </p:txBody>
      </p:sp>
      <p:pic>
        <p:nvPicPr>
          <p:cNvPr id="6" name="Picture 5">
            <a:extLst>
              <a:ext uri="{FF2B5EF4-FFF2-40B4-BE49-F238E27FC236}">
                <a16:creationId xmlns:a16="http://schemas.microsoft.com/office/drawing/2014/main" id="{A6D36FD0-183F-F991-4F48-5301A32DC803}"/>
              </a:ext>
            </a:extLst>
          </p:cNvPr>
          <p:cNvPicPr>
            <a:picLocks noChangeAspect="1"/>
          </p:cNvPicPr>
          <p:nvPr/>
        </p:nvPicPr>
        <p:blipFill>
          <a:blip r:embed="rId2"/>
          <a:stretch>
            <a:fillRect/>
          </a:stretch>
        </p:blipFill>
        <p:spPr>
          <a:xfrm>
            <a:off x="5402263" y="2495258"/>
            <a:ext cx="3405130" cy="2638412"/>
          </a:xfrm>
          <a:prstGeom prst="rect">
            <a:avLst/>
          </a:prstGeom>
        </p:spPr>
      </p:pic>
    </p:spTree>
    <p:extLst>
      <p:ext uri="{BB962C8B-B14F-4D97-AF65-F5344CB8AC3E}">
        <p14:creationId xmlns:p14="http://schemas.microsoft.com/office/powerpoint/2010/main" val="290854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18BB12-5ED4-C640-D418-DDCE198FBA81}"/>
              </a:ext>
            </a:extLst>
          </p:cNvPr>
          <p:cNvSpPr>
            <a:spLocks noGrp="1"/>
          </p:cNvSpPr>
          <p:nvPr>
            <p:ph type="body" sz="quarter" idx="13"/>
          </p:nvPr>
        </p:nvSpPr>
        <p:spPr/>
        <p:txBody>
          <a:bodyPr>
            <a:normAutofit fontScale="77500" lnSpcReduction="20000"/>
          </a:bodyPr>
          <a:lstStyle/>
          <a:p>
            <a:r>
              <a:rPr lang="en-US" dirty="0"/>
              <a:t>NI LabVIEW is a block diagram-based coding language use to interface with the NI DAQ</a:t>
            </a:r>
          </a:p>
          <a:p>
            <a:r>
              <a:rPr lang="en-US" dirty="0"/>
              <a:t>The front panel acts as the display for the code. All outputted and inputted values are shown here in type-specific display variables</a:t>
            </a:r>
          </a:p>
          <a:p>
            <a:r>
              <a:rPr lang="en-US" dirty="0"/>
              <a:t>The block diagram is where the code is written</a:t>
            </a:r>
          </a:p>
          <a:p>
            <a:pPr lvl="1"/>
            <a:r>
              <a:rPr lang="en-US" dirty="0"/>
              <a:t>LabVIEW uses type specific variables, and each type has a different wire style</a:t>
            </a:r>
          </a:p>
          <a:p>
            <a:pPr lvl="1"/>
            <a:r>
              <a:rPr lang="en-US" dirty="0"/>
              <a:t>Arrays and clusters can both be used to hold groups of variables, where arrays hold variables of the same type, and clusters hold variables of different types</a:t>
            </a:r>
          </a:p>
          <a:p>
            <a:pPr lvl="1"/>
            <a:r>
              <a:rPr lang="en-US" dirty="0"/>
              <a:t>The code attempts to run each section as soon as all required inputs are received. Therefore, it may be necessary to wire inputs into a sequence structure or a case structure to ensure it does not execute too early. Error variables can also be used enforce order</a:t>
            </a:r>
          </a:p>
          <a:p>
            <a:r>
              <a:rPr lang="en-US" dirty="0"/>
              <a:t>Sub-Vis are custom blocks that can be inserted into a block diagram to call a set sub function. A sub-vi can not be called while it is already running. They are used to help keep a code compact and easy to follow. Variables on the front panels of these vis can be set to be output and input by the associated block </a:t>
            </a:r>
          </a:p>
          <a:p>
            <a:r>
              <a:rPr lang="en-US" dirty="0"/>
              <a:t>Global variables are used to pass information between Vis. It can be difficult to tell execution order in these variables, so make sure they are written before they are read. Global variables are particularly useful for passing values into sub-vis that are already running, and need values updated, since inputs are only taken once, when the sub-vi is first called</a:t>
            </a:r>
          </a:p>
          <a:p>
            <a:r>
              <a:rPr lang="en-US" dirty="0"/>
              <a:t>LabVIEW is a zero indexing program, meaning the first element is enumerated as 0. This is true in both loop and array indexing</a:t>
            </a:r>
          </a:p>
          <a:p>
            <a:r>
              <a:rPr lang="en-US" dirty="0"/>
              <a:t>Some sub-vis are configured as subroutines. These allow for faster code execution, at the expense of being able to probe the values during troubleshooting. This can be change by editing File -&gt; VI Properties -&gt; Execution -&gt; Priority</a:t>
            </a:r>
          </a:p>
        </p:txBody>
      </p:sp>
      <p:sp>
        <p:nvSpPr>
          <p:cNvPr id="3" name="Text Placeholder 2">
            <a:extLst>
              <a:ext uri="{FF2B5EF4-FFF2-40B4-BE49-F238E27FC236}">
                <a16:creationId xmlns:a16="http://schemas.microsoft.com/office/drawing/2014/main" id="{1BB8DA9D-8C6A-69E8-8330-79486D6F8763}"/>
              </a:ext>
            </a:extLst>
          </p:cNvPr>
          <p:cNvSpPr>
            <a:spLocks noGrp="1"/>
          </p:cNvSpPr>
          <p:nvPr>
            <p:ph type="body" sz="quarter" idx="14"/>
          </p:nvPr>
        </p:nvSpPr>
        <p:spPr/>
        <p:txBody>
          <a:bodyPr/>
          <a:lstStyle/>
          <a:p>
            <a:r>
              <a:rPr lang="en-US" dirty="0"/>
              <a:t>LABVIEW Overview</a:t>
            </a:r>
          </a:p>
        </p:txBody>
      </p:sp>
      <p:sp>
        <p:nvSpPr>
          <p:cNvPr id="4" name="Slide Number Placeholder 3">
            <a:extLst>
              <a:ext uri="{FF2B5EF4-FFF2-40B4-BE49-F238E27FC236}">
                <a16:creationId xmlns:a16="http://schemas.microsoft.com/office/drawing/2014/main" id="{61EB933F-57DC-3733-0EA6-C0DF020DF084}"/>
              </a:ext>
            </a:extLst>
          </p:cNvPr>
          <p:cNvSpPr>
            <a:spLocks noGrp="1"/>
          </p:cNvSpPr>
          <p:nvPr>
            <p:ph type="sldNum" sz="quarter" idx="17"/>
          </p:nvPr>
        </p:nvSpPr>
        <p:spPr/>
        <p:txBody>
          <a:bodyPr/>
          <a:lstStyle/>
          <a:p>
            <a:fld id="{73DC849C-92BA-4DCF-BE24-28B6DE451287}" type="slidenum">
              <a:rPr lang="en-US" smtClean="0"/>
              <a:t>21</a:t>
            </a:fld>
            <a:endParaRPr lang="en-US"/>
          </a:p>
        </p:txBody>
      </p:sp>
    </p:spTree>
    <p:extLst>
      <p:ext uri="{BB962C8B-B14F-4D97-AF65-F5344CB8AC3E}">
        <p14:creationId xmlns:p14="http://schemas.microsoft.com/office/powerpoint/2010/main" val="760542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A8CD1-BF3F-4131-B064-6DEE364251F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1CF6978-5E0B-1501-5A52-6F8E5C380605}"/>
              </a:ext>
            </a:extLst>
          </p:cNvPr>
          <p:cNvSpPr>
            <a:spLocks noGrp="1"/>
          </p:cNvSpPr>
          <p:nvPr>
            <p:ph type="sldNum" sz="quarter" idx="17"/>
          </p:nvPr>
        </p:nvSpPr>
        <p:spPr/>
        <p:txBody>
          <a:bodyPr/>
          <a:lstStyle/>
          <a:p>
            <a:fld id="{73DC849C-92BA-4DCF-BE24-28B6DE451287}" type="slidenum">
              <a:rPr lang="en-US" smtClean="0"/>
              <a:t>22</a:t>
            </a:fld>
            <a:endParaRPr lang="en-US"/>
          </a:p>
        </p:txBody>
      </p:sp>
      <p:graphicFrame>
        <p:nvGraphicFramePr>
          <p:cNvPr id="5" name="Diagram 4">
            <a:extLst>
              <a:ext uri="{FF2B5EF4-FFF2-40B4-BE49-F238E27FC236}">
                <a16:creationId xmlns:a16="http://schemas.microsoft.com/office/drawing/2014/main" id="{FB52DC1E-A2A6-E4CA-AF7B-6FEDF46F952B}"/>
              </a:ext>
            </a:extLst>
          </p:cNvPr>
          <p:cNvGraphicFramePr/>
          <p:nvPr>
            <p:extLst>
              <p:ext uri="{D42A27DB-BD31-4B8C-83A1-F6EECF244321}">
                <p14:modId xmlns:p14="http://schemas.microsoft.com/office/powerpoint/2010/main" val="2049674483"/>
              </p:ext>
            </p:extLst>
          </p:nvPr>
        </p:nvGraphicFramePr>
        <p:xfrm>
          <a:off x="490888" y="1092199"/>
          <a:ext cx="8162223" cy="556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Arrow: Right 5">
            <a:extLst>
              <a:ext uri="{FF2B5EF4-FFF2-40B4-BE49-F238E27FC236}">
                <a16:creationId xmlns:a16="http://schemas.microsoft.com/office/drawing/2014/main" id="{9B7E0D3A-2D3C-679F-3763-688335250C23}"/>
              </a:ext>
            </a:extLst>
          </p:cNvPr>
          <p:cNvSpPr/>
          <p:nvPr/>
        </p:nvSpPr>
        <p:spPr>
          <a:xfrm>
            <a:off x="2734468" y="2362200"/>
            <a:ext cx="326231" cy="2920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7603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5B80F01-657B-3D8B-3B17-F3BF52BA7B9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237ACE68-FED2-5EF8-C5DD-533930BB7744}"/>
              </a:ext>
            </a:extLst>
          </p:cNvPr>
          <p:cNvSpPr>
            <a:spLocks noGrp="1"/>
          </p:cNvSpPr>
          <p:nvPr>
            <p:ph type="sldNum" sz="quarter" idx="17"/>
          </p:nvPr>
        </p:nvSpPr>
        <p:spPr/>
        <p:txBody>
          <a:bodyPr/>
          <a:lstStyle/>
          <a:p>
            <a:fld id="{73DC849C-92BA-4DCF-BE24-28B6DE451287}" type="slidenum">
              <a:rPr lang="en-US" smtClean="0"/>
              <a:t>23</a:t>
            </a:fld>
            <a:endParaRPr lang="en-US"/>
          </a:p>
        </p:txBody>
      </p:sp>
      <p:pic>
        <p:nvPicPr>
          <p:cNvPr id="6" name="Picture 5">
            <a:extLst>
              <a:ext uri="{FF2B5EF4-FFF2-40B4-BE49-F238E27FC236}">
                <a16:creationId xmlns:a16="http://schemas.microsoft.com/office/drawing/2014/main" id="{2E15637F-5627-C486-EBCB-ACFD26966F4D}"/>
              </a:ext>
            </a:extLst>
          </p:cNvPr>
          <p:cNvPicPr>
            <a:picLocks noChangeAspect="1"/>
          </p:cNvPicPr>
          <p:nvPr/>
        </p:nvPicPr>
        <p:blipFill>
          <a:blip r:embed="rId2"/>
          <a:stretch>
            <a:fillRect/>
          </a:stretch>
        </p:blipFill>
        <p:spPr>
          <a:xfrm>
            <a:off x="523409" y="1774449"/>
            <a:ext cx="1949550" cy="749339"/>
          </a:xfrm>
          <a:prstGeom prst="rect">
            <a:avLst/>
          </a:prstGeom>
        </p:spPr>
      </p:pic>
      <p:pic>
        <p:nvPicPr>
          <p:cNvPr id="7" name="Picture 6">
            <a:extLst>
              <a:ext uri="{FF2B5EF4-FFF2-40B4-BE49-F238E27FC236}">
                <a16:creationId xmlns:a16="http://schemas.microsoft.com/office/drawing/2014/main" id="{A93485EF-5A49-7D25-FC3E-CD0A4AC698A0}"/>
              </a:ext>
            </a:extLst>
          </p:cNvPr>
          <p:cNvPicPr>
            <a:picLocks noChangeAspect="1"/>
          </p:cNvPicPr>
          <p:nvPr/>
        </p:nvPicPr>
        <p:blipFill rotWithShape="1">
          <a:blip r:embed="rId3"/>
          <a:srcRect l="6516" t="12207" r="1838"/>
          <a:stretch/>
        </p:blipFill>
        <p:spPr>
          <a:xfrm>
            <a:off x="255269" y="4306140"/>
            <a:ext cx="2537461" cy="708045"/>
          </a:xfrm>
          <a:prstGeom prst="rect">
            <a:avLst/>
          </a:prstGeom>
        </p:spPr>
      </p:pic>
      <p:sp>
        <p:nvSpPr>
          <p:cNvPr id="2" name="TextBox 1">
            <a:extLst>
              <a:ext uri="{FF2B5EF4-FFF2-40B4-BE49-F238E27FC236}">
                <a16:creationId xmlns:a16="http://schemas.microsoft.com/office/drawing/2014/main" id="{FB2E76AE-9750-2E2C-0DDA-CCAA53A7B059}"/>
              </a:ext>
            </a:extLst>
          </p:cNvPr>
          <p:cNvSpPr txBox="1"/>
          <p:nvPr/>
        </p:nvSpPr>
        <p:spPr>
          <a:xfrm>
            <a:off x="96838" y="992100"/>
            <a:ext cx="1401346" cy="369332"/>
          </a:xfrm>
          <a:prstGeom prst="rect">
            <a:avLst/>
          </a:prstGeom>
          <a:noFill/>
        </p:spPr>
        <p:txBody>
          <a:bodyPr wrap="none" rtlCol="0">
            <a:spAutoFit/>
          </a:bodyPr>
          <a:lstStyle/>
          <a:p>
            <a:r>
              <a:rPr lang="en-US" i="1" dirty="0"/>
              <a:t>While Loop 1</a:t>
            </a:r>
          </a:p>
        </p:txBody>
      </p:sp>
      <p:sp>
        <p:nvSpPr>
          <p:cNvPr id="5" name="TextBox 4">
            <a:extLst>
              <a:ext uri="{FF2B5EF4-FFF2-40B4-BE49-F238E27FC236}">
                <a16:creationId xmlns:a16="http://schemas.microsoft.com/office/drawing/2014/main" id="{A0051803-4C00-BC0F-E6D9-CA693FEACC61}"/>
              </a:ext>
            </a:extLst>
          </p:cNvPr>
          <p:cNvSpPr txBox="1"/>
          <p:nvPr/>
        </p:nvSpPr>
        <p:spPr>
          <a:xfrm>
            <a:off x="109538" y="3691399"/>
            <a:ext cx="1160639" cy="369332"/>
          </a:xfrm>
          <a:prstGeom prst="rect">
            <a:avLst/>
          </a:prstGeom>
          <a:noFill/>
        </p:spPr>
        <p:txBody>
          <a:bodyPr wrap="none" rtlCol="0">
            <a:spAutoFit/>
          </a:bodyPr>
          <a:lstStyle/>
          <a:p>
            <a:r>
              <a:rPr lang="en-US" i="1" dirty="0"/>
              <a:t>For Loop 1</a:t>
            </a:r>
          </a:p>
        </p:txBody>
      </p:sp>
      <p:sp>
        <p:nvSpPr>
          <p:cNvPr id="8" name="Callout: Line 7">
            <a:extLst>
              <a:ext uri="{FF2B5EF4-FFF2-40B4-BE49-F238E27FC236}">
                <a16:creationId xmlns:a16="http://schemas.microsoft.com/office/drawing/2014/main" id="{E46EC6E0-2D04-4373-57F5-D0A9E57F9C2F}"/>
              </a:ext>
            </a:extLst>
          </p:cNvPr>
          <p:cNvSpPr/>
          <p:nvPr/>
        </p:nvSpPr>
        <p:spPr>
          <a:xfrm>
            <a:off x="3335338" y="4267298"/>
            <a:ext cx="2066925" cy="1143729"/>
          </a:xfrm>
          <a:prstGeom prst="borderCallout1">
            <a:avLst>
              <a:gd name="adj1" fmla="val 33630"/>
              <a:gd name="adj2" fmla="val -294"/>
              <a:gd name="adj3" fmla="val 34010"/>
              <a:gd name="adj4" fmla="val -259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Load Calibration parameters from file</a:t>
            </a:r>
            <a:endParaRPr lang="en-US" sz="1800" dirty="0"/>
          </a:p>
        </p:txBody>
      </p:sp>
      <p:sp>
        <p:nvSpPr>
          <p:cNvPr id="9" name="Callout: Line 8">
            <a:extLst>
              <a:ext uri="{FF2B5EF4-FFF2-40B4-BE49-F238E27FC236}">
                <a16:creationId xmlns:a16="http://schemas.microsoft.com/office/drawing/2014/main" id="{ADBFF419-58D9-440C-FB89-19E0A0333B76}"/>
              </a:ext>
            </a:extLst>
          </p:cNvPr>
          <p:cNvSpPr/>
          <p:nvPr/>
        </p:nvSpPr>
        <p:spPr>
          <a:xfrm>
            <a:off x="3376614" y="1577253"/>
            <a:ext cx="2066925" cy="1143729"/>
          </a:xfrm>
          <a:prstGeom prst="borderCallout1">
            <a:avLst>
              <a:gd name="adj1" fmla="val 33861"/>
              <a:gd name="adj2" fmla="val -191"/>
              <a:gd name="adj3" fmla="val 34149"/>
              <a:gd name="adj4" fmla="val -2947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Displays message to user and either restarts or terminates this loop</a:t>
            </a:r>
          </a:p>
        </p:txBody>
      </p:sp>
    </p:spTree>
    <p:extLst>
      <p:ext uri="{BB962C8B-B14F-4D97-AF65-F5344CB8AC3E}">
        <p14:creationId xmlns:p14="http://schemas.microsoft.com/office/powerpoint/2010/main" val="1601773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BA0316-DAA8-95A3-472E-DEDB092B06AB}"/>
              </a:ext>
            </a:extLst>
          </p:cNvPr>
          <p:cNvPicPr>
            <a:picLocks noChangeAspect="1"/>
          </p:cNvPicPr>
          <p:nvPr/>
        </p:nvPicPr>
        <p:blipFill>
          <a:blip r:embed="rId3"/>
          <a:stretch>
            <a:fillRect/>
          </a:stretch>
        </p:blipFill>
        <p:spPr>
          <a:xfrm>
            <a:off x="2472884" y="1211103"/>
            <a:ext cx="4721257" cy="5474885"/>
          </a:xfrm>
          <a:prstGeom prst="rect">
            <a:avLst/>
          </a:prstGeom>
        </p:spPr>
      </p:pic>
      <p:sp>
        <p:nvSpPr>
          <p:cNvPr id="3" name="Text Placeholder 2">
            <a:extLst>
              <a:ext uri="{FF2B5EF4-FFF2-40B4-BE49-F238E27FC236}">
                <a16:creationId xmlns:a16="http://schemas.microsoft.com/office/drawing/2014/main" id="{E520EE35-7DB5-5411-F403-94FCE7193AB7}"/>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3405B52C-187E-8250-FFF8-7CF5BF39A8B9}"/>
              </a:ext>
            </a:extLst>
          </p:cNvPr>
          <p:cNvSpPr>
            <a:spLocks noGrp="1"/>
          </p:cNvSpPr>
          <p:nvPr>
            <p:ph type="sldNum" sz="quarter" idx="17"/>
          </p:nvPr>
        </p:nvSpPr>
        <p:spPr/>
        <p:txBody>
          <a:bodyPr/>
          <a:lstStyle/>
          <a:p>
            <a:fld id="{73DC849C-92BA-4DCF-BE24-28B6DE451287}" type="slidenum">
              <a:rPr lang="en-US" smtClean="0"/>
              <a:t>24</a:t>
            </a:fld>
            <a:endParaRPr lang="en-US"/>
          </a:p>
        </p:txBody>
      </p:sp>
      <p:sp>
        <p:nvSpPr>
          <p:cNvPr id="7" name="Callout: Line 6">
            <a:extLst>
              <a:ext uri="{FF2B5EF4-FFF2-40B4-BE49-F238E27FC236}">
                <a16:creationId xmlns:a16="http://schemas.microsoft.com/office/drawing/2014/main" id="{BE6A54AC-4F4A-C4CD-C703-3C2787C1E298}"/>
              </a:ext>
            </a:extLst>
          </p:cNvPr>
          <p:cNvSpPr/>
          <p:nvPr/>
        </p:nvSpPr>
        <p:spPr>
          <a:xfrm>
            <a:off x="229958" y="2202272"/>
            <a:ext cx="2196628" cy="1087863"/>
          </a:xfrm>
          <a:prstGeom prst="borderCallout1">
            <a:avLst>
              <a:gd name="adj1" fmla="val 27311"/>
              <a:gd name="adj2" fmla="val 100138"/>
              <a:gd name="adj3" fmla="val 10545"/>
              <a:gd name="adj4" fmla="val 1572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Controls the number of visible display tabs in the main vi, based on the number of ThM</a:t>
            </a:r>
          </a:p>
        </p:txBody>
      </p:sp>
      <p:sp>
        <p:nvSpPr>
          <p:cNvPr id="11" name="Callout: Line 10">
            <a:extLst>
              <a:ext uri="{FF2B5EF4-FFF2-40B4-BE49-F238E27FC236}">
                <a16:creationId xmlns:a16="http://schemas.microsoft.com/office/drawing/2014/main" id="{E6013BC7-991C-553D-0A10-E624BA811E7C}"/>
              </a:ext>
            </a:extLst>
          </p:cNvPr>
          <p:cNvSpPr/>
          <p:nvPr/>
        </p:nvSpPr>
        <p:spPr>
          <a:xfrm>
            <a:off x="229955" y="3429000"/>
            <a:ext cx="2196627" cy="986248"/>
          </a:xfrm>
          <a:prstGeom prst="borderCallout1">
            <a:avLst>
              <a:gd name="adj1" fmla="val 16175"/>
              <a:gd name="adj2" fmla="val 99590"/>
              <a:gd name="adj3" fmla="val -24856"/>
              <a:gd name="adj4" fmla="val 2364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global variable used to store the current Peltier control sensor values</a:t>
            </a:r>
          </a:p>
        </p:txBody>
      </p:sp>
      <p:sp>
        <p:nvSpPr>
          <p:cNvPr id="12" name="Callout: Line 11">
            <a:extLst>
              <a:ext uri="{FF2B5EF4-FFF2-40B4-BE49-F238E27FC236}">
                <a16:creationId xmlns:a16="http://schemas.microsoft.com/office/drawing/2014/main" id="{E7EE5D1A-6E03-292D-DA3F-BF021A92086A}"/>
              </a:ext>
            </a:extLst>
          </p:cNvPr>
          <p:cNvSpPr/>
          <p:nvPr/>
        </p:nvSpPr>
        <p:spPr>
          <a:xfrm>
            <a:off x="7194142" y="2003508"/>
            <a:ext cx="1865192" cy="1487088"/>
          </a:xfrm>
          <a:prstGeom prst="borderCallout1">
            <a:avLst>
              <a:gd name="adj1" fmla="val 89349"/>
              <a:gd name="adj2" fmla="val -616"/>
              <a:gd name="adj3" fmla="val 97128"/>
              <a:gd name="adj4" fmla="val -301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global variable used to tell the Peltier sub-vis a change has been made to the control values</a:t>
            </a:r>
          </a:p>
        </p:txBody>
      </p:sp>
      <p:sp>
        <p:nvSpPr>
          <p:cNvPr id="13" name="Callout: Line 12">
            <a:extLst>
              <a:ext uri="{FF2B5EF4-FFF2-40B4-BE49-F238E27FC236}">
                <a16:creationId xmlns:a16="http://schemas.microsoft.com/office/drawing/2014/main" id="{A097435A-CB37-ABDF-C1DA-1AD300A3621D}"/>
              </a:ext>
            </a:extLst>
          </p:cNvPr>
          <p:cNvSpPr/>
          <p:nvPr/>
        </p:nvSpPr>
        <p:spPr>
          <a:xfrm>
            <a:off x="7240439" y="3667714"/>
            <a:ext cx="1818896" cy="1311976"/>
          </a:xfrm>
          <a:prstGeom prst="borderCallout1">
            <a:avLst>
              <a:gd name="adj1" fmla="val 23267"/>
              <a:gd name="adj2" fmla="val -420"/>
              <a:gd name="adj3" fmla="val 33769"/>
              <a:gd name="adj4" fmla="val -2111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Changes the control pane display based on the valve control mode</a:t>
            </a:r>
          </a:p>
        </p:txBody>
      </p:sp>
      <p:sp>
        <p:nvSpPr>
          <p:cNvPr id="15" name="Callout: Line 14">
            <a:extLst>
              <a:ext uri="{FF2B5EF4-FFF2-40B4-BE49-F238E27FC236}">
                <a16:creationId xmlns:a16="http://schemas.microsoft.com/office/drawing/2014/main" id="{3BF373D1-0764-A93F-F556-5BAADC61079A}"/>
              </a:ext>
            </a:extLst>
          </p:cNvPr>
          <p:cNvSpPr/>
          <p:nvPr/>
        </p:nvSpPr>
        <p:spPr>
          <a:xfrm>
            <a:off x="229955" y="4654003"/>
            <a:ext cx="2196627" cy="1064387"/>
          </a:xfrm>
          <a:prstGeom prst="borderCallout1">
            <a:avLst>
              <a:gd name="adj1" fmla="val 28693"/>
              <a:gd name="adj2" fmla="val 100169"/>
              <a:gd name="adj3" fmla="val 25000"/>
              <a:gd name="adj4" fmla="val 2021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Changes the control pane display based on the Peltier control mode</a:t>
            </a:r>
          </a:p>
        </p:txBody>
      </p:sp>
      <p:sp>
        <p:nvSpPr>
          <p:cNvPr id="16" name="Callout: Line 15">
            <a:extLst>
              <a:ext uri="{FF2B5EF4-FFF2-40B4-BE49-F238E27FC236}">
                <a16:creationId xmlns:a16="http://schemas.microsoft.com/office/drawing/2014/main" id="{AC276583-951F-7FE7-2E4D-73ED550539DD}"/>
              </a:ext>
            </a:extLst>
          </p:cNvPr>
          <p:cNvSpPr/>
          <p:nvPr/>
        </p:nvSpPr>
        <p:spPr>
          <a:xfrm>
            <a:off x="7240439" y="5331845"/>
            <a:ext cx="1818895" cy="1222008"/>
          </a:xfrm>
          <a:prstGeom prst="borderCallout1">
            <a:avLst>
              <a:gd name="adj1" fmla="val 22214"/>
              <a:gd name="adj2" fmla="val -187"/>
              <a:gd name="adj3" fmla="val 23123"/>
              <a:gd name="adj4" fmla="val -4066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Hides some of the control pane components if debug mode is chosen</a:t>
            </a:r>
          </a:p>
        </p:txBody>
      </p:sp>
      <p:sp>
        <p:nvSpPr>
          <p:cNvPr id="17" name="Callout: Line 16">
            <a:extLst>
              <a:ext uri="{FF2B5EF4-FFF2-40B4-BE49-F238E27FC236}">
                <a16:creationId xmlns:a16="http://schemas.microsoft.com/office/drawing/2014/main" id="{B4ACDB5E-F995-53C2-A765-5FF97F46A8CA}"/>
              </a:ext>
            </a:extLst>
          </p:cNvPr>
          <p:cNvSpPr/>
          <p:nvPr/>
        </p:nvSpPr>
        <p:spPr>
          <a:xfrm>
            <a:off x="229958" y="1474166"/>
            <a:ext cx="1940453" cy="258892"/>
          </a:xfrm>
          <a:prstGeom prst="borderCallout1">
            <a:avLst>
              <a:gd name="adj1" fmla="val 18546"/>
              <a:gd name="adj2" fmla="val 100312"/>
              <a:gd name="adj3" fmla="val 2943"/>
              <a:gd name="adj4" fmla="val 1244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sub_get</a:t>
            </a:r>
            <a:r>
              <a:rPr lang="en-US" sz="1600" dirty="0"/>
              <a:t> user input.vi</a:t>
            </a:r>
          </a:p>
        </p:txBody>
      </p:sp>
      <p:sp>
        <p:nvSpPr>
          <p:cNvPr id="19" name="Callout: Line 18">
            <a:extLst>
              <a:ext uri="{FF2B5EF4-FFF2-40B4-BE49-F238E27FC236}">
                <a16:creationId xmlns:a16="http://schemas.microsoft.com/office/drawing/2014/main" id="{36DAF86F-3759-A5CD-FC53-D18E2B0B58C3}"/>
              </a:ext>
            </a:extLst>
          </p:cNvPr>
          <p:cNvSpPr/>
          <p:nvPr/>
        </p:nvSpPr>
        <p:spPr>
          <a:xfrm>
            <a:off x="229958" y="1881159"/>
            <a:ext cx="2196628" cy="244698"/>
          </a:xfrm>
          <a:prstGeom prst="borderCallout1">
            <a:avLst>
              <a:gd name="adj1" fmla="val 31218"/>
              <a:gd name="adj2" fmla="val 100184"/>
              <a:gd name="adj3" fmla="val -136624"/>
              <a:gd name="adj4" fmla="val 1778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sub_process</a:t>
            </a:r>
            <a:r>
              <a:rPr lang="en-US" sz="1600" dirty="0"/>
              <a:t> channels.vi</a:t>
            </a:r>
          </a:p>
        </p:txBody>
      </p:sp>
      <p:sp>
        <p:nvSpPr>
          <p:cNvPr id="24" name="TextBox 23">
            <a:extLst>
              <a:ext uri="{FF2B5EF4-FFF2-40B4-BE49-F238E27FC236}">
                <a16:creationId xmlns:a16="http://schemas.microsoft.com/office/drawing/2014/main" id="{F74E56A6-4FDD-DD0B-4D0C-A112A3B6B01D}"/>
              </a:ext>
            </a:extLst>
          </p:cNvPr>
          <p:cNvSpPr txBox="1"/>
          <p:nvPr/>
        </p:nvSpPr>
        <p:spPr>
          <a:xfrm>
            <a:off x="0" y="936153"/>
            <a:ext cx="2196627" cy="369332"/>
          </a:xfrm>
          <a:prstGeom prst="rect">
            <a:avLst/>
          </a:prstGeom>
          <a:noFill/>
        </p:spPr>
        <p:txBody>
          <a:bodyPr wrap="none" rtlCol="0">
            <a:spAutoFit/>
          </a:bodyPr>
          <a:lstStyle/>
          <a:p>
            <a:r>
              <a:rPr lang="en-US" i="1" dirty="0"/>
              <a:t>Sequence Structure 1</a:t>
            </a:r>
          </a:p>
        </p:txBody>
      </p:sp>
    </p:spTree>
    <p:extLst>
      <p:ext uri="{BB962C8B-B14F-4D97-AF65-F5344CB8AC3E}">
        <p14:creationId xmlns:p14="http://schemas.microsoft.com/office/powerpoint/2010/main" val="3971898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71F1993-6ACA-765E-CFCA-B6D9263139D8}"/>
              </a:ext>
            </a:extLst>
          </p:cNvPr>
          <p:cNvPicPr>
            <a:picLocks noChangeAspect="1"/>
          </p:cNvPicPr>
          <p:nvPr/>
        </p:nvPicPr>
        <p:blipFill>
          <a:blip r:embed="rId2"/>
          <a:stretch>
            <a:fillRect/>
          </a:stretch>
        </p:blipFill>
        <p:spPr>
          <a:xfrm>
            <a:off x="221438" y="1684450"/>
            <a:ext cx="2395825" cy="2894228"/>
          </a:xfrm>
          <a:prstGeom prst="rect">
            <a:avLst/>
          </a:prstGeom>
        </p:spPr>
      </p:pic>
      <p:sp>
        <p:nvSpPr>
          <p:cNvPr id="3" name="Text Placeholder 2">
            <a:extLst>
              <a:ext uri="{FF2B5EF4-FFF2-40B4-BE49-F238E27FC236}">
                <a16:creationId xmlns:a16="http://schemas.microsoft.com/office/drawing/2014/main" id="{6237C463-DCF0-AF86-4739-216D3598B043}"/>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BE015C6-049D-06AD-C1EA-DA366C2FC25B}"/>
              </a:ext>
            </a:extLst>
          </p:cNvPr>
          <p:cNvSpPr>
            <a:spLocks noGrp="1"/>
          </p:cNvSpPr>
          <p:nvPr>
            <p:ph type="sldNum" sz="quarter" idx="17"/>
          </p:nvPr>
        </p:nvSpPr>
        <p:spPr/>
        <p:txBody>
          <a:bodyPr/>
          <a:lstStyle/>
          <a:p>
            <a:fld id="{73DC849C-92BA-4DCF-BE24-28B6DE451287}" type="slidenum">
              <a:rPr lang="en-US" smtClean="0"/>
              <a:t>25</a:t>
            </a:fld>
            <a:endParaRPr lang="en-US"/>
          </a:p>
        </p:txBody>
      </p:sp>
      <p:pic>
        <p:nvPicPr>
          <p:cNvPr id="8" name="Picture 7">
            <a:extLst>
              <a:ext uri="{FF2B5EF4-FFF2-40B4-BE49-F238E27FC236}">
                <a16:creationId xmlns:a16="http://schemas.microsoft.com/office/drawing/2014/main" id="{6620B14F-9440-1C78-C751-B64B801EFA0B}"/>
              </a:ext>
            </a:extLst>
          </p:cNvPr>
          <p:cNvPicPr>
            <a:picLocks noChangeAspect="1"/>
          </p:cNvPicPr>
          <p:nvPr/>
        </p:nvPicPr>
        <p:blipFill rotWithShape="1">
          <a:blip r:embed="rId3"/>
          <a:srcRect t="72288" b="2683"/>
          <a:stretch/>
        </p:blipFill>
        <p:spPr>
          <a:xfrm>
            <a:off x="129838" y="5431540"/>
            <a:ext cx="2514600" cy="1111821"/>
          </a:xfrm>
          <a:prstGeom prst="rect">
            <a:avLst/>
          </a:prstGeom>
        </p:spPr>
      </p:pic>
      <p:pic>
        <p:nvPicPr>
          <p:cNvPr id="10" name="Picture 9">
            <a:extLst>
              <a:ext uri="{FF2B5EF4-FFF2-40B4-BE49-F238E27FC236}">
                <a16:creationId xmlns:a16="http://schemas.microsoft.com/office/drawing/2014/main" id="{5A494D4F-9B23-16DE-9B9D-10B321C377DB}"/>
              </a:ext>
            </a:extLst>
          </p:cNvPr>
          <p:cNvPicPr>
            <a:picLocks noChangeAspect="1"/>
          </p:cNvPicPr>
          <p:nvPr/>
        </p:nvPicPr>
        <p:blipFill rotWithShape="1">
          <a:blip r:embed="rId4"/>
          <a:srcRect t="65488" r="3512" b="8571"/>
          <a:stretch/>
        </p:blipFill>
        <p:spPr>
          <a:xfrm>
            <a:off x="6123404" y="4746891"/>
            <a:ext cx="2780017" cy="1209807"/>
          </a:xfrm>
          <a:prstGeom prst="rect">
            <a:avLst/>
          </a:prstGeom>
        </p:spPr>
      </p:pic>
      <p:pic>
        <p:nvPicPr>
          <p:cNvPr id="13" name="Picture 12">
            <a:extLst>
              <a:ext uri="{FF2B5EF4-FFF2-40B4-BE49-F238E27FC236}">
                <a16:creationId xmlns:a16="http://schemas.microsoft.com/office/drawing/2014/main" id="{5849D092-4ECA-D27A-FBE1-D7954D418B26}"/>
              </a:ext>
            </a:extLst>
          </p:cNvPr>
          <p:cNvPicPr>
            <a:picLocks noChangeAspect="1"/>
          </p:cNvPicPr>
          <p:nvPr/>
        </p:nvPicPr>
        <p:blipFill rotWithShape="1">
          <a:blip r:embed="rId4"/>
          <a:srcRect r="41306" b="74059"/>
          <a:stretch/>
        </p:blipFill>
        <p:spPr>
          <a:xfrm>
            <a:off x="5428114" y="1534005"/>
            <a:ext cx="1883109" cy="1347184"/>
          </a:xfrm>
          <a:prstGeom prst="rect">
            <a:avLst/>
          </a:prstGeom>
        </p:spPr>
      </p:pic>
      <p:sp>
        <p:nvSpPr>
          <p:cNvPr id="19" name="Callout: Line 18">
            <a:extLst>
              <a:ext uri="{FF2B5EF4-FFF2-40B4-BE49-F238E27FC236}">
                <a16:creationId xmlns:a16="http://schemas.microsoft.com/office/drawing/2014/main" id="{B472BEEA-B815-A666-5CF7-05418C34E923}"/>
              </a:ext>
            </a:extLst>
          </p:cNvPr>
          <p:cNvSpPr/>
          <p:nvPr/>
        </p:nvSpPr>
        <p:spPr>
          <a:xfrm>
            <a:off x="2903217" y="2575539"/>
            <a:ext cx="1765300" cy="305650"/>
          </a:xfrm>
          <a:prstGeom prst="borderCallout1">
            <a:avLst>
              <a:gd name="adj1" fmla="val 20675"/>
              <a:gd name="adj2" fmla="val -180"/>
              <a:gd name="adj3" fmla="val 140143"/>
              <a:gd name="adj4" fmla="val -7327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sub_create</a:t>
            </a:r>
            <a:r>
              <a:rPr lang="en-US" sz="1600" dirty="0"/>
              <a:t> tasks.vi</a:t>
            </a:r>
          </a:p>
        </p:txBody>
      </p:sp>
      <p:sp>
        <p:nvSpPr>
          <p:cNvPr id="21" name="Callout: Line 20">
            <a:extLst>
              <a:ext uri="{FF2B5EF4-FFF2-40B4-BE49-F238E27FC236}">
                <a16:creationId xmlns:a16="http://schemas.microsoft.com/office/drawing/2014/main" id="{31E69F39-B08A-B126-48F7-7149D84E130C}"/>
              </a:ext>
            </a:extLst>
          </p:cNvPr>
          <p:cNvSpPr/>
          <p:nvPr/>
        </p:nvSpPr>
        <p:spPr>
          <a:xfrm>
            <a:off x="2903217" y="1336598"/>
            <a:ext cx="1839507" cy="1014182"/>
          </a:xfrm>
          <a:prstGeom prst="borderCallout1">
            <a:avLst>
              <a:gd name="adj1" fmla="val 21246"/>
              <a:gd name="adj2" fmla="val -90"/>
              <a:gd name="adj3" fmla="val 63865"/>
              <a:gd name="adj4" fmla="val -3449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Creates queues to hold the raw and processed data before it is saved</a:t>
            </a:r>
          </a:p>
        </p:txBody>
      </p:sp>
      <p:sp>
        <p:nvSpPr>
          <p:cNvPr id="22" name="Callout: Line 21">
            <a:extLst>
              <a:ext uri="{FF2B5EF4-FFF2-40B4-BE49-F238E27FC236}">
                <a16:creationId xmlns:a16="http://schemas.microsoft.com/office/drawing/2014/main" id="{E8A7C960-3675-DF21-B1AE-A9B2FF07D3B0}"/>
              </a:ext>
            </a:extLst>
          </p:cNvPr>
          <p:cNvSpPr/>
          <p:nvPr/>
        </p:nvSpPr>
        <p:spPr>
          <a:xfrm>
            <a:off x="2777916" y="5930100"/>
            <a:ext cx="1628144" cy="657279"/>
          </a:xfrm>
          <a:prstGeom prst="borderCallout1">
            <a:avLst>
              <a:gd name="adj1" fmla="val 80196"/>
              <a:gd name="adj2" fmla="val -380"/>
              <a:gd name="adj3" fmla="val 56555"/>
              <a:gd name="adj4" fmla="val -442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Creates save files if debug mode is not selected</a:t>
            </a:r>
          </a:p>
        </p:txBody>
      </p:sp>
      <p:sp>
        <p:nvSpPr>
          <p:cNvPr id="24" name="Callout: Line 23">
            <a:extLst>
              <a:ext uri="{FF2B5EF4-FFF2-40B4-BE49-F238E27FC236}">
                <a16:creationId xmlns:a16="http://schemas.microsoft.com/office/drawing/2014/main" id="{837AF184-06BE-B90F-39A5-615A446E246F}"/>
              </a:ext>
            </a:extLst>
          </p:cNvPr>
          <p:cNvSpPr/>
          <p:nvPr/>
        </p:nvSpPr>
        <p:spPr>
          <a:xfrm>
            <a:off x="6526738" y="3749867"/>
            <a:ext cx="2137834" cy="756671"/>
          </a:xfrm>
          <a:prstGeom prst="borderCallout1">
            <a:avLst>
              <a:gd name="adj1" fmla="val 100236"/>
              <a:gd name="adj2" fmla="val 85915"/>
              <a:gd name="adj3" fmla="val 139690"/>
              <a:gd name="adj4" fmla="val 7721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Displays message to user and either restarts or terminates this loop</a:t>
            </a:r>
          </a:p>
        </p:txBody>
      </p:sp>
      <p:sp>
        <p:nvSpPr>
          <p:cNvPr id="25" name="Callout: Line 24">
            <a:extLst>
              <a:ext uri="{FF2B5EF4-FFF2-40B4-BE49-F238E27FC236}">
                <a16:creationId xmlns:a16="http://schemas.microsoft.com/office/drawing/2014/main" id="{6B342B45-26AB-EED8-6957-17904B8469E8}"/>
              </a:ext>
            </a:extLst>
          </p:cNvPr>
          <p:cNvSpPr/>
          <p:nvPr/>
        </p:nvSpPr>
        <p:spPr>
          <a:xfrm>
            <a:off x="6681134" y="6023193"/>
            <a:ext cx="2336267" cy="508820"/>
          </a:xfrm>
          <a:prstGeom prst="borderCallout1">
            <a:avLst>
              <a:gd name="adj1" fmla="val 654"/>
              <a:gd name="adj2" fmla="val 8586"/>
              <a:gd name="adj3" fmla="val -52858"/>
              <a:gd name="adj4" fmla="val -50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Deletes the queue after the data collection is over</a:t>
            </a:r>
          </a:p>
        </p:txBody>
      </p:sp>
      <p:sp>
        <p:nvSpPr>
          <p:cNvPr id="26" name="Callout: Line 25">
            <a:extLst>
              <a:ext uri="{FF2B5EF4-FFF2-40B4-BE49-F238E27FC236}">
                <a16:creationId xmlns:a16="http://schemas.microsoft.com/office/drawing/2014/main" id="{71DE843B-71DA-49AD-22F9-B3DE6E52D190}"/>
              </a:ext>
            </a:extLst>
          </p:cNvPr>
          <p:cNvSpPr/>
          <p:nvPr/>
        </p:nvSpPr>
        <p:spPr>
          <a:xfrm>
            <a:off x="1240368" y="5229001"/>
            <a:ext cx="2137834" cy="233610"/>
          </a:xfrm>
          <a:prstGeom prst="borderCallout1">
            <a:avLst>
              <a:gd name="adj1" fmla="val 102672"/>
              <a:gd name="adj2" fmla="val 31865"/>
              <a:gd name="adj3" fmla="val 213399"/>
              <a:gd name="adj4" fmla="val 167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err="1"/>
              <a:t>sub_create</a:t>
            </a:r>
            <a:r>
              <a:rPr lang="en-US" sz="1600" dirty="0"/>
              <a:t> save files.vi</a:t>
            </a:r>
          </a:p>
        </p:txBody>
      </p:sp>
      <p:sp>
        <p:nvSpPr>
          <p:cNvPr id="23" name="Callout: Line with Accent Bar 22">
            <a:extLst>
              <a:ext uri="{FF2B5EF4-FFF2-40B4-BE49-F238E27FC236}">
                <a16:creationId xmlns:a16="http://schemas.microsoft.com/office/drawing/2014/main" id="{8F51E4E9-2583-BC93-A85C-CB5DA3135AF5}"/>
              </a:ext>
            </a:extLst>
          </p:cNvPr>
          <p:cNvSpPr/>
          <p:nvPr/>
        </p:nvSpPr>
        <p:spPr>
          <a:xfrm>
            <a:off x="6995831" y="1001602"/>
            <a:ext cx="2070206" cy="775588"/>
          </a:xfrm>
          <a:prstGeom prst="borderCallout1">
            <a:avLst>
              <a:gd name="adj1" fmla="val 100132"/>
              <a:gd name="adj2" fmla="val 31558"/>
              <a:gd name="adj3" fmla="val 116594"/>
              <a:gd name="adj4" fmla="val 1166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all the tasks used to collect data from the Omega DAQs</a:t>
            </a:r>
          </a:p>
        </p:txBody>
      </p:sp>
      <p:sp>
        <p:nvSpPr>
          <p:cNvPr id="29" name="Callout: Line with Accent Bar 28">
            <a:extLst>
              <a:ext uri="{FF2B5EF4-FFF2-40B4-BE49-F238E27FC236}">
                <a16:creationId xmlns:a16="http://schemas.microsoft.com/office/drawing/2014/main" id="{F28C6D87-8EB1-5F7C-5A09-444E89688AE1}"/>
              </a:ext>
            </a:extLst>
          </p:cNvPr>
          <p:cNvSpPr/>
          <p:nvPr/>
        </p:nvSpPr>
        <p:spPr>
          <a:xfrm>
            <a:off x="7400186" y="2113352"/>
            <a:ext cx="1669511" cy="1057887"/>
          </a:xfrm>
          <a:prstGeom prst="borderCallout1">
            <a:avLst>
              <a:gd name="adj1" fmla="val 27154"/>
              <a:gd name="adj2" fmla="val -219"/>
              <a:gd name="adj3" fmla="val 29365"/>
              <a:gd name="adj4" fmla="val -1380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the task used to collect data from the NI DAQ</a:t>
            </a:r>
          </a:p>
        </p:txBody>
      </p:sp>
      <p:sp>
        <p:nvSpPr>
          <p:cNvPr id="31" name="Callout: Line with Accent Bar 30">
            <a:extLst>
              <a:ext uri="{FF2B5EF4-FFF2-40B4-BE49-F238E27FC236}">
                <a16:creationId xmlns:a16="http://schemas.microsoft.com/office/drawing/2014/main" id="{57022A9E-83C4-2749-BCE7-93D84A012932}"/>
              </a:ext>
            </a:extLst>
          </p:cNvPr>
          <p:cNvSpPr/>
          <p:nvPr/>
        </p:nvSpPr>
        <p:spPr>
          <a:xfrm>
            <a:off x="5428216" y="3050665"/>
            <a:ext cx="1883110" cy="508820"/>
          </a:xfrm>
          <a:prstGeom prst="borderCallout1">
            <a:avLst>
              <a:gd name="adj1" fmla="val -386"/>
              <a:gd name="adj2" fmla="val 85636"/>
              <a:gd name="adj3" fmla="val -45162"/>
              <a:gd name="adj4" fmla="val 865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Ends the task used to control the valves</a:t>
            </a:r>
          </a:p>
        </p:txBody>
      </p:sp>
      <p:sp>
        <p:nvSpPr>
          <p:cNvPr id="33" name="TextBox 32">
            <a:extLst>
              <a:ext uri="{FF2B5EF4-FFF2-40B4-BE49-F238E27FC236}">
                <a16:creationId xmlns:a16="http://schemas.microsoft.com/office/drawing/2014/main" id="{8D04E681-6EDC-E5D3-F383-C9362B9A73FC}"/>
              </a:ext>
            </a:extLst>
          </p:cNvPr>
          <p:cNvSpPr txBox="1"/>
          <p:nvPr/>
        </p:nvSpPr>
        <p:spPr>
          <a:xfrm>
            <a:off x="53525" y="948804"/>
            <a:ext cx="1401346" cy="369332"/>
          </a:xfrm>
          <a:prstGeom prst="rect">
            <a:avLst/>
          </a:prstGeom>
          <a:noFill/>
        </p:spPr>
        <p:txBody>
          <a:bodyPr wrap="none" rtlCol="0">
            <a:spAutoFit/>
          </a:bodyPr>
          <a:lstStyle/>
          <a:p>
            <a:r>
              <a:rPr lang="en-US" i="1" dirty="0"/>
              <a:t>While Loop 2</a:t>
            </a:r>
          </a:p>
        </p:txBody>
      </p:sp>
      <p:sp>
        <p:nvSpPr>
          <p:cNvPr id="7" name="Callout: Line 6">
            <a:extLst>
              <a:ext uri="{FF2B5EF4-FFF2-40B4-BE49-F238E27FC236}">
                <a16:creationId xmlns:a16="http://schemas.microsoft.com/office/drawing/2014/main" id="{1FCE4901-F095-05EC-8E8E-F8B24D3D27D9}"/>
              </a:ext>
            </a:extLst>
          </p:cNvPr>
          <p:cNvSpPr/>
          <p:nvPr/>
        </p:nvSpPr>
        <p:spPr>
          <a:xfrm flipH="1">
            <a:off x="2903217" y="2934407"/>
            <a:ext cx="1431565" cy="489972"/>
          </a:xfrm>
          <a:prstGeom prst="borderCallout1">
            <a:avLst>
              <a:gd name="adj1" fmla="val 82879"/>
              <a:gd name="adj2" fmla="val 100135"/>
              <a:gd name="adj3" fmla="val 129623"/>
              <a:gd name="adj4" fmla="val 16074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Loads the inputs file</a:t>
            </a:r>
          </a:p>
        </p:txBody>
      </p:sp>
      <p:sp>
        <p:nvSpPr>
          <p:cNvPr id="11" name="Callout: Line 10">
            <a:extLst>
              <a:ext uri="{FF2B5EF4-FFF2-40B4-BE49-F238E27FC236}">
                <a16:creationId xmlns:a16="http://schemas.microsoft.com/office/drawing/2014/main" id="{DB7D4319-AE88-7842-3140-BE8DC22D6772}"/>
              </a:ext>
            </a:extLst>
          </p:cNvPr>
          <p:cNvSpPr/>
          <p:nvPr/>
        </p:nvSpPr>
        <p:spPr>
          <a:xfrm flipH="1">
            <a:off x="2903217" y="3545877"/>
            <a:ext cx="2170234" cy="1488124"/>
          </a:xfrm>
          <a:prstGeom prst="borderCallout1">
            <a:avLst>
              <a:gd name="adj1" fmla="val 82879"/>
              <a:gd name="adj2" fmla="val 100135"/>
              <a:gd name="adj3" fmla="val 63941"/>
              <a:gd name="adj4" fmla="val 13183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600" dirty="0"/>
              <a:t>Initializes the shift register that stores the ambient and  thermal mass temperatures for use in the actuator control</a:t>
            </a:r>
          </a:p>
        </p:txBody>
      </p:sp>
    </p:spTree>
    <p:extLst>
      <p:ext uri="{BB962C8B-B14F-4D97-AF65-F5344CB8AC3E}">
        <p14:creationId xmlns:p14="http://schemas.microsoft.com/office/powerpoint/2010/main" val="2197770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4D0A1FA-0EF4-0647-3882-E123373DAD0F}"/>
              </a:ext>
            </a:extLst>
          </p:cNvPr>
          <p:cNvPicPr>
            <a:picLocks noChangeAspect="1"/>
          </p:cNvPicPr>
          <p:nvPr/>
        </p:nvPicPr>
        <p:blipFill>
          <a:blip r:embed="rId2"/>
          <a:stretch>
            <a:fillRect/>
          </a:stretch>
        </p:blipFill>
        <p:spPr>
          <a:xfrm>
            <a:off x="1022158" y="3285139"/>
            <a:ext cx="7467984" cy="1632034"/>
          </a:xfrm>
          <a:prstGeom prst="rect">
            <a:avLst/>
          </a:prstGeom>
        </p:spPr>
      </p:pic>
      <p:sp>
        <p:nvSpPr>
          <p:cNvPr id="3" name="Text Placeholder 2">
            <a:extLst>
              <a:ext uri="{FF2B5EF4-FFF2-40B4-BE49-F238E27FC236}">
                <a16:creationId xmlns:a16="http://schemas.microsoft.com/office/drawing/2014/main" id="{7C6CC5D4-EB1B-81AD-DC15-F1995A27ED4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CC4DD323-36E9-33CE-4F05-6D4B429673BA}"/>
              </a:ext>
            </a:extLst>
          </p:cNvPr>
          <p:cNvSpPr>
            <a:spLocks noGrp="1"/>
          </p:cNvSpPr>
          <p:nvPr>
            <p:ph type="sldNum" sz="quarter" idx="17"/>
          </p:nvPr>
        </p:nvSpPr>
        <p:spPr/>
        <p:txBody>
          <a:bodyPr/>
          <a:lstStyle/>
          <a:p>
            <a:fld id="{73DC849C-92BA-4DCF-BE24-28B6DE451287}" type="slidenum">
              <a:rPr lang="en-US" smtClean="0"/>
              <a:t>26</a:t>
            </a:fld>
            <a:endParaRPr lang="en-US"/>
          </a:p>
        </p:txBody>
      </p:sp>
      <p:sp>
        <p:nvSpPr>
          <p:cNvPr id="2" name="TextBox 1">
            <a:extLst>
              <a:ext uri="{FF2B5EF4-FFF2-40B4-BE49-F238E27FC236}">
                <a16:creationId xmlns:a16="http://schemas.microsoft.com/office/drawing/2014/main" id="{B794BC62-F63F-7EA8-EEB1-C0862FB11F02}"/>
              </a:ext>
            </a:extLst>
          </p:cNvPr>
          <p:cNvSpPr txBox="1"/>
          <p:nvPr/>
        </p:nvSpPr>
        <p:spPr>
          <a:xfrm>
            <a:off x="96838" y="992100"/>
            <a:ext cx="1401346" cy="369332"/>
          </a:xfrm>
          <a:prstGeom prst="rect">
            <a:avLst/>
          </a:prstGeom>
          <a:noFill/>
        </p:spPr>
        <p:txBody>
          <a:bodyPr wrap="none" rtlCol="0">
            <a:spAutoFit/>
          </a:bodyPr>
          <a:lstStyle/>
          <a:p>
            <a:r>
              <a:rPr lang="en-US" i="1" dirty="0"/>
              <a:t>While Loop 3</a:t>
            </a:r>
          </a:p>
        </p:txBody>
      </p:sp>
      <p:sp>
        <p:nvSpPr>
          <p:cNvPr id="5" name="Callout: Line 4">
            <a:extLst>
              <a:ext uri="{FF2B5EF4-FFF2-40B4-BE49-F238E27FC236}">
                <a16:creationId xmlns:a16="http://schemas.microsoft.com/office/drawing/2014/main" id="{48819CA7-F864-38DD-0981-1DA75260619D}"/>
              </a:ext>
            </a:extLst>
          </p:cNvPr>
          <p:cNvSpPr/>
          <p:nvPr/>
        </p:nvSpPr>
        <p:spPr>
          <a:xfrm>
            <a:off x="1022158" y="2571749"/>
            <a:ext cx="2451292" cy="315311"/>
          </a:xfrm>
          <a:prstGeom prst="borderCallout1">
            <a:avLst>
              <a:gd name="adj1" fmla="val 100137"/>
              <a:gd name="adj2" fmla="val 25800"/>
              <a:gd name="adj3" fmla="val 307081"/>
              <a:gd name="adj4" fmla="val 290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sub_peltier</a:t>
            </a:r>
            <a:r>
              <a:rPr lang="en-US" sz="1600" dirty="0"/>
              <a:t> 1 control.vi</a:t>
            </a:r>
          </a:p>
        </p:txBody>
      </p:sp>
      <p:sp>
        <p:nvSpPr>
          <p:cNvPr id="12" name="Callout: Line 11">
            <a:extLst>
              <a:ext uri="{FF2B5EF4-FFF2-40B4-BE49-F238E27FC236}">
                <a16:creationId xmlns:a16="http://schemas.microsoft.com/office/drawing/2014/main" id="{67F6890D-0764-1EE2-D6B0-945C20F79C7C}"/>
              </a:ext>
            </a:extLst>
          </p:cNvPr>
          <p:cNvSpPr/>
          <p:nvPr/>
        </p:nvSpPr>
        <p:spPr>
          <a:xfrm>
            <a:off x="4457312" y="1644650"/>
            <a:ext cx="3607188" cy="1439261"/>
          </a:xfrm>
          <a:prstGeom prst="borderCallout1">
            <a:avLst>
              <a:gd name="adj1" fmla="val 21246"/>
              <a:gd name="adj2" fmla="val -90"/>
              <a:gd name="adj3" fmla="val 118574"/>
              <a:gd name="adj4" fmla="val -1319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indent="0" algn="l" rtl="0" eaLnBrk="1" fontAlgn="auto" latinLnBrk="0" hangingPunct="1">
              <a:spcBef>
                <a:spcPts val="0"/>
              </a:spcBef>
              <a:spcAft>
                <a:spcPts val="0"/>
              </a:spcAft>
            </a:pPr>
            <a:r>
              <a:rPr lang="en-US" sz="1800" kern="1200" dirty="0">
                <a:solidFill>
                  <a:srgbClr val="000000"/>
                </a:solidFill>
                <a:effectLst/>
                <a:latin typeface="Calibri" panose="020F0502020204030204" pitchFamily="34" charset="0"/>
                <a:ea typeface="+mn-ea"/>
                <a:cs typeface="+mn-cs"/>
              </a:rPr>
              <a:t>Finds the appropriate subpanels in the Peltier Pane and either inserts the matching </a:t>
            </a:r>
            <a:r>
              <a:rPr lang="en-US" sz="1800" kern="1200" dirty="0" err="1">
                <a:solidFill>
                  <a:srgbClr val="000000"/>
                </a:solidFill>
                <a:effectLst/>
                <a:latin typeface="Calibri" panose="020F0502020204030204" pitchFamily="34" charset="0"/>
                <a:ea typeface="+mn-ea"/>
                <a:cs typeface="+mn-cs"/>
              </a:rPr>
              <a:t>subvi</a:t>
            </a:r>
            <a:r>
              <a:rPr lang="en-US" sz="1800" kern="1200" dirty="0">
                <a:solidFill>
                  <a:srgbClr val="000000"/>
                </a:solidFill>
                <a:effectLst/>
                <a:latin typeface="Calibri" panose="020F0502020204030204" pitchFamily="34" charset="0"/>
                <a:ea typeface="+mn-ea"/>
                <a:cs typeface="+mn-cs"/>
              </a:rPr>
              <a:t> or makes it invisible based on the number of thermal masses</a:t>
            </a:r>
            <a:endParaRPr lang="en-US" sz="1600" dirty="0">
              <a:effectLst/>
            </a:endParaRPr>
          </a:p>
        </p:txBody>
      </p:sp>
      <p:sp>
        <p:nvSpPr>
          <p:cNvPr id="13" name="Callout: Line 12">
            <a:extLst>
              <a:ext uri="{FF2B5EF4-FFF2-40B4-BE49-F238E27FC236}">
                <a16:creationId xmlns:a16="http://schemas.microsoft.com/office/drawing/2014/main" id="{2CE6DD10-7E31-8CE0-0F64-D7A76B4F1104}"/>
              </a:ext>
            </a:extLst>
          </p:cNvPr>
          <p:cNvSpPr/>
          <p:nvPr/>
        </p:nvSpPr>
        <p:spPr>
          <a:xfrm>
            <a:off x="450658" y="4282621"/>
            <a:ext cx="2171891" cy="315311"/>
          </a:xfrm>
          <a:prstGeom prst="borderCallout1">
            <a:avLst>
              <a:gd name="adj1" fmla="val -4585"/>
              <a:gd name="adj2" fmla="val 73457"/>
              <a:gd name="adj3" fmla="val -105765"/>
              <a:gd name="adj4" fmla="val 755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sub_peltier</a:t>
            </a:r>
            <a:r>
              <a:rPr lang="en-US" sz="1600" dirty="0"/>
              <a:t> 2 control.vi </a:t>
            </a:r>
          </a:p>
        </p:txBody>
      </p:sp>
    </p:spTree>
    <p:extLst>
      <p:ext uri="{BB962C8B-B14F-4D97-AF65-F5344CB8AC3E}">
        <p14:creationId xmlns:p14="http://schemas.microsoft.com/office/powerpoint/2010/main" val="3711649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6A4C629D-EB9F-29FD-F634-4527BCCCD2D1}"/>
              </a:ext>
            </a:extLst>
          </p:cNvPr>
          <p:cNvGraphicFramePr>
            <a:graphicFrameLocks noChangeAspect="1"/>
          </p:cNvGraphicFramePr>
          <p:nvPr>
            <p:extLst>
              <p:ext uri="{D42A27DB-BD31-4B8C-83A1-F6EECF244321}">
                <p14:modId xmlns:p14="http://schemas.microsoft.com/office/powerpoint/2010/main" val="463510670"/>
              </p:ext>
            </p:extLst>
          </p:nvPr>
        </p:nvGraphicFramePr>
        <p:xfrm>
          <a:off x="66592" y="2022923"/>
          <a:ext cx="8857142" cy="3580998"/>
        </p:xfrm>
        <a:graphic>
          <a:graphicData uri="http://schemas.openxmlformats.org/presentationml/2006/ole">
            <mc:AlternateContent xmlns:mc="http://schemas.openxmlformats.org/markup-compatibility/2006">
              <mc:Choice xmlns:v="urn:schemas-microsoft-com:vml" Requires="v">
                <p:oleObj name="Bitmap Image" r:id="rId2" imgW="7962840" imgH="3219480" progId="PBrush">
                  <p:embed/>
                </p:oleObj>
              </mc:Choice>
              <mc:Fallback>
                <p:oleObj name="Bitmap Image" r:id="rId2" imgW="7962840" imgH="3219480" progId="PBrush">
                  <p:embed/>
                  <p:pic>
                    <p:nvPicPr>
                      <p:cNvPr id="6" name="Object 5">
                        <a:extLst>
                          <a:ext uri="{FF2B5EF4-FFF2-40B4-BE49-F238E27FC236}">
                            <a16:creationId xmlns:a16="http://schemas.microsoft.com/office/drawing/2014/main" id="{6A4C629D-EB9F-29FD-F634-4527BCCCD2D1}"/>
                          </a:ext>
                        </a:extLst>
                      </p:cNvPr>
                      <p:cNvPicPr/>
                      <p:nvPr/>
                    </p:nvPicPr>
                    <p:blipFill>
                      <a:blip r:embed="rId3"/>
                      <a:stretch>
                        <a:fillRect/>
                      </a:stretch>
                    </p:blipFill>
                    <p:spPr>
                      <a:xfrm>
                        <a:off x="66592" y="2022923"/>
                        <a:ext cx="8857142" cy="358099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27</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104775" y="1463000"/>
            <a:ext cx="2095497" cy="369332"/>
          </a:xfrm>
          <a:prstGeom prst="borderCallout1">
            <a:avLst>
              <a:gd name="adj1" fmla="val 99263"/>
              <a:gd name="adj2" fmla="val 10454"/>
              <a:gd name="adj3" fmla="val 520515"/>
              <a:gd name="adj4" fmla="val 5878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sub_run</a:t>
            </a:r>
            <a:r>
              <a:rPr lang="en-US" sz="1800" dirty="0"/>
              <a:t> actuators.vi</a:t>
            </a:r>
          </a:p>
        </p:txBody>
      </p:sp>
      <p:sp>
        <p:nvSpPr>
          <p:cNvPr id="8" name="Callout: Line 7">
            <a:extLst>
              <a:ext uri="{FF2B5EF4-FFF2-40B4-BE49-F238E27FC236}">
                <a16:creationId xmlns:a16="http://schemas.microsoft.com/office/drawing/2014/main" id="{4270A58A-C243-980C-9DFC-8AA2EA59239E}"/>
              </a:ext>
            </a:extLst>
          </p:cNvPr>
          <p:cNvSpPr/>
          <p:nvPr/>
        </p:nvSpPr>
        <p:spPr>
          <a:xfrm>
            <a:off x="715171" y="4978075"/>
            <a:ext cx="2038348" cy="322010"/>
          </a:xfrm>
          <a:prstGeom prst="borderCallout1">
            <a:avLst>
              <a:gd name="adj1" fmla="val -332"/>
              <a:gd name="adj2" fmla="val 22167"/>
              <a:gd name="adj3" fmla="val -226618"/>
              <a:gd name="adj4" fmla="val 3192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sub_collect</a:t>
            </a:r>
            <a:r>
              <a:rPr lang="en-US" dirty="0"/>
              <a:t> data.vi</a:t>
            </a:r>
            <a:endParaRPr lang="en-US" sz="1800" dirty="0"/>
          </a:p>
        </p:txBody>
      </p:sp>
      <p:sp>
        <p:nvSpPr>
          <p:cNvPr id="9" name="Callout: Line 8">
            <a:extLst>
              <a:ext uri="{FF2B5EF4-FFF2-40B4-BE49-F238E27FC236}">
                <a16:creationId xmlns:a16="http://schemas.microsoft.com/office/drawing/2014/main" id="{49AA7460-B9E1-17CF-640D-2B3A19E78940}"/>
              </a:ext>
            </a:extLst>
          </p:cNvPr>
          <p:cNvSpPr/>
          <p:nvPr/>
        </p:nvSpPr>
        <p:spPr>
          <a:xfrm>
            <a:off x="2565399" y="5603921"/>
            <a:ext cx="2879129" cy="877029"/>
          </a:xfrm>
          <a:prstGeom prst="borderCallout1">
            <a:avLst>
              <a:gd name="adj1" fmla="val 1281"/>
              <a:gd name="adj2" fmla="val 32046"/>
              <a:gd name="adj3" fmla="val -53865"/>
              <a:gd name="adj4" fmla="val 10331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Checks for error, by looking for a large amount of data collected immediately</a:t>
            </a:r>
            <a:endParaRPr lang="en-US" sz="1800" dirty="0"/>
          </a:p>
        </p:txBody>
      </p:sp>
      <p:sp>
        <p:nvSpPr>
          <p:cNvPr id="10" name="Callout: Line 9">
            <a:extLst>
              <a:ext uri="{FF2B5EF4-FFF2-40B4-BE49-F238E27FC236}">
                <a16:creationId xmlns:a16="http://schemas.microsoft.com/office/drawing/2014/main" id="{6757E41D-847E-9DE6-C190-D879EAAAD35A}"/>
              </a:ext>
            </a:extLst>
          </p:cNvPr>
          <p:cNvSpPr/>
          <p:nvPr/>
        </p:nvSpPr>
        <p:spPr>
          <a:xfrm>
            <a:off x="6546852" y="5272433"/>
            <a:ext cx="1954974" cy="1419073"/>
          </a:xfrm>
          <a:prstGeom prst="borderCallout1">
            <a:avLst>
              <a:gd name="adj1" fmla="val 257"/>
              <a:gd name="adj2" fmla="val 47520"/>
              <a:gd name="adj3" fmla="val -56816"/>
              <a:gd name="adj4" fmla="val 157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loop if 1) button is pressed, 2) time elapses, or 3&amp;4) an error occurs</a:t>
            </a:r>
          </a:p>
        </p:txBody>
      </p:sp>
      <p:sp>
        <p:nvSpPr>
          <p:cNvPr id="12" name="Callout: Line 11">
            <a:extLst>
              <a:ext uri="{FF2B5EF4-FFF2-40B4-BE49-F238E27FC236}">
                <a16:creationId xmlns:a16="http://schemas.microsoft.com/office/drawing/2014/main" id="{FCD3981E-3F2D-560D-75FF-8DB3B337CA41}"/>
              </a:ext>
            </a:extLst>
          </p:cNvPr>
          <p:cNvSpPr/>
          <p:nvPr/>
        </p:nvSpPr>
        <p:spPr>
          <a:xfrm>
            <a:off x="5097736" y="1135758"/>
            <a:ext cx="2066925" cy="1143729"/>
          </a:xfrm>
          <a:prstGeom prst="borderCallout1">
            <a:avLst>
              <a:gd name="adj1" fmla="val 100069"/>
              <a:gd name="adj2" fmla="val 46710"/>
              <a:gd name="adj3" fmla="val 186691"/>
              <a:gd name="adj4" fmla="val 1343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Displays time limit and elapsed time &amp; calculate if time has elapsed</a:t>
            </a:r>
            <a:endParaRPr lang="en-US" sz="1800" dirty="0"/>
          </a:p>
        </p:txBody>
      </p:sp>
      <p:sp>
        <p:nvSpPr>
          <p:cNvPr id="13" name="Callout: Line 12">
            <a:extLst>
              <a:ext uri="{FF2B5EF4-FFF2-40B4-BE49-F238E27FC236}">
                <a16:creationId xmlns:a16="http://schemas.microsoft.com/office/drawing/2014/main" id="{0AC3707A-691E-0C6F-69C1-EC0EDDDFC49C}"/>
              </a:ext>
            </a:extLst>
          </p:cNvPr>
          <p:cNvSpPr/>
          <p:nvPr/>
        </p:nvSpPr>
        <p:spPr>
          <a:xfrm>
            <a:off x="7272560" y="1426905"/>
            <a:ext cx="1798138" cy="556870"/>
          </a:xfrm>
          <a:prstGeom prst="borderCallout1">
            <a:avLst>
              <a:gd name="adj1" fmla="val 100069"/>
              <a:gd name="adj2" fmla="val 75077"/>
              <a:gd name="adj3" fmla="val 285243"/>
              <a:gd name="adj4" fmla="val 5268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current values in the GUI</a:t>
            </a:r>
          </a:p>
        </p:txBody>
      </p:sp>
      <p:sp>
        <p:nvSpPr>
          <p:cNvPr id="14" name="Callout: Line 13">
            <a:extLst>
              <a:ext uri="{FF2B5EF4-FFF2-40B4-BE49-F238E27FC236}">
                <a16:creationId xmlns:a16="http://schemas.microsoft.com/office/drawing/2014/main" id="{B82FB008-E96D-44B6-E829-9716EA833806}"/>
              </a:ext>
            </a:extLst>
          </p:cNvPr>
          <p:cNvSpPr/>
          <p:nvPr/>
        </p:nvSpPr>
        <p:spPr>
          <a:xfrm>
            <a:off x="848643" y="2016996"/>
            <a:ext cx="2066925" cy="369333"/>
          </a:xfrm>
          <a:prstGeom prst="borderCallout1">
            <a:avLst>
              <a:gd name="adj1" fmla="val 100069"/>
              <a:gd name="adj2" fmla="val 75077"/>
              <a:gd name="adj3" fmla="val 213773"/>
              <a:gd name="adj4" fmla="val 13332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sub_process</a:t>
            </a:r>
            <a:r>
              <a:rPr lang="en-US" sz="1800" dirty="0"/>
              <a:t> data.vi</a:t>
            </a:r>
          </a:p>
        </p:txBody>
      </p:sp>
      <p:sp>
        <p:nvSpPr>
          <p:cNvPr id="16" name="Callout: Line 15">
            <a:extLst>
              <a:ext uri="{FF2B5EF4-FFF2-40B4-BE49-F238E27FC236}">
                <a16:creationId xmlns:a16="http://schemas.microsoft.com/office/drawing/2014/main" id="{9B4289D0-C8B2-8BF5-6ACF-1DFF25A5BF76}"/>
              </a:ext>
            </a:extLst>
          </p:cNvPr>
          <p:cNvSpPr/>
          <p:nvPr/>
        </p:nvSpPr>
        <p:spPr>
          <a:xfrm>
            <a:off x="174824" y="5493243"/>
            <a:ext cx="2159989" cy="866775"/>
          </a:xfrm>
          <a:prstGeom prst="borderCallout1">
            <a:avLst>
              <a:gd name="adj1" fmla="val -332"/>
              <a:gd name="adj2" fmla="val 2590"/>
              <a:gd name="adj3" fmla="val -79524"/>
              <a:gd name="adj4" fmla="val 108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Shift register stores which command column to execute</a:t>
            </a:r>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012730" cy="369332"/>
          </a:xfrm>
          <a:prstGeom prst="rect">
            <a:avLst/>
          </a:prstGeom>
          <a:noFill/>
        </p:spPr>
        <p:txBody>
          <a:bodyPr wrap="none" rtlCol="0">
            <a:spAutoFit/>
          </a:bodyPr>
          <a:lstStyle/>
          <a:p>
            <a:r>
              <a:rPr lang="en-US" i="1" dirty="0"/>
              <a:t>While Loop 4 Part 1</a:t>
            </a:r>
          </a:p>
        </p:txBody>
      </p:sp>
      <p:sp>
        <p:nvSpPr>
          <p:cNvPr id="18" name="Callout: Line 17">
            <a:extLst>
              <a:ext uri="{FF2B5EF4-FFF2-40B4-BE49-F238E27FC236}">
                <a16:creationId xmlns:a16="http://schemas.microsoft.com/office/drawing/2014/main" id="{98FEE342-CC2C-A5D5-2CCA-C3CF7E452D61}"/>
              </a:ext>
            </a:extLst>
          </p:cNvPr>
          <p:cNvSpPr/>
          <p:nvPr/>
        </p:nvSpPr>
        <p:spPr>
          <a:xfrm>
            <a:off x="2247513" y="1032274"/>
            <a:ext cx="2619763" cy="879444"/>
          </a:xfrm>
          <a:prstGeom prst="borderCallout1">
            <a:avLst>
              <a:gd name="adj1" fmla="val 100093"/>
              <a:gd name="adj2" fmla="val 94317"/>
              <a:gd name="adj3" fmla="val 125549"/>
              <a:gd name="adj4" fmla="val 908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data, and when not in debug mode, adds </a:t>
            </a:r>
            <a:r>
              <a:rPr lang="en-US" dirty="0"/>
              <a:t>data to the queue</a:t>
            </a:r>
            <a:endParaRPr lang="en-US" sz="1800" dirty="0"/>
          </a:p>
        </p:txBody>
      </p:sp>
    </p:spTree>
    <p:extLst>
      <p:ext uri="{BB962C8B-B14F-4D97-AF65-F5344CB8AC3E}">
        <p14:creationId xmlns:p14="http://schemas.microsoft.com/office/powerpoint/2010/main" val="112726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11BE904B-902E-CE1A-373F-C406D7BE3743}"/>
              </a:ext>
            </a:extLst>
          </p:cNvPr>
          <p:cNvGraphicFramePr>
            <a:graphicFrameLocks noChangeAspect="1"/>
          </p:cNvGraphicFramePr>
          <p:nvPr>
            <p:extLst>
              <p:ext uri="{D42A27DB-BD31-4B8C-83A1-F6EECF244321}">
                <p14:modId xmlns:p14="http://schemas.microsoft.com/office/powerpoint/2010/main" val="3228542955"/>
              </p:ext>
            </p:extLst>
          </p:nvPr>
        </p:nvGraphicFramePr>
        <p:xfrm>
          <a:off x="117676" y="2749679"/>
          <a:ext cx="8919906" cy="2539399"/>
        </p:xfrm>
        <a:graphic>
          <a:graphicData uri="http://schemas.openxmlformats.org/presentationml/2006/ole">
            <mc:AlternateContent xmlns:mc="http://schemas.openxmlformats.org/markup-compatibility/2006">
              <mc:Choice xmlns:v="urn:schemas-microsoft-com:vml" Requires="v">
                <p:oleObj name="Bitmap Image" r:id="rId2" imgW="7962840" imgH="2266920" progId="PBrush">
                  <p:embed/>
                </p:oleObj>
              </mc:Choice>
              <mc:Fallback>
                <p:oleObj name="Bitmap Image" r:id="rId2" imgW="7962840" imgH="2266920" progId="PBrush">
                  <p:embed/>
                  <p:pic>
                    <p:nvPicPr>
                      <p:cNvPr id="5" name="Object 4">
                        <a:extLst>
                          <a:ext uri="{FF2B5EF4-FFF2-40B4-BE49-F238E27FC236}">
                            <a16:creationId xmlns:a16="http://schemas.microsoft.com/office/drawing/2014/main" id="{11BE904B-902E-CE1A-373F-C406D7BE3743}"/>
                          </a:ext>
                        </a:extLst>
                      </p:cNvPr>
                      <p:cNvPicPr/>
                      <p:nvPr/>
                    </p:nvPicPr>
                    <p:blipFill>
                      <a:blip r:embed="rId3"/>
                      <a:stretch>
                        <a:fillRect/>
                      </a:stretch>
                    </p:blipFill>
                    <p:spPr>
                      <a:xfrm>
                        <a:off x="117676" y="2749679"/>
                        <a:ext cx="8919906" cy="2539399"/>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28</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104775" y="1593853"/>
            <a:ext cx="2066925" cy="866775"/>
          </a:xfrm>
          <a:prstGeom prst="borderCallout1">
            <a:avLst>
              <a:gd name="adj1" fmla="val 100069"/>
              <a:gd name="adj2" fmla="val 75077"/>
              <a:gd name="adj3" fmla="val 162561"/>
              <a:gd name="adj4" fmla="val 595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Converts update rates from seconds to iterations</a:t>
            </a:r>
          </a:p>
        </p:txBody>
      </p:sp>
      <p:sp>
        <p:nvSpPr>
          <p:cNvPr id="8" name="Callout: Line 7">
            <a:extLst>
              <a:ext uri="{FF2B5EF4-FFF2-40B4-BE49-F238E27FC236}">
                <a16:creationId xmlns:a16="http://schemas.microsoft.com/office/drawing/2014/main" id="{4270A58A-C243-980C-9DFC-8AA2EA59239E}"/>
              </a:ext>
            </a:extLst>
          </p:cNvPr>
          <p:cNvSpPr/>
          <p:nvPr/>
        </p:nvSpPr>
        <p:spPr>
          <a:xfrm>
            <a:off x="1763165" y="5420585"/>
            <a:ext cx="1555768" cy="929415"/>
          </a:xfrm>
          <a:prstGeom prst="borderCallout1">
            <a:avLst>
              <a:gd name="adj1" fmla="val -332"/>
              <a:gd name="adj2" fmla="val 22167"/>
              <a:gd name="adj3" fmla="val -101601"/>
              <a:gd name="adj4" fmla="val -132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PID gains in global variable</a:t>
            </a:r>
          </a:p>
        </p:txBody>
      </p:sp>
      <p:sp>
        <p:nvSpPr>
          <p:cNvPr id="9" name="Callout: Line 8">
            <a:extLst>
              <a:ext uri="{FF2B5EF4-FFF2-40B4-BE49-F238E27FC236}">
                <a16:creationId xmlns:a16="http://schemas.microsoft.com/office/drawing/2014/main" id="{49AA7460-B9E1-17CF-640D-2B3A19E78940}"/>
              </a:ext>
            </a:extLst>
          </p:cNvPr>
          <p:cNvSpPr/>
          <p:nvPr/>
        </p:nvSpPr>
        <p:spPr>
          <a:xfrm>
            <a:off x="3531896" y="5260046"/>
            <a:ext cx="1633802" cy="1143729"/>
          </a:xfrm>
          <a:prstGeom prst="borderCallout1">
            <a:avLst>
              <a:gd name="adj1" fmla="val 195"/>
              <a:gd name="adj2" fmla="val 5170"/>
              <a:gd name="adj3" fmla="val -36002"/>
              <a:gd name="adj4" fmla="val -9414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Stores “Run” &amp; “Go” Button actions in global variables</a:t>
            </a:r>
            <a:endParaRPr lang="en-US" sz="1800" dirty="0"/>
          </a:p>
        </p:txBody>
      </p:sp>
      <p:sp>
        <p:nvSpPr>
          <p:cNvPr id="10" name="Callout: Line 9">
            <a:extLst>
              <a:ext uri="{FF2B5EF4-FFF2-40B4-BE49-F238E27FC236}">
                <a16:creationId xmlns:a16="http://schemas.microsoft.com/office/drawing/2014/main" id="{6757E41D-847E-9DE6-C190-D879EAAAD35A}"/>
              </a:ext>
            </a:extLst>
          </p:cNvPr>
          <p:cNvSpPr/>
          <p:nvPr/>
        </p:nvSpPr>
        <p:spPr>
          <a:xfrm>
            <a:off x="6347372" y="5075825"/>
            <a:ext cx="2066925" cy="1143729"/>
          </a:xfrm>
          <a:prstGeom prst="borderCallout1">
            <a:avLst>
              <a:gd name="adj1" fmla="val 28448"/>
              <a:gd name="adj2" fmla="val 422"/>
              <a:gd name="adj3" fmla="val -19383"/>
              <a:gd name="adj4" fmla="val -494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and displays Peltier values based on which control mode is selected</a:t>
            </a:r>
          </a:p>
        </p:txBody>
      </p:sp>
      <p:sp>
        <p:nvSpPr>
          <p:cNvPr id="12" name="Callout: Line 11">
            <a:extLst>
              <a:ext uri="{FF2B5EF4-FFF2-40B4-BE49-F238E27FC236}">
                <a16:creationId xmlns:a16="http://schemas.microsoft.com/office/drawing/2014/main" id="{FCD3981E-3F2D-560D-75FF-8DB3B337CA41}"/>
              </a:ext>
            </a:extLst>
          </p:cNvPr>
          <p:cNvSpPr/>
          <p:nvPr/>
        </p:nvSpPr>
        <p:spPr>
          <a:xfrm>
            <a:off x="2486025" y="1593851"/>
            <a:ext cx="2066925" cy="1143729"/>
          </a:xfrm>
          <a:prstGeom prst="borderCallout1">
            <a:avLst>
              <a:gd name="adj1" fmla="val 100069"/>
              <a:gd name="adj2" fmla="val 13326"/>
              <a:gd name="adj3" fmla="val 163741"/>
              <a:gd name="adj4" fmla="val 372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and displays Peltier values based on which control mode is selected</a:t>
            </a:r>
          </a:p>
        </p:txBody>
      </p:sp>
      <p:sp>
        <p:nvSpPr>
          <p:cNvPr id="13" name="Callout: Line 12">
            <a:extLst>
              <a:ext uri="{FF2B5EF4-FFF2-40B4-BE49-F238E27FC236}">
                <a16:creationId xmlns:a16="http://schemas.microsoft.com/office/drawing/2014/main" id="{0AC3707A-691E-0C6F-69C1-EC0EDDDFC49C}"/>
              </a:ext>
            </a:extLst>
          </p:cNvPr>
          <p:cNvSpPr/>
          <p:nvPr/>
        </p:nvSpPr>
        <p:spPr>
          <a:xfrm>
            <a:off x="7103533" y="1176867"/>
            <a:ext cx="1934049" cy="1406675"/>
          </a:xfrm>
          <a:prstGeom prst="borderCallout1">
            <a:avLst>
              <a:gd name="adj1" fmla="val 100069"/>
              <a:gd name="adj2" fmla="val 75077"/>
              <a:gd name="adj3" fmla="val 121269"/>
              <a:gd name="adj4" fmla="val 6663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t>
            </a:r>
            <a:r>
              <a:rPr lang="en-US" dirty="0"/>
              <a:t>a</a:t>
            </a:r>
            <a:r>
              <a:rPr lang="en-US" sz="1800" dirty="0"/>
              <a:t>mbient and thermal mass temperatures for use in the actuator control</a:t>
            </a:r>
          </a:p>
        </p:txBody>
      </p:sp>
      <p:sp>
        <p:nvSpPr>
          <p:cNvPr id="15" name="Callout: Line 14">
            <a:extLst>
              <a:ext uri="{FF2B5EF4-FFF2-40B4-BE49-F238E27FC236}">
                <a16:creationId xmlns:a16="http://schemas.microsoft.com/office/drawing/2014/main" id="{DFE9B685-6E23-9117-6BAD-9E7E0BF1CCC0}"/>
              </a:ext>
            </a:extLst>
          </p:cNvPr>
          <p:cNvSpPr/>
          <p:nvPr/>
        </p:nvSpPr>
        <p:spPr>
          <a:xfrm>
            <a:off x="4880741" y="2108435"/>
            <a:ext cx="1762125" cy="851887"/>
          </a:xfrm>
          <a:prstGeom prst="borderCallout1">
            <a:avLst>
              <a:gd name="adj1" fmla="val 101187"/>
              <a:gd name="adj2" fmla="val 91294"/>
              <a:gd name="adj3" fmla="val 242725"/>
              <a:gd name="adj4" fmla="val 9995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warning if supply temp exceeds 90°C</a:t>
            </a:r>
          </a:p>
        </p:txBody>
      </p:sp>
      <p:sp>
        <p:nvSpPr>
          <p:cNvPr id="16" name="Callout: Line 15">
            <a:extLst>
              <a:ext uri="{FF2B5EF4-FFF2-40B4-BE49-F238E27FC236}">
                <a16:creationId xmlns:a16="http://schemas.microsoft.com/office/drawing/2014/main" id="{9B4289D0-C8B2-8BF5-6ACF-1DFF25A5BF76}"/>
              </a:ext>
            </a:extLst>
          </p:cNvPr>
          <p:cNvSpPr/>
          <p:nvPr/>
        </p:nvSpPr>
        <p:spPr>
          <a:xfrm>
            <a:off x="117676" y="5420585"/>
            <a:ext cx="1464816" cy="1098748"/>
          </a:xfrm>
          <a:prstGeom prst="borderCallout1">
            <a:avLst>
              <a:gd name="adj1" fmla="val -332"/>
              <a:gd name="adj2" fmla="val 2590"/>
              <a:gd name="adj3" fmla="val -149951"/>
              <a:gd name="adj4" fmla="val 268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control pane displa</a:t>
            </a:r>
            <a:r>
              <a:rPr lang="en-US" dirty="0"/>
              <a:t>y settings</a:t>
            </a:r>
            <a:endParaRPr lang="en-US" sz="1800" dirty="0"/>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012730" cy="369332"/>
          </a:xfrm>
          <a:prstGeom prst="rect">
            <a:avLst/>
          </a:prstGeom>
          <a:noFill/>
        </p:spPr>
        <p:txBody>
          <a:bodyPr wrap="none" rtlCol="0">
            <a:spAutoFit/>
          </a:bodyPr>
          <a:lstStyle/>
          <a:p>
            <a:r>
              <a:rPr lang="en-US" i="1" dirty="0"/>
              <a:t>While Loop 4 Part 2</a:t>
            </a:r>
          </a:p>
        </p:txBody>
      </p:sp>
    </p:spTree>
    <p:extLst>
      <p:ext uri="{BB962C8B-B14F-4D97-AF65-F5344CB8AC3E}">
        <p14:creationId xmlns:p14="http://schemas.microsoft.com/office/powerpoint/2010/main" val="2964320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FCE1480-3A24-FFB7-670C-0E8E7AC1AD9E}"/>
              </a:ext>
            </a:extLst>
          </p:cNvPr>
          <p:cNvPicPr>
            <a:picLocks noChangeAspect="1"/>
          </p:cNvPicPr>
          <p:nvPr/>
        </p:nvPicPr>
        <p:blipFill>
          <a:blip r:embed="rId2"/>
          <a:stretch>
            <a:fillRect/>
          </a:stretch>
        </p:blipFill>
        <p:spPr>
          <a:xfrm>
            <a:off x="1530953" y="1732371"/>
            <a:ext cx="6236684" cy="4180337"/>
          </a:xfrm>
          <a:prstGeom prst="rect">
            <a:avLst/>
          </a:prstGeom>
        </p:spPr>
      </p:pic>
      <p:sp>
        <p:nvSpPr>
          <p:cNvPr id="3" name="Text Placeholder 2">
            <a:extLst>
              <a:ext uri="{FF2B5EF4-FFF2-40B4-BE49-F238E27FC236}">
                <a16:creationId xmlns:a16="http://schemas.microsoft.com/office/drawing/2014/main" id="{F7A7FA04-2AA2-5E3A-8416-D9A07F2FA13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D3A4E4F5-CC0E-F98A-3B31-A8413CB6D074}"/>
              </a:ext>
            </a:extLst>
          </p:cNvPr>
          <p:cNvSpPr>
            <a:spLocks noGrp="1"/>
          </p:cNvSpPr>
          <p:nvPr>
            <p:ph type="sldNum" sz="quarter" idx="17"/>
          </p:nvPr>
        </p:nvSpPr>
        <p:spPr/>
        <p:txBody>
          <a:bodyPr/>
          <a:lstStyle/>
          <a:p>
            <a:fld id="{73DC849C-92BA-4DCF-BE24-28B6DE451287}" type="slidenum">
              <a:rPr lang="en-US" smtClean="0"/>
              <a:t>29</a:t>
            </a:fld>
            <a:endParaRPr lang="en-US" dirty="0"/>
          </a:p>
        </p:txBody>
      </p:sp>
      <p:sp>
        <p:nvSpPr>
          <p:cNvPr id="7" name="Callout: Line 6">
            <a:extLst>
              <a:ext uri="{FF2B5EF4-FFF2-40B4-BE49-F238E27FC236}">
                <a16:creationId xmlns:a16="http://schemas.microsoft.com/office/drawing/2014/main" id="{CC2E446A-332E-02DB-74E9-B0836604EBCB}"/>
              </a:ext>
            </a:extLst>
          </p:cNvPr>
          <p:cNvSpPr/>
          <p:nvPr/>
        </p:nvSpPr>
        <p:spPr>
          <a:xfrm>
            <a:off x="86357" y="3536789"/>
            <a:ext cx="1532893" cy="571500"/>
          </a:xfrm>
          <a:prstGeom prst="borderCallout1">
            <a:avLst>
              <a:gd name="adj1" fmla="val 78402"/>
              <a:gd name="adj2" fmla="val 99932"/>
              <a:gd name="adj3" fmla="val 58947"/>
              <a:gd name="adj4" fmla="val 10942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if an error occurred</a:t>
            </a:r>
          </a:p>
        </p:txBody>
      </p:sp>
      <p:sp>
        <p:nvSpPr>
          <p:cNvPr id="10" name="Callout: Line 9">
            <a:extLst>
              <a:ext uri="{FF2B5EF4-FFF2-40B4-BE49-F238E27FC236}">
                <a16:creationId xmlns:a16="http://schemas.microsoft.com/office/drawing/2014/main" id="{6757E41D-847E-9DE6-C190-D879EAAAD35A}"/>
              </a:ext>
            </a:extLst>
          </p:cNvPr>
          <p:cNvSpPr/>
          <p:nvPr/>
        </p:nvSpPr>
        <p:spPr>
          <a:xfrm>
            <a:off x="7431497" y="4149725"/>
            <a:ext cx="1423842" cy="1095375"/>
          </a:xfrm>
          <a:prstGeom prst="borderCallout1">
            <a:avLst>
              <a:gd name="adj1" fmla="val -422"/>
              <a:gd name="adj2" fmla="val 13632"/>
              <a:gd name="adj3" fmla="val -28010"/>
              <a:gd name="adj4" fmla="val -43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Removes the Peltier sub-vis from the subpanels</a:t>
            </a:r>
          </a:p>
        </p:txBody>
      </p:sp>
      <p:sp>
        <p:nvSpPr>
          <p:cNvPr id="12" name="Callout: Line 11">
            <a:extLst>
              <a:ext uri="{FF2B5EF4-FFF2-40B4-BE49-F238E27FC236}">
                <a16:creationId xmlns:a16="http://schemas.microsoft.com/office/drawing/2014/main" id="{FCD3981E-3F2D-560D-75FF-8DB3B337CA41}"/>
              </a:ext>
            </a:extLst>
          </p:cNvPr>
          <p:cNvSpPr/>
          <p:nvPr/>
        </p:nvSpPr>
        <p:spPr>
          <a:xfrm>
            <a:off x="4848226" y="1069230"/>
            <a:ext cx="2390775" cy="357187"/>
          </a:xfrm>
          <a:prstGeom prst="borderCallout1">
            <a:avLst>
              <a:gd name="adj1" fmla="val 98647"/>
              <a:gd name="adj2" fmla="val 18346"/>
              <a:gd name="adj3" fmla="val 406189"/>
              <a:gd name="adj4" fmla="val -61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err="1"/>
              <a:t>sub_save</a:t>
            </a:r>
            <a:r>
              <a:rPr lang="en-US" sz="1800" dirty="0"/>
              <a:t> output files.vi</a:t>
            </a:r>
          </a:p>
        </p:txBody>
      </p:sp>
      <p:sp>
        <p:nvSpPr>
          <p:cNvPr id="13" name="Callout: Line 12">
            <a:extLst>
              <a:ext uri="{FF2B5EF4-FFF2-40B4-BE49-F238E27FC236}">
                <a16:creationId xmlns:a16="http://schemas.microsoft.com/office/drawing/2014/main" id="{0AC3707A-691E-0C6F-69C1-EC0EDDDFC49C}"/>
              </a:ext>
            </a:extLst>
          </p:cNvPr>
          <p:cNvSpPr/>
          <p:nvPr/>
        </p:nvSpPr>
        <p:spPr>
          <a:xfrm>
            <a:off x="7514286" y="5912708"/>
            <a:ext cx="1284214" cy="851887"/>
          </a:xfrm>
          <a:prstGeom prst="borderCallout1">
            <a:avLst>
              <a:gd name="adj1" fmla="val 5030"/>
              <a:gd name="adj2" fmla="val -82"/>
              <a:gd name="adj3" fmla="val -16055"/>
              <a:gd name="adj4" fmla="val -167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a:t>
            </a:r>
            <a:r>
              <a:rPr lang="en-US" sz="1800" i="1" dirty="0"/>
              <a:t>While </a:t>
            </a:r>
            <a:r>
              <a:rPr lang="en-US" i="1" dirty="0"/>
              <a:t>L</a:t>
            </a:r>
            <a:r>
              <a:rPr lang="en-US" sz="1800" i="1" dirty="0"/>
              <a:t>oop 3</a:t>
            </a:r>
          </a:p>
        </p:txBody>
      </p:sp>
      <p:sp>
        <p:nvSpPr>
          <p:cNvPr id="14" name="Callout: Line 13">
            <a:extLst>
              <a:ext uri="{FF2B5EF4-FFF2-40B4-BE49-F238E27FC236}">
                <a16:creationId xmlns:a16="http://schemas.microsoft.com/office/drawing/2014/main" id="{B82FB008-E96D-44B6-E829-9716EA833806}"/>
              </a:ext>
            </a:extLst>
          </p:cNvPr>
          <p:cNvSpPr/>
          <p:nvPr/>
        </p:nvSpPr>
        <p:spPr>
          <a:xfrm>
            <a:off x="2753519" y="982043"/>
            <a:ext cx="1633539" cy="665162"/>
          </a:xfrm>
          <a:prstGeom prst="borderCallout1">
            <a:avLst>
              <a:gd name="adj1" fmla="val 100069"/>
              <a:gd name="adj2" fmla="val 75077"/>
              <a:gd name="adj3" fmla="val 198151"/>
              <a:gd name="adj4" fmla="val 949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Saves data if no error occurred</a:t>
            </a:r>
          </a:p>
        </p:txBody>
      </p:sp>
      <p:sp>
        <p:nvSpPr>
          <p:cNvPr id="16" name="Callout: Line 15">
            <a:extLst>
              <a:ext uri="{FF2B5EF4-FFF2-40B4-BE49-F238E27FC236}">
                <a16:creationId xmlns:a16="http://schemas.microsoft.com/office/drawing/2014/main" id="{9B4289D0-C8B2-8BF5-6ACF-1DFF25A5BF76}"/>
              </a:ext>
            </a:extLst>
          </p:cNvPr>
          <p:cNvSpPr/>
          <p:nvPr/>
        </p:nvSpPr>
        <p:spPr>
          <a:xfrm>
            <a:off x="148167" y="1987281"/>
            <a:ext cx="1497652" cy="576578"/>
          </a:xfrm>
          <a:prstGeom prst="borderCallout1">
            <a:avLst>
              <a:gd name="adj1" fmla="val 29769"/>
              <a:gd name="adj2" fmla="val 99892"/>
              <a:gd name="adj3" fmla="val 36512"/>
              <a:gd name="adj4" fmla="val 16086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Stops saving Peltier values</a:t>
            </a:r>
          </a:p>
        </p:txBody>
      </p:sp>
      <p:sp>
        <p:nvSpPr>
          <p:cNvPr id="17" name="TextBox 16">
            <a:extLst>
              <a:ext uri="{FF2B5EF4-FFF2-40B4-BE49-F238E27FC236}">
                <a16:creationId xmlns:a16="http://schemas.microsoft.com/office/drawing/2014/main" id="{F2AF2705-BA87-D73D-984B-DBFD5510773E}"/>
              </a:ext>
            </a:extLst>
          </p:cNvPr>
          <p:cNvSpPr txBox="1"/>
          <p:nvPr/>
        </p:nvSpPr>
        <p:spPr>
          <a:xfrm>
            <a:off x="0" y="945292"/>
            <a:ext cx="2153282" cy="369332"/>
          </a:xfrm>
          <a:prstGeom prst="rect">
            <a:avLst/>
          </a:prstGeom>
          <a:noFill/>
        </p:spPr>
        <p:txBody>
          <a:bodyPr wrap="none" rtlCol="0">
            <a:spAutoFit/>
          </a:bodyPr>
          <a:lstStyle/>
          <a:p>
            <a:r>
              <a:rPr lang="en-US" i="1" dirty="0"/>
              <a:t>Sequence Structure 2</a:t>
            </a:r>
          </a:p>
        </p:txBody>
      </p:sp>
      <p:cxnSp>
        <p:nvCxnSpPr>
          <p:cNvPr id="18" name="Straight Arrow Connector 17">
            <a:extLst>
              <a:ext uri="{FF2B5EF4-FFF2-40B4-BE49-F238E27FC236}">
                <a16:creationId xmlns:a16="http://schemas.microsoft.com/office/drawing/2014/main" id="{57D8E066-AF97-1B57-B264-E28B9529013A}"/>
              </a:ext>
            </a:extLst>
          </p:cNvPr>
          <p:cNvCxnSpPr>
            <a:cxnSpLocks/>
          </p:cNvCxnSpPr>
          <p:nvPr/>
        </p:nvCxnSpPr>
        <p:spPr>
          <a:xfrm>
            <a:off x="1619250" y="3971925"/>
            <a:ext cx="123825" cy="1778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Callout: Line 20">
            <a:extLst>
              <a:ext uri="{FF2B5EF4-FFF2-40B4-BE49-F238E27FC236}">
                <a16:creationId xmlns:a16="http://schemas.microsoft.com/office/drawing/2014/main" id="{70F13FD7-02B2-7A1E-BBA5-21EEDE14B2FB}"/>
              </a:ext>
            </a:extLst>
          </p:cNvPr>
          <p:cNvSpPr/>
          <p:nvPr/>
        </p:nvSpPr>
        <p:spPr>
          <a:xfrm>
            <a:off x="2837880" y="5629206"/>
            <a:ext cx="1464816" cy="1098748"/>
          </a:xfrm>
          <a:prstGeom prst="borderCallout1">
            <a:avLst>
              <a:gd name="adj1" fmla="val -332"/>
              <a:gd name="adj2" fmla="val 65592"/>
              <a:gd name="adj3" fmla="val -83682"/>
              <a:gd name="adj4" fmla="val 2970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control pane displa</a:t>
            </a:r>
            <a:r>
              <a:rPr lang="en-US" dirty="0"/>
              <a:t>y settings</a:t>
            </a:r>
            <a:endParaRPr lang="en-US" sz="1800" dirty="0"/>
          </a:p>
        </p:txBody>
      </p:sp>
      <p:cxnSp>
        <p:nvCxnSpPr>
          <p:cNvPr id="22" name="Straight Arrow Connector 21">
            <a:extLst>
              <a:ext uri="{FF2B5EF4-FFF2-40B4-BE49-F238E27FC236}">
                <a16:creationId xmlns:a16="http://schemas.microsoft.com/office/drawing/2014/main" id="{592D2082-49A4-2F36-5F0E-50A3A4CB0FF3}"/>
              </a:ext>
            </a:extLst>
          </p:cNvPr>
          <p:cNvCxnSpPr>
            <a:cxnSpLocks/>
          </p:cNvCxnSpPr>
          <p:nvPr/>
        </p:nvCxnSpPr>
        <p:spPr>
          <a:xfrm flipV="1">
            <a:off x="3822700" y="5126567"/>
            <a:ext cx="1769533" cy="50263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6" name="Callout: Line 25">
            <a:extLst>
              <a:ext uri="{FF2B5EF4-FFF2-40B4-BE49-F238E27FC236}">
                <a16:creationId xmlns:a16="http://schemas.microsoft.com/office/drawing/2014/main" id="{F8DC1148-3AFB-1BCD-63D9-D7CD9F02AB87}"/>
              </a:ext>
            </a:extLst>
          </p:cNvPr>
          <p:cNvSpPr/>
          <p:nvPr/>
        </p:nvSpPr>
        <p:spPr>
          <a:xfrm>
            <a:off x="5491493" y="5969598"/>
            <a:ext cx="1811895" cy="584760"/>
          </a:xfrm>
          <a:prstGeom prst="borderCallout1">
            <a:avLst>
              <a:gd name="adj1" fmla="val -422"/>
              <a:gd name="adj2" fmla="val 78818"/>
              <a:gd name="adj3" fmla="val -254542"/>
              <a:gd name="adj4" fmla="val 375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the Peltier controller sub-vis</a:t>
            </a:r>
          </a:p>
        </p:txBody>
      </p:sp>
    </p:spTree>
    <p:extLst>
      <p:ext uri="{BB962C8B-B14F-4D97-AF65-F5344CB8AC3E}">
        <p14:creationId xmlns:p14="http://schemas.microsoft.com/office/powerpoint/2010/main" val="304191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4224BB9-091A-EF44-12D0-AF785F21FC50}"/>
              </a:ext>
            </a:extLst>
          </p:cNvPr>
          <p:cNvSpPr>
            <a:spLocks noGrp="1"/>
          </p:cNvSpPr>
          <p:nvPr>
            <p:ph type="body" sz="quarter" idx="13"/>
          </p:nvPr>
        </p:nvSpPr>
        <p:spPr>
          <a:xfrm>
            <a:off x="2349500" y="1241755"/>
            <a:ext cx="6270520" cy="5145418"/>
          </a:xfrm>
        </p:spPr>
        <p:txBody>
          <a:bodyPr>
            <a:normAutofit lnSpcReduction="10000"/>
          </a:bodyPr>
          <a:lstStyle/>
          <a:p>
            <a:pPr marL="342900" lvl="1" indent="-342900">
              <a:buFont typeface="Arial" panose="020B0604020202020204" pitchFamily="34" charset="0"/>
              <a:buChar char="•"/>
            </a:pPr>
            <a:r>
              <a:rPr lang="en-US" sz="2000" dirty="0">
                <a:solidFill>
                  <a:schemeClr val="tx1">
                    <a:lumMod val="65000"/>
                    <a:lumOff val="35000"/>
                  </a:schemeClr>
                </a:solidFill>
              </a:rPr>
              <a:t>This code requires three programs to be installed on the operating computer</a:t>
            </a:r>
          </a:p>
          <a:p>
            <a:pPr marL="891540" lvl="3" indent="-342900"/>
            <a:r>
              <a:rPr lang="en-US" sz="1600" dirty="0">
                <a:solidFill>
                  <a:schemeClr val="tx1">
                    <a:lumMod val="65000"/>
                    <a:lumOff val="35000"/>
                  </a:schemeClr>
                </a:solidFill>
              </a:rPr>
              <a:t>NI LabVIEW 2020 is needed to run the data acquisition code and related sub-processes</a:t>
            </a:r>
          </a:p>
          <a:p>
            <a:pPr marL="1348740" lvl="4" indent="-342900"/>
            <a:r>
              <a:rPr lang="en-US" sz="1600" dirty="0">
                <a:solidFill>
                  <a:schemeClr val="tx1">
                    <a:lumMod val="65000"/>
                    <a:lumOff val="35000"/>
                  </a:schemeClr>
                </a:solidFill>
              </a:rPr>
              <a:t>The LabView code collects data and processes it, providing both real-time control and visualization and the ability to save the collected data.</a:t>
            </a:r>
          </a:p>
          <a:p>
            <a:pPr marL="1348740" lvl="4" indent="-342900"/>
            <a:r>
              <a:rPr lang="en-US" sz="1600" dirty="0">
                <a:solidFill>
                  <a:schemeClr val="tx1">
                    <a:lumMod val="65000"/>
                    <a:lumOff val="35000"/>
                  </a:schemeClr>
                </a:solidFill>
              </a:rPr>
              <a:t>It also allows the user to control the Peltier Junctions</a:t>
            </a:r>
          </a:p>
          <a:p>
            <a:pPr marL="1348740" lvl="4" indent="-342900"/>
            <a:r>
              <a:rPr lang="en-US" sz="1600" dirty="0">
                <a:solidFill>
                  <a:schemeClr val="tx1">
                    <a:lumMod val="65000"/>
                    <a:lumOff val="35000"/>
                  </a:schemeClr>
                </a:solidFill>
              </a:rPr>
              <a:t>The ULX for NI LabView package must be installed for the code to operate correctly</a:t>
            </a:r>
          </a:p>
          <a:p>
            <a:pPr marL="891540" lvl="3" indent="-342900">
              <a:buFont typeface="Arial" panose="020B0604020202020204" pitchFamily="34" charset="0"/>
              <a:buChar char="•"/>
            </a:pPr>
            <a:r>
              <a:rPr lang="en-US" sz="1600" dirty="0">
                <a:solidFill>
                  <a:schemeClr val="tx1">
                    <a:lumMod val="65000"/>
                    <a:lumOff val="35000"/>
                  </a:schemeClr>
                </a:solidFill>
              </a:rPr>
              <a:t>Microsoft Excel is needed to edit the Input, Calibration and Channels files</a:t>
            </a:r>
          </a:p>
          <a:p>
            <a:pPr marL="1348740" lvl="4" indent="-342900"/>
            <a:r>
              <a:rPr lang="en-US" sz="1600" dirty="0">
                <a:solidFill>
                  <a:schemeClr val="tx1">
                    <a:lumMod val="65000"/>
                    <a:lumOff val="35000"/>
                  </a:schemeClr>
                </a:solidFill>
              </a:rPr>
              <a:t>.csv files are used to pass information into the code</a:t>
            </a:r>
          </a:p>
          <a:p>
            <a:pPr marL="1348740" lvl="4" indent="-342900"/>
            <a:r>
              <a:rPr lang="en-US" sz="1600" dirty="0">
                <a:solidFill>
                  <a:schemeClr val="tx1">
                    <a:lumMod val="65000"/>
                    <a:lumOff val="35000"/>
                  </a:schemeClr>
                </a:solidFill>
              </a:rPr>
              <a:t>These files have a predesignated structure that must be followed for the code to operate correctly (see Section XX)</a:t>
            </a:r>
          </a:p>
          <a:p>
            <a:pPr marL="891540" lvl="3" indent="-342900"/>
            <a:r>
              <a:rPr lang="en-US" sz="1600" dirty="0" err="1">
                <a:solidFill>
                  <a:schemeClr val="tx1">
                    <a:lumMod val="65000"/>
                    <a:lumOff val="35000"/>
                  </a:schemeClr>
                </a:solidFill>
              </a:rPr>
              <a:t>InstaCal</a:t>
            </a:r>
            <a:r>
              <a:rPr lang="en-US" sz="1600" dirty="0">
                <a:solidFill>
                  <a:schemeClr val="tx1">
                    <a:lumMod val="65000"/>
                    <a:lumOff val="35000"/>
                  </a:schemeClr>
                </a:solidFill>
              </a:rPr>
              <a:t> is needed to configure the Omega DAQs and set the calibration parameters for the thermistors</a:t>
            </a:r>
          </a:p>
          <a:p>
            <a:pPr marL="1348740" lvl="4" indent="-342900"/>
            <a:r>
              <a:rPr lang="en-US" sz="1600" dirty="0">
                <a:solidFill>
                  <a:schemeClr val="tx1">
                    <a:lumMod val="65000"/>
                    <a:lumOff val="35000"/>
                  </a:schemeClr>
                </a:solidFill>
              </a:rPr>
              <a:t>The installation instructions for this software can be found in the ULX Quick Start Manual</a:t>
            </a:r>
          </a:p>
        </p:txBody>
      </p:sp>
      <p:sp>
        <p:nvSpPr>
          <p:cNvPr id="3" name="Text Placeholder 2">
            <a:extLst>
              <a:ext uri="{FF2B5EF4-FFF2-40B4-BE49-F238E27FC236}">
                <a16:creationId xmlns:a16="http://schemas.microsoft.com/office/drawing/2014/main" id="{767FAADD-FC1D-E177-44A1-A0BC8DE584DE}"/>
              </a:ext>
            </a:extLst>
          </p:cNvPr>
          <p:cNvSpPr>
            <a:spLocks noGrp="1"/>
          </p:cNvSpPr>
          <p:nvPr>
            <p:ph type="body" sz="quarter" idx="14"/>
          </p:nvPr>
        </p:nvSpPr>
        <p:spPr/>
        <p:txBody>
          <a:bodyPr/>
          <a:lstStyle/>
          <a:p>
            <a:r>
              <a:rPr lang="en-US" dirty="0"/>
              <a:t>Installation - Required Programs</a:t>
            </a:r>
          </a:p>
        </p:txBody>
      </p:sp>
      <p:sp>
        <p:nvSpPr>
          <p:cNvPr id="4" name="Slide Number Placeholder 3">
            <a:extLst>
              <a:ext uri="{FF2B5EF4-FFF2-40B4-BE49-F238E27FC236}">
                <a16:creationId xmlns:a16="http://schemas.microsoft.com/office/drawing/2014/main" id="{C7EE5DBC-9B32-E224-EE54-748A1EA5CB6F}"/>
              </a:ext>
            </a:extLst>
          </p:cNvPr>
          <p:cNvSpPr>
            <a:spLocks noGrp="1"/>
          </p:cNvSpPr>
          <p:nvPr>
            <p:ph type="sldNum" sz="quarter" idx="17"/>
          </p:nvPr>
        </p:nvSpPr>
        <p:spPr/>
        <p:txBody>
          <a:bodyPr/>
          <a:lstStyle/>
          <a:p>
            <a:fld id="{73DC849C-92BA-4DCF-BE24-28B6DE451287}" type="slidenum">
              <a:rPr lang="en-US" smtClean="0"/>
              <a:t>3</a:t>
            </a:fld>
            <a:endParaRPr lang="en-US"/>
          </a:p>
        </p:txBody>
      </p:sp>
      <p:pic>
        <p:nvPicPr>
          <p:cNvPr id="1026" name="Picture 2" descr="LabVIEW 2020 - LabVIEW Wiki">
            <a:extLst>
              <a:ext uri="{FF2B5EF4-FFF2-40B4-BE49-F238E27FC236}">
                <a16:creationId xmlns:a16="http://schemas.microsoft.com/office/drawing/2014/main" id="{19CB3C5A-CD40-B872-7AB1-24C6CDDE1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80" y="1475799"/>
            <a:ext cx="1444520" cy="14445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CB2578C-0778-9CC2-67C1-B5538D29EF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521" y="3429000"/>
            <a:ext cx="1347279" cy="124897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7E2C27D-34ED-0949-3D01-37406E01EB42}"/>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9836" b="93443" l="9375" r="89063">
                        <a14:foregroundMark x1="28125" y1="86885" x2="28125" y2="86885"/>
                        <a14:foregroundMark x1="85938" y1="93443" x2="85938" y2="93443"/>
                        <a14:backgroundMark x1="87500" y1="96721" x2="87500" y2="96721"/>
                        <a14:backgroundMark x1="89063" y1="93443" x2="89063" y2="93443"/>
                        <a14:backgroundMark x1="84375" y1="96721" x2="84375" y2="96721"/>
                        <a14:backgroundMark x1="84375" y1="86885" x2="84375" y2="86885"/>
                      </a14:backgroundRemoval>
                    </a14:imgEffect>
                  </a14:imgLayer>
                </a14:imgProps>
              </a:ext>
            </a:extLst>
          </a:blip>
          <a:stretch>
            <a:fillRect/>
          </a:stretch>
        </p:blipFill>
        <p:spPr>
          <a:xfrm>
            <a:off x="359284" y="4865987"/>
            <a:ext cx="1513615" cy="1442664"/>
          </a:xfrm>
          <a:prstGeom prst="rect">
            <a:avLst/>
          </a:prstGeom>
        </p:spPr>
      </p:pic>
    </p:spTree>
    <p:extLst>
      <p:ext uri="{BB962C8B-B14F-4D97-AF65-F5344CB8AC3E}">
        <p14:creationId xmlns:p14="http://schemas.microsoft.com/office/powerpoint/2010/main" val="28595787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30</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4036333857"/>
              </p:ext>
            </p:extLst>
          </p:nvPr>
        </p:nvGraphicFramePr>
        <p:xfrm>
          <a:off x="104776" y="1057275"/>
          <a:ext cx="8896350" cy="564996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262005">
                <a:tc>
                  <a:txBody>
                    <a:bodyPr/>
                    <a:lstStyle/>
                    <a:p>
                      <a:r>
                        <a:rPr lang="en-US" dirty="0"/>
                        <a:t># of sensors</a:t>
                      </a:r>
                    </a:p>
                  </a:txBody>
                  <a:tcPr/>
                </a:tc>
                <a:tc>
                  <a:txBody>
                    <a:bodyPr/>
                    <a:lstStyle/>
                    <a:p>
                      <a:r>
                        <a:rPr lang="en-US" dirty="0"/>
                        <a:t>Long</a:t>
                      </a:r>
                    </a:p>
                  </a:txBody>
                  <a:tcPr/>
                </a:tc>
                <a:tc>
                  <a:txBody>
                    <a:bodyPr/>
                    <a:lstStyle/>
                    <a:p>
                      <a:r>
                        <a:rPr lang="en-US" dirty="0"/>
                        <a:t># of rows to be taken from Channels.csv</a:t>
                      </a:r>
                    </a:p>
                  </a:txBody>
                  <a:tcPr/>
                </a:tc>
                <a:tc>
                  <a:txBody>
                    <a:bodyPr/>
                    <a:lstStyle/>
                    <a:p>
                      <a:r>
                        <a:rPr lang="en-US" dirty="0" err="1"/>
                        <a:t>sub_acquire</a:t>
                      </a:r>
                      <a:r>
                        <a:rPr lang="en-US" dirty="0"/>
                        <a:t> user input</a:t>
                      </a:r>
                    </a:p>
                  </a:txBody>
                  <a:tcPr/>
                </a:tc>
                <a:extLst>
                  <a:ext uri="{0D108BD9-81ED-4DB2-BD59-A6C34878D82A}">
                    <a16:rowId xmlns:a16="http://schemas.microsoft.com/office/drawing/2014/main" val="2413916662"/>
                  </a:ext>
                </a:extLst>
              </a:tr>
              <a:tr h="364873">
                <a:tc>
                  <a:txBody>
                    <a:bodyPr/>
                    <a:lstStyle/>
                    <a:p>
                      <a:r>
                        <a:rPr lang="en-US" dirty="0"/>
                        <a:t># of ThM</a:t>
                      </a:r>
                    </a:p>
                  </a:txBody>
                  <a:tcPr/>
                </a:tc>
                <a:tc>
                  <a:txBody>
                    <a:bodyPr/>
                    <a:lstStyle/>
                    <a:p>
                      <a:r>
                        <a:rPr lang="en-US" dirty="0"/>
                        <a:t>Long</a:t>
                      </a:r>
                    </a:p>
                  </a:txBody>
                  <a:tcPr/>
                </a:tc>
                <a:tc>
                  <a:txBody>
                    <a:bodyPr/>
                    <a:lstStyle/>
                    <a:p>
                      <a:r>
                        <a:rPr lang="en-US" dirty="0"/>
                        <a:t># of Thermal Masses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482345507"/>
                  </a:ext>
                </a:extLst>
              </a:tr>
              <a:tr h="0">
                <a:tc>
                  <a:txBody>
                    <a:bodyPr/>
                    <a:lstStyle/>
                    <a:p>
                      <a:r>
                        <a:rPr lang="en-US" dirty="0"/>
                        <a:t># of USB DAQ</a:t>
                      </a:r>
                    </a:p>
                  </a:txBody>
                  <a:tcPr/>
                </a:tc>
                <a:tc>
                  <a:txBody>
                    <a:bodyPr/>
                    <a:lstStyle/>
                    <a:p>
                      <a:r>
                        <a:rPr lang="en-US" dirty="0"/>
                        <a:t>Long</a:t>
                      </a:r>
                    </a:p>
                  </a:txBody>
                  <a:tcPr/>
                </a:tc>
                <a:tc>
                  <a:txBody>
                    <a:bodyPr/>
                    <a:lstStyle/>
                    <a:p>
                      <a:r>
                        <a:rPr lang="en-US" dirty="0"/>
                        <a:t># of Omega DAQs to be added to task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3003909032"/>
                  </a:ext>
                </a:extLst>
              </a:tr>
              <a:tr h="0">
                <a:tc>
                  <a:txBody>
                    <a:bodyPr/>
                    <a:lstStyle/>
                    <a:p>
                      <a:r>
                        <a:rPr lang="en-US" dirty="0"/>
                        <a:t>Control Mode</a:t>
                      </a:r>
                    </a:p>
                  </a:txBody>
                  <a:tcPr/>
                </a:tc>
                <a:tc>
                  <a:txBody>
                    <a:bodyPr/>
                    <a:lstStyle/>
                    <a:p>
                      <a:r>
                        <a:rPr lang="en-US" dirty="0"/>
                        <a:t>Long</a:t>
                      </a:r>
                    </a:p>
                  </a:txBody>
                  <a:tcPr/>
                </a:tc>
                <a:tc>
                  <a:txBody>
                    <a:bodyPr/>
                    <a:lstStyle/>
                    <a:p>
                      <a:r>
                        <a:rPr lang="en-US" dirty="0"/>
                        <a:t>Control mode (see slide XX)</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1444433846"/>
                  </a:ext>
                </a:extLst>
              </a:tr>
              <a:tr h="0">
                <a:tc>
                  <a:txBody>
                    <a:bodyPr/>
                    <a:lstStyle/>
                    <a:p>
                      <a:r>
                        <a:rPr lang="en-US" dirty="0"/>
                        <a:t>Timer Length</a:t>
                      </a:r>
                    </a:p>
                  </a:txBody>
                  <a:tcPr/>
                </a:tc>
                <a:tc>
                  <a:txBody>
                    <a:bodyPr/>
                    <a:lstStyle/>
                    <a:p>
                      <a:r>
                        <a:rPr lang="en-US" dirty="0"/>
                        <a:t>Double</a:t>
                      </a:r>
                    </a:p>
                  </a:txBody>
                  <a:tcPr/>
                </a:tc>
                <a:tc>
                  <a:txBody>
                    <a:bodyPr/>
                    <a:lstStyle/>
                    <a:p>
                      <a:r>
                        <a:rPr lang="en-US" dirty="0"/>
                        <a:t>Timer length for timed mode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1759732188"/>
                  </a:ext>
                </a:extLst>
              </a:tr>
              <a:tr h="364873">
                <a:tc>
                  <a:txBody>
                    <a:bodyPr/>
                    <a:lstStyle/>
                    <a:p>
                      <a:r>
                        <a:rPr lang="en-US" dirty="0"/>
                        <a:t>File Name</a:t>
                      </a:r>
                    </a:p>
                  </a:txBody>
                  <a:tcPr/>
                </a:tc>
                <a:tc>
                  <a:txBody>
                    <a:bodyPr/>
                    <a:lstStyle/>
                    <a:p>
                      <a:r>
                        <a:rPr lang="en-US" dirty="0"/>
                        <a:t>String</a:t>
                      </a:r>
                    </a:p>
                  </a:txBody>
                  <a:tcPr/>
                </a:tc>
                <a:tc>
                  <a:txBody>
                    <a:bodyPr/>
                    <a:lstStyle/>
                    <a:p>
                      <a:r>
                        <a:rPr lang="en-US" dirty="0"/>
                        <a:t>Name for save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2531981608"/>
                  </a:ext>
                </a:extLst>
              </a:tr>
              <a:tr h="0">
                <a:tc>
                  <a:txBody>
                    <a:bodyPr/>
                    <a:lstStyle/>
                    <a:p>
                      <a:r>
                        <a:rPr lang="en-US" dirty="0"/>
                        <a:t>Path</a:t>
                      </a:r>
                    </a:p>
                  </a:txBody>
                  <a:tcPr/>
                </a:tc>
                <a:tc>
                  <a:txBody>
                    <a:bodyPr/>
                    <a:lstStyle/>
                    <a:p>
                      <a:r>
                        <a:rPr lang="en-US" dirty="0"/>
                        <a:t>File Path</a:t>
                      </a:r>
                    </a:p>
                  </a:txBody>
                  <a:tcPr/>
                </a:tc>
                <a:tc>
                  <a:txBody>
                    <a:bodyPr/>
                    <a:lstStyle/>
                    <a:p>
                      <a:r>
                        <a:rPr lang="en-US" dirty="0"/>
                        <a:t>Path for new save folder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734528054"/>
                  </a:ext>
                </a:extLst>
              </a:tr>
              <a:tr h="680970">
                <a:tc>
                  <a:txBody>
                    <a:bodyPr/>
                    <a:lstStyle/>
                    <a:p>
                      <a:r>
                        <a:rPr lang="en-US" dirty="0"/>
                        <a:t>Sensor Descriptions</a:t>
                      </a:r>
                    </a:p>
                  </a:txBody>
                  <a:tcPr/>
                </a:tc>
                <a:tc>
                  <a:txBody>
                    <a:bodyPr/>
                    <a:lstStyle/>
                    <a:p>
                      <a:r>
                        <a:rPr lang="en-US" dirty="0"/>
                        <a:t>2D array of String</a:t>
                      </a:r>
                    </a:p>
                  </a:txBody>
                  <a:tcPr/>
                </a:tc>
                <a:tc>
                  <a:txBody>
                    <a:bodyPr/>
                    <a:lstStyle/>
                    <a:p>
                      <a:r>
                        <a:rPr lang="en-US" dirty="0"/>
                        <a:t>Parameter, Unit, DAQ Channel, &amp; Sensor Type taken from Channels.csv</a:t>
                      </a:r>
                    </a:p>
                  </a:txBody>
                  <a:tcPr/>
                </a:tc>
                <a:tc>
                  <a:txBody>
                    <a:bodyPr/>
                    <a:lstStyle/>
                    <a:p>
                      <a:r>
                        <a:rPr lang="en-US" dirty="0" err="1"/>
                        <a:t>sub_process</a:t>
                      </a:r>
                      <a:r>
                        <a:rPr lang="en-US" dirty="0"/>
                        <a:t> channels</a:t>
                      </a:r>
                    </a:p>
                  </a:txBody>
                  <a:tcPr/>
                </a:tc>
                <a:extLst>
                  <a:ext uri="{0D108BD9-81ED-4DB2-BD59-A6C34878D82A}">
                    <a16:rowId xmlns:a16="http://schemas.microsoft.com/office/drawing/2014/main" val="2389213180"/>
                  </a:ext>
                </a:extLst>
              </a:tr>
              <a:tr h="680970">
                <a:tc>
                  <a:txBody>
                    <a:bodyPr/>
                    <a:lstStyle/>
                    <a:p>
                      <a:r>
                        <a:rPr lang="en-US" dirty="0"/>
                        <a:t>Sensor Labels</a:t>
                      </a:r>
                    </a:p>
                  </a:txBody>
                  <a:tcPr/>
                </a:tc>
                <a:tc>
                  <a:txBody>
                    <a:bodyPr/>
                    <a:lstStyle/>
                    <a:p>
                      <a:r>
                        <a:rPr lang="en-US" dirty="0"/>
                        <a:t>2D array of Long</a:t>
                      </a:r>
                    </a:p>
                  </a:txBody>
                  <a:tcPr/>
                </a:tc>
                <a:tc>
                  <a:txBody>
                    <a:bodyPr/>
                    <a:lstStyle/>
                    <a:p>
                      <a:r>
                        <a:rPr lang="en-US" dirty="0"/>
                        <a:t>Calibration Type and GUI Output # taken from Channels.csv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sub_process</a:t>
                      </a:r>
                      <a:r>
                        <a:rPr lang="en-US" dirty="0"/>
                        <a:t> channels</a:t>
                      </a:r>
                    </a:p>
                  </a:txBody>
                  <a:tcPr/>
                </a:tc>
                <a:extLst>
                  <a:ext uri="{0D108BD9-81ED-4DB2-BD59-A6C34878D82A}">
                    <a16:rowId xmlns:a16="http://schemas.microsoft.com/office/drawing/2014/main" val="4132612972"/>
                  </a:ext>
                </a:extLst>
              </a:tr>
              <a:tr h="680970">
                <a:tc>
                  <a:txBody>
                    <a:bodyPr/>
                    <a:lstStyle/>
                    <a:p>
                      <a:r>
                        <a:rPr lang="en-US" dirty="0"/>
                        <a:t>Voltage Limits</a:t>
                      </a:r>
                    </a:p>
                  </a:txBody>
                  <a:tcPr/>
                </a:tc>
                <a:tc>
                  <a:txBody>
                    <a:bodyPr/>
                    <a:lstStyle/>
                    <a:p>
                      <a:r>
                        <a:rPr lang="en-US" dirty="0"/>
                        <a:t>2D array of Double</a:t>
                      </a:r>
                    </a:p>
                  </a:txBody>
                  <a:tcPr/>
                </a:tc>
                <a:tc>
                  <a:txBody>
                    <a:bodyPr/>
                    <a:lstStyle/>
                    <a:p>
                      <a:r>
                        <a:rPr lang="en-US" dirty="0"/>
                        <a:t>Upper and Lower Voltage Limits taken from Channels.csv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sub_process</a:t>
                      </a:r>
                      <a:r>
                        <a:rPr lang="en-US" dirty="0"/>
                        <a:t> channels</a:t>
                      </a:r>
                    </a:p>
                  </a:txBody>
                  <a:tcPr/>
                </a:tc>
                <a:extLst>
                  <a:ext uri="{0D108BD9-81ED-4DB2-BD59-A6C34878D82A}">
                    <a16:rowId xmlns:a16="http://schemas.microsoft.com/office/drawing/2014/main" val="4193786311"/>
                  </a:ext>
                </a:extLst>
              </a:tr>
              <a:tr h="680970">
                <a:tc>
                  <a:txBody>
                    <a:bodyPr/>
                    <a:lstStyle/>
                    <a:p>
                      <a:r>
                        <a:rPr lang="en-US" dirty="0"/>
                        <a:t>Sources</a:t>
                      </a:r>
                    </a:p>
                  </a:txBody>
                  <a:tcPr/>
                </a:tc>
                <a:tc>
                  <a:txBody>
                    <a:bodyPr/>
                    <a:lstStyle/>
                    <a:p>
                      <a:r>
                        <a:rPr lang="en-US" dirty="0"/>
                        <a:t>1D array of Long</a:t>
                      </a:r>
                    </a:p>
                  </a:txBody>
                  <a:tcPr/>
                </a:tc>
                <a:tc>
                  <a:txBody>
                    <a:bodyPr/>
                    <a:lstStyle/>
                    <a:p>
                      <a:r>
                        <a:rPr lang="en-US" dirty="0"/>
                        <a:t>DAQ Type for each sensor, 1 for Omega, 0 for NI</a:t>
                      </a:r>
                    </a:p>
                  </a:txBody>
                  <a:tcPr/>
                </a:tc>
                <a:tc>
                  <a:txBody>
                    <a:bodyPr/>
                    <a:lstStyle/>
                    <a:p>
                      <a:r>
                        <a:rPr lang="en-US" dirty="0" err="1"/>
                        <a:t>sub_create</a:t>
                      </a:r>
                      <a:r>
                        <a:rPr lang="en-US" dirty="0"/>
                        <a:t> tasks</a:t>
                      </a:r>
                    </a:p>
                  </a:txBody>
                  <a:tcPr/>
                </a:tc>
                <a:extLst>
                  <a:ext uri="{0D108BD9-81ED-4DB2-BD59-A6C34878D82A}">
                    <a16:rowId xmlns:a16="http://schemas.microsoft.com/office/drawing/2014/main" val="1286359093"/>
                  </a:ext>
                </a:extLst>
              </a:tr>
            </a:tbl>
          </a:graphicData>
        </a:graphic>
      </p:graphicFrame>
    </p:spTree>
    <p:extLst>
      <p:ext uri="{BB962C8B-B14F-4D97-AF65-F5344CB8AC3E}">
        <p14:creationId xmlns:p14="http://schemas.microsoft.com/office/powerpoint/2010/main" val="2237479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31</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2019656126"/>
              </p:ext>
            </p:extLst>
          </p:nvPr>
        </p:nvGraphicFramePr>
        <p:xfrm>
          <a:off x="104776" y="1057275"/>
          <a:ext cx="8896350" cy="564030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680970">
                <a:tc>
                  <a:txBody>
                    <a:bodyPr/>
                    <a:lstStyle/>
                    <a:p>
                      <a:r>
                        <a:rPr lang="en-US" dirty="0"/>
                        <a:t>Calibration Table</a:t>
                      </a:r>
                    </a:p>
                  </a:txBody>
                  <a:tcPr/>
                </a:tc>
                <a:tc>
                  <a:txBody>
                    <a:bodyPr/>
                    <a:lstStyle/>
                    <a:p>
                      <a:r>
                        <a:rPr lang="en-US" dirty="0"/>
                        <a:t>2D array of Double</a:t>
                      </a:r>
                    </a:p>
                  </a:txBody>
                  <a:tcPr/>
                </a:tc>
                <a:tc>
                  <a:txBody>
                    <a:bodyPr/>
                    <a:lstStyle/>
                    <a:p>
                      <a:r>
                        <a:rPr lang="en-US" dirty="0"/>
                        <a:t>Calibration values taken from Calibration.csv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Loop 1</a:t>
                      </a:r>
                      <a:endParaRPr lang="en-US" i="1" dirty="0"/>
                    </a:p>
                  </a:txBody>
                  <a:tcPr/>
                </a:tc>
                <a:extLst>
                  <a:ext uri="{0D108BD9-81ED-4DB2-BD59-A6C34878D82A}">
                    <a16:rowId xmlns:a16="http://schemas.microsoft.com/office/drawing/2014/main" val="1255978412"/>
                  </a:ext>
                </a:extLst>
              </a:tr>
              <a:tr h="680970">
                <a:tc>
                  <a:txBody>
                    <a:bodyPr/>
                    <a:lstStyle/>
                    <a:p>
                      <a:r>
                        <a:rPr lang="en-US" dirty="0"/>
                        <a:t>Valve Control Mode</a:t>
                      </a:r>
                    </a:p>
                  </a:txBody>
                  <a:tcPr/>
                </a:tc>
                <a:tc>
                  <a:txBody>
                    <a:bodyPr/>
                    <a:lstStyle/>
                    <a:p>
                      <a:r>
                        <a:rPr lang="en-US" dirty="0"/>
                        <a:t>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Valve control mode (see slide XX)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p>
                      <a:endParaRPr lang="en-US" dirty="0"/>
                    </a:p>
                  </a:txBody>
                  <a:tcPr/>
                </a:tc>
                <a:extLst>
                  <a:ext uri="{0D108BD9-81ED-4DB2-BD59-A6C34878D82A}">
                    <a16:rowId xmlns:a16="http://schemas.microsoft.com/office/drawing/2014/main" val="1554685397"/>
                  </a:ext>
                </a:extLst>
              </a:tr>
              <a:tr h="680970">
                <a:tc>
                  <a:txBody>
                    <a:bodyPr/>
                    <a:lstStyle/>
                    <a:p>
                      <a:r>
                        <a:rPr lang="en-US" dirty="0"/>
                        <a:t>Valve New Value</a:t>
                      </a:r>
                    </a:p>
                  </a:txBody>
                  <a:tcPr/>
                </a:tc>
                <a:tc>
                  <a:txBody>
                    <a:bodyPr/>
                    <a:lstStyle/>
                    <a:p>
                      <a:r>
                        <a:rPr lang="en-US" dirty="0"/>
                        <a:t>Boolean</a:t>
                      </a:r>
                    </a:p>
                  </a:txBody>
                  <a:tcPr/>
                </a:tc>
                <a:tc>
                  <a:txBody>
                    <a:bodyPr/>
                    <a:lstStyle/>
                    <a:p>
                      <a:r>
                        <a:rPr lang="en-US" dirty="0"/>
                        <a:t>Update Valve, from “Run” button</a:t>
                      </a:r>
                    </a:p>
                  </a:txBody>
                  <a:tcPr/>
                </a:tc>
                <a:tc>
                  <a:txBody>
                    <a:bodyPr/>
                    <a:lstStyle/>
                    <a:p>
                      <a:r>
                        <a:rPr lang="en-US" dirty="0"/>
                        <a:t>Main GUI</a:t>
                      </a:r>
                    </a:p>
                  </a:txBody>
                  <a:tcPr/>
                </a:tc>
                <a:extLst>
                  <a:ext uri="{0D108BD9-81ED-4DB2-BD59-A6C34878D82A}">
                    <a16:rowId xmlns:a16="http://schemas.microsoft.com/office/drawing/2014/main" val="129889329"/>
                  </a:ext>
                </a:extLst>
              </a:tr>
              <a:tr h="680970">
                <a:tc>
                  <a:txBody>
                    <a:bodyPr/>
                    <a:lstStyle/>
                    <a:p>
                      <a:r>
                        <a:rPr lang="en-US" dirty="0"/>
                        <a:t>Valve Position</a:t>
                      </a:r>
                    </a:p>
                  </a:txBody>
                  <a:tcPr/>
                </a:tc>
                <a:tc>
                  <a:txBody>
                    <a:bodyPr/>
                    <a:lstStyle/>
                    <a:p>
                      <a:r>
                        <a:rPr lang="en-US" dirty="0"/>
                        <a:t>1D array of Double</a:t>
                      </a:r>
                    </a:p>
                  </a:txBody>
                  <a:tcPr/>
                </a:tc>
                <a:tc>
                  <a:txBody>
                    <a:bodyPr/>
                    <a:lstStyle/>
                    <a:p>
                      <a:r>
                        <a:rPr lang="en-US" dirty="0"/>
                        <a:t>Desired Valve position (%)</a:t>
                      </a:r>
                    </a:p>
                  </a:txBody>
                  <a:tcPr/>
                </a:tc>
                <a:tc>
                  <a:txBody>
                    <a:bodyPr/>
                    <a:lstStyle/>
                    <a:p>
                      <a:r>
                        <a:rPr lang="en-US" dirty="0"/>
                        <a:t>Main</a:t>
                      </a:r>
                    </a:p>
                    <a:p>
                      <a:r>
                        <a:rPr lang="en-US" dirty="0" err="1"/>
                        <a:t>sub_run</a:t>
                      </a:r>
                      <a:r>
                        <a:rPr lang="en-US" dirty="0"/>
                        <a:t> actuators</a:t>
                      </a:r>
                    </a:p>
                  </a:txBody>
                  <a:tcPr/>
                </a:tc>
                <a:extLst>
                  <a:ext uri="{0D108BD9-81ED-4DB2-BD59-A6C34878D82A}">
                    <a16:rowId xmlns:a16="http://schemas.microsoft.com/office/drawing/2014/main" val="4241453339"/>
                  </a:ext>
                </a:extLst>
              </a:tr>
              <a:tr h="680970">
                <a:tc>
                  <a:txBody>
                    <a:bodyPr/>
                    <a:lstStyle/>
                    <a:p>
                      <a:r>
                        <a:rPr lang="en-US" dirty="0"/>
                        <a:t>Valve Set Temp</a:t>
                      </a:r>
                    </a:p>
                  </a:txBody>
                  <a:tcPr/>
                </a:tc>
                <a:tc>
                  <a:txBody>
                    <a:bodyPr/>
                    <a:lstStyle/>
                    <a:p>
                      <a:r>
                        <a:rPr lang="en-US" dirty="0"/>
                        <a:t>1D array of Double</a:t>
                      </a:r>
                    </a:p>
                  </a:txBody>
                  <a:tcPr/>
                </a:tc>
                <a:tc>
                  <a:txBody>
                    <a:bodyPr/>
                    <a:lstStyle/>
                    <a:p>
                      <a:r>
                        <a:rPr lang="en-US" dirty="0"/>
                        <a:t>ThM Temperature setpoints for PID Valve Control</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2320751678"/>
                  </a:ext>
                </a:extLst>
              </a:tr>
              <a:tr h="1185837">
                <a:tc>
                  <a:txBody>
                    <a:bodyPr/>
                    <a:lstStyle/>
                    <a:p>
                      <a:r>
                        <a:rPr lang="en-US" dirty="0"/>
                        <a:t>Valve Gains</a:t>
                      </a:r>
                    </a:p>
                  </a:txBody>
                  <a:tcPr/>
                </a:tc>
                <a:tc>
                  <a:txBody>
                    <a:bodyPr/>
                    <a:lstStyle/>
                    <a:p>
                      <a:r>
                        <a:rPr lang="en-US" dirty="0"/>
                        <a:t>1 D array of Cluster of 3 Double</a:t>
                      </a:r>
                    </a:p>
                  </a:txBody>
                  <a:tcPr/>
                </a:tc>
                <a:tc>
                  <a:txBody>
                    <a:bodyPr/>
                    <a:lstStyle/>
                    <a:p>
                      <a:r>
                        <a:rPr lang="en-US" dirty="0"/>
                        <a:t>Gains for PID control of Valves</a:t>
                      </a:r>
                    </a:p>
                  </a:txBody>
                  <a:tcPr/>
                </a:tc>
                <a:tc>
                  <a:txBody>
                    <a:bodyPr/>
                    <a:lstStyle/>
                    <a:p>
                      <a:r>
                        <a:rPr lang="en-US" dirty="0"/>
                        <a:t>Main GUI</a:t>
                      </a:r>
                    </a:p>
                  </a:txBody>
                  <a:tcPr/>
                </a:tc>
                <a:extLst>
                  <a:ext uri="{0D108BD9-81ED-4DB2-BD59-A6C34878D82A}">
                    <a16:rowId xmlns:a16="http://schemas.microsoft.com/office/drawing/2014/main" val="356506529"/>
                  </a:ext>
                </a:extLst>
              </a:tr>
              <a:tr h="680970">
                <a:tc>
                  <a:txBody>
                    <a:bodyPr/>
                    <a:lstStyle/>
                    <a:p>
                      <a:r>
                        <a:rPr lang="en-US" dirty="0"/>
                        <a:t>Valve Update Rate</a:t>
                      </a:r>
                    </a:p>
                  </a:txBody>
                  <a:tcPr/>
                </a:tc>
                <a:tc>
                  <a:txBody>
                    <a:bodyPr/>
                    <a:lstStyle/>
                    <a:p>
                      <a:r>
                        <a:rPr lang="en-US" dirty="0"/>
                        <a:t>Long</a:t>
                      </a:r>
                    </a:p>
                  </a:txBody>
                  <a:tcPr/>
                </a:tc>
                <a:tc>
                  <a:txBody>
                    <a:bodyPr/>
                    <a:lstStyle/>
                    <a:p>
                      <a:r>
                        <a:rPr lang="en-US" dirty="0"/>
                        <a:t>How often the valve position is updated</a:t>
                      </a:r>
                    </a:p>
                  </a:txBody>
                  <a:tcPr/>
                </a:tc>
                <a:tc>
                  <a:txBody>
                    <a:bodyPr/>
                    <a:lstStyle/>
                    <a:p>
                      <a:r>
                        <a:rPr lang="en-US" dirty="0"/>
                        <a:t>Main GUI</a:t>
                      </a:r>
                    </a:p>
                  </a:txBody>
                  <a:tcPr/>
                </a:tc>
                <a:extLst>
                  <a:ext uri="{0D108BD9-81ED-4DB2-BD59-A6C34878D82A}">
                    <a16:rowId xmlns:a16="http://schemas.microsoft.com/office/drawing/2014/main" val="4282078447"/>
                  </a:ext>
                </a:extLst>
              </a:tr>
            </a:tbl>
          </a:graphicData>
        </a:graphic>
      </p:graphicFrame>
    </p:spTree>
    <p:extLst>
      <p:ext uri="{BB962C8B-B14F-4D97-AF65-F5344CB8AC3E}">
        <p14:creationId xmlns:p14="http://schemas.microsoft.com/office/powerpoint/2010/main" val="2755202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32</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4192018472"/>
              </p:ext>
            </p:extLst>
          </p:nvPr>
        </p:nvGraphicFramePr>
        <p:xfrm>
          <a:off x="104776" y="1057275"/>
          <a:ext cx="8896350" cy="468501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680970">
                <a:tc>
                  <a:txBody>
                    <a:bodyPr/>
                    <a:lstStyle/>
                    <a:p>
                      <a:r>
                        <a:rPr lang="en-US" dirty="0"/>
                        <a:t>Peltier Control Mode</a:t>
                      </a:r>
                    </a:p>
                  </a:txBody>
                  <a:tcPr/>
                </a:tc>
                <a:tc>
                  <a:txBody>
                    <a:bodyPr/>
                    <a:lstStyle/>
                    <a:p>
                      <a:r>
                        <a:rPr lang="en-US" dirty="0"/>
                        <a:t>Word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Peltier control mode (see slide XX)</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sub_acquire</a:t>
                      </a:r>
                      <a:r>
                        <a:rPr lang="en-US" dirty="0"/>
                        <a:t> user input</a:t>
                      </a:r>
                    </a:p>
                  </a:txBody>
                  <a:tcPr/>
                </a:tc>
                <a:extLst>
                  <a:ext uri="{0D108BD9-81ED-4DB2-BD59-A6C34878D82A}">
                    <a16:rowId xmlns:a16="http://schemas.microsoft.com/office/drawing/2014/main" val="509058679"/>
                  </a:ext>
                </a:extLst>
              </a:tr>
              <a:tr h="680970">
                <a:tc>
                  <a:txBody>
                    <a:bodyPr/>
                    <a:lstStyle/>
                    <a:p>
                      <a:r>
                        <a:rPr lang="en-US" dirty="0"/>
                        <a:t>Peltier New Value</a:t>
                      </a:r>
                    </a:p>
                  </a:txBody>
                  <a:tcPr/>
                </a:tc>
                <a:tc>
                  <a:txBody>
                    <a:bodyPr/>
                    <a:lstStyle/>
                    <a:p>
                      <a:r>
                        <a:rPr lang="en-US" dirty="0"/>
                        <a:t>Boolean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a:t>
                      </a:r>
                      <a:r>
                        <a:rPr lang="en-US" dirty="0" err="1"/>
                        <a:t>Peltiers</a:t>
                      </a:r>
                      <a:r>
                        <a:rPr lang="en-US" dirty="0"/>
                        <a:t>, from “Go” button</a:t>
                      </a:r>
                    </a:p>
                    <a:p>
                      <a:endParaRPr lang="en-US" dirty="0"/>
                    </a:p>
                  </a:txBody>
                  <a:tcPr/>
                </a:tc>
                <a:tc>
                  <a:txBody>
                    <a:bodyPr/>
                    <a:lstStyle/>
                    <a:p>
                      <a:r>
                        <a:rPr lang="en-US" dirty="0"/>
                        <a:t>Main GUI</a:t>
                      </a:r>
                    </a:p>
                  </a:txBody>
                  <a:tcPr/>
                </a:tc>
                <a:extLst>
                  <a:ext uri="{0D108BD9-81ED-4DB2-BD59-A6C34878D82A}">
                    <a16:rowId xmlns:a16="http://schemas.microsoft.com/office/drawing/2014/main" val="1239774263"/>
                  </a:ext>
                </a:extLst>
              </a:tr>
              <a:tr h="680970">
                <a:tc>
                  <a:txBody>
                    <a:bodyPr/>
                    <a:lstStyle/>
                    <a:p>
                      <a:r>
                        <a:rPr lang="en-US" dirty="0"/>
                        <a:t>Peltier Set Temp</a:t>
                      </a:r>
                    </a:p>
                  </a:txBody>
                  <a:tcPr/>
                </a:tc>
                <a:tc>
                  <a:txBody>
                    <a:bodyPr/>
                    <a:lstStyle/>
                    <a:p>
                      <a:r>
                        <a:rPr lang="en-US" dirty="0"/>
                        <a:t>1D array of Double</a:t>
                      </a:r>
                    </a:p>
                  </a:txBody>
                  <a:tcPr/>
                </a:tc>
                <a:tc>
                  <a:txBody>
                    <a:bodyPr/>
                    <a:lstStyle/>
                    <a:p>
                      <a:r>
                        <a:rPr lang="en-US" dirty="0"/>
                        <a:t>Cold side temperature setpoints for Peltier Junctions</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3990387855"/>
                  </a:ext>
                </a:extLst>
              </a:tr>
              <a:tr h="680970">
                <a:tc>
                  <a:txBody>
                    <a:bodyPr/>
                    <a:lstStyle/>
                    <a:p>
                      <a:r>
                        <a:rPr lang="en-US" dirty="0"/>
                        <a:t>Peltier Set Power</a:t>
                      </a:r>
                    </a:p>
                  </a:txBody>
                  <a:tcPr/>
                </a:tc>
                <a:tc>
                  <a:txBody>
                    <a:bodyPr/>
                    <a:lstStyle/>
                    <a:p>
                      <a:r>
                        <a:rPr lang="en-US" dirty="0"/>
                        <a:t>1D array of Double</a:t>
                      </a:r>
                    </a:p>
                  </a:txBody>
                  <a:tcPr/>
                </a:tc>
                <a:tc>
                  <a:txBody>
                    <a:bodyPr/>
                    <a:lstStyle/>
                    <a:p>
                      <a:r>
                        <a:rPr lang="en-US" dirty="0"/>
                        <a:t>Power setpoints for Peltier Junctions</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1739490898"/>
                  </a:ext>
                </a:extLst>
              </a:tr>
              <a:tr h="680970">
                <a:tc>
                  <a:txBody>
                    <a:bodyPr/>
                    <a:lstStyle/>
                    <a:p>
                      <a:r>
                        <a:rPr lang="en-US" dirty="0"/>
                        <a:t>Peltier Control Sensor</a:t>
                      </a:r>
                    </a:p>
                  </a:txBody>
                  <a:tcPr/>
                </a:tc>
                <a:tc>
                  <a:txBody>
                    <a:bodyPr/>
                    <a:lstStyle/>
                    <a:p>
                      <a:r>
                        <a:rPr lang="en-US" dirty="0"/>
                        <a:t>1D array of Double</a:t>
                      </a:r>
                    </a:p>
                  </a:txBody>
                  <a:tcPr/>
                </a:tc>
                <a:tc>
                  <a:txBody>
                    <a:bodyPr/>
                    <a:lstStyle/>
                    <a:p>
                      <a:r>
                        <a:rPr lang="en-US" dirty="0"/>
                        <a:t>Current cold side temperature measurement</a:t>
                      </a:r>
                    </a:p>
                  </a:txBody>
                  <a:tcPr/>
                </a:tc>
                <a:tc>
                  <a:txBody>
                    <a:bodyPr/>
                    <a:lstStyle/>
                    <a:p>
                      <a:r>
                        <a:rPr lang="en-US" dirty="0"/>
                        <a:t>Main GUI</a:t>
                      </a:r>
                    </a:p>
                    <a:p>
                      <a:r>
                        <a:rPr lang="en-US" dirty="0" err="1"/>
                        <a:t>sub_peltier</a:t>
                      </a:r>
                      <a:r>
                        <a:rPr lang="en-US" dirty="0"/>
                        <a:t> control</a:t>
                      </a:r>
                    </a:p>
                  </a:txBody>
                  <a:tcPr/>
                </a:tc>
                <a:extLst>
                  <a:ext uri="{0D108BD9-81ED-4DB2-BD59-A6C34878D82A}">
                    <a16:rowId xmlns:a16="http://schemas.microsoft.com/office/drawing/2014/main" val="3518217304"/>
                  </a:ext>
                </a:extLst>
              </a:tr>
              <a:tr h="680970">
                <a:tc>
                  <a:txBody>
                    <a:bodyPr/>
                    <a:lstStyle/>
                    <a:p>
                      <a:r>
                        <a:rPr lang="en-US" dirty="0"/>
                        <a:t>Peltier Update Rate</a:t>
                      </a:r>
                    </a:p>
                  </a:txBody>
                  <a:tcPr/>
                </a:tc>
                <a:tc>
                  <a:txBody>
                    <a:bodyPr/>
                    <a:lstStyle/>
                    <a:p>
                      <a:r>
                        <a:rPr lang="en-US" dirty="0"/>
                        <a:t>long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often the Peltier controller is updated</a:t>
                      </a:r>
                    </a:p>
                  </a:txBody>
                  <a:tcPr/>
                </a:tc>
                <a:tc>
                  <a:txBody>
                    <a:bodyPr/>
                    <a:lstStyle/>
                    <a:p>
                      <a:r>
                        <a:rPr lang="en-US" dirty="0"/>
                        <a:t>Main GUI</a:t>
                      </a:r>
                    </a:p>
                  </a:txBody>
                  <a:tcPr/>
                </a:tc>
                <a:extLst>
                  <a:ext uri="{0D108BD9-81ED-4DB2-BD59-A6C34878D82A}">
                    <a16:rowId xmlns:a16="http://schemas.microsoft.com/office/drawing/2014/main" val="1525800724"/>
                  </a:ext>
                </a:extLst>
              </a:tr>
            </a:tbl>
          </a:graphicData>
        </a:graphic>
      </p:graphicFrame>
    </p:spTree>
    <p:extLst>
      <p:ext uri="{BB962C8B-B14F-4D97-AF65-F5344CB8AC3E}">
        <p14:creationId xmlns:p14="http://schemas.microsoft.com/office/powerpoint/2010/main" val="6883952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AAD7B3-36BF-363E-8630-C11D26B58C1A}"/>
              </a:ext>
            </a:extLst>
          </p:cNvPr>
          <p:cNvSpPr>
            <a:spLocks noGrp="1"/>
          </p:cNvSpPr>
          <p:nvPr>
            <p:ph type="body" sz="quarter" idx="14"/>
          </p:nvPr>
        </p:nvSpPr>
        <p:spPr/>
        <p:txBody>
          <a:bodyPr/>
          <a:lstStyle/>
          <a:p>
            <a:r>
              <a:rPr lang="en-US" dirty="0"/>
              <a:t>Global Variables</a:t>
            </a:r>
          </a:p>
        </p:txBody>
      </p:sp>
      <p:sp>
        <p:nvSpPr>
          <p:cNvPr id="4" name="Slide Number Placeholder 3">
            <a:extLst>
              <a:ext uri="{FF2B5EF4-FFF2-40B4-BE49-F238E27FC236}">
                <a16:creationId xmlns:a16="http://schemas.microsoft.com/office/drawing/2014/main" id="{E0A18E1A-45EC-A627-0278-8A85073CF8CF}"/>
              </a:ext>
            </a:extLst>
          </p:cNvPr>
          <p:cNvSpPr>
            <a:spLocks noGrp="1"/>
          </p:cNvSpPr>
          <p:nvPr>
            <p:ph type="sldNum" sz="quarter" idx="17"/>
          </p:nvPr>
        </p:nvSpPr>
        <p:spPr/>
        <p:txBody>
          <a:bodyPr/>
          <a:lstStyle/>
          <a:p>
            <a:fld id="{73DC849C-92BA-4DCF-BE24-28B6DE451287}" type="slidenum">
              <a:rPr lang="en-US" smtClean="0"/>
              <a:t>33</a:t>
            </a:fld>
            <a:endParaRPr lang="en-US"/>
          </a:p>
        </p:txBody>
      </p:sp>
      <p:graphicFrame>
        <p:nvGraphicFramePr>
          <p:cNvPr id="5" name="Table 5">
            <a:extLst>
              <a:ext uri="{FF2B5EF4-FFF2-40B4-BE49-F238E27FC236}">
                <a16:creationId xmlns:a16="http://schemas.microsoft.com/office/drawing/2014/main" id="{283CE68F-2FC2-A343-0935-84466094DF14}"/>
              </a:ext>
            </a:extLst>
          </p:cNvPr>
          <p:cNvGraphicFramePr>
            <a:graphicFrameLocks noGrp="1"/>
          </p:cNvGraphicFramePr>
          <p:nvPr>
            <p:extLst>
              <p:ext uri="{D42A27DB-BD31-4B8C-83A1-F6EECF244321}">
                <p14:modId xmlns:p14="http://schemas.microsoft.com/office/powerpoint/2010/main" val="3000382363"/>
              </p:ext>
            </p:extLst>
          </p:nvPr>
        </p:nvGraphicFramePr>
        <p:xfrm>
          <a:off x="104776" y="1057275"/>
          <a:ext cx="8896350" cy="2966970"/>
        </p:xfrm>
        <a:graphic>
          <a:graphicData uri="http://schemas.openxmlformats.org/drawingml/2006/table">
            <a:tbl>
              <a:tblPr firstRow="1" bandRow="1">
                <a:tableStyleId>{793D81CF-94F2-401A-BA57-92F5A7B2D0C5}</a:tableStyleId>
              </a:tblPr>
              <a:tblGrid>
                <a:gridCol w="1504949">
                  <a:extLst>
                    <a:ext uri="{9D8B030D-6E8A-4147-A177-3AD203B41FA5}">
                      <a16:colId xmlns:a16="http://schemas.microsoft.com/office/drawing/2014/main" val="4219297004"/>
                    </a:ext>
                  </a:extLst>
                </a:gridCol>
                <a:gridCol w="1133475">
                  <a:extLst>
                    <a:ext uri="{9D8B030D-6E8A-4147-A177-3AD203B41FA5}">
                      <a16:colId xmlns:a16="http://schemas.microsoft.com/office/drawing/2014/main" val="3298966047"/>
                    </a:ext>
                  </a:extLst>
                </a:gridCol>
                <a:gridCol w="3924300">
                  <a:extLst>
                    <a:ext uri="{9D8B030D-6E8A-4147-A177-3AD203B41FA5}">
                      <a16:colId xmlns:a16="http://schemas.microsoft.com/office/drawing/2014/main" val="400859115"/>
                    </a:ext>
                  </a:extLst>
                </a:gridCol>
                <a:gridCol w="2333626">
                  <a:extLst>
                    <a:ext uri="{9D8B030D-6E8A-4147-A177-3AD203B41FA5}">
                      <a16:colId xmlns:a16="http://schemas.microsoft.com/office/drawing/2014/main" val="613329128"/>
                    </a:ext>
                  </a:extLst>
                </a:gridCol>
              </a:tblGrid>
              <a:tr h="0">
                <a:tc>
                  <a:txBody>
                    <a:bodyPr/>
                    <a:lstStyle/>
                    <a:p>
                      <a:r>
                        <a:rPr lang="en-US" dirty="0"/>
                        <a:t>Name</a:t>
                      </a:r>
                    </a:p>
                  </a:txBody>
                  <a:tcPr/>
                </a:tc>
                <a:tc>
                  <a:txBody>
                    <a:bodyPr/>
                    <a:lstStyle/>
                    <a:p>
                      <a:r>
                        <a:rPr lang="en-US" dirty="0"/>
                        <a:t>Type</a:t>
                      </a:r>
                    </a:p>
                  </a:txBody>
                  <a:tcPr/>
                </a:tc>
                <a:tc>
                  <a:txBody>
                    <a:bodyPr/>
                    <a:lstStyle/>
                    <a:p>
                      <a:r>
                        <a:rPr lang="en-US" dirty="0"/>
                        <a:t>Description</a:t>
                      </a:r>
                    </a:p>
                  </a:txBody>
                  <a:tcPr/>
                </a:tc>
                <a:tc>
                  <a:txBody>
                    <a:bodyPr/>
                    <a:lstStyle/>
                    <a:p>
                      <a:r>
                        <a:rPr lang="en-US" dirty="0"/>
                        <a:t>Write location</a:t>
                      </a:r>
                    </a:p>
                  </a:txBody>
                  <a:tcPr/>
                </a:tc>
                <a:extLst>
                  <a:ext uri="{0D108BD9-81ED-4DB2-BD59-A6C34878D82A}">
                    <a16:rowId xmlns:a16="http://schemas.microsoft.com/office/drawing/2014/main" val="1409333998"/>
                  </a:ext>
                </a:extLst>
              </a:tr>
              <a:tr h="0">
                <a:tc>
                  <a:txBody>
                    <a:bodyPr/>
                    <a:lstStyle/>
                    <a:p>
                      <a:r>
                        <a:rPr lang="en-US" dirty="0"/>
                        <a:t>Peltier Save</a:t>
                      </a:r>
                    </a:p>
                  </a:txBody>
                  <a:tcPr/>
                </a:tc>
                <a:tc>
                  <a:txBody>
                    <a:bodyPr/>
                    <a:lstStyle/>
                    <a:p>
                      <a:r>
                        <a:rPr lang="en-US" dirty="0"/>
                        <a:t>Boolean</a:t>
                      </a:r>
                    </a:p>
                  </a:txBody>
                  <a:tcPr/>
                </a:tc>
                <a:tc>
                  <a:txBody>
                    <a:bodyPr/>
                    <a:lstStyle/>
                    <a:p>
                      <a:r>
                        <a:rPr lang="en-US" dirty="0"/>
                        <a:t>Save Peltier data to file</a:t>
                      </a:r>
                    </a:p>
                  </a:txBody>
                  <a:tcPr/>
                </a:tc>
                <a:tc>
                  <a:txBody>
                    <a:bodyPr/>
                    <a:lstStyle/>
                    <a:p>
                      <a:r>
                        <a:rPr lang="en-US" dirty="0"/>
                        <a:t>Main GUI</a:t>
                      </a:r>
                    </a:p>
                    <a:p>
                      <a:r>
                        <a:rPr lang="en-US" dirty="0" err="1"/>
                        <a:t>sub_peltier</a:t>
                      </a:r>
                      <a:r>
                        <a:rPr lang="en-US" dirty="0"/>
                        <a:t> control</a:t>
                      </a:r>
                    </a:p>
                  </a:txBody>
                  <a:tcPr/>
                </a:tc>
                <a:extLst>
                  <a:ext uri="{0D108BD9-81ED-4DB2-BD59-A6C34878D82A}">
                    <a16:rowId xmlns:a16="http://schemas.microsoft.com/office/drawing/2014/main" val="2734486497"/>
                  </a:ext>
                </a:extLst>
              </a:tr>
              <a:tr h="0">
                <a:tc>
                  <a:txBody>
                    <a:bodyPr/>
                    <a:lstStyle/>
                    <a:p>
                      <a:r>
                        <a:rPr lang="en-US" dirty="0"/>
                        <a:t>Peltier Stop</a:t>
                      </a:r>
                    </a:p>
                  </a:txBody>
                  <a:tcPr/>
                </a:tc>
                <a:tc>
                  <a:txBody>
                    <a:bodyPr/>
                    <a:lstStyle/>
                    <a:p>
                      <a:r>
                        <a:rPr lang="en-US" dirty="0"/>
                        <a:t>Boolean</a:t>
                      </a:r>
                    </a:p>
                  </a:txBody>
                  <a:tcPr/>
                </a:tc>
                <a:tc>
                  <a:txBody>
                    <a:bodyPr/>
                    <a:lstStyle/>
                    <a:p>
                      <a:r>
                        <a:rPr lang="en-US" dirty="0"/>
                        <a:t>End execution of the Peltier sub-vis</a:t>
                      </a:r>
                    </a:p>
                  </a:txBody>
                  <a:tcPr/>
                </a:tc>
                <a:tc>
                  <a:txBody>
                    <a:bodyPr/>
                    <a:lstStyle/>
                    <a:p>
                      <a:r>
                        <a:rPr lang="en-US" dirty="0"/>
                        <a:t>Main GUI</a:t>
                      </a:r>
                    </a:p>
                  </a:txBody>
                  <a:tcPr/>
                </a:tc>
                <a:extLst>
                  <a:ext uri="{0D108BD9-81ED-4DB2-BD59-A6C34878D82A}">
                    <a16:rowId xmlns:a16="http://schemas.microsoft.com/office/drawing/2014/main" val="2657772145"/>
                  </a:ext>
                </a:extLst>
              </a:tr>
              <a:tr h="680970">
                <a:tc>
                  <a:txBody>
                    <a:bodyPr/>
                    <a:lstStyle/>
                    <a:p>
                      <a:r>
                        <a:rPr lang="en-US" dirty="0"/>
                        <a:t>Peltier Update</a:t>
                      </a:r>
                    </a:p>
                  </a:txBody>
                  <a:tcPr/>
                </a:tc>
                <a:tc>
                  <a:txBody>
                    <a:bodyPr/>
                    <a:lstStyle/>
                    <a:p>
                      <a:r>
                        <a:rPr lang="en-US" dirty="0"/>
                        <a:t>1D array of Boolean</a:t>
                      </a:r>
                    </a:p>
                  </a:txBody>
                  <a:tcPr/>
                </a:tc>
                <a:tc>
                  <a:txBody>
                    <a:bodyPr/>
                    <a:lstStyle/>
                    <a:p>
                      <a:r>
                        <a:rPr lang="en-US" dirty="0"/>
                        <a:t>Indicates when a Peltier global variable value has changed so the Peltier control sub-vis can check them</a:t>
                      </a:r>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1189399866"/>
                  </a:ext>
                </a:extLst>
              </a:tr>
              <a:tr h="680970">
                <a:tc>
                  <a:txBody>
                    <a:bodyPr/>
                    <a:lstStyle/>
                    <a:p>
                      <a:r>
                        <a:rPr lang="en-US" dirty="0"/>
                        <a:t>Peltier </a:t>
                      </a:r>
                      <a:r>
                        <a:rPr lang="en-US" dirty="0" err="1"/>
                        <a:t>Tamb</a:t>
                      </a:r>
                      <a:endParaRPr lang="en-US" dirty="0"/>
                    </a:p>
                  </a:txBody>
                  <a:tcPr/>
                </a:tc>
                <a:tc>
                  <a:txBody>
                    <a:bodyPr/>
                    <a:lstStyle/>
                    <a:p>
                      <a:r>
                        <a:rPr lang="en-US" dirty="0"/>
                        <a:t>Double</a:t>
                      </a:r>
                    </a:p>
                  </a:txBody>
                  <a:tcPr/>
                </a:tc>
                <a:tc>
                  <a:txBody>
                    <a:bodyPr/>
                    <a:lstStyle/>
                    <a:p>
                      <a:r>
                        <a:rPr lang="en-US" dirty="0"/>
                        <a:t>Simulated ambient temperature for </a:t>
                      </a:r>
                      <a:r>
                        <a:rPr lang="en-US" dirty="0" err="1"/>
                        <a:t>Tamb</a:t>
                      </a:r>
                      <a:r>
                        <a:rPr lang="en-US" dirty="0"/>
                        <a:t> control of </a:t>
                      </a:r>
                      <a:r>
                        <a:rPr lang="en-US" dirty="0" err="1"/>
                        <a:t>Peltiers</a:t>
                      </a:r>
                      <a:endParaRPr lang="en-US" dirty="0"/>
                    </a:p>
                  </a:txBody>
                  <a:tcPr/>
                </a:tc>
                <a:tc>
                  <a:txBody>
                    <a:bodyPr/>
                    <a:lstStyle/>
                    <a:p>
                      <a:r>
                        <a:rPr lang="en-US" dirty="0"/>
                        <a:t>Main GUI</a:t>
                      </a:r>
                    </a:p>
                    <a:p>
                      <a:r>
                        <a:rPr lang="en-US" dirty="0" err="1"/>
                        <a:t>Sub_run</a:t>
                      </a:r>
                      <a:r>
                        <a:rPr lang="en-US" dirty="0"/>
                        <a:t> actuators</a:t>
                      </a:r>
                    </a:p>
                  </a:txBody>
                  <a:tcPr/>
                </a:tc>
                <a:extLst>
                  <a:ext uri="{0D108BD9-81ED-4DB2-BD59-A6C34878D82A}">
                    <a16:rowId xmlns:a16="http://schemas.microsoft.com/office/drawing/2014/main" val="680700972"/>
                  </a:ext>
                </a:extLst>
              </a:tr>
            </a:tbl>
          </a:graphicData>
        </a:graphic>
      </p:graphicFrame>
    </p:spTree>
    <p:extLst>
      <p:ext uri="{BB962C8B-B14F-4D97-AF65-F5344CB8AC3E}">
        <p14:creationId xmlns:p14="http://schemas.microsoft.com/office/powerpoint/2010/main" val="3873482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6605C5D-0415-E872-D9E0-6930B446FDA0}"/>
              </a:ext>
            </a:extLst>
          </p:cNvPr>
          <p:cNvSpPr>
            <a:spLocks noGrp="1"/>
          </p:cNvSpPr>
          <p:nvPr>
            <p:ph type="body" sz="quarter" idx="13"/>
          </p:nvPr>
        </p:nvSpPr>
        <p:spPr/>
        <p:txBody>
          <a:bodyPr>
            <a:normAutofit/>
          </a:bodyPr>
          <a:lstStyle/>
          <a:p>
            <a:r>
              <a:rPr lang="en-US" dirty="0"/>
              <a:t>Currently, the code is configured to accommodate 4 thermal masses, 2 </a:t>
            </a:r>
            <a:br>
              <a:rPr lang="en-US" dirty="0"/>
            </a:br>
            <a:r>
              <a:rPr lang="en-US" dirty="0"/>
              <a:t>Peltier junctions, and 2 control valves</a:t>
            </a:r>
          </a:p>
          <a:p>
            <a:r>
              <a:rPr lang="en-US" dirty="0"/>
              <a:t>While it easy to add the sensors for the 3</a:t>
            </a:r>
            <a:r>
              <a:rPr lang="en-US" baseline="30000" dirty="0"/>
              <a:t>rd</a:t>
            </a:r>
            <a:r>
              <a:rPr lang="en-US" dirty="0"/>
              <a:t> and 4</a:t>
            </a:r>
            <a:r>
              <a:rPr lang="en-US" baseline="30000" dirty="0"/>
              <a:t>th</a:t>
            </a:r>
            <a:r>
              <a:rPr lang="en-US" dirty="0"/>
              <a:t> thermal mass (see below), follow the instructions to add the valves and Peltier junctions associated with these thermal masses</a:t>
            </a:r>
          </a:p>
          <a:p>
            <a:r>
              <a:rPr lang="en-US" dirty="0"/>
              <a:t>Adding a 3</a:t>
            </a:r>
            <a:r>
              <a:rPr lang="en-US" baseline="30000" dirty="0"/>
              <a:t>rd</a:t>
            </a:r>
            <a:r>
              <a:rPr lang="en-US" dirty="0"/>
              <a:t> &amp; 4</a:t>
            </a:r>
            <a:r>
              <a:rPr lang="en-US" baseline="30000" dirty="0"/>
              <a:t>th</a:t>
            </a:r>
            <a:r>
              <a:rPr lang="en-US" dirty="0"/>
              <a:t> Thermal Mass</a:t>
            </a:r>
          </a:p>
          <a:p>
            <a:pPr lvl="1"/>
            <a:r>
              <a:rPr lang="en-US" dirty="0"/>
              <a:t>GUI: The code is already setup to display data for a 3</a:t>
            </a:r>
            <a:r>
              <a:rPr lang="en-US" baseline="30000" dirty="0"/>
              <a:t>rd</a:t>
            </a:r>
            <a:r>
              <a:rPr lang="en-US" dirty="0"/>
              <a:t>  &amp; 4</a:t>
            </a:r>
            <a:r>
              <a:rPr lang="en-US" baseline="30000" dirty="0"/>
              <a:t>th</a:t>
            </a:r>
            <a:r>
              <a:rPr lang="en-US" dirty="0"/>
              <a:t>  thermal mass, the only required change is to rearrange the tabs used to display the data. The ThM 3 &amp; ThM 4 tab can be placed in between the Source tab and the ThM 2 tab.</a:t>
            </a:r>
          </a:p>
          <a:p>
            <a:pPr lvl="1"/>
            <a:r>
              <a:rPr lang="en-US" dirty="0"/>
              <a:t>Block Diagram: No changes needed.</a:t>
            </a:r>
          </a:p>
          <a:p>
            <a:pPr lvl="1"/>
            <a:r>
              <a:rPr lang="en-US" dirty="0"/>
              <a:t>Sensor: Add the sensor to the channels file. Use the file “</a:t>
            </a:r>
            <a:r>
              <a:rPr lang="en-US" dirty="0" err="1"/>
              <a:t>DistrictHeatingNetwork</a:t>
            </a:r>
            <a:r>
              <a:rPr lang="en-US" dirty="0"/>
              <a:t>/Sensor Information/Sensor Locations.xlsx” to fill in the GUI Output #. </a:t>
            </a:r>
          </a:p>
          <a:p>
            <a:r>
              <a:rPr lang="en-US" dirty="0"/>
              <a:t>Additional instructions are also included to add thermal masses beyond the 4 the code is currently configured to handle. </a:t>
            </a:r>
          </a:p>
          <a:p>
            <a:endParaRPr lang="en-US" dirty="0"/>
          </a:p>
        </p:txBody>
      </p:sp>
      <p:sp>
        <p:nvSpPr>
          <p:cNvPr id="3" name="Text Placeholder 2">
            <a:extLst>
              <a:ext uri="{FF2B5EF4-FFF2-40B4-BE49-F238E27FC236}">
                <a16:creationId xmlns:a16="http://schemas.microsoft.com/office/drawing/2014/main" id="{BF9134B9-617B-BF6D-F3A7-89CB043A8DE2}"/>
              </a:ext>
            </a:extLst>
          </p:cNvPr>
          <p:cNvSpPr>
            <a:spLocks noGrp="1"/>
          </p:cNvSpPr>
          <p:nvPr>
            <p:ph type="body" sz="quarter" idx="14"/>
          </p:nvPr>
        </p:nvSpPr>
        <p:spPr/>
        <p:txBody>
          <a:bodyPr/>
          <a:lstStyle/>
          <a:p>
            <a:r>
              <a:rPr lang="en-US" dirty="0"/>
              <a:t>Adding Additional Components</a:t>
            </a:r>
          </a:p>
        </p:txBody>
      </p:sp>
      <p:sp>
        <p:nvSpPr>
          <p:cNvPr id="4" name="Slide Number Placeholder 3">
            <a:extLst>
              <a:ext uri="{FF2B5EF4-FFF2-40B4-BE49-F238E27FC236}">
                <a16:creationId xmlns:a16="http://schemas.microsoft.com/office/drawing/2014/main" id="{B24D1A2A-77DD-80B0-F345-E9AF687657F7}"/>
              </a:ext>
            </a:extLst>
          </p:cNvPr>
          <p:cNvSpPr>
            <a:spLocks noGrp="1"/>
          </p:cNvSpPr>
          <p:nvPr>
            <p:ph type="sldNum" sz="quarter" idx="17"/>
          </p:nvPr>
        </p:nvSpPr>
        <p:spPr/>
        <p:txBody>
          <a:bodyPr/>
          <a:lstStyle/>
          <a:p>
            <a:fld id="{73DC849C-92BA-4DCF-BE24-28B6DE451287}" type="slidenum">
              <a:rPr lang="en-US" smtClean="0"/>
              <a:t>34</a:t>
            </a:fld>
            <a:endParaRPr lang="en-US"/>
          </a:p>
        </p:txBody>
      </p:sp>
    </p:spTree>
    <p:extLst>
      <p:ext uri="{BB962C8B-B14F-4D97-AF65-F5344CB8AC3E}">
        <p14:creationId xmlns:p14="http://schemas.microsoft.com/office/powerpoint/2010/main" val="3422541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B961DE-5A38-FC13-B2E5-7E8184C65A53}"/>
              </a:ext>
            </a:extLst>
          </p:cNvPr>
          <p:cNvSpPr>
            <a:spLocks noGrp="1"/>
          </p:cNvSpPr>
          <p:nvPr>
            <p:ph type="body" sz="quarter" idx="13"/>
          </p:nvPr>
        </p:nvSpPr>
        <p:spPr/>
        <p:txBody>
          <a:bodyPr>
            <a:normAutofit fontScale="92500"/>
          </a:bodyPr>
          <a:lstStyle/>
          <a:p>
            <a:r>
              <a:rPr lang="en-US" dirty="0"/>
              <a:t>GUI: </a:t>
            </a:r>
          </a:p>
          <a:p>
            <a:pPr lvl="1"/>
            <a:r>
              <a:rPr lang="en-US" dirty="0"/>
              <a:t>Duplicate the ThM 2 tab, ensure the new tab control has a name of the form “ThM #”, and all variables. </a:t>
            </a:r>
          </a:p>
          <a:p>
            <a:pPr lvl="1"/>
            <a:r>
              <a:rPr lang="en-US" dirty="0"/>
              <a:t>Rearrange the tabs so they match the lab’s configuration. ThM 1 should always be the last display as that tab contains fewer sensors and a different pipe diagram.</a:t>
            </a:r>
          </a:p>
          <a:p>
            <a:r>
              <a:rPr lang="en-US" dirty="0"/>
              <a:t>Main Block Diagram: </a:t>
            </a:r>
          </a:p>
          <a:p>
            <a:pPr lvl="1"/>
            <a:r>
              <a:rPr lang="en-US" dirty="0"/>
              <a:t>Displaying the data: Adding the new tab will create terminals in the block diagram. Add additional cases the to the case structure used display current values in the GUI in </a:t>
            </a:r>
            <a:r>
              <a:rPr lang="en-US" i="1" dirty="0"/>
              <a:t>While Loop 4</a:t>
            </a:r>
            <a:r>
              <a:rPr lang="en-US" dirty="0"/>
              <a:t>. Put the variables in new cases, recording the variable/case # pairs in the file “</a:t>
            </a:r>
            <a:r>
              <a:rPr lang="en-US" dirty="0" err="1"/>
              <a:t>DistrictHeatingNetwork</a:t>
            </a:r>
            <a:r>
              <a:rPr lang="en-US" dirty="0"/>
              <a:t>/Sensor Information/Sensor Locations.xlsx.” </a:t>
            </a:r>
          </a:p>
          <a:p>
            <a:r>
              <a:rPr lang="en-US" dirty="0"/>
              <a:t>Sub Vis:</a:t>
            </a:r>
          </a:p>
          <a:p>
            <a:pPr lvl="1"/>
            <a:r>
              <a:rPr lang="en-US" dirty="0" err="1"/>
              <a:t>sub_get</a:t>
            </a:r>
            <a:r>
              <a:rPr lang="en-US" dirty="0"/>
              <a:t> user input: increase the upper limit on the number of thermal masses error to the appropriate value</a:t>
            </a:r>
          </a:p>
          <a:p>
            <a:r>
              <a:rPr lang="en-US" dirty="0"/>
              <a:t>Sensors:</a:t>
            </a:r>
          </a:p>
          <a:p>
            <a:pPr lvl="1"/>
            <a:r>
              <a:rPr lang="en-US" dirty="0"/>
              <a:t>Use the variable/case # pairs to populated the GUI Output # in the Channels file</a:t>
            </a:r>
          </a:p>
          <a:p>
            <a:pPr lvl="1"/>
            <a:r>
              <a:rPr lang="en-US" dirty="0"/>
              <a:t>Each additional thermal mass requires 8 TM, 4 PS, and 2 MS to be fully observable</a:t>
            </a:r>
          </a:p>
        </p:txBody>
      </p:sp>
      <p:sp>
        <p:nvSpPr>
          <p:cNvPr id="3" name="Text Placeholder 2">
            <a:extLst>
              <a:ext uri="{FF2B5EF4-FFF2-40B4-BE49-F238E27FC236}">
                <a16:creationId xmlns:a16="http://schemas.microsoft.com/office/drawing/2014/main" id="{39A4EAC8-C283-F30D-10EA-9A532DA02A3A}"/>
              </a:ext>
            </a:extLst>
          </p:cNvPr>
          <p:cNvSpPr>
            <a:spLocks noGrp="1"/>
          </p:cNvSpPr>
          <p:nvPr>
            <p:ph type="body" sz="quarter" idx="14"/>
          </p:nvPr>
        </p:nvSpPr>
        <p:spPr/>
        <p:txBody>
          <a:bodyPr/>
          <a:lstStyle/>
          <a:p>
            <a:r>
              <a:rPr lang="en-US" dirty="0"/>
              <a:t>Adding Additional Thermal Masses</a:t>
            </a:r>
          </a:p>
        </p:txBody>
      </p:sp>
      <p:sp>
        <p:nvSpPr>
          <p:cNvPr id="4" name="Slide Number Placeholder 3">
            <a:extLst>
              <a:ext uri="{FF2B5EF4-FFF2-40B4-BE49-F238E27FC236}">
                <a16:creationId xmlns:a16="http://schemas.microsoft.com/office/drawing/2014/main" id="{46AAB8F5-A12E-925E-0D82-BFB38028685E}"/>
              </a:ext>
            </a:extLst>
          </p:cNvPr>
          <p:cNvSpPr>
            <a:spLocks noGrp="1"/>
          </p:cNvSpPr>
          <p:nvPr>
            <p:ph type="sldNum" sz="quarter" idx="17"/>
          </p:nvPr>
        </p:nvSpPr>
        <p:spPr/>
        <p:txBody>
          <a:bodyPr/>
          <a:lstStyle/>
          <a:p>
            <a:fld id="{73DC849C-92BA-4DCF-BE24-28B6DE451287}" type="slidenum">
              <a:rPr lang="en-US" smtClean="0"/>
              <a:t>35</a:t>
            </a:fld>
            <a:endParaRPr lang="en-US"/>
          </a:p>
        </p:txBody>
      </p:sp>
    </p:spTree>
    <p:extLst>
      <p:ext uri="{BB962C8B-B14F-4D97-AF65-F5344CB8AC3E}">
        <p14:creationId xmlns:p14="http://schemas.microsoft.com/office/powerpoint/2010/main" val="4115365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8EE65D-668E-D19F-EAB6-930C8EE7D5C9}"/>
              </a:ext>
            </a:extLst>
          </p:cNvPr>
          <p:cNvSpPr>
            <a:spLocks noGrp="1"/>
          </p:cNvSpPr>
          <p:nvPr>
            <p:ph type="body" sz="quarter" idx="13"/>
          </p:nvPr>
        </p:nvSpPr>
        <p:spPr/>
        <p:txBody>
          <a:bodyPr>
            <a:normAutofit fontScale="85000" lnSpcReduction="20000"/>
          </a:bodyPr>
          <a:lstStyle/>
          <a:p>
            <a:r>
              <a:rPr lang="en-US" dirty="0"/>
              <a:t>GUI: </a:t>
            </a:r>
          </a:p>
          <a:p>
            <a:pPr lvl="1"/>
            <a:r>
              <a:rPr lang="en-US" dirty="0"/>
              <a:t>Add additional subpanels to the left pane in the main GUI. Make sure it is labeled “Peltier Control #”.</a:t>
            </a:r>
          </a:p>
          <a:p>
            <a:pPr lvl="1"/>
            <a:r>
              <a:rPr lang="en-US" dirty="0"/>
              <a:t>Peltier Control Menu tab control:</a:t>
            </a:r>
          </a:p>
          <a:p>
            <a:pPr lvl="2"/>
            <a:r>
              <a:rPr lang="en-US" dirty="0"/>
              <a:t>Manual tab: Add additional elements to the control array</a:t>
            </a:r>
          </a:p>
          <a:p>
            <a:pPr lvl="2"/>
            <a:r>
              <a:rPr lang="en-US" dirty="0"/>
              <a:t>Timed tab: Add additional elements to the indicator array</a:t>
            </a:r>
          </a:p>
          <a:p>
            <a:pPr lvl="2"/>
            <a:r>
              <a:rPr lang="en-US" dirty="0"/>
              <a:t>Power tab: Add additional elements to the Power Setpoint control array. Add additional elements to the Control Temp indicator array.</a:t>
            </a:r>
          </a:p>
          <a:p>
            <a:r>
              <a:rPr lang="en-US" dirty="0"/>
              <a:t>Main Block Diagram: No changes needed</a:t>
            </a:r>
          </a:p>
          <a:p>
            <a:r>
              <a:rPr lang="en-US" dirty="0"/>
              <a:t>Sub Vis:</a:t>
            </a:r>
          </a:p>
          <a:p>
            <a:pPr lvl="1"/>
            <a:r>
              <a:rPr lang="en-US" dirty="0" err="1"/>
              <a:t>Sub_peltier</a:t>
            </a:r>
            <a:r>
              <a:rPr lang="en-US" dirty="0"/>
              <a:t> control #: Create 1 copy of “</a:t>
            </a:r>
            <a:r>
              <a:rPr lang="en-US" dirty="0" err="1"/>
              <a:t>sub_peltier</a:t>
            </a:r>
            <a:r>
              <a:rPr lang="en-US" dirty="0"/>
              <a:t> control 1.vi” for each new Peltier junction and name it “</a:t>
            </a:r>
            <a:r>
              <a:rPr lang="en-US" dirty="0" err="1"/>
              <a:t>sub_peltier</a:t>
            </a:r>
            <a:r>
              <a:rPr lang="en-US" dirty="0"/>
              <a:t> control #.vi”, with the number correlating to its respective thermal mass. </a:t>
            </a:r>
          </a:p>
          <a:p>
            <a:pPr lvl="1"/>
            <a:r>
              <a:rPr lang="en-US" dirty="0" err="1"/>
              <a:t>Sub_run</a:t>
            </a:r>
            <a:r>
              <a:rPr lang="en-US" dirty="0"/>
              <a:t> actuators.vi: Additional rows will have to be added to the Inputs.csv file for each additional Peltier junction. Doing this will change the indexing for the control inputs. There are 6 total to update. Each corresponds to a different timed control mode and are found in the odd # cases in both structures.</a:t>
            </a:r>
          </a:p>
          <a:p>
            <a:r>
              <a:rPr lang="en-US" dirty="0"/>
              <a:t>Sensors: Currently the Peltier controller is configured to have 2 10K control thermistors. This can be changed manually by changing the default values in the front panel of the new sub vi. </a:t>
            </a:r>
          </a:p>
          <a:p>
            <a:r>
              <a:rPr lang="en-US" dirty="0"/>
              <a:t>Inputs.csv: Add additional rows to the file, keeping them grouped by input type. Add one row for each Peltier Junction to the “Cold Side Temp”, and “Power” sections. Only 1 </a:t>
            </a:r>
            <a:r>
              <a:rPr lang="en-US" dirty="0" err="1"/>
              <a:t>Tamb</a:t>
            </a:r>
            <a:r>
              <a:rPr lang="en-US" dirty="0"/>
              <a:t> row is needed for all Peltier junctions. Additionally, add more rows for the heat transfer coefficients of each thermal mass.</a:t>
            </a:r>
          </a:p>
        </p:txBody>
      </p:sp>
      <p:sp>
        <p:nvSpPr>
          <p:cNvPr id="3" name="Text Placeholder 2">
            <a:extLst>
              <a:ext uri="{FF2B5EF4-FFF2-40B4-BE49-F238E27FC236}">
                <a16:creationId xmlns:a16="http://schemas.microsoft.com/office/drawing/2014/main" id="{D70567FB-82EC-3678-6452-B073336FC2CD}"/>
              </a:ext>
            </a:extLst>
          </p:cNvPr>
          <p:cNvSpPr>
            <a:spLocks noGrp="1"/>
          </p:cNvSpPr>
          <p:nvPr>
            <p:ph type="body" sz="quarter" idx="14"/>
          </p:nvPr>
        </p:nvSpPr>
        <p:spPr/>
        <p:txBody>
          <a:bodyPr/>
          <a:lstStyle/>
          <a:p>
            <a:r>
              <a:rPr lang="en-US" dirty="0"/>
              <a:t>Adding Peltier Junctions</a:t>
            </a:r>
          </a:p>
        </p:txBody>
      </p:sp>
      <p:sp>
        <p:nvSpPr>
          <p:cNvPr id="4" name="Slide Number Placeholder 3">
            <a:extLst>
              <a:ext uri="{FF2B5EF4-FFF2-40B4-BE49-F238E27FC236}">
                <a16:creationId xmlns:a16="http://schemas.microsoft.com/office/drawing/2014/main" id="{FD9E7B38-2AA8-992D-FD24-BC3C29E9A6A5}"/>
              </a:ext>
            </a:extLst>
          </p:cNvPr>
          <p:cNvSpPr>
            <a:spLocks noGrp="1"/>
          </p:cNvSpPr>
          <p:nvPr>
            <p:ph type="sldNum" sz="quarter" idx="17"/>
          </p:nvPr>
        </p:nvSpPr>
        <p:spPr/>
        <p:txBody>
          <a:bodyPr/>
          <a:lstStyle/>
          <a:p>
            <a:fld id="{73DC849C-92BA-4DCF-BE24-28B6DE451287}" type="slidenum">
              <a:rPr lang="en-US" smtClean="0"/>
              <a:t>36</a:t>
            </a:fld>
            <a:endParaRPr lang="en-US"/>
          </a:p>
        </p:txBody>
      </p:sp>
    </p:spTree>
    <p:extLst>
      <p:ext uri="{BB962C8B-B14F-4D97-AF65-F5344CB8AC3E}">
        <p14:creationId xmlns:p14="http://schemas.microsoft.com/office/powerpoint/2010/main" val="3763724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5CC415-7914-270A-06A1-BE097DAAA08C}"/>
              </a:ext>
            </a:extLst>
          </p:cNvPr>
          <p:cNvSpPr>
            <a:spLocks noGrp="1"/>
          </p:cNvSpPr>
          <p:nvPr>
            <p:ph type="body" sz="quarter" idx="13"/>
          </p:nvPr>
        </p:nvSpPr>
        <p:spPr/>
        <p:txBody>
          <a:bodyPr>
            <a:normAutofit fontScale="92500" lnSpcReduction="20000"/>
          </a:bodyPr>
          <a:lstStyle/>
          <a:p>
            <a:r>
              <a:rPr lang="en-US" dirty="0"/>
              <a:t>GUI: </a:t>
            </a:r>
          </a:p>
          <a:p>
            <a:pPr lvl="1"/>
            <a:r>
              <a:rPr lang="en-US" dirty="0"/>
              <a:t>Valve Control Menu tab control:</a:t>
            </a:r>
          </a:p>
          <a:p>
            <a:pPr lvl="2"/>
            <a:r>
              <a:rPr lang="en-US" dirty="0"/>
              <a:t>Manual tab: Add additional elements to the control array</a:t>
            </a:r>
          </a:p>
          <a:p>
            <a:pPr lvl="2"/>
            <a:r>
              <a:rPr lang="en-US" dirty="0"/>
              <a:t>Timed tab: Add additional elements to the indicator array</a:t>
            </a:r>
          </a:p>
          <a:p>
            <a:pPr lvl="2"/>
            <a:r>
              <a:rPr lang="en-US" dirty="0"/>
              <a:t>Power tab: Add additional elements to the Temp Setpoint control array, Valve Position indicator array, and PID cluster array.</a:t>
            </a:r>
          </a:p>
          <a:p>
            <a:r>
              <a:rPr lang="en-US" dirty="0"/>
              <a:t>Main Block Diagram</a:t>
            </a:r>
          </a:p>
          <a:p>
            <a:pPr lvl="1"/>
            <a:r>
              <a:rPr lang="en-US" dirty="0"/>
              <a:t>If more than 4 valves are being used, add additional cases to the case structure in </a:t>
            </a:r>
            <a:r>
              <a:rPr lang="en-US" i="1" dirty="0"/>
              <a:t>While Loop 4</a:t>
            </a:r>
            <a:r>
              <a:rPr lang="en-US" dirty="0"/>
              <a:t> use in the PID control of the valves. Add local variables referencing the appropriate thermal mass temperatures.</a:t>
            </a:r>
          </a:p>
          <a:p>
            <a:r>
              <a:rPr lang="en-US" dirty="0"/>
              <a:t>Sub Vis:</a:t>
            </a:r>
          </a:p>
          <a:p>
            <a:pPr lvl="1"/>
            <a:r>
              <a:rPr lang="en-US" dirty="0" err="1"/>
              <a:t>Sub_create</a:t>
            </a:r>
            <a:r>
              <a:rPr lang="en-US" dirty="0"/>
              <a:t> tasks.vi: add additional channels for each new valve, in the appropriate form, separated by commas to the I/O constant used to populate the physical channels of the actuator task.</a:t>
            </a:r>
          </a:p>
          <a:p>
            <a:pPr lvl="1"/>
            <a:r>
              <a:rPr lang="en-US" dirty="0" err="1"/>
              <a:t>Sub_run</a:t>
            </a:r>
            <a:r>
              <a:rPr lang="en-US" dirty="0"/>
              <a:t> actuators.vi: Additional rows will have to be added to the Inputs.csv file for each additional valve. Doing this will change the indexing for the control inputs. There are 6 total to update. Each corresponds to a different timed control mode and are found in the odd # cases in both structures.</a:t>
            </a:r>
          </a:p>
          <a:p>
            <a:r>
              <a:rPr lang="en-US" dirty="0"/>
              <a:t>Inputs.csv: Add additional rows to the file, keeping them grouped by input type. Add one row for each valve to the “Position”, and “PID Setpoint” sections.</a:t>
            </a:r>
          </a:p>
        </p:txBody>
      </p:sp>
      <p:sp>
        <p:nvSpPr>
          <p:cNvPr id="3" name="Text Placeholder 2">
            <a:extLst>
              <a:ext uri="{FF2B5EF4-FFF2-40B4-BE49-F238E27FC236}">
                <a16:creationId xmlns:a16="http://schemas.microsoft.com/office/drawing/2014/main" id="{66734A5D-77E6-7089-56AD-6067D5FAE7DF}"/>
              </a:ext>
            </a:extLst>
          </p:cNvPr>
          <p:cNvSpPr>
            <a:spLocks noGrp="1"/>
          </p:cNvSpPr>
          <p:nvPr>
            <p:ph type="body" sz="quarter" idx="14"/>
          </p:nvPr>
        </p:nvSpPr>
        <p:spPr/>
        <p:txBody>
          <a:bodyPr/>
          <a:lstStyle/>
          <a:p>
            <a:r>
              <a:rPr lang="en-US" dirty="0"/>
              <a:t>Adding Control Valves</a:t>
            </a:r>
          </a:p>
        </p:txBody>
      </p:sp>
      <p:sp>
        <p:nvSpPr>
          <p:cNvPr id="4" name="Slide Number Placeholder 3">
            <a:extLst>
              <a:ext uri="{FF2B5EF4-FFF2-40B4-BE49-F238E27FC236}">
                <a16:creationId xmlns:a16="http://schemas.microsoft.com/office/drawing/2014/main" id="{62F7C88F-2382-347D-609D-12D90EB39A29}"/>
              </a:ext>
            </a:extLst>
          </p:cNvPr>
          <p:cNvSpPr>
            <a:spLocks noGrp="1"/>
          </p:cNvSpPr>
          <p:nvPr>
            <p:ph type="sldNum" sz="quarter" idx="17"/>
          </p:nvPr>
        </p:nvSpPr>
        <p:spPr/>
        <p:txBody>
          <a:bodyPr/>
          <a:lstStyle/>
          <a:p>
            <a:fld id="{73DC849C-92BA-4DCF-BE24-28B6DE451287}" type="slidenum">
              <a:rPr lang="en-US" smtClean="0"/>
              <a:t>37</a:t>
            </a:fld>
            <a:endParaRPr lang="en-US"/>
          </a:p>
        </p:txBody>
      </p:sp>
    </p:spTree>
    <p:extLst>
      <p:ext uri="{BB962C8B-B14F-4D97-AF65-F5344CB8AC3E}">
        <p14:creationId xmlns:p14="http://schemas.microsoft.com/office/powerpoint/2010/main" val="2993597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D0B049-8ED7-06C9-513D-101839188FAE}"/>
              </a:ext>
            </a:extLst>
          </p:cNvPr>
          <p:cNvSpPr>
            <a:spLocks noGrp="1"/>
          </p:cNvSpPr>
          <p:nvPr>
            <p:ph type="body" sz="quarter" idx="13"/>
          </p:nvPr>
        </p:nvSpPr>
        <p:spPr/>
        <p:txBody>
          <a:bodyPr>
            <a:normAutofit/>
          </a:bodyPr>
          <a:lstStyle/>
          <a:p>
            <a:r>
              <a:rPr lang="en-US" dirty="0"/>
              <a:t>There are 11 custom sub-Vis created to perform various operations during the code’s execution. Their functions and structure will be presented in this section.</a:t>
            </a:r>
          </a:p>
          <a:p>
            <a:r>
              <a:rPr lang="en-US" dirty="0"/>
              <a:t>The 11 sub-Vis are:</a:t>
            </a:r>
          </a:p>
          <a:p>
            <a:pPr lvl="1"/>
            <a:r>
              <a:rPr lang="en-US" dirty="0" err="1"/>
              <a:t>sub_calibrate</a:t>
            </a:r>
            <a:r>
              <a:rPr lang="en-US" dirty="0"/>
              <a:t> sensor data.vi</a:t>
            </a:r>
          </a:p>
          <a:p>
            <a:pPr lvl="1"/>
            <a:r>
              <a:rPr lang="en-US" dirty="0" err="1"/>
              <a:t>sub_collect</a:t>
            </a:r>
            <a:r>
              <a:rPr lang="en-US" dirty="0"/>
              <a:t> data.vi</a:t>
            </a:r>
          </a:p>
          <a:p>
            <a:pPr lvl="1"/>
            <a:r>
              <a:rPr lang="en-US" dirty="0"/>
              <a:t>sub_ create save files.vi</a:t>
            </a:r>
          </a:p>
          <a:p>
            <a:pPr lvl="1"/>
            <a:r>
              <a:rPr lang="en-US" dirty="0" err="1"/>
              <a:t>sub_create</a:t>
            </a:r>
            <a:r>
              <a:rPr lang="en-US" dirty="0"/>
              <a:t> tasks.vi</a:t>
            </a:r>
          </a:p>
          <a:p>
            <a:pPr lvl="1"/>
            <a:r>
              <a:rPr lang="en-US" dirty="0" err="1"/>
              <a:t>sub_get</a:t>
            </a:r>
            <a:r>
              <a:rPr lang="en-US" dirty="0"/>
              <a:t> user input.vi</a:t>
            </a:r>
          </a:p>
          <a:p>
            <a:pPr lvl="1"/>
            <a:r>
              <a:rPr lang="en-US" dirty="0"/>
              <a:t>sub_ omega tasks.vi</a:t>
            </a:r>
          </a:p>
          <a:p>
            <a:pPr lvl="1"/>
            <a:r>
              <a:rPr lang="en-US" dirty="0"/>
              <a:t>sub_ process channels.vi</a:t>
            </a:r>
          </a:p>
          <a:p>
            <a:pPr lvl="1"/>
            <a:r>
              <a:rPr lang="en-US" dirty="0"/>
              <a:t>sub_ process data.vi</a:t>
            </a:r>
          </a:p>
          <a:p>
            <a:pPr lvl="1"/>
            <a:r>
              <a:rPr lang="en-US" dirty="0"/>
              <a:t>sub_ process data no queue.vi</a:t>
            </a:r>
          </a:p>
          <a:p>
            <a:pPr lvl="1"/>
            <a:r>
              <a:rPr lang="en-US" dirty="0"/>
              <a:t>sub_ run actuators.vi</a:t>
            </a:r>
          </a:p>
          <a:p>
            <a:pPr lvl="1"/>
            <a:r>
              <a:rPr lang="en-US" dirty="0"/>
              <a:t>sub_ save output files.vi</a:t>
            </a:r>
          </a:p>
          <a:p>
            <a:endParaRPr lang="en-US" dirty="0"/>
          </a:p>
        </p:txBody>
      </p:sp>
      <p:sp>
        <p:nvSpPr>
          <p:cNvPr id="3" name="Text Placeholder 2">
            <a:extLst>
              <a:ext uri="{FF2B5EF4-FFF2-40B4-BE49-F238E27FC236}">
                <a16:creationId xmlns:a16="http://schemas.microsoft.com/office/drawing/2014/main" id="{DB8D2852-7AF1-AA4E-93DF-92A7E99D3616}"/>
              </a:ext>
            </a:extLst>
          </p:cNvPr>
          <p:cNvSpPr>
            <a:spLocks noGrp="1"/>
          </p:cNvSpPr>
          <p:nvPr>
            <p:ph type="body" sz="quarter" idx="14"/>
          </p:nvPr>
        </p:nvSpPr>
        <p:spPr/>
        <p:txBody>
          <a:bodyPr/>
          <a:lstStyle/>
          <a:p>
            <a:r>
              <a:rPr lang="en-US" dirty="0"/>
              <a:t>Summary</a:t>
            </a:r>
          </a:p>
        </p:txBody>
      </p:sp>
      <p:sp>
        <p:nvSpPr>
          <p:cNvPr id="4" name="Slide Number Placeholder 3">
            <a:extLst>
              <a:ext uri="{FF2B5EF4-FFF2-40B4-BE49-F238E27FC236}">
                <a16:creationId xmlns:a16="http://schemas.microsoft.com/office/drawing/2014/main" id="{A6FE50A9-D400-94FD-6DAE-CB81297C25C7}"/>
              </a:ext>
            </a:extLst>
          </p:cNvPr>
          <p:cNvSpPr>
            <a:spLocks noGrp="1"/>
          </p:cNvSpPr>
          <p:nvPr>
            <p:ph type="sldNum" sz="quarter" idx="17"/>
          </p:nvPr>
        </p:nvSpPr>
        <p:spPr/>
        <p:txBody>
          <a:bodyPr/>
          <a:lstStyle/>
          <a:p>
            <a:fld id="{73DC849C-92BA-4DCF-BE24-28B6DE451287}" type="slidenum">
              <a:rPr lang="en-US" smtClean="0"/>
              <a:t>38</a:t>
            </a:fld>
            <a:endParaRPr lang="en-US"/>
          </a:p>
        </p:txBody>
      </p:sp>
    </p:spTree>
    <p:extLst>
      <p:ext uri="{BB962C8B-B14F-4D97-AF65-F5344CB8AC3E}">
        <p14:creationId xmlns:p14="http://schemas.microsoft.com/office/powerpoint/2010/main" val="3394047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4269043377"/>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err="1"/>
                        <a:t>sub_calibrate</a:t>
                      </a:r>
                      <a:r>
                        <a:rPr lang="en-US" dirty="0"/>
                        <a:t> sensor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91373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Converts sensor data from voltage to calibrated values, based on the Calibration.csv file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1031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Raw data from a single sensor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Sensor Column: Column in the Channels.csv file for the sensor</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Calibrated Data: Data converted from voltage to appropriate value</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39</a:t>
            </a:fld>
            <a:endParaRPr lang="en-US"/>
          </a:p>
        </p:txBody>
      </p:sp>
      <p:pic>
        <p:nvPicPr>
          <p:cNvPr id="6" name="Picture 5">
            <a:extLst>
              <a:ext uri="{FF2B5EF4-FFF2-40B4-BE49-F238E27FC236}">
                <a16:creationId xmlns:a16="http://schemas.microsoft.com/office/drawing/2014/main" id="{6C6E738B-A545-2F32-259A-AB8252928FD0}"/>
              </a:ext>
            </a:extLst>
          </p:cNvPr>
          <p:cNvPicPr>
            <a:picLocks noChangeAspect="1"/>
          </p:cNvPicPr>
          <p:nvPr/>
        </p:nvPicPr>
        <p:blipFill>
          <a:blip r:embed="rId2"/>
          <a:stretch>
            <a:fillRect/>
          </a:stretch>
        </p:blipFill>
        <p:spPr>
          <a:xfrm>
            <a:off x="610250" y="1879601"/>
            <a:ext cx="3520830" cy="902451"/>
          </a:xfrm>
          <a:prstGeom prst="rect">
            <a:avLst/>
          </a:prstGeom>
        </p:spPr>
      </p:pic>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280183189"/>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2182692">
                  <a:extLst>
                    <a:ext uri="{9D8B030D-6E8A-4147-A177-3AD203B41FA5}">
                      <a16:colId xmlns:a16="http://schemas.microsoft.com/office/drawing/2014/main" val="956586254"/>
                    </a:ext>
                  </a:extLst>
                </a:gridCol>
                <a:gridCol w="1932108">
                  <a:extLst>
                    <a:ext uri="{9D8B030D-6E8A-4147-A177-3AD203B41FA5}">
                      <a16:colId xmlns:a16="http://schemas.microsoft.com/office/drawing/2014/main" val="3761809547"/>
                    </a:ext>
                  </a:extLst>
                </a:gridCol>
              </a:tblGrid>
              <a:tr h="0">
                <a:tc gridSpan="2">
                  <a:txBody>
                    <a:bodyPr/>
                    <a:lstStyle/>
                    <a:p>
                      <a:r>
                        <a:rPr lang="en-US" dirty="0" err="1"/>
                        <a:t>sub_collect</a:t>
                      </a:r>
                      <a:r>
                        <a:rPr lang="en-US" dirty="0"/>
                        <a:t>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2788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Gets the current sensor readings from the DAQ systems and the current time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Task: Task for NI DAQ</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Error: Error for NI DAQ</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Omega task: array of tasks for Omega DAQs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Omega error: array of errors for Omega DAQs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Iteration: iteration # of </a:t>
                      </a:r>
                      <a:r>
                        <a:rPr lang="en-US" sz="1200" i="1" dirty="0"/>
                        <a:t>While Loop 4</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Sensor Data: array of raw voltage data from sensors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Elapsed Time (s):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All Initialized?: True if expected number of channels exists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14" name="Picture 13">
            <a:extLst>
              <a:ext uri="{FF2B5EF4-FFF2-40B4-BE49-F238E27FC236}">
                <a16:creationId xmlns:a16="http://schemas.microsoft.com/office/drawing/2014/main" id="{7BE2BA59-8183-7DE5-9306-C7DFF4DB2DBA}"/>
              </a:ext>
            </a:extLst>
          </p:cNvPr>
          <p:cNvPicPr>
            <a:picLocks noChangeAspect="1"/>
          </p:cNvPicPr>
          <p:nvPr/>
        </p:nvPicPr>
        <p:blipFill>
          <a:blip r:embed="rId3"/>
          <a:stretch>
            <a:fillRect/>
          </a:stretch>
        </p:blipFill>
        <p:spPr>
          <a:xfrm>
            <a:off x="5803853" y="1879601"/>
            <a:ext cx="2112481" cy="795899"/>
          </a:xfrm>
          <a:prstGeom prst="rect">
            <a:avLst/>
          </a:prstGeom>
        </p:spPr>
      </p:pic>
    </p:spTree>
    <p:extLst>
      <p:ext uri="{BB962C8B-B14F-4D97-AF65-F5344CB8AC3E}">
        <p14:creationId xmlns:p14="http://schemas.microsoft.com/office/powerpoint/2010/main" val="483077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1761EE-FA0C-45AB-8074-35DE8094AC66}"/>
              </a:ext>
            </a:extLst>
          </p:cNvPr>
          <p:cNvSpPr>
            <a:spLocks noGrp="1"/>
          </p:cNvSpPr>
          <p:nvPr>
            <p:ph type="body" sz="quarter" idx="13"/>
          </p:nvPr>
        </p:nvSpPr>
        <p:spPr/>
        <p:txBody>
          <a:bodyPr/>
          <a:lstStyle/>
          <a:p>
            <a:r>
              <a:rPr lang="en-US" dirty="0"/>
              <a:t>To interface with the Omega DAQ used to collect thermistor data, you must add the ULX for NI LabVIEW toolbox to the current LabVIEW version</a:t>
            </a:r>
          </a:p>
          <a:p>
            <a:r>
              <a:rPr lang="en-US" dirty="0"/>
              <a:t>Note that ULX for NI LabView is currently only compatible with LabVIEW 2020 and earlier.</a:t>
            </a:r>
          </a:p>
          <a:p>
            <a:r>
              <a:rPr lang="en-US" dirty="0"/>
              <a:t>This software can be downloaded from the Omega Website: </a:t>
            </a:r>
            <a:r>
              <a:rPr lang="en-US" dirty="0">
                <a:hlinkClick r:id="rId2"/>
              </a:rPr>
              <a:t>https://www.omega.com/en-us/data-acquisition/data-acquisition-modules/omb-daq-2408-series/p/OMB-DAQ-2408</a:t>
            </a:r>
            <a:r>
              <a:rPr lang="en-US" dirty="0"/>
              <a:t> </a:t>
            </a:r>
          </a:p>
          <a:p>
            <a:r>
              <a:rPr lang="en-US" dirty="0"/>
              <a:t>The Quick Start manual for this software can be found in the OneDrive folder “</a:t>
            </a:r>
            <a:r>
              <a:rPr lang="en-US" dirty="0" err="1"/>
              <a:t>DistrictHeatingNetwork</a:t>
            </a:r>
            <a:r>
              <a:rPr lang="en-US" dirty="0"/>
              <a:t>\Sensor Information\Thermistors”</a:t>
            </a:r>
          </a:p>
          <a:p>
            <a:r>
              <a:rPr lang="en-US" dirty="0"/>
              <a:t>ULX for NI LabVIEW also requires the installation of </a:t>
            </a:r>
            <a:r>
              <a:rPr lang="en-US" dirty="0" err="1"/>
              <a:t>InstaCal</a:t>
            </a:r>
            <a:r>
              <a:rPr lang="en-US" dirty="0"/>
              <a:t> to operate correctly</a:t>
            </a:r>
          </a:p>
          <a:p>
            <a:pPr lvl="1"/>
            <a:r>
              <a:rPr lang="en-US" dirty="0"/>
              <a:t>Installation instructions can also be found the Quick Start Manual</a:t>
            </a:r>
          </a:p>
          <a:p>
            <a:pPr lvl="1"/>
            <a:r>
              <a:rPr lang="en-US" dirty="0" err="1"/>
              <a:t>InstaCal</a:t>
            </a:r>
            <a:r>
              <a:rPr lang="en-US" dirty="0"/>
              <a:t> is where you enter the Steinhart-Hart Constants used to calibrate the thermistors in the main LabVIEW VI</a:t>
            </a:r>
          </a:p>
          <a:p>
            <a:endParaRPr lang="en-US" dirty="0"/>
          </a:p>
        </p:txBody>
      </p:sp>
      <p:sp>
        <p:nvSpPr>
          <p:cNvPr id="3" name="Text Placeholder 2">
            <a:extLst>
              <a:ext uri="{FF2B5EF4-FFF2-40B4-BE49-F238E27FC236}">
                <a16:creationId xmlns:a16="http://schemas.microsoft.com/office/drawing/2014/main" id="{6D930505-ACC0-2DC4-F196-EED9A4FFCE6C}"/>
              </a:ext>
            </a:extLst>
          </p:cNvPr>
          <p:cNvSpPr>
            <a:spLocks noGrp="1"/>
          </p:cNvSpPr>
          <p:nvPr>
            <p:ph type="body" sz="quarter" idx="14"/>
          </p:nvPr>
        </p:nvSpPr>
        <p:spPr/>
        <p:txBody>
          <a:bodyPr/>
          <a:lstStyle/>
          <a:p>
            <a:r>
              <a:rPr lang="en-US" dirty="0"/>
              <a:t>Installation - ULX for NI LabView</a:t>
            </a:r>
          </a:p>
        </p:txBody>
      </p:sp>
      <p:sp>
        <p:nvSpPr>
          <p:cNvPr id="4" name="Slide Number Placeholder 3">
            <a:extLst>
              <a:ext uri="{FF2B5EF4-FFF2-40B4-BE49-F238E27FC236}">
                <a16:creationId xmlns:a16="http://schemas.microsoft.com/office/drawing/2014/main" id="{0FF02BAE-5730-7699-34DA-5E7452C2DED5}"/>
              </a:ext>
            </a:extLst>
          </p:cNvPr>
          <p:cNvSpPr>
            <a:spLocks noGrp="1"/>
          </p:cNvSpPr>
          <p:nvPr>
            <p:ph type="sldNum" sz="quarter" idx="17"/>
          </p:nvPr>
        </p:nvSpPr>
        <p:spPr/>
        <p:txBody>
          <a:bodyPr/>
          <a:lstStyle/>
          <a:p>
            <a:fld id="{73DC849C-92BA-4DCF-BE24-28B6DE451287}" type="slidenum">
              <a:rPr lang="en-US" smtClean="0"/>
              <a:t>4</a:t>
            </a:fld>
            <a:endParaRPr lang="en-US"/>
          </a:p>
        </p:txBody>
      </p:sp>
    </p:spTree>
    <p:extLst>
      <p:ext uri="{BB962C8B-B14F-4D97-AF65-F5344CB8AC3E}">
        <p14:creationId xmlns:p14="http://schemas.microsoft.com/office/powerpoint/2010/main" val="735932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1129032539"/>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1320802">
                  <a:extLst>
                    <a:ext uri="{9D8B030D-6E8A-4147-A177-3AD203B41FA5}">
                      <a16:colId xmlns:a16="http://schemas.microsoft.com/office/drawing/2014/main" val="956586254"/>
                    </a:ext>
                  </a:extLst>
                </a:gridCol>
                <a:gridCol w="2793998">
                  <a:extLst>
                    <a:ext uri="{9D8B030D-6E8A-4147-A177-3AD203B41FA5}">
                      <a16:colId xmlns:a16="http://schemas.microsoft.com/office/drawing/2014/main" val="3761809547"/>
                    </a:ext>
                  </a:extLst>
                </a:gridCol>
              </a:tblGrid>
              <a:tr h="0">
                <a:tc gridSpan="2">
                  <a:txBody>
                    <a:bodyPr/>
                    <a:lstStyle/>
                    <a:p>
                      <a:r>
                        <a:rPr lang="en-US" dirty="0"/>
                        <a:t>sub_ create save files.vi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181832">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Creates the files where the data will eventually be saved</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 of Quick Restarts: number to be appended to file name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Save Path: Folder where the data will be stored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Peltier Save Files: File names for the created Peltier data files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Error out: error from creating these files and folders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40</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3856725109"/>
              </p:ext>
            </p:extLst>
          </p:nvPr>
        </p:nvGraphicFramePr>
        <p:xfrm>
          <a:off x="4802308" y="1100667"/>
          <a:ext cx="4114800" cy="5481483"/>
        </p:xfrm>
        <a:graphic>
          <a:graphicData uri="http://schemas.openxmlformats.org/drawingml/2006/table">
            <a:tbl>
              <a:tblPr firstRow="1" bandRow="1">
                <a:tableStyleId>{793D81CF-94F2-401A-BA57-92F5A7B2D0C5}</a:tableStyleId>
              </a:tblPr>
              <a:tblGrid>
                <a:gridCol w="2057400">
                  <a:extLst>
                    <a:ext uri="{9D8B030D-6E8A-4147-A177-3AD203B41FA5}">
                      <a16:colId xmlns:a16="http://schemas.microsoft.com/office/drawing/2014/main" val="956586254"/>
                    </a:ext>
                  </a:extLst>
                </a:gridCol>
                <a:gridCol w="2057400">
                  <a:extLst>
                    <a:ext uri="{9D8B030D-6E8A-4147-A177-3AD203B41FA5}">
                      <a16:colId xmlns:a16="http://schemas.microsoft.com/office/drawing/2014/main" val="3761809547"/>
                    </a:ext>
                  </a:extLst>
                </a:gridCol>
              </a:tblGrid>
              <a:tr h="0">
                <a:tc gridSpan="2">
                  <a:txBody>
                    <a:bodyPr/>
                    <a:lstStyle/>
                    <a:p>
                      <a:r>
                        <a:rPr lang="en-US" dirty="0" err="1"/>
                        <a:t>sub_create</a:t>
                      </a:r>
                      <a:r>
                        <a:rPr lang="en-US" dirty="0"/>
                        <a:t> tasks.vi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39090">
                <a:tc gridSpan="2">
                  <a:txBody>
                    <a:bodyPr/>
                    <a:lstStyle/>
                    <a:p>
                      <a:pPr rtl="0" eaLnBrk="1" latinLnBrk="0" hangingPunct="1"/>
                      <a:r>
                        <a:rPr lang="en-US" sz="1800" kern="1200" dirty="0">
                          <a:solidFill>
                            <a:schemeClr val="dk1"/>
                          </a:solidFill>
                          <a:effectLst/>
                          <a:latin typeface="+mn-lt"/>
                          <a:ea typeface="+mn-ea"/>
                          <a:cs typeface="+mn-cs"/>
                        </a:rPr>
                        <a:t>Creates the tasks used to get the data from the DAQ systems</a:t>
                      </a:r>
                      <a:endParaRPr lang="en-US" sz="1800" dirty="0">
                        <a:effectLst/>
                      </a:endParaRP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43399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042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DAQ Sample Rate: Frequency for DAQ Sampling</a:t>
                      </a:r>
                      <a:endParaRPr lang="en-US" sz="1600" i="1" dirty="0"/>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Output cluster: cluster of tasks and errors from the NI and Omega DAQ</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5" name="Picture 4">
            <a:extLst>
              <a:ext uri="{FF2B5EF4-FFF2-40B4-BE49-F238E27FC236}">
                <a16:creationId xmlns:a16="http://schemas.microsoft.com/office/drawing/2014/main" id="{BFB95088-1E13-AEDE-204E-03EE35BB736D}"/>
              </a:ext>
            </a:extLst>
          </p:cNvPr>
          <p:cNvPicPr>
            <a:picLocks noChangeAspect="1"/>
          </p:cNvPicPr>
          <p:nvPr/>
        </p:nvPicPr>
        <p:blipFill>
          <a:blip r:embed="rId2"/>
          <a:stretch>
            <a:fillRect/>
          </a:stretch>
        </p:blipFill>
        <p:spPr>
          <a:xfrm>
            <a:off x="695298" y="1888487"/>
            <a:ext cx="3343302" cy="928695"/>
          </a:xfrm>
          <a:prstGeom prst="rect">
            <a:avLst/>
          </a:prstGeom>
        </p:spPr>
      </p:pic>
      <p:pic>
        <p:nvPicPr>
          <p:cNvPr id="9" name="Picture 8">
            <a:extLst>
              <a:ext uri="{FF2B5EF4-FFF2-40B4-BE49-F238E27FC236}">
                <a16:creationId xmlns:a16="http://schemas.microsoft.com/office/drawing/2014/main" id="{CB6D7FCB-7490-C1E7-F5E5-75BB6ABBF31A}"/>
              </a:ext>
            </a:extLst>
          </p:cNvPr>
          <p:cNvPicPr>
            <a:picLocks noChangeAspect="1"/>
          </p:cNvPicPr>
          <p:nvPr/>
        </p:nvPicPr>
        <p:blipFill>
          <a:blip r:embed="rId3"/>
          <a:stretch>
            <a:fillRect/>
          </a:stretch>
        </p:blipFill>
        <p:spPr>
          <a:xfrm>
            <a:off x="5127525" y="1888487"/>
            <a:ext cx="3464365" cy="856779"/>
          </a:xfrm>
          <a:prstGeom prst="rect">
            <a:avLst/>
          </a:prstGeom>
        </p:spPr>
      </p:pic>
    </p:spTree>
    <p:extLst>
      <p:ext uri="{BB962C8B-B14F-4D97-AF65-F5344CB8AC3E}">
        <p14:creationId xmlns:p14="http://schemas.microsoft.com/office/powerpoint/2010/main" val="15599430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1499830648"/>
              </p:ext>
            </p:extLst>
          </p:nvPr>
        </p:nvGraphicFramePr>
        <p:xfrm>
          <a:off x="313265" y="1100667"/>
          <a:ext cx="4114800" cy="5487408"/>
        </p:xfrm>
        <a:graphic>
          <a:graphicData uri="http://schemas.openxmlformats.org/drawingml/2006/table">
            <a:tbl>
              <a:tblPr firstRow="1" bandRow="1">
                <a:tableStyleId>{793D81CF-94F2-401A-BA57-92F5A7B2D0C5}</a:tableStyleId>
              </a:tblPr>
              <a:tblGrid>
                <a:gridCol w="1320802">
                  <a:extLst>
                    <a:ext uri="{9D8B030D-6E8A-4147-A177-3AD203B41FA5}">
                      <a16:colId xmlns:a16="http://schemas.microsoft.com/office/drawing/2014/main" val="956586254"/>
                    </a:ext>
                  </a:extLst>
                </a:gridCol>
                <a:gridCol w="2793998">
                  <a:extLst>
                    <a:ext uri="{9D8B030D-6E8A-4147-A177-3AD203B41FA5}">
                      <a16:colId xmlns:a16="http://schemas.microsoft.com/office/drawing/2014/main" val="3761809547"/>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sub_get</a:t>
                      </a:r>
                      <a:r>
                        <a:rPr lang="en-US" dirty="0"/>
                        <a:t> user input.vi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75912">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181832">
                <a:tc gridSpan="2">
                  <a:txBody>
                    <a:bodyPr/>
                    <a:lstStyle/>
                    <a:p>
                      <a:r>
                        <a:rPr lang="en-US" dirty="0"/>
                        <a:t>Gathers users input needed to control various aspects of the data collection</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682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None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DAQ Sample Rate: Inverse of samples per second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Peltier Channels: Array of COM port numbers for Peltier junctions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41</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1979150812"/>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1911759">
                  <a:extLst>
                    <a:ext uri="{9D8B030D-6E8A-4147-A177-3AD203B41FA5}">
                      <a16:colId xmlns:a16="http://schemas.microsoft.com/office/drawing/2014/main" val="956586254"/>
                    </a:ext>
                  </a:extLst>
                </a:gridCol>
                <a:gridCol w="2203041">
                  <a:extLst>
                    <a:ext uri="{9D8B030D-6E8A-4147-A177-3AD203B41FA5}">
                      <a16:colId xmlns:a16="http://schemas.microsoft.com/office/drawing/2014/main" val="3761809547"/>
                    </a:ext>
                  </a:extLst>
                </a:gridCol>
              </a:tblGrid>
              <a:tr h="0">
                <a:tc gridSpan="2">
                  <a:txBody>
                    <a:bodyPr/>
                    <a:lstStyle/>
                    <a:p>
                      <a:r>
                        <a:rPr lang="en-US" dirty="0"/>
                        <a:t>sub_ omega tasks.vi: </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336507">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58888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Creates the tasks used to get the data from the appropriate Omega DAQ</a:t>
                      </a:r>
                      <a:endParaRPr lang="en-US" sz="1800" dirty="0">
                        <a:effectLst/>
                      </a:endParaRP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3650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DAQ Channel: channel for the current sensor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tasks: array of Omega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errors: array of errors associated with Omega Tasks</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Source Number: # of Omega task for current sensor (1 indexed)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tasks out: new array of Omega tasks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i="0" dirty="0"/>
                        <a:t>Omega errors out: new array of errors associated with Omega Tasks</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2" name="Picture 1">
            <a:extLst>
              <a:ext uri="{FF2B5EF4-FFF2-40B4-BE49-F238E27FC236}">
                <a16:creationId xmlns:a16="http://schemas.microsoft.com/office/drawing/2014/main" id="{0DFCE6C8-2F36-0AA6-9304-087987027479}"/>
              </a:ext>
            </a:extLst>
          </p:cNvPr>
          <p:cNvPicPr>
            <a:picLocks noChangeAspect="1"/>
          </p:cNvPicPr>
          <p:nvPr/>
        </p:nvPicPr>
        <p:blipFill>
          <a:blip r:embed="rId2"/>
          <a:stretch>
            <a:fillRect/>
          </a:stretch>
        </p:blipFill>
        <p:spPr>
          <a:xfrm>
            <a:off x="1440246" y="1852388"/>
            <a:ext cx="1860837" cy="935796"/>
          </a:xfrm>
          <a:prstGeom prst="rect">
            <a:avLst/>
          </a:prstGeom>
        </p:spPr>
      </p:pic>
      <p:pic>
        <p:nvPicPr>
          <p:cNvPr id="12" name="Picture 11">
            <a:extLst>
              <a:ext uri="{FF2B5EF4-FFF2-40B4-BE49-F238E27FC236}">
                <a16:creationId xmlns:a16="http://schemas.microsoft.com/office/drawing/2014/main" id="{5CFB0C83-F907-D647-1A79-E6FA276F06B3}"/>
              </a:ext>
            </a:extLst>
          </p:cNvPr>
          <p:cNvPicPr>
            <a:picLocks noChangeAspect="1"/>
          </p:cNvPicPr>
          <p:nvPr/>
        </p:nvPicPr>
        <p:blipFill>
          <a:blip r:embed="rId3"/>
          <a:stretch>
            <a:fillRect/>
          </a:stretch>
        </p:blipFill>
        <p:spPr>
          <a:xfrm>
            <a:off x="5496195" y="1903190"/>
            <a:ext cx="2727026" cy="854739"/>
          </a:xfrm>
          <a:prstGeom prst="rect">
            <a:avLst/>
          </a:prstGeom>
        </p:spPr>
      </p:pic>
    </p:spTree>
    <p:extLst>
      <p:ext uri="{BB962C8B-B14F-4D97-AF65-F5344CB8AC3E}">
        <p14:creationId xmlns:p14="http://schemas.microsoft.com/office/powerpoint/2010/main" val="2848347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669857243"/>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process channels.vi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267329">
                <a:tc gridSpan="2">
                  <a:txBody>
                    <a:bodyPr/>
                    <a:lstStyle/>
                    <a:p>
                      <a:pPr lvl="0" algn="l"/>
                      <a:r>
                        <a:rPr lang="en-US" dirty="0"/>
                        <a:t>Processes the Channels.csv file into global variables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None</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42</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2402037139"/>
              </p:ext>
            </p:extLst>
          </p:nvPr>
        </p:nvGraphicFramePr>
        <p:xfrm>
          <a:off x="4802308" y="1100667"/>
          <a:ext cx="4114800" cy="5486400"/>
        </p:xfrm>
        <a:graphic>
          <a:graphicData uri="http://schemas.openxmlformats.org/drawingml/2006/table">
            <a:tbl>
              <a:tblPr firstRow="1" bandRow="1">
                <a:tableStyleId>{793D81CF-94F2-401A-BA57-92F5A7B2D0C5}</a:tableStyleId>
              </a:tblPr>
              <a:tblGrid>
                <a:gridCol w="2157292">
                  <a:extLst>
                    <a:ext uri="{9D8B030D-6E8A-4147-A177-3AD203B41FA5}">
                      <a16:colId xmlns:a16="http://schemas.microsoft.com/office/drawing/2014/main" val="956586254"/>
                    </a:ext>
                  </a:extLst>
                </a:gridCol>
                <a:gridCol w="1957508">
                  <a:extLst>
                    <a:ext uri="{9D8B030D-6E8A-4147-A177-3AD203B41FA5}">
                      <a16:colId xmlns:a16="http://schemas.microsoft.com/office/drawing/2014/main" val="3761809547"/>
                    </a:ext>
                  </a:extLst>
                </a:gridCol>
              </a:tblGrid>
              <a:tr h="0">
                <a:tc gridSpan="2">
                  <a:txBody>
                    <a:bodyPr/>
                    <a:lstStyle/>
                    <a:p>
                      <a:r>
                        <a:rPr lang="en-US" dirty="0"/>
                        <a:t>sub_ process data.vi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358793">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627887">
                <a:tc gridSpan="2">
                  <a:txBody>
                    <a:bodyPr/>
                    <a:lstStyle/>
                    <a:p>
                      <a:pPr lvl="0"/>
                      <a:r>
                        <a:rPr lang="en-US" dirty="0"/>
                        <a:t>Takes the raw data, processes it, and adds it to the appropriate queues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Queue in: queue for processed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error in: error associated with the processed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Queue in: queue for raw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error in: error associated with the raw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Data in: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Queue out: new queue for processed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error out: new error associated with the processed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Queue out: new queue for raw data</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Raw error out: new error associated with the raw queue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50" dirty="0"/>
                        <a:t>Processed Data Out: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5" name="Picture 4">
            <a:extLst>
              <a:ext uri="{FF2B5EF4-FFF2-40B4-BE49-F238E27FC236}">
                <a16:creationId xmlns:a16="http://schemas.microsoft.com/office/drawing/2014/main" id="{1EC3ACC1-05DF-9603-EB68-45F866AC4E68}"/>
              </a:ext>
            </a:extLst>
          </p:cNvPr>
          <p:cNvPicPr>
            <a:picLocks noChangeAspect="1"/>
          </p:cNvPicPr>
          <p:nvPr/>
        </p:nvPicPr>
        <p:blipFill>
          <a:blip r:embed="rId2"/>
          <a:stretch>
            <a:fillRect/>
          </a:stretch>
        </p:blipFill>
        <p:spPr>
          <a:xfrm>
            <a:off x="1511250" y="1899697"/>
            <a:ext cx="1943150" cy="862103"/>
          </a:xfrm>
          <a:prstGeom prst="rect">
            <a:avLst/>
          </a:prstGeom>
        </p:spPr>
      </p:pic>
      <p:pic>
        <p:nvPicPr>
          <p:cNvPr id="9" name="Picture 8">
            <a:extLst>
              <a:ext uri="{FF2B5EF4-FFF2-40B4-BE49-F238E27FC236}">
                <a16:creationId xmlns:a16="http://schemas.microsoft.com/office/drawing/2014/main" id="{2CED8DAC-BA1C-C2F9-F997-5AAB828713F0}"/>
              </a:ext>
            </a:extLst>
          </p:cNvPr>
          <p:cNvPicPr>
            <a:picLocks noChangeAspect="1"/>
          </p:cNvPicPr>
          <p:nvPr/>
        </p:nvPicPr>
        <p:blipFill>
          <a:blip r:embed="rId3"/>
          <a:stretch>
            <a:fillRect/>
          </a:stretch>
        </p:blipFill>
        <p:spPr>
          <a:xfrm>
            <a:off x="5735700" y="1882763"/>
            <a:ext cx="2493900" cy="887659"/>
          </a:xfrm>
          <a:prstGeom prst="rect">
            <a:avLst/>
          </a:prstGeom>
        </p:spPr>
      </p:pic>
    </p:spTree>
    <p:extLst>
      <p:ext uri="{BB962C8B-B14F-4D97-AF65-F5344CB8AC3E}">
        <p14:creationId xmlns:p14="http://schemas.microsoft.com/office/powerpoint/2010/main" val="1309421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3E5EEF9-2C5F-5E9A-85BA-A3699498BD17}"/>
              </a:ext>
            </a:extLst>
          </p:cNvPr>
          <p:cNvGraphicFramePr>
            <a:graphicFrameLocks noGrp="1"/>
          </p:cNvGraphicFramePr>
          <p:nvPr>
            <p:extLst>
              <p:ext uri="{D42A27DB-BD31-4B8C-83A1-F6EECF244321}">
                <p14:modId xmlns:p14="http://schemas.microsoft.com/office/powerpoint/2010/main" val="3910960687"/>
              </p:ext>
            </p:extLst>
          </p:nvPr>
        </p:nvGraphicFramePr>
        <p:xfrm>
          <a:off x="313265" y="1100667"/>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process data no queue.vi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428196">
                <a:tc gridSpan="2">
                  <a:txBody>
                    <a:bodyPr/>
                    <a:lstStyle/>
                    <a:p>
                      <a:pPr lvl="0"/>
                      <a:r>
                        <a:rPr lang="en-US" dirty="0"/>
                        <a:t>Takes the raw data and processes it without adding it to the queues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43</a:t>
            </a:fld>
            <a:endParaRPr lang="en-US"/>
          </a:p>
        </p:txBody>
      </p:sp>
      <p:pic>
        <p:nvPicPr>
          <p:cNvPr id="5" name="Picture 4">
            <a:extLst>
              <a:ext uri="{FF2B5EF4-FFF2-40B4-BE49-F238E27FC236}">
                <a16:creationId xmlns:a16="http://schemas.microsoft.com/office/drawing/2014/main" id="{576CD74A-111C-2FBC-93CD-2F0170F2671E}"/>
              </a:ext>
            </a:extLst>
          </p:cNvPr>
          <p:cNvPicPr>
            <a:picLocks noChangeAspect="1"/>
          </p:cNvPicPr>
          <p:nvPr/>
        </p:nvPicPr>
        <p:blipFill>
          <a:blip r:embed="rId2"/>
          <a:stretch>
            <a:fillRect/>
          </a:stretch>
        </p:blipFill>
        <p:spPr>
          <a:xfrm>
            <a:off x="968330" y="1907113"/>
            <a:ext cx="2962135" cy="666754"/>
          </a:xfrm>
          <a:prstGeom prst="rect">
            <a:avLst/>
          </a:prstGeom>
        </p:spPr>
      </p:pic>
      <p:graphicFrame>
        <p:nvGraphicFramePr>
          <p:cNvPr id="2" name="Table 7">
            <a:extLst>
              <a:ext uri="{FF2B5EF4-FFF2-40B4-BE49-F238E27FC236}">
                <a16:creationId xmlns:a16="http://schemas.microsoft.com/office/drawing/2014/main" id="{BBFC49A7-20AE-A7FF-4A42-BA833ED7038D}"/>
              </a:ext>
            </a:extLst>
          </p:cNvPr>
          <p:cNvGraphicFramePr>
            <a:graphicFrameLocks noGrp="1"/>
          </p:cNvGraphicFramePr>
          <p:nvPr>
            <p:extLst>
              <p:ext uri="{D42A27DB-BD31-4B8C-83A1-F6EECF244321}">
                <p14:modId xmlns:p14="http://schemas.microsoft.com/office/powerpoint/2010/main" val="607523335"/>
              </p:ext>
            </p:extLst>
          </p:nvPr>
        </p:nvGraphicFramePr>
        <p:xfrm>
          <a:off x="4699000" y="1112108"/>
          <a:ext cx="4114800" cy="5486400"/>
        </p:xfrm>
        <a:graphic>
          <a:graphicData uri="http://schemas.openxmlformats.org/drawingml/2006/table">
            <a:tbl>
              <a:tblPr firstRow="1" bandRow="1">
                <a:tableStyleId>{793D81CF-94F2-401A-BA57-92F5A7B2D0C5}</a:tableStyleId>
              </a:tblPr>
              <a:tblGrid>
                <a:gridCol w="2099735">
                  <a:extLst>
                    <a:ext uri="{9D8B030D-6E8A-4147-A177-3AD203B41FA5}">
                      <a16:colId xmlns:a16="http://schemas.microsoft.com/office/drawing/2014/main" val="956586254"/>
                    </a:ext>
                  </a:extLst>
                </a:gridCol>
                <a:gridCol w="2015065">
                  <a:extLst>
                    <a:ext uri="{9D8B030D-6E8A-4147-A177-3AD203B41FA5}">
                      <a16:colId xmlns:a16="http://schemas.microsoft.com/office/drawing/2014/main" val="3761809547"/>
                    </a:ext>
                  </a:extLst>
                </a:gridCol>
              </a:tblGrid>
              <a:tr h="0">
                <a:tc gridSpan="2">
                  <a:txBody>
                    <a:bodyPr/>
                    <a:lstStyle/>
                    <a:p>
                      <a:r>
                        <a:rPr lang="en-US" dirty="0"/>
                        <a:t>sub_ run actuators.vi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mpd="sng">
                      <a:noFill/>
                    </a:lnT>
                  </a:tcPr>
                </a:tc>
                <a:tc hMerge="1">
                  <a:txBody>
                    <a:bodyPr/>
                    <a:lstStyle/>
                    <a:p>
                      <a:endParaRPr lang="en-US"/>
                    </a:p>
                  </a:txBody>
                  <a:tcPr/>
                </a:tc>
                <a:extLst>
                  <a:ext uri="{0D108BD9-81ED-4DB2-BD59-A6C34878D82A}">
                    <a16:rowId xmlns:a16="http://schemas.microsoft.com/office/drawing/2014/main" val="2630598368"/>
                  </a:ext>
                </a:extLst>
              </a:tr>
              <a:tr h="365494">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428196">
                <a:tc gridSpan="2">
                  <a:txBody>
                    <a:bodyPr/>
                    <a:lstStyle/>
                    <a:p>
                      <a:pPr lvl="0"/>
                      <a:r>
                        <a:rPr lang="en-US" dirty="0"/>
                        <a:t>Performs the desired actuator tasks based on the current iteration and control mode</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6512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Elapsed Time: time when data was collected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1D array of raw sensor data</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1D array of processed sensor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6" name="Picture 5">
            <a:extLst>
              <a:ext uri="{FF2B5EF4-FFF2-40B4-BE49-F238E27FC236}">
                <a16:creationId xmlns:a16="http://schemas.microsoft.com/office/drawing/2014/main" id="{C7753FF2-28E2-CA42-6DCC-4276995659B7}"/>
              </a:ext>
            </a:extLst>
          </p:cNvPr>
          <p:cNvPicPr>
            <a:picLocks noChangeAspect="1"/>
          </p:cNvPicPr>
          <p:nvPr/>
        </p:nvPicPr>
        <p:blipFill>
          <a:blip r:embed="rId3"/>
          <a:stretch>
            <a:fillRect/>
          </a:stretch>
        </p:blipFill>
        <p:spPr>
          <a:xfrm>
            <a:off x="5457766" y="1896312"/>
            <a:ext cx="2592147" cy="909129"/>
          </a:xfrm>
          <a:prstGeom prst="rect">
            <a:avLst/>
          </a:prstGeom>
        </p:spPr>
      </p:pic>
    </p:spTree>
    <p:extLst>
      <p:ext uri="{BB962C8B-B14F-4D97-AF65-F5344CB8AC3E}">
        <p14:creationId xmlns:p14="http://schemas.microsoft.com/office/powerpoint/2010/main" val="36935123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Function</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44</a:t>
            </a:fld>
            <a:endParaRPr lang="en-US"/>
          </a:p>
        </p:txBody>
      </p:sp>
      <p:graphicFrame>
        <p:nvGraphicFramePr>
          <p:cNvPr id="10" name="Table 7">
            <a:extLst>
              <a:ext uri="{FF2B5EF4-FFF2-40B4-BE49-F238E27FC236}">
                <a16:creationId xmlns:a16="http://schemas.microsoft.com/office/drawing/2014/main" id="{DD2C450A-5FE7-1562-73AA-1D9DEEDC90F6}"/>
              </a:ext>
            </a:extLst>
          </p:cNvPr>
          <p:cNvGraphicFramePr>
            <a:graphicFrameLocks noGrp="1"/>
          </p:cNvGraphicFramePr>
          <p:nvPr>
            <p:extLst>
              <p:ext uri="{D42A27DB-BD31-4B8C-83A1-F6EECF244321}">
                <p14:modId xmlns:p14="http://schemas.microsoft.com/office/powerpoint/2010/main" val="1363696262"/>
              </p:ext>
            </p:extLst>
          </p:nvPr>
        </p:nvGraphicFramePr>
        <p:xfrm>
          <a:off x="293808" y="1100667"/>
          <a:ext cx="4114800" cy="5486400"/>
        </p:xfrm>
        <a:graphic>
          <a:graphicData uri="http://schemas.openxmlformats.org/drawingml/2006/table">
            <a:tbl>
              <a:tblPr firstRow="1" bandRow="1">
                <a:tableStyleId>{793D81CF-94F2-401A-BA57-92F5A7B2D0C5}</a:tableStyleId>
              </a:tblPr>
              <a:tblGrid>
                <a:gridCol w="2766892">
                  <a:extLst>
                    <a:ext uri="{9D8B030D-6E8A-4147-A177-3AD203B41FA5}">
                      <a16:colId xmlns:a16="http://schemas.microsoft.com/office/drawing/2014/main" val="956586254"/>
                    </a:ext>
                  </a:extLst>
                </a:gridCol>
                <a:gridCol w="1347908">
                  <a:extLst>
                    <a:ext uri="{9D8B030D-6E8A-4147-A177-3AD203B41FA5}">
                      <a16:colId xmlns:a16="http://schemas.microsoft.com/office/drawing/2014/main" val="3761809547"/>
                    </a:ext>
                  </a:extLst>
                </a:gridCol>
              </a:tblGrid>
              <a:tr h="0">
                <a:tc gridSpan="2">
                  <a:txBody>
                    <a:bodyPr/>
                    <a:lstStyle/>
                    <a:p>
                      <a:r>
                        <a:rPr lang="en-US" dirty="0"/>
                        <a:t>sub_ save output files.vi</a:t>
                      </a:r>
                    </a:p>
                  </a:txBody>
                  <a:tcPr/>
                </a:tc>
                <a:tc hMerge="1">
                  <a:txBody>
                    <a:bodyPr/>
                    <a:lstStyle/>
                    <a:p>
                      <a:endParaRPr lang="en-US"/>
                    </a:p>
                  </a:txBody>
                  <a:tcPr/>
                </a:tc>
                <a:extLst>
                  <a:ext uri="{0D108BD9-81ED-4DB2-BD59-A6C34878D82A}">
                    <a16:rowId xmlns:a16="http://schemas.microsoft.com/office/drawing/2014/main" val="3074901018"/>
                  </a:ext>
                </a:extLst>
              </a:tr>
              <a:tr h="0">
                <a:tc gridSpan="2">
                  <a:txBody>
                    <a:bodyPr/>
                    <a:lstStyle/>
                    <a:p>
                      <a:r>
                        <a:rPr lang="en-US" dirty="0"/>
                        <a:t>Icon: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257128804"/>
                  </a:ext>
                </a:extLst>
              </a:tr>
              <a:tr h="1005840">
                <a:tc gridSpan="2">
                  <a:txBody>
                    <a:bodyPr/>
                    <a:lstStyle/>
                    <a:p>
                      <a:endParaRPr lang="en-US" dirty="0"/>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30598368"/>
                  </a:ext>
                </a:extLst>
              </a:tr>
              <a:tr h="0">
                <a:tc gridSpan="2">
                  <a:txBody>
                    <a:bodyPr/>
                    <a:lstStyle/>
                    <a:p>
                      <a:r>
                        <a:rPr lang="en-US" dirty="0"/>
                        <a:t>Description:</a:t>
                      </a: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7704628"/>
                  </a:ext>
                </a:extLst>
              </a:tr>
              <a:tr h="0">
                <a:tc gridSpan="2">
                  <a:txBody>
                    <a:bodyPr/>
                    <a:lstStyle/>
                    <a:p>
                      <a:pPr lvl="0"/>
                      <a:r>
                        <a:rPr lang="en-US" dirty="0"/>
                        <a:t>Takes the data from the queues and saves it to the appropriate .csv files</a:t>
                      </a:r>
                    </a:p>
                  </a:txBody>
                  <a:tcPr>
                    <a:lnT w="12700" cap="flat" cmpd="sng" algn="ctr">
                      <a:no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869367466"/>
                  </a:ext>
                </a:extLst>
              </a:tr>
              <a:tr h="358793">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rPr>
                        <a:t>Variables:</a:t>
                      </a:r>
                      <a:endParaRPr lang="en-US" sz="1800" kern="1200" dirty="0">
                        <a:solidFill>
                          <a:schemeClr val="tx1"/>
                        </a:solidFill>
                        <a:latin typeface="+mn-lt"/>
                        <a:ea typeface="+mn-ea"/>
                        <a:cs typeface="+mn-cs"/>
                      </a:endParaRPr>
                    </a:p>
                  </a:txBody>
                  <a:tcPr>
                    <a:lnB w="12700" cap="flat" cmpd="sng" algn="ctr">
                      <a:no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13307555"/>
                  </a:ext>
                </a:extLst>
              </a:tr>
              <a:tr h="23774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Inputs: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Queue in: queue for raw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Queue in: queue for processed data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Processed Data error: error associated with the processed queue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Raw Data error: error associated with the raw queue</a:t>
                      </a:r>
                    </a:p>
                  </a:txBody>
                  <a:tcPr>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Outputs: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error out: combined error from saving data</a:t>
                      </a:r>
                    </a:p>
                  </a:txBody>
                  <a:tcP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1130726380"/>
                  </a:ext>
                </a:extLst>
              </a:tr>
            </a:tbl>
          </a:graphicData>
        </a:graphic>
      </p:graphicFrame>
      <p:pic>
        <p:nvPicPr>
          <p:cNvPr id="11" name="Picture 10">
            <a:extLst>
              <a:ext uri="{FF2B5EF4-FFF2-40B4-BE49-F238E27FC236}">
                <a16:creationId xmlns:a16="http://schemas.microsoft.com/office/drawing/2014/main" id="{B2E42C93-5B86-4020-C7D8-F11D3749C9C0}"/>
              </a:ext>
            </a:extLst>
          </p:cNvPr>
          <p:cNvPicPr>
            <a:picLocks noChangeAspect="1"/>
          </p:cNvPicPr>
          <p:nvPr/>
        </p:nvPicPr>
        <p:blipFill>
          <a:blip r:embed="rId2"/>
          <a:stretch>
            <a:fillRect/>
          </a:stretch>
        </p:blipFill>
        <p:spPr>
          <a:xfrm>
            <a:off x="955801" y="1884870"/>
            <a:ext cx="2790814" cy="909129"/>
          </a:xfrm>
          <a:prstGeom prst="rect">
            <a:avLst/>
          </a:prstGeom>
        </p:spPr>
      </p:pic>
    </p:spTree>
    <p:extLst>
      <p:ext uri="{BB962C8B-B14F-4D97-AF65-F5344CB8AC3E}">
        <p14:creationId xmlns:p14="http://schemas.microsoft.com/office/powerpoint/2010/main" val="7977704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7E7E65D-D2E3-0506-4990-AD6E2655777D}"/>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A9F11C1D-8B9E-4021-DA3E-454F1DC7C333}"/>
              </a:ext>
            </a:extLst>
          </p:cNvPr>
          <p:cNvSpPr>
            <a:spLocks noGrp="1"/>
          </p:cNvSpPr>
          <p:nvPr>
            <p:ph type="sldNum" sz="quarter" idx="17"/>
          </p:nvPr>
        </p:nvSpPr>
        <p:spPr/>
        <p:txBody>
          <a:bodyPr/>
          <a:lstStyle/>
          <a:p>
            <a:fld id="{73DC849C-92BA-4DCF-BE24-28B6DE451287}" type="slidenum">
              <a:rPr lang="en-US" smtClean="0"/>
              <a:t>45</a:t>
            </a:fld>
            <a:endParaRPr lang="en-US"/>
          </a:p>
        </p:txBody>
      </p:sp>
      <p:pic>
        <p:nvPicPr>
          <p:cNvPr id="9" name="Picture 8">
            <a:extLst>
              <a:ext uri="{FF2B5EF4-FFF2-40B4-BE49-F238E27FC236}">
                <a16:creationId xmlns:a16="http://schemas.microsoft.com/office/drawing/2014/main" id="{7E7A5D96-C331-8F27-CCB5-759183F6A2A4}"/>
              </a:ext>
            </a:extLst>
          </p:cNvPr>
          <p:cNvPicPr>
            <a:picLocks noChangeAspect="1"/>
          </p:cNvPicPr>
          <p:nvPr/>
        </p:nvPicPr>
        <p:blipFill>
          <a:blip r:embed="rId2"/>
          <a:stretch>
            <a:fillRect/>
          </a:stretch>
        </p:blipFill>
        <p:spPr>
          <a:xfrm>
            <a:off x="38500" y="1722923"/>
            <a:ext cx="9069617" cy="4148488"/>
          </a:xfrm>
          <a:prstGeom prst="rect">
            <a:avLst/>
          </a:prstGeom>
        </p:spPr>
      </p:pic>
      <p:sp>
        <p:nvSpPr>
          <p:cNvPr id="12" name="Callout: Line 11">
            <a:extLst>
              <a:ext uri="{FF2B5EF4-FFF2-40B4-BE49-F238E27FC236}">
                <a16:creationId xmlns:a16="http://schemas.microsoft.com/office/drawing/2014/main" id="{24CC7FB5-227A-577C-8476-473D7066EB3A}"/>
              </a:ext>
            </a:extLst>
          </p:cNvPr>
          <p:cNvSpPr/>
          <p:nvPr/>
        </p:nvSpPr>
        <p:spPr>
          <a:xfrm>
            <a:off x="4328449" y="984780"/>
            <a:ext cx="1564021" cy="1162078"/>
          </a:xfrm>
          <a:prstGeom prst="borderCallout1">
            <a:avLst>
              <a:gd name="adj1" fmla="val 99662"/>
              <a:gd name="adj2" fmla="val 17754"/>
              <a:gd name="adj3" fmla="val 153692"/>
              <a:gd name="adj4" fmla="val -260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Global Variables with Calibrate.csv data</a:t>
            </a:r>
          </a:p>
        </p:txBody>
      </p:sp>
      <p:sp>
        <p:nvSpPr>
          <p:cNvPr id="13" name="Callout: Line 12">
            <a:extLst>
              <a:ext uri="{FF2B5EF4-FFF2-40B4-BE49-F238E27FC236}">
                <a16:creationId xmlns:a16="http://schemas.microsoft.com/office/drawing/2014/main" id="{9E540A03-6FD0-302D-66A7-97DE60C9C942}"/>
              </a:ext>
            </a:extLst>
          </p:cNvPr>
          <p:cNvSpPr/>
          <p:nvPr/>
        </p:nvSpPr>
        <p:spPr>
          <a:xfrm>
            <a:off x="197144" y="5369056"/>
            <a:ext cx="1588167" cy="434901"/>
          </a:xfrm>
          <a:prstGeom prst="borderCallout1">
            <a:avLst>
              <a:gd name="adj1" fmla="val -1605"/>
              <a:gd name="adj2" fmla="val 34389"/>
              <a:gd name="adj3" fmla="val -54210"/>
              <a:gd name="adj4" fmla="val 341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Input Variables</a:t>
            </a:r>
          </a:p>
        </p:txBody>
      </p:sp>
      <p:sp>
        <p:nvSpPr>
          <p:cNvPr id="14" name="Callout: Line 13">
            <a:extLst>
              <a:ext uri="{FF2B5EF4-FFF2-40B4-BE49-F238E27FC236}">
                <a16:creationId xmlns:a16="http://schemas.microsoft.com/office/drawing/2014/main" id="{229E7BB6-4866-8FF5-3A1C-8BF7E0DA09EE}"/>
              </a:ext>
            </a:extLst>
          </p:cNvPr>
          <p:cNvSpPr/>
          <p:nvPr/>
        </p:nvSpPr>
        <p:spPr>
          <a:xfrm>
            <a:off x="197144" y="1779650"/>
            <a:ext cx="2598821" cy="637032"/>
          </a:xfrm>
          <a:prstGeom prst="borderCallout1">
            <a:avLst>
              <a:gd name="adj1" fmla="val 102320"/>
              <a:gd name="adj2" fmla="val 92033"/>
              <a:gd name="adj3" fmla="val 140533"/>
              <a:gd name="adj4" fmla="val 10030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 the sensor type, TM don’t need calibration</a:t>
            </a:r>
          </a:p>
        </p:txBody>
      </p:sp>
      <p:sp>
        <p:nvSpPr>
          <p:cNvPr id="15" name="Callout: Line 14">
            <a:extLst>
              <a:ext uri="{FF2B5EF4-FFF2-40B4-BE49-F238E27FC236}">
                <a16:creationId xmlns:a16="http://schemas.microsoft.com/office/drawing/2014/main" id="{7AC0F06F-393F-1B62-4ED1-5DFA86DDB41E}"/>
              </a:ext>
            </a:extLst>
          </p:cNvPr>
          <p:cNvSpPr/>
          <p:nvPr/>
        </p:nvSpPr>
        <p:spPr>
          <a:xfrm>
            <a:off x="2894426" y="981863"/>
            <a:ext cx="1128062" cy="1227623"/>
          </a:xfrm>
          <a:prstGeom prst="borderCallout1">
            <a:avLst>
              <a:gd name="adj1" fmla="val 98561"/>
              <a:gd name="adj2" fmla="val 93907"/>
              <a:gd name="adj3" fmla="val 238914"/>
              <a:gd name="adj4" fmla="val 990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Starting column in Calibrate.csv</a:t>
            </a:r>
          </a:p>
        </p:txBody>
      </p:sp>
      <p:sp>
        <p:nvSpPr>
          <p:cNvPr id="16" name="Callout: Line 15">
            <a:extLst>
              <a:ext uri="{FF2B5EF4-FFF2-40B4-BE49-F238E27FC236}">
                <a16:creationId xmlns:a16="http://schemas.microsoft.com/office/drawing/2014/main" id="{6D8A9664-D968-B195-0DB3-634E0F1BF0B2}"/>
              </a:ext>
            </a:extLst>
          </p:cNvPr>
          <p:cNvSpPr/>
          <p:nvPr/>
        </p:nvSpPr>
        <p:spPr>
          <a:xfrm>
            <a:off x="813161" y="5933065"/>
            <a:ext cx="972150" cy="606066"/>
          </a:xfrm>
          <a:prstGeom prst="borderCallout1">
            <a:avLst>
              <a:gd name="adj1" fmla="val 12146"/>
              <a:gd name="adj2" fmla="val 101188"/>
              <a:gd name="adj3" fmla="val -89194"/>
              <a:gd name="adj4" fmla="val 22750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Sum up terms</a:t>
            </a:r>
          </a:p>
        </p:txBody>
      </p:sp>
      <p:sp>
        <p:nvSpPr>
          <p:cNvPr id="17" name="Callout: Line 16">
            <a:extLst>
              <a:ext uri="{FF2B5EF4-FFF2-40B4-BE49-F238E27FC236}">
                <a16:creationId xmlns:a16="http://schemas.microsoft.com/office/drawing/2014/main" id="{F52F03A6-3E1B-FA20-AE76-EA85E2F4334E}"/>
              </a:ext>
            </a:extLst>
          </p:cNvPr>
          <p:cNvSpPr/>
          <p:nvPr/>
        </p:nvSpPr>
        <p:spPr>
          <a:xfrm>
            <a:off x="197341" y="2473408"/>
            <a:ext cx="2165684" cy="637032"/>
          </a:xfrm>
          <a:prstGeom prst="borderCallout1">
            <a:avLst>
              <a:gd name="adj1" fmla="val 99662"/>
              <a:gd name="adj2" fmla="val 17754"/>
              <a:gd name="adj3" fmla="val 131230"/>
              <a:gd name="adj4" fmla="val 250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Global Variables with Channels.csv data</a:t>
            </a:r>
          </a:p>
        </p:txBody>
      </p:sp>
      <p:sp>
        <p:nvSpPr>
          <p:cNvPr id="18" name="Callout: Line 17">
            <a:extLst>
              <a:ext uri="{FF2B5EF4-FFF2-40B4-BE49-F238E27FC236}">
                <a16:creationId xmlns:a16="http://schemas.microsoft.com/office/drawing/2014/main" id="{69A9647B-46FB-458C-A8F4-D12D451554B1}"/>
              </a:ext>
            </a:extLst>
          </p:cNvPr>
          <p:cNvSpPr/>
          <p:nvPr/>
        </p:nvSpPr>
        <p:spPr>
          <a:xfrm>
            <a:off x="5994044" y="1038985"/>
            <a:ext cx="1390848" cy="1162078"/>
          </a:xfrm>
          <a:prstGeom prst="borderCallout1">
            <a:avLst>
              <a:gd name="adj1" fmla="val 98561"/>
              <a:gd name="adj2" fmla="val 14162"/>
              <a:gd name="adj3" fmla="val 193411"/>
              <a:gd name="adj4" fmla="val -6092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Row</a:t>
            </a:r>
            <a:r>
              <a:rPr lang="en-US" sz="1800" dirty="0"/>
              <a:t> in Calibrate.csv from Channels.csv</a:t>
            </a:r>
          </a:p>
        </p:txBody>
      </p:sp>
      <p:sp>
        <p:nvSpPr>
          <p:cNvPr id="19" name="Callout: Line 18">
            <a:extLst>
              <a:ext uri="{FF2B5EF4-FFF2-40B4-BE49-F238E27FC236}">
                <a16:creationId xmlns:a16="http://schemas.microsoft.com/office/drawing/2014/main" id="{BAE9D9C6-FDDA-8794-235D-B65B2181135D}"/>
              </a:ext>
            </a:extLst>
          </p:cNvPr>
          <p:cNvSpPr/>
          <p:nvPr/>
        </p:nvSpPr>
        <p:spPr>
          <a:xfrm>
            <a:off x="7476205" y="1358236"/>
            <a:ext cx="1390848" cy="842827"/>
          </a:xfrm>
          <a:prstGeom prst="borderCallout1">
            <a:avLst>
              <a:gd name="adj1" fmla="val 98561"/>
              <a:gd name="adj2" fmla="val 14162"/>
              <a:gd name="adj3" fmla="val 147009"/>
              <a:gd name="adj4" fmla="val -644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Loop through 10 terms</a:t>
            </a:r>
            <a:endParaRPr lang="en-US" sz="1800" dirty="0"/>
          </a:p>
        </p:txBody>
      </p:sp>
      <p:sp>
        <p:nvSpPr>
          <p:cNvPr id="20" name="Callout: Line 19">
            <a:extLst>
              <a:ext uri="{FF2B5EF4-FFF2-40B4-BE49-F238E27FC236}">
                <a16:creationId xmlns:a16="http://schemas.microsoft.com/office/drawing/2014/main" id="{3D8A89A4-67BF-5678-BEE1-61EE81024EF1}"/>
              </a:ext>
            </a:extLst>
          </p:cNvPr>
          <p:cNvSpPr/>
          <p:nvPr/>
        </p:nvSpPr>
        <p:spPr>
          <a:xfrm>
            <a:off x="3529630" y="5871411"/>
            <a:ext cx="3319903" cy="878502"/>
          </a:xfrm>
          <a:prstGeom prst="borderCallout1">
            <a:avLst>
              <a:gd name="adj1" fmla="val 1221"/>
              <a:gd name="adj2" fmla="val 16967"/>
              <a:gd name="adj3" fmla="val -110785"/>
              <a:gd name="adj4" fmla="val 94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Each loop, raise voltage to increasing power, and increase coefficient column</a:t>
            </a:r>
            <a:endParaRPr lang="en-US" sz="1800" dirty="0"/>
          </a:p>
        </p:txBody>
      </p:sp>
      <p:sp>
        <p:nvSpPr>
          <p:cNvPr id="21" name="Callout: Line 20">
            <a:extLst>
              <a:ext uri="{FF2B5EF4-FFF2-40B4-BE49-F238E27FC236}">
                <a16:creationId xmlns:a16="http://schemas.microsoft.com/office/drawing/2014/main" id="{AE7F87B0-3147-B631-D0AE-1B2BC6DC2028}"/>
              </a:ext>
            </a:extLst>
          </p:cNvPr>
          <p:cNvSpPr/>
          <p:nvPr/>
        </p:nvSpPr>
        <p:spPr>
          <a:xfrm>
            <a:off x="8027658" y="4264539"/>
            <a:ext cx="948199" cy="479997"/>
          </a:xfrm>
          <a:prstGeom prst="borderCallout1">
            <a:avLst>
              <a:gd name="adj1" fmla="val 98561"/>
              <a:gd name="adj2" fmla="val 14162"/>
              <a:gd name="adj3" fmla="val 159831"/>
              <a:gd name="adj4" fmla="val 897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Output</a:t>
            </a:r>
            <a:endParaRPr lang="en-US" sz="1800" dirty="0"/>
          </a:p>
        </p:txBody>
      </p:sp>
      <p:sp>
        <p:nvSpPr>
          <p:cNvPr id="2" name="TextBox 1">
            <a:extLst>
              <a:ext uri="{FF2B5EF4-FFF2-40B4-BE49-F238E27FC236}">
                <a16:creationId xmlns:a16="http://schemas.microsoft.com/office/drawing/2014/main" id="{CD1DE456-515F-0B69-CB74-58B5871B82BF}"/>
              </a:ext>
            </a:extLst>
          </p:cNvPr>
          <p:cNvSpPr txBox="1"/>
          <p:nvPr/>
        </p:nvSpPr>
        <p:spPr>
          <a:xfrm>
            <a:off x="0" y="936153"/>
            <a:ext cx="2588466" cy="369332"/>
          </a:xfrm>
          <a:prstGeom prst="rect">
            <a:avLst/>
          </a:prstGeom>
          <a:noFill/>
        </p:spPr>
        <p:txBody>
          <a:bodyPr wrap="none" rtlCol="0">
            <a:spAutoFit/>
          </a:bodyPr>
          <a:lstStyle/>
          <a:p>
            <a:r>
              <a:rPr lang="en-US" i="1" dirty="0" err="1"/>
              <a:t>sub_calibrate</a:t>
            </a:r>
            <a:r>
              <a:rPr lang="en-US" i="1" dirty="0"/>
              <a:t> sensor data</a:t>
            </a:r>
          </a:p>
        </p:txBody>
      </p:sp>
    </p:spTree>
    <p:extLst>
      <p:ext uri="{BB962C8B-B14F-4D97-AF65-F5344CB8AC3E}">
        <p14:creationId xmlns:p14="http://schemas.microsoft.com/office/powerpoint/2010/main" val="2826526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CA3FF9C-7051-BE97-FF9D-3EB598819F5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E667C5EB-B7E4-0BC7-1CC0-D051DE10431D}"/>
              </a:ext>
            </a:extLst>
          </p:cNvPr>
          <p:cNvSpPr>
            <a:spLocks noGrp="1"/>
          </p:cNvSpPr>
          <p:nvPr>
            <p:ph type="sldNum" sz="quarter" idx="17"/>
          </p:nvPr>
        </p:nvSpPr>
        <p:spPr/>
        <p:txBody>
          <a:bodyPr/>
          <a:lstStyle/>
          <a:p>
            <a:fld id="{73DC849C-92BA-4DCF-BE24-28B6DE451287}" type="slidenum">
              <a:rPr lang="en-US" smtClean="0"/>
              <a:t>46</a:t>
            </a:fld>
            <a:endParaRPr lang="en-US"/>
          </a:p>
        </p:txBody>
      </p:sp>
      <p:pic>
        <p:nvPicPr>
          <p:cNvPr id="8" name="Picture 7">
            <a:extLst>
              <a:ext uri="{FF2B5EF4-FFF2-40B4-BE49-F238E27FC236}">
                <a16:creationId xmlns:a16="http://schemas.microsoft.com/office/drawing/2014/main" id="{A9DE18C6-97CC-C932-0BA7-346BD94BCA6B}"/>
              </a:ext>
            </a:extLst>
          </p:cNvPr>
          <p:cNvPicPr>
            <a:picLocks noChangeAspect="1"/>
          </p:cNvPicPr>
          <p:nvPr/>
        </p:nvPicPr>
        <p:blipFill>
          <a:blip r:embed="rId2"/>
          <a:stretch>
            <a:fillRect/>
          </a:stretch>
        </p:blipFill>
        <p:spPr>
          <a:xfrm>
            <a:off x="236295" y="2197037"/>
            <a:ext cx="8671410" cy="2933763"/>
          </a:xfrm>
          <a:prstGeom prst="rect">
            <a:avLst/>
          </a:prstGeom>
        </p:spPr>
      </p:pic>
      <p:sp>
        <p:nvSpPr>
          <p:cNvPr id="9" name="Callout: Line 8">
            <a:extLst>
              <a:ext uri="{FF2B5EF4-FFF2-40B4-BE49-F238E27FC236}">
                <a16:creationId xmlns:a16="http://schemas.microsoft.com/office/drawing/2014/main" id="{CB69A84B-2A87-D4E4-E302-8545414FB93C}"/>
              </a:ext>
            </a:extLst>
          </p:cNvPr>
          <p:cNvSpPr/>
          <p:nvPr/>
        </p:nvSpPr>
        <p:spPr>
          <a:xfrm>
            <a:off x="2721769" y="964386"/>
            <a:ext cx="2554621" cy="1162078"/>
          </a:xfrm>
          <a:prstGeom prst="borderCallout1">
            <a:avLst>
              <a:gd name="adj1" fmla="val 100072"/>
              <a:gd name="adj2" fmla="val 78653"/>
              <a:gd name="adj3" fmla="val 138938"/>
              <a:gd name="adj4" fmla="val 631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Intermingles sensor data from the 2 types of DAQs, where 0 is NI, &gt; 0 is Omega</a:t>
            </a:r>
          </a:p>
        </p:txBody>
      </p:sp>
      <p:sp>
        <p:nvSpPr>
          <p:cNvPr id="10" name="Callout: Line 9">
            <a:extLst>
              <a:ext uri="{FF2B5EF4-FFF2-40B4-BE49-F238E27FC236}">
                <a16:creationId xmlns:a16="http://schemas.microsoft.com/office/drawing/2014/main" id="{9612A6F5-301F-7519-B2C2-F841A56878D1}"/>
              </a:ext>
            </a:extLst>
          </p:cNvPr>
          <p:cNvSpPr/>
          <p:nvPr/>
        </p:nvSpPr>
        <p:spPr>
          <a:xfrm>
            <a:off x="236295" y="5170402"/>
            <a:ext cx="1376605" cy="576284"/>
          </a:xfrm>
          <a:prstGeom prst="borderCallout1">
            <a:avLst>
              <a:gd name="adj1" fmla="val 933"/>
              <a:gd name="adj2" fmla="val 76798"/>
              <a:gd name="adj3" fmla="val -42215"/>
              <a:gd name="adj4" fmla="val 843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the NI DAQ sensors</a:t>
            </a:r>
          </a:p>
        </p:txBody>
      </p:sp>
      <p:sp>
        <p:nvSpPr>
          <p:cNvPr id="12" name="Callout: Line 11">
            <a:extLst>
              <a:ext uri="{FF2B5EF4-FFF2-40B4-BE49-F238E27FC236}">
                <a16:creationId xmlns:a16="http://schemas.microsoft.com/office/drawing/2014/main" id="{38E295E1-7354-1675-172B-781EEEF6100A}"/>
              </a:ext>
            </a:extLst>
          </p:cNvPr>
          <p:cNvSpPr/>
          <p:nvPr/>
        </p:nvSpPr>
        <p:spPr>
          <a:xfrm>
            <a:off x="1971509" y="5170402"/>
            <a:ext cx="1457492" cy="849398"/>
          </a:xfrm>
          <a:prstGeom prst="borderCallout1">
            <a:avLst>
              <a:gd name="adj1" fmla="val -216"/>
              <a:gd name="adj2" fmla="val 40758"/>
              <a:gd name="adj3" fmla="val -105767"/>
              <a:gd name="adj4" fmla="val 184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the Omega DAQs sensors</a:t>
            </a:r>
          </a:p>
        </p:txBody>
      </p:sp>
      <p:sp>
        <p:nvSpPr>
          <p:cNvPr id="13" name="Callout: Line 12">
            <a:extLst>
              <a:ext uri="{FF2B5EF4-FFF2-40B4-BE49-F238E27FC236}">
                <a16:creationId xmlns:a16="http://schemas.microsoft.com/office/drawing/2014/main" id="{739B1A45-AB86-CDE6-71F9-BAA9C89014B9}"/>
              </a:ext>
            </a:extLst>
          </p:cNvPr>
          <p:cNvSpPr/>
          <p:nvPr/>
        </p:nvSpPr>
        <p:spPr>
          <a:xfrm>
            <a:off x="5575301" y="5138588"/>
            <a:ext cx="2063749" cy="849398"/>
          </a:xfrm>
          <a:prstGeom prst="borderCallout1">
            <a:avLst>
              <a:gd name="adj1" fmla="val 980"/>
              <a:gd name="adj2" fmla="val 66985"/>
              <a:gd name="adj3" fmla="val -108309"/>
              <a:gd name="adj4" fmla="val 8133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the time when the data collection is completed</a:t>
            </a:r>
            <a:endParaRPr lang="en-US" sz="1800" dirty="0"/>
          </a:p>
        </p:txBody>
      </p:sp>
      <p:sp>
        <p:nvSpPr>
          <p:cNvPr id="14" name="Callout: Line 13">
            <a:extLst>
              <a:ext uri="{FF2B5EF4-FFF2-40B4-BE49-F238E27FC236}">
                <a16:creationId xmlns:a16="http://schemas.microsoft.com/office/drawing/2014/main" id="{093F5FA3-2A92-0238-2FF5-33D83857AE90}"/>
              </a:ext>
            </a:extLst>
          </p:cNvPr>
          <p:cNvSpPr/>
          <p:nvPr/>
        </p:nvSpPr>
        <p:spPr>
          <a:xfrm>
            <a:off x="5845200" y="1117140"/>
            <a:ext cx="2599479" cy="938750"/>
          </a:xfrm>
          <a:prstGeom prst="borderCallout1">
            <a:avLst>
              <a:gd name="adj1" fmla="val 99662"/>
              <a:gd name="adj2" fmla="val 17754"/>
              <a:gd name="adj3" fmla="val 119454"/>
              <a:gd name="adj4" fmla="val 143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Ensures all data is collected before the time is recorded</a:t>
            </a:r>
          </a:p>
        </p:txBody>
      </p:sp>
      <p:sp>
        <p:nvSpPr>
          <p:cNvPr id="2" name="TextBox 1">
            <a:extLst>
              <a:ext uri="{FF2B5EF4-FFF2-40B4-BE49-F238E27FC236}">
                <a16:creationId xmlns:a16="http://schemas.microsoft.com/office/drawing/2014/main" id="{E993289B-DC0D-61BA-A82E-2725086F1168}"/>
              </a:ext>
            </a:extLst>
          </p:cNvPr>
          <p:cNvSpPr txBox="1"/>
          <p:nvPr/>
        </p:nvSpPr>
        <p:spPr>
          <a:xfrm>
            <a:off x="0" y="936153"/>
            <a:ext cx="1712072" cy="369332"/>
          </a:xfrm>
          <a:prstGeom prst="rect">
            <a:avLst/>
          </a:prstGeom>
          <a:noFill/>
        </p:spPr>
        <p:txBody>
          <a:bodyPr wrap="none" rtlCol="0">
            <a:spAutoFit/>
          </a:bodyPr>
          <a:lstStyle/>
          <a:p>
            <a:r>
              <a:rPr lang="en-US" i="1" dirty="0" err="1"/>
              <a:t>sub_collect</a:t>
            </a:r>
            <a:r>
              <a:rPr lang="en-US" i="1" dirty="0"/>
              <a:t> data</a:t>
            </a:r>
          </a:p>
        </p:txBody>
      </p:sp>
    </p:spTree>
    <p:extLst>
      <p:ext uri="{BB962C8B-B14F-4D97-AF65-F5344CB8AC3E}">
        <p14:creationId xmlns:p14="http://schemas.microsoft.com/office/powerpoint/2010/main" val="6691740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2FB793-A29B-4F45-C747-68C5CC40E589}"/>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3526458-F1C3-F37F-B4AE-980ED7172420}"/>
              </a:ext>
            </a:extLst>
          </p:cNvPr>
          <p:cNvSpPr>
            <a:spLocks noGrp="1"/>
          </p:cNvSpPr>
          <p:nvPr>
            <p:ph type="sldNum" sz="quarter" idx="17"/>
          </p:nvPr>
        </p:nvSpPr>
        <p:spPr/>
        <p:txBody>
          <a:bodyPr/>
          <a:lstStyle/>
          <a:p>
            <a:fld id="{73DC849C-92BA-4DCF-BE24-28B6DE451287}" type="slidenum">
              <a:rPr lang="en-US" smtClean="0"/>
              <a:t>47</a:t>
            </a:fld>
            <a:endParaRPr lang="en-US"/>
          </a:p>
        </p:txBody>
      </p:sp>
      <p:pic>
        <p:nvPicPr>
          <p:cNvPr id="6" name="Picture 5">
            <a:extLst>
              <a:ext uri="{FF2B5EF4-FFF2-40B4-BE49-F238E27FC236}">
                <a16:creationId xmlns:a16="http://schemas.microsoft.com/office/drawing/2014/main" id="{734523EE-D33A-C7BA-C589-A9BFA4364550}"/>
              </a:ext>
            </a:extLst>
          </p:cNvPr>
          <p:cNvPicPr>
            <a:picLocks noChangeAspect="1"/>
          </p:cNvPicPr>
          <p:nvPr/>
        </p:nvPicPr>
        <p:blipFill>
          <a:blip r:embed="rId2"/>
          <a:stretch>
            <a:fillRect/>
          </a:stretch>
        </p:blipFill>
        <p:spPr>
          <a:xfrm>
            <a:off x="1723967" y="1664674"/>
            <a:ext cx="6554917" cy="4361475"/>
          </a:xfrm>
          <a:prstGeom prst="rect">
            <a:avLst/>
          </a:prstGeom>
        </p:spPr>
      </p:pic>
      <p:sp>
        <p:nvSpPr>
          <p:cNvPr id="2" name="Callout: Line 1">
            <a:extLst>
              <a:ext uri="{FF2B5EF4-FFF2-40B4-BE49-F238E27FC236}">
                <a16:creationId xmlns:a16="http://schemas.microsoft.com/office/drawing/2014/main" id="{8C20E8A7-9DCD-7C6D-0D49-819FDA175229}"/>
              </a:ext>
            </a:extLst>
          </p:cNvPr>
          <p:cNvSpPr/>
          <p:nvPr/>
        </p:nvSpPr>
        <p:spPr>
          <a:xfrm>
            <a:off x="844551" y="2311400"/>
            <a:ext cx="2355850" cy="844486"/>
          </a:xfrm>
          <a:prstGeom prst="borderCallout1">
            <a:avLst>
              <a:gd name="adj1" fmla="val 99662"/>
              <a:gd name="adj2" fmla="val 17754"/>
              <a:gd name="adj3" fmla="val 139064"/>
              <a:gd name="adj4" fmla="val 383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a number to the folder name if  a quick restart is requested</a:t>
            </a:r>
          </a:p>
        </p:txBody>
      </p:sp>
      <p:sp>
        <p:nvSpPr>
          <p:cNvPr id="5" name="Callout: Line 4">
            <a:extLst>
              <a:ext uri="{FF2B5EF4-FFF2-40B4-BE49-F238E27FC236}">
                <a16:creationId xmlns:a16="http://schemas.microsoft.com/office/drawing/2014/main" id="{EE6C72BC-E196-DC6A-8496-410FFDAD0410}"/>
              </a:ext>
            </a:extLst>
          </p:cNvPr>
          <p:cNvSpPr/>
          <p:nvPr/>
        </p:nvSpPr>
        <p:spPr>
          <a:xfrm>
            <a:off x="104775" y="4309945"/>
            <a:ext cx="1654175" cy="1967589"/>
          </a:xfrm>
          <a:prstGeom prst="borderCallout1">
            <a:avLst>
              <a:gd name="adj1" fmla="val 9445"/>
              <a:gd name="adj2" fmla="val 100348"/>
              <a:gd name="adj3" fmla="val 20764"/>
              <a:gd name="adj4" fmla="val 11781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columns for the time and valve positions to the columns created in the channels file</a:t>
            </a:r>
          </a:p>
        </p:txBody>
      </p:sp>
      <p:sp>
        <p:nvSpPr>
          <p:cNvPr id="7" name="Callout: Line 6">
            <a:extLst>
              <a:ext uri="{FF2B5EF4-FFF2-40B4-BE49-F238E27FC236}">
                <a16:creationId xmlns:a16="http://schemas.microsoft.com/office/drawing/2014/main" id="{6257E777-D295-411C-1E0B-958ECCB62B72}"/>
              </a:ext>
            </a:extLst>
          </p:cNvPr>
          <p:cNvSpPr/>
          <p:nvPr/>
        </p:nvSpPr>
        <p:spPr>
          <a:xfrm>
            <a:off x="3122337" y="1032606"/>
            <a:ext cx="2891113" cy="584136"/>
          </a:xfrm>
          <a:prstGeom prst="borderCallout1">
            <a:avLst>
              <a:gd name="adj1" fmla="val 99662"/>
              <a:gd name="adj2" fmla="val 47405"/>
              <a:gd name="adj3" fmla="val 126509"/>
              <a:gd name="adj4" fmla="val 4765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correct number of Peltier save </a:t>
            </a:r>
            <a:r>
              <a:rPr lang="en-US" dirty="0"/>
              <a:t>files</a:t>
            </a:r>
            <a:endParaRPr lang="en-US" sz="1800" dirty="0"/>
          </a:p>
        </p:txBody>
      </p:sp>
      <p:sp>
        <p:nvSpPr>
          <p:cNvPr id="8" name="Callout: Line 7">
            <a:extLst>
              <a:ext uri="{FF2B5EF4-FFF2-40B4-BE49-F238E27FC236}">
                <a16:creationId xmlns:a16="http://schemas.microsoft.com/office/drawing/2014/main" id="{ADF42A91-67F2-6E54-2F21-A2184D9B61FE}"/>
              </a:ext>
            </a:extLst>
          </p:cNvPr>
          <p:cNvSpPr/>
          <p:nvPr/>
        </p:nvSpPr>
        <p:spPr>
          <a:xfrm>
            <a:off x="6884745" y="5397499"/>
            <a:ext cx="2081455" cy="1131421"/>
          </a:xfrm>
          <a:prstGeom prst="borderCallout1">
            <a:avLst>
              <a:gd name="adj1" fmla="val 90"/>
              <a:gd name="adj2" fmla="val 12153"/>
              <a:gd name="adj3" fmla="val -33919"/>
              <a:gd name="adj4" fmla="val -1295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Writes the column headers to the two save files (raw and processed)</a:t>
            </a:r>
          </a:p>
        </p:txBody>
      </p:sp>
      <p:sp>
        <p:nvSpPr>
          <p:cNvPr id="9" name="Callout: Line 8">
            <a:extLst>
              <a:ext uri="{FF2B5EF4-FFF2-40B4-BE49-F238E27FC236}">
                <a16:creationId xmlns:a16="http://schemas.microsoft.com/office/drawing/2014/main" id="{691733E4-9E9D-DB12-9B45-BE4E86BF53E5}"/>
              </a:ext>
            </a:extLst>
          </p:cNvPr>
          <p:cNvSpPr/>
          <p:nvPr/>
        </p:nvSpPr>
        <p:spPr>
          <a:xfrm>
            <a:off x="7335595" y="3771900"/>
            <a:ext cx="1249605" cy="649795"/>
          </a:xfrm>
          <a:prstGeom prst="borderCallout1">
            <a:avLst>
              <a:gd name="adj1" fmla="val 30345"/>
              <a:gd name="adj2" fmla="val -516"/>
              <a:gd name="adj3" fmla="val -11079"/>
              <a:gd name="adj4" fmla="val -2015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folder</a:t>
            </a:r>
          </a:p>
        </p:txBody>
      </p:sp>
      <p:sp>
        <p:nvSpPr>
          <p:cNvPr id="10" name="TextBox 9">
            <a:extLst>
              <a:ext uri="{FF2B5EF4-FFF2-40B4-BE49-F238E27FC236}">
                <a16:creationId xmlns:a16="http://schemas.microsoft.com/office/drawing/2014/main" id="{0918DB13-6DC5-DC72-0529-A4A21B055504}"/>
              </a:ext>
            </a:extLst>
          </p:cNvPr>
          <p:cNvSpPr txBox="1"/>
          <p:nvPr/>
        </p:nvSpPr>
        <p:spPr>
          <a:xfrm>
            <a:off x="0" y="936153"/>
            <a:ext cx="2196627" cy="369332"/>
          </a:xfrm>
          <a:prstGeom prst="rect">
            <a:avLst/>
          </a:prstGeom>
          <a:noFill/>
        </p:spPr>
        <p:txBody>
          <a:bodyPr wrap="none" rtlCol="0">
            <a:spAutoFit/>
          </a:bodyPr>
          <a:lstStyle/>
          <a:p>
            <a:r>
              <a:rPr lang="en-US" i="1" dirty="0"/>
              <a:t>sub_ create save files</a:t>
            </a:r>
          </a:p>
        </p:txBody>
      </p:sp>
    </p:spTree>
    <p:extLst>
      <p:ext uri="{BB962C8B-B14F-4D97-AF65-F5344CB8AC3E}">
        <p14:creationId xmlns:p14="http://schemas.microsoft.com/office/powerpoint/2010/main" val="28639631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2E87B3-5CA0-80E2-0D8D-F52AC78A6BEB}"/>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19F9A19-32BA-60B3-BAEA-BA855F9281CE}"/>
              </a:ext>
            </a:extLst>
          </p:cNvPr>
          <p:cNvSpPr>
            <a:spLocks noGrp="1"/>
          </p:cNvSpPr>
          <p:nvPr>
            <p:ph type="sldNum" sz="quarter" idx="17"/>
          </p:nvPr>
        </p:nvSpPr>
        <p:spPr/>
        <p:txBody>
          <a:bodyPr/>
          <a:lstStyle/>
          <a:p>
            <a:fld id="{73DC849C-92BA-4DCF-BE24-28B6DE451287}" type="slidenum">
              <a:rPr lang="en-US" smtClean="0"/>
              <a:t>48</a:t>
            </a:fld>
            <a:endParaRPr lang="en-US"/>
          </a:p>
        </p:txBody>
      </p:sp>
      <p:pic>
        <p:nvPicPr>
          <p:cNvPr id="6" name="Picture 5">
            <a:extLst>
              <a:ext uri="{FF2B5EF4-FFF2-40B4-BE49-F238E27FC236}">
                <a16:creationId xmlns:a16="http://schemas.microsoft.com/office/drawing/2014/main" id="{A33BB247-39DE-5042-72B7-C0BF56618B11}"/>
              </a:ext>
            </a:extLst>
          </p:cNvPr>
          <p:cNvPicPr>
            <a:picLocks noChangeAspect="1"/>
          </p:cNvPicPr>
          <p:nvPr/>
        </p:nvPicPr>
        <p:blipFill>
          <a:blip r:embed="rId2"/>
          <a:stretch>
            <a:fillRect/>
          </a:stretch>
        </p:blipFill>
        <p:spPr>
          <a:xfrm>
            <a:off x="124490" y="1877432"/>
            <a:ext cx="8910765" cy="3608968"/>
          </a:xfrm>
          <a:prstGeom prst="rect">
            <a:avLst/>
          </a:prstGeom>
        </p:spPr>
      </p:pic>
      <p:sp>
        <p:nvSpPr>
          <p:cNvPr id="9" name="Callout: Line 8">
            <a:extLst>
              <a:ext uri="{FF2B5EF4-FFF2-40B4-BE49-F238E27FC236}">
                <a16:creationId xmlns:a16="http://schemas.microsoft.com/office/drawing/2014/main" id="{E50890DD-78DD-11EB-E11E-EA064DC4E63E}"/>
              </a:ext>
            </a:extLst>
          </p:cNvPr>
          <p:cNvSpPr/>
          <p:nvPr/>
        </p:nvSpPr>
        <p:spPr>
          <a:xfrm>
            <a:off x="124490" y="4211320"/>
            <a:ext cx="1602105" cy="595566"/>
          </a:xfrm>
          <a:prstGeom prst="borderCallout1">
            <a:avLst>
              <a:gd name="adj1" fmla="val 504"/>
              <a:gd name="adj2" fmla="val 99403"/>
              <a:gd name="adj3" fmla="val -8784"/>
              <a:gd name="adj4" fmla="val 11130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tasks for the DAQs</a:t>
            </a:r>
          </a:p>
        </p:txBody>
      </p:sp>
      <p:sp>
        <p:nvSpPr>
          <p:cNvPr id="10" name="Callout: Line 9">
            <a:extLst>
              <a:ext uri="{FF2B5EF4-FFF2-40B4-BE49-F238E27FC236}">
                <a16:creationId xmlns:a16="http://schemas.microsoft.com/office/drawing/2014/main" id="{B0A9B311-4232-0A88-0DD0-0DE11BFF0064}"/>
              </a:ext>
            </a:extLst>
          </p:cNvPr>
          <p:cNvSpPr/>
          <p:nvPr/>
        </p:nvSpPr>
        <p:spPr>
          <a:xfrm>
            <a:off x="858519" y="5325046"/>
            <a:ext cx="1602105" cy="844486"/>
          </a:xfrm>
          <a:prstGeom prst="borderCallout1">
            <a:avLst>
              <a:gd name="adj1" fmla="val 16448"/>
              <a:gd name="adj2" fmla="val 99874"/>
              <a:gd name="adj3" fmla="val -8316"/>
              <a:gd name="adj4" fmla="val 12337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output channels for the two valves</a:t>
            </a:r>
          </a:p>
        </p:txBody>
      </p:sp>
      <p:sp>
        <p:nvSpPr>
          <p:cNvPr id="11" name="Callout: Line 10">
            <a:extLst>
              <a:ext uri="{FF2B5EF4-FFF2-40B4-BE49-F238E27FC236}">
                <a16:creationId xmlns:a16="http://schemas.microsoft.com/office/drawing/2014/main" id="{4B914838-46BC-95B6-D3BD-19F22B0FF953}"/>
              </a:ext>
            </a:extLst>
          </p:cNvPr>
          <p:cNvSpPr/>
          <p:nvPr/>
        </p:nvSpPr>
        <p:spPr>
          <a:xfrm>
            <a:off x="5751832" y="5626346"/>
            <a:ext cx="1863089" cy="971486"/>
          </a:xfrm>
          <a:prstGeom prst="borderCallout1">
            <a:avLst>
              <a:gd name="adj1" fmla="val 146"/>
              <a:gd name="adj2" fmla="val 95463"/>
              <a:gd name="adj3" fmla="val -20859"/>
              <a:gd name="adj4" fmla="val 801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up the same reference clock for both NI tasks</a:t>
            </a:r>
          </a:p>
        </p:txBody>
      </p:sp>
      <p:sp>
        <p:nvSpPr>
          <p:cNvPr id="12" name="Callout: Line 11">
            <a:extLst>
              <a:ext uri="{FF2B5EF4-FFF2-40B4-BE49-F238E27FC236}">
                <a16:creationId xmlns:a16="http://schemas.microsoft.com/office/drawing/2014/main" id="{FD4C6B2B-DEB9-7661-CAD4-F7BF9E9F5166}"/>
              </a:ext>
            </a:extLst>
          </p:cNvPr>
          <p:cNvSpPr/>
          <p:nvPr/>
        </p:nvSpPr>
        <p:spPr>
          <a:xfrm>
            <a:off x="280671" y="1328189"/>
            <a:ext cx="1733549" cy="595566"/>
          </a:xfrm>
          <a:prstGeom prst="borderCallout1">
            <a:avLst>
              <a:gd name="adj1" fmla="val 99662"/>
              <a:gd name="adj2" fmla="val 33139"/>
              <a:gd name="adj3" fmla="val 139064"/>
              <a:gd name="adj4" fmla="val 383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Provides the channel settings</a:t>
            </a:r>
            <a:endParaRPr lang="en-US" sz="1800" dirty="0"/>
          </a:p>
        </p:txBody>
      </p:sp>
      <p:sp>
        <p:nvSpPr>
          <p:cNvPr id="13" name="Callout: Line 12">
            <a:extLst>
              <a:ext uri="{FF2B5EF4-FFF2-40B4-BE49-F238E27FC236}">
                <a16:creationId xmlns:a16="http://schemas.microsoft.com/office/drawing/2014/main" id="{3D4C7104-B0E4-FA14-1FE7-11F71560A496}"/>
              </a:ext>
            </a:extLst>
          </p:cNvPr>
          <p:cNvSpPr/>
          <p:nvPr/>
        </p:nvSpPr>
        <p:spPr>
          <a:xfrm>
            <a:off x="2159000" y="987829"/>
            <a:ext cx="2194560" cy="844486"/>
          </a:xfrm>
          <a:prstGeom prst="borderCallout1">
            <a:avLst>
              <a:gd name="adj1" fmla="val 99662"/>
              <a:gd name="adj2" fmla="val 17754"/>
              <a:gd name="adj3" fmla="val 116907"/>
              <a:gd name="adj4" fmla="val 243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the channel to the appropriate task based on sensor type</a:t>
            </a:r>
          </a:p>
        </p:txBody>
      </p:sp>
      <p:sp>
        <p:nvSpPr>
          <p:cNvPr id="14" name="Callout: Line 13">
            <a:extLst>
              <a:ext uri="{FF2B5EF4-FFF2-40B4-BE49-F238E27FC236}">
                <a16:creationId xmlns:a16="http://schemas.microsoft.com/office/drawing/2014/main" id="{70C13695-9BA5-3A50-F408-9D926403DBE2}"/>
              </a:ext>
            </a:extLst>
          </p:cNvPr>
          <p:cNvSpPr/>
          <p:nvPr/>
        </p:nvSpPr>
        <p:spPr>
          <a:xfrm>
            <a:off x="4439922" y="1307266"/>
            <a:ext cx="1960471" cy="844486"/>
          </a:xfrm>
          <a:prstGeom prst="borderCallout1">
            <a:avLst>
              <a:gd name="adj1" fmla="val 99662"/>
              <a:gd name="adj2" fmla="val 17754"/>
              <a:gd name="adj3" fmla="val 215461"/>
              <a:gd name="adj4" fmla="val -463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Vector of which DAQs each channel belongs to</a:t>
            </a:r>
          </a:p>
        </p:txBody>
      </p:sp>
      <p:sp>
        <p:nvSpPr>
          <p:cNvPr id="15" name="Callout: Line 14">
            <a:extLst>
              <a:ext uri="{FF2B5EF4-FFF2-40B4-BE49-F238E27FC236}">
                <a16:creationId xmlns:a16="http://schemas.microsoft.com/office/drawing/2014/main" id="{0FABDB62-E632-785C-F853-CFBCAAF1A17A}"/>
              </a:ext>
            </a:extLst>
          </p:cNvPr>
          <p:cNvSpPr/>
          <p:nvPr/>
        </p:nvSpPr>
        <p:spPr>
          <a:xfrm>
            <a:off x="7355841" y="2151751"/>
            <a:ext cx="1663670" cy="799369"/>
          </a:xfrm>
          <a:prstGeom prst="borderCallout1">
            <a:avLst>
              <a:gd name="adj1" fmla="val 100456"/>
              <a:gd name="adj2" fmla="val 72844"/>
              <a:gd name="adj3" fmla="val 123177"/>
              <a:gd name="adj4" fmla="val 622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Clusters all tasks and errors together</a:t>
            </a:r>
          </a:p>
        </p:txBody>
      </p:sp>
      <p:sp>
        <p:nvSpPr>
          <p:cNvPr id="16" name="Callout: Line 15">
            <a:extLst>
              <a:ext uri="{FF2B5EF4-FFF2-40B4-BE49-F238E27FC236}">
                <a16:creationId xmlns:a16="http://schemas.microsoft.com/office/drawing/2014/main" id="{AE67A255-0DC5-DB04-8469-3F1E74299CD6}"/>
              </a:ext>
            </a:extLst>
          </p:cNvPr>
          <p:cNvSpPr/>
          <p:nvPr/>
        </p:nvSpPr>
        <p:spPr>
          <a:xfrm>
            <a:off x="6628100" y="987829"/>
            <a:ext cx="2355850" cy="1068005"/>
          </a:xfrm>
          <a:prstGeom prst="borderCallout1">
            <a:avLst>
              <a:gd name="adj1" fmla="val 99662"/>
              <a:gd name="adj2" fmla="val 17754"/>
              <a:gd name="adj3" fmla="val 196169"/>
              <a:gd name="adj4" fmla="val 646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no clock for the Omega tasks, since the NI DAQ handles all the timing</a:t>
            </a:r>
          </a:p>
        </p:txBody>
      </p:sp>
      <p:cxnSp>
        <p:nvCxnSpPr>
          <p:cNvPr id="17" name="Straight Arrow Connector 16">
            <a:extLst>
              <a:ext uri="{FF2B5EF4-FFF2-40B4-BE49-F238E27FC236}">
                <a16:creationId xmlns:a16="http://schemas.microsoft.com/office/drawing/2014/main" id="{5402D5BA-28F8-87B1-7075-41C4CB06017A}"/>
              </a:ext>
            </a:extLst>
          </p:cNvPr>
          <p:cNvCxnSpPr>
            <a:cxnSpLocks/>
          </p:cNvCxnSpPr>
          <p:nvPr/>
        </p:nvCxnSpPr>
        <p:spPr>
          <a:xfrm flipV="1">
            <a:off x="1726595" y="3471333"/>
            <a:ext cx="287625" cy="73998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1" name="Callout: Line 20">
            <a:extLst>
              <a:ext uri="{FF2B5EF4-FFF2-40B4-BE49-F238E27FC236}">
                <a16:creationId xmlns:a16="http://schemas.microsoft.com/office/drawing/2014/main" id="{EDE4D815-4F37-C33C-7034-B9EF3E5E8EE4}"/>
              </a:ext>
            </a:extLst>
          </p:cNvPr>
          <p:cNvSpPr/>
          <p:nvPr/>
        </p:nvSpPr>
        <p:spPr>
          <a:xfrm>
            <a:off x="7683471" y="4258606"/>
            <a:ext cx="1336039" cy="548280"/>
          </a:xfrm>
          <a:prstGeom prst="borderCallout1">
            <a:avLst>
              <a:gd name="adj1" fmla="val 4"/>
              <a:gd name="adj2" fmla="val 284"/>
              <a:gd name="adj3" fmla="val -13950"/>
              <a:gd name="adj4" fmla="val -138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Starts the sensor tasks</a:t>
            </a:r>
          </a:p>
        </p:txBody>
      </p:sp>
      <p:cxnSp>
        <p:nvCxnSpPr>
          <p:cNvPr id="25" name="Straight Arrow Connector 24">
            <a:extLst>
              <a:ext uri="{FF2B5EF4-FFF2-40B4-BE49-F238E27FC236}">
                <a16:creationId xmlns:a16="http://schemas.microsoft.com/office/drawing/2014/main" id="{617D8066-89DE-034F-6441-5C7F5FC0DE71}"/>
              </a:ext>
            </a:extLst>
          </p:cNvPr>
          <p:cNvCxnSpPr>
            <a:cxnSpLocks/>
          </p:cNvCxnSpPr>
          <p:nvPr/>
        </p:nvCxnSpPr>
        <p:spPr>
          <a:xfrm flipH="1" flipV="1">
            <a:off x="7471833" y="3429000"/>
            <a:ext cx="211638" cy="82960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1" name="Callout: Line 30">
            <a:extLst>
              <a:ext uri="{FF2B5EF4-FFF2-40B4-BE49-F238E27FC236}">
                <a16:creationId xmlns:a16="http://schemas.microsoft.com/office/drawing/2014/main" id="{51E60D5C-7801-027C-77DB-62DC83EE5E77}"/>
              </a:ext>
            </a:extLst>
          </p:cNvPr>
          <p:cNvSpPr/>
          <p:nvPr/>
        </p:nvSpPr>
        <p:spPr>
          <a:xfrm>
            <a:off x="2569156" y="5531517"/>
            <a:ext cx="2461521" cy="1162217"/>
          </a:xfrm>
          <a:prstGeom prst="borderCallout1">
            <a:avLst>
              <a:gd name="adj1" fmla="val -324"/>
              <a:gd name="adj2" fmla="val 32146"/>
              <a:gd name="adj3" fmla="val -91165"/>
              <a:gd name="adj4" fmla="val 352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Case Structure contains </a:t>
            </a:r>
            <a:r>
              <a:rPr lang="en-US" dirty="0" err="1"/>
              <a:t>sub_omega</a:t>
            </a:r>
            <a:r>
              <a:rPr lang="en-US" dirty="0"/>
              <a:t> tasks.vi to assign the channels for the type “TM”</a:t>
            </a:r>
            <a:endParaRPr lang="en-US" sz="1800" dirty="0"/>
          </a:p>
        </p:txBody>
      </p:sp>
      <p:sp>
        <p:nvSpPr>
          <p:cNvPr id="2" name="TextBox 1">
            <a:extLst>
              <a:ext uri="{FF2B5EF4-FFF2-40B4-BE49-F238E27FC236}">
                <a16:creationId xmlns:a16="http://schemas.microsoft.com/office/drawing/2014/main" id="{79632874-D981-51C6-8F02-D2F70CB35132}"/>
              </a:ext>
            </a:extLst>
          </p:cNvPr>
          <p:cNvSpPr txBox="1"/>
          <p:nvPr/>
        </p:nvSpPr>
        <p:spPr>
          <a:xfrm>
            <a:off x="0" y="936153"/>
            <a:ext cx="1743041" cy="369332"/>
          </a:xfrm>
          <a:prstGeom prst="rect">
            <a:avLst/>
          </a:prstGeom>
          <a:noFill/>
        </p:spPr>
        <p:txBody>
          <a:bodyPr wrap="none" rtlCol="0">
            <a:spAutoFit/>
          </a:bodyPr>
          <a:lstStyle/>
          <a:p>
            <a:r>
              <a:rPr lang="en-US" i="1" dirty="0" err="1"/>
              <a:t>sub_create</a:t>
            </a:r>
            <a:r>
              <a:rPr lang="en-US" i="1" dirty="0"/>
              <a:t> tasks</a:t>
            </a:r>
          </a:p>
        </p:txBody>
      </p:sp>
    </p:spTree>
    <p:extLst>
      <p:ext uri="{BB962C8B-B14F-4D97-AF65-F5344CB8AC3E}">
        <p14:creationId xmlns:p14="http://schemas.microsoft.com/office/powerpoint/2010/main" val="2536507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0682E8-5EC7-FB7E-6E99-E976029279CE}"/>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B1A8D4A-35DE-8465-9099-8ACDD787E795}"/>
              </a:ext>
            </a:extLst>
          </p:cNvPr>
          <p:cNvSpPr>
            <a:spLocks noGrp="1"/>
          </p:cNvSpPr>
          <p:nvPr>
            <p:ph type="sldNum" sz="quarter" idx="17"/>
          </p:nvPr>
        </p:nvSpPr>
        <p:spPr/>
        <p:txBody>
          <a:bodyPr/>
          <a:lstStyle/>
          <a:p>
            <a:fld id="{73DC849C-92BA-4DCF-BE24-28B6DE451287}" type="slidenum">
              <a:rPr lang="en-US" smtClean="0"/>
              <a:t>49</a:t>
            </a:fld>
            <a:endParaRPr lang="en-US"/>
          </a:p>
        </p:txBody>
      </p:sp>
      <p:grpSp>
        <p:nvGrpSpPr>
          <p:cNvPr id="11" name="Group 10">
            <a:extLst>
              <a:ext uri="{FF2B5EF4-FFF2-40B4-BE49-F238E27FC236}">
                <a16:creationId xmlns:a16="http://schemas.microsoft.com/office/drawing/2014/main" id="{7B317096-3A75-AC69-922B-4256FF98C42C}"/>
              </a:ext>
            </a:extLst>
          </p:cNvPr>
          <p:cNvGrpSpPr/>
          <p:nvPr/>
        </p:nvGrpSpPr>
        <p:grpSpPr>
          <a:xfrm>
            <a:off x="345913" y="1275911"/>
            <a:ext cx="5939384" cy="5567546"/>
            <a:chOff x="148165" y="975040"/>
            <a:chExt cx="4602914" cy="4415755"/>
          </a:xfrm>
        </p:grpSpPr>
        <p:pic>
          <p:nvPicPr>
            <p:cNvPr id="8" name="Picture 7">
              <a:extLst>
                <a:ext uri="{FF2B5EF4-FFF2-40B4-BE49-F238E27FC236}">
                  <a16:creationId xmlns:a16="http://schemas.microsoft.com/office/drawing/2014/main" id="{BB0B3661-C1CE-DF57-BE70-F59EB1A60DC0}"/>
                </a:ext>
              </a:extLst>
            </p:cNvPr>
            <p:cNvPicPr>
              <a:picLocks noChangeAspect="1"/>
            </p:cNvPicPr>
            <p:nvPr/>
          </p:nvPicPr>
          <p:blipFill>
            <a:blip r:embed="rId2"/>
            <a:stretch>
              <a:fillRect/>
            </a:stretch>
          </p:blipFill>
          <p:spPr>
            <a:xfrm>
              <a:off x="159588" y="975040"/>
              <a:ext cx="4514012" cy="2886829"/>
            </a:xfrm>
            <a:prstGeom prst="rect">
              <a:avLst/>
            </a:prstGeom>
          </p:spPr>
        </p:pic>
        <p:pic>
          <p:nvPicPr>
            <p:cNvPr id="10" name="Picture 9">
              <a:extLst>
                <a:ext uri="{FF2B5EF4-FFF2-40B4-BE49-F238E27FC236}">
                  <a16:creationId xmlns:a16="http://schemas.microsoft.com/office/drawing/2014/main" id="{67C61643-5C22-1C95-09AD-51179C816E45}"/>
                </a:ext>
              </a:extLst>
            </p:cNvPr>
            <p:cNvPicPr>
              <a:picLocks noChangeAspect="1"/>
            </p:cNvPicPr>
            <p:nvPr/>
          </p:nvPicPr>
          <p:blipFill>
            <a:blip r:embed="rId3"/>
            <a:stretch>
              <a:fillRect/>
            </a:stretch>
          </p:blipFill>
          <p:spPr>
            <a:xfrm>
              <a:off x="148165" y="3860944"/>
              <a:ext cx="4602914" cy="1529851"/>
            </a:xfrm>
            <a:prstGeom prst="rect">
              <a:avLst/>
            </a:prstGeom>
          </p:spPr>
        </p:pic>
      </p:grpSp>
      <p:sp>
        <p:nvSpPr>
          <p:cNvPr id="12" name="Callout: Line 11">
            <a:extLst>
              <a:ext uri="{FF2B5EF4-FFF2-40B4-BE49-F238E27FC236}">
                <a16:creationId xmlns:a16="http://schemas.microsoft.com/office/drawing/2014/main" id="{A236ED18-7279-A2D5-3B4C-E8EEB15D1497}"/>
              </a:ext>
            </a:extLst>
          </p:cNvPr>
          <p:cNvSpPr/>
          <p:nvPr/>
        </p:nvSpPr>
        <p:spPr>
          <a:xfrm>
            <a:off x="6451406" y="5282044"/>
            <a:ext cx="2346681" cy="915790"/>
          </a:xfrm>
          <a:prstGeom prst="borderCallout1">
            <a:avLst>
              <a:gd name="adj1" fmla="val 72742"/>
              <a:gd name="adj2" fmla="val 456"/>
              <a:gd name="adj3" fmla="val 2072"/>
              <a:gd name="adj4" fmla="val -23033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User inputs, </a:t>
            </a:r>
            <a:r>
              <a:rPr lang="en-US" dirty="0"/>
              <a:t>Details can be found in “Quick Start – User Inputs”</a:t>
            </a:r>
          </a:p>
        </p:txBody>
      </p:sp>
      <p:sp>
        <p:nvSpPr>
          <p:cNvPr id="13" name="Callout: Line 12">
            <a:extLst>
              <a:ext uri="{FF2B5EF4-FFF2-40B4-BE49-F238E27FC236}">
                <a16:creationId xmlns:a16="http://schemas.microsoft.com/office/drawing/2014/main" id="{7ED2AE41-A28C-7EEE-FE22-01D2612AB4CF}"/>
              </a:ext>
            </a:extLst>
          </p:cNvPr>
          <p:cNvSpPr/>
          <p:nvPr/>
        </p:nvSpPr>
        <p:spPr>
          <a:xfrm>
            <a:off x="5842535" y="1933748"/>
            <a:ext cx="2877953" cy="867297"/>
          </a:xfrm>
          <a:prstGeom prst="borderCallout1">
            <a:avLst>
              <a:gd name="adj1" fmla="val 7955"/>
              <a:gd name="adj2" fmla="val 161"/>
              <a:gd name="adj3" fmla="val 205261"/>
              <a:gd name="adj4" fmla="val -14136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While Loop, waits for user to click “Apply Options” before proceeding.</a:t>
            </a:r>
          </a:p>
        </p:txBody>
      </p:sp>
      <p:sp>
        <p:nvSpPr>
          <p:cNvPr id="14" name="Callout: Line 13">
            <a:extLst>
              <a:ext uri="{FF2B5EF4-FFF2-40B4-BE49-F238E27FC236}">
                <a16:creationId xmlns:a16="http://schemas.microsoft.com/office/drawing/2014/main" id="{AB94A536-2170-F285-19F6-A1405AEEE73F}"/>
              </a:ext>
            </a:extLst>
          </p:cNvPr>
          <p:cNvSpPr/>
          <p:nvPr/>
        </p:nvSpPr>
        <p:spPr>
          <a:xfrm>
            <a:off x="6842196" y="3043592"/>
            <a:ext cx="2177548" cy="975448"/>
          </a:xfrm>
          <a:prstGeom prst="borderCallout1">
            <a:avLst>
              <a:gd name="adj1" fmla="val 66519"/>
              <a:gd name="adj2" fmla="val -174"/>
              <a:gd name="adj3" fmla="val 99526"/>
              <a:gd name="adj4" fmla="val -3110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While Loop, exits only if none of the errors are triggered. </a:t>
            </a:r>
          </a:p>
        </p:txBody>
      </p:sp>
      <p:sp>
        <p:nvSpPr>
          <p:cNvPr id="15" name="Callout: Line 14">
            <a:extLst>
              <a:ext uri="{FF2B5EF4-FFF2-40B4-BE49-F238E27FC236}">
                <a16:creationId xmlns:a16="http://schemas.microsoft.com/office/drawing/2014/main" id="{BD84E677-61B0-7AA9-1E48-D60ECDEFF37A}"/>
              </a:ext>
            </a:extLst>
          </p:cNvPr>
          <p:cNvSpPr/>
          <p:nvPr/>
        </p:nvSpPr>
        <p:spPr>
          <a:xfrm>
            <a:off x="6181993" y="6360120"/>
            <a:ext cx="1358766" cy="325977"/>
          </a:xfrm>
          <a:prstGeom prst="borderCallout1">
            <a:avLst>
              <a:gd name="adj1" fmla="val 38061"/>
              <a:gd name="adj2" fmla="val -720"/>
              <a:gd name="adj3" fmla="val -23655"/>
              <a:gd name="adj4" fmla="val -725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checks</a:t>
            </a:r>
          </a:p>
        </p:txBody>
      </p:sp>
      <p:sp>
        <p:nvSpPr>
          <p:cNvPr id="16" name="Callout: Line 15">
            <a:extLst>
              <a:ext uri="{FF2B5EF4-FFF2-40B4-BE49-F238E27FC236}">
                <a16:creationId xmlns:a16="http://schemas.microsoft.com/office/drawing/2014/main" id="{433579D2-4A5B-26EC-C33A-A8915B4AE7D2}"/>
              </a:ext>
            </a:extLst>
          </p:cNvPr>
          <p:cNvSpPr/>
          <p:nvPr/>
        </p:nvSpPr>
        <p:spPr>
          <a:xfrm>
            <a:off x="5842535" y="1154340"/>
            <a:ext cx="2955552" cy="690340"/>
          </a:xfrm>
          <a:prstGeom prst="borderCallout1">
            <a:avLst>
              <a:gd name="adj1" fmla="val 23384"/>
              <a:gd name="adj2" fmla="val -152"/>
              <a:gd name="adj3" fmla="val 96538"/>
              <a:gd name="adj4" fmla="val -1521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Some inputs are not required in certain control modes</a:t>
            </a:r>
          </a:p>
        </p:txBody>
      </p:sp>
      <p:sp>
        <p:nvSpPr>
          <p:cNvPr id="17" name="Callout: Line 16">
            <a:extLst>
              <a:ext uri="{FF2B5EF4-FFF2-40B4-BE49-F238E27FC236}">
                <a16:creationId xmlns:a16="http://schemas.microsoft.com/office/drawing/2014/main" id="{8CFB470D-5DB8-D993-5BB8-8FF264DAC3D7}"/>
              </a:ext>
            </a:extLst>
          </p:cNvPr>
          <p:cNvSpPr/>
          <p:nvPr/>
        </p:nvSpPr>
        <p:spPr>
          <a:xfrm>
            <a:off x="6891137" y="4229062"/>
            <a:ext cx="1906950" cy="915790"/>
          </a:xfrm>
          <a:prstGeom prst="borderCallout1">
            <a:avLst>
              <a:gd name="adj1" fmla="val 39109"/>
              <a:gd name="adj2" fmla="val -130"/>
              <a:gd name="adj3" fmla="val 108601"/>
              <a:gd name="adj4" fmla="val -26079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variables in global variables &amp; indicators</a:t>
            </a:r>
          </a:p>
        </p:txBody>
      </p:sp>
      <p:cxnSp>
        <p:nvCxnSpPr>
          <p:cNvPr id="19" name="Straight Arrow Connector 18">
            <a:extLst>
              <a:ext uri="{FF2B5EF4-FFF2-40B4-BE49-F238E27FC236}">
                <a16:creationId xmlns:a16="http://schemas.microsoft.com/office/drawing/2014/main" id="{4987F690-A5EF-EB8B-97D9-494BFAAB4C9A}"/>
              </a:ext>
            </a:extLst>
          </p:cNvPr>
          <p:cNvCxnSpPr>
            <a:cxnSpLocks/>
          </p:cNvCxnSpPr>
          <p:nvPr/>
        </p:nvCxnSpPr>
        <p:spPr>
          <a:xfrm flipH="1" flipV="1">
            <a:off x="1819175" y="3538800"/>
            <a:ext cx="5071962" cy="975448"/>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8649120-E132-E2F0-76F4-9F6A5E3AE1FA}"/>
              </a:ext>
            </a:extLst>
          </p:cNvPr>
          <p:cNvSpPr txBox="1"/>
          <p:nvPr/>
        </p:nvSpPr>
        <p:spPr>
          <a:xfrm>
            <a:off x="0" y="936153"/>
            <a:ext cx="1925912" cy="369332"/>
          </a:xfrm>
          <a:prstGeom prst="rect">
            <a:avLst/>
          </a:prstGeom>
          <a:noFill/>
        </p:spPr>
        <p:txBody>
          <a:bodyPr wrap="none" rtlCol="0">
            <a:spAutoFit/>
          </a:bodyPr>
          <a:lstStyle/>
          <a:p>
            <a:r>
              <a:rPr lang="en-US" i="1" dirty="0" err="1"/>
              <a:t>sub_get</a:t>
            </a:r>
            <a:r>
              <a:rPr lang="en-US" i="1" dirty="0"/>
              <a:t> user input</a:t>
            </a:r>
          </a:p>
        </p:txBody>
      </p:sp>
    </p:spTree>
    <p:extLst>
      <p:ext uri="{BB962C8B-B14F-4D97-AF65-F5344CB8AC3E}">
        <p14:creationId xmlns:p14="http://schemas.microsoft.com/office/powerpoint/2010/main" val="70487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DB7318-490B-54DE-1F0E-9EE517C70978}"/>
              </a:ext>
            </a:extLst>
          </p:cNvPr>
          <p:cNvSpPr>
            <a:spLocks noGrp="1"/>
          </p:cNvSpPr>
          <p:nvPr>
            <p:ph type="body" sz="quarter" idx="13"/>
          </p:nvPr>
        </p:nvSpPr>
        <p:spPr/>
        <p:txBody>
          <a:bodyPr/>
          <a:lstStyle/>
          <a:p>
            <a:r>
              <a:rPr lang="en-US" dirty="0"/>
              <a:t>Download the entire folder located at “C:\Users\akb42\OneDrive - The Ohio State University\</a:t>
            </a:r>
            <a:r>
              <a:rPr lang="en-US" dirty="0" err="1"/>
              <a:t>DistrictHeatingNetwork</a:t>
            </a:r>
            <a:r>
              <a:rPr lang="en-US" dirty="0"/>
              <a:t>\Data Acquisition Code\Final”</a:t>
            </a:r>
          </a:p>
          <a:p>
            <a:r>
              <a:rPr lang="en-US" dirty="0"/>
              <a:t>Required files</a:t>
            </a:r>
          </a:p>
          <a:p>
            <a:pPr lvl="1"/>
            <a:r>
              <a:rPr lang="en-US" dirty="0"/>
              <a:t> Main Vi “</a:t>
            </a:r>
            <a:r>
              <a:rPr lang="en-US" dirty="0" err="1"/>
              <a:t>DataAcquisitionCode</a:t>
            </a:r>
            <a:r>
              <a:rPr lang="en-US" dirty="0"/>
              <a:t>”</a:t>
            </a:r>
          </a:p>
          <a:p>
            <a:pPr lvl="1"/>
            <a:r>
              <a:rPr lang="en-US" dirty="0"/>
              <a:t>Global Variables file “</a:t>
            </a:r>
            <a:r>
              <a:rPr lang="en-US" dirty="0" err="1"/>
              <a:t>globalvariables</a:t>
            </a:r>
            <a:r>
              <a:rPr lang="en-US" dirty="0"/>
              <a:t>”</a:t>
            </a:r>
          </a:p>
          <a:p>
            <a:pPr lvl="1"/>
            <a:r>
              <a:rPr lang="en-US" dirty="0"/>
              <a:t>14 sub-Vis used by the main VI. Details on these sub-vis can be found in Section 4</a:t>
            </a:r>
          </a:p>
          <a:p>
            <a:pPr lvl="1"/>
            <a:r>
              <a:rPr lang="en-US" dirty="0"/>
              <a:t>5 files associated with the Peltier control, starting with “TC-48-20”</a:t>
            </a:r>
          </a:p>
          <a:p>
            <a:pPr lvl="1"/>
            <a:r>
              <a:rPr lang="en-US" dirty="0"/>
              <a:t>3 .csv files used to pass information into the code</a:t>
            </a:r>
          </a:p>
          <a:p>
            <a:pPr lvl="1"/>
            <a:endParaRPr lang="en-US" dirty="0"/>
          </a:p>
          <a:p>
            <a:pPr lvl="1"/>
            <a:endParaRPr lang="en-US" dirty="0"/>
          </a:p>
        </p:txBody>
      </p:sp>
      <p:sp>
        <p:nvSpPr>
          <p:cNvPr id="3" name="Text Placeholder 2">
            <a:extLst>
              <a:ext uri="{FF2B5EF4-FFF2-40B4-BE49-F238E27FC236}">
                <a16:creationId xmlns:a16="http://schemas.microsoft.com/office/drawing/2014/main" id="{7CC59F6A-77B8-F3CD-4926-5F87B6B928CF}"/>
              </a:ext>
            </a:extLst>
          </p:cNvPr>
          <p:cNvSpPr>
            <a:spLocks noGrp="1"/>
          </p:cNvSpPr>
          <p:nvPr>
            <p:ph type="body" sz="quarter" idx="14"/>
          </p:nvPr>
        </p:nvSpPr>
        <p:spPr/>
        <p:txBody>
          <a:bodyPr/>
          <a:lstStyle/>
          <a:p>
            <a:r>
              <a:rPr lang="en-US" dirty="0"/>
              <a:t>Installation - Program Files</a:t>
            </a:r>
          </a:p>
        </p:txBody>
      </p:sp>
      <p:sp>
        <p:nvSpPr>
          <p:cNvPr id="4" name="Slide Number Placeholder 3">
            <a:extLst>
              <a:ext uri="{FF2B5EF4-FFF2-40B4-BE49-F238E27FC236}">
                <a16:creationId xmlns:a16="http://schemas.microsoft.com/office/drawing/2014/main" id="{F26B605B-4AA9-953B-2B41-EF4324CAAD95}"/>
              </a:ext>
            </a:extLst>
          </p:cNvPr>
          <p:cNvSpPr>
            <a:spLocks noGrp="1"/>
          </p:cNvSpPr>
          <p:nvPr>
            <p:ph type="sldNum" sz="quarter" idx="17"/>
          </p:nvPr>
        </p:nvSpPr>
        <p:spPr/>
        <p:txBody>
          <a:bodyPr/>
          <a:lstStyle/>
          <a:p>
            <a:fld id="{73DC849C-92BA-4DCF-BE24-28B6DE451287}" type="slidenum">
              <a:rPr lang="en-US" smtClean="0"/>
              <a:t>5</a:t>
            </a:fld>
            <a:endParaRPr lang="en-US"/>
          </a:p>
        </p:txBody>
      </p:sp>
    </p:spTree>
    <p:extLst>
      <p:ext uri="{BB962C8B-B14F-4D97-AF65-F5344CB8AC3E}">
        <p14:creationId xmlns:p14="http://schemas.microsoft.com/office/powerpoint/2010/main" val="24694475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BC20E7-EEAF-EA2B-A0DB-8303744CEEE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A742DB43-6C27-EF5F-5CFD-7FCF5CFFCC6B}"/>
              </a:ext>
            </a:extLst>
          </p:cNvPr>
          <p:cNvSpPr>
            <a:spLocks noGrp="1"/>
          </p:cNvSpPr>
          <p:nvPr>
            <p:ph type="sldNum" sz="quarter" idx="17"/>
          </p:nvPr>
        </p:nvSpPr>
        <p:spPr/>
        <p:txBody>
          <a:bodyPr/>
          <a:lstStyle/>
          <a:p>
            <a:fld id="{73DC849C-92BA-4DCF-BE24-28B6DE451287}" type="slidenum">
              <a:rPr lang="en-US" smtClean="0"/>
              <a:t>50</a:t>
            </a:fld>
            <a:endParaRPr lang="en-US"/>
          </a:p>
        </p:txBody>
      </p:sp>
      <p:pic>
        <p:nvPicPr>
          <p:cNvPr id="6" name="Picture 5">
            <a:extLst>
              <a:ext uri="{FF2B5EF4-FFF2-40B4-BE49-F238E27FC236}">
                <a16:creationId xmlns:a16="http://schemas.microsoft.com/office/drawing/2014/main" id="{266207E1-92B9-736C-7B42-DC1B42B9182E}"/>
              </a:ext>
            </a:extLst>
          </p:cNvPr>
          <p:cNvPicPr>
            <a:picLocks noChangeAspect="1"/>
          </p:cNvPicPr>
          <p:nvPr/>
        </p:nvPicPr>
        <p:blipFill>
          <a:blip r:embed="rId2"/>
          <a:stretch>
            <a:fillRect/>
          </a:stretch>
        </p:blipFill>
        <p:spPr>
          <a:xfrm>
            <a:off x="1130300" y="1982578"/>
            <a:ext cx="6883400" cy="2709031"/>
          </a:xfrm>
          <a:prstGeom prst="rect">
            <a:avLst/>
          </a:prstGeom>
        </p:spPr>
      </p:pic>
      <p:sp>
        <p:nvSpPr>
          <p:cNvPr id="2" name="Callout: Line 1">
            <a:extLst>
              <a:ext uri="{FF2B5EF4-FFF2-40B4-BE49-F238E27FC236}">
                <a16:creationId xmlns:a16="http://schemas.microsoft.com/office/drawing/2014/main" id="{91819E2E-2A6F-9224-47B8-59AAD22E64E8}"/>
              </a:ext>
            </a:extLst>
          </p:cNvPr>
          <p:cNvSpPr/>
          <p:nvPr/>
        </p:nvSpPr>
        <p:spPr>
          <a:xfrm>
            <a:off x="2357002" y="1114073"/>
            <a:ext cx="1666210" cy="906780"/>
          </a:xfrm>
          <a:prstGeom prst="borderCallout1">
            <a:avLst>
              <a:gd name="adj1" fmla="val 100598"/>
              <a:gd name="adj2" fmla="val 31718"/>
              <a:gd name="adj3" fmla="val 126643"/>
              <a:gd name="adj4" fmla="val 113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Extracts the DAQ # from the channel name</a:t>
            </a:r>
          </a:p>
        </p:txBody>
      </p:sp>
      <p:sp>
        <p:nvSpPr>
          <p:cNvPr id="5" name="Callout: Line 4">
            <a:extLst>
              <a:ext uri="{FF2B5EF4-FFF2-40B4-BE49-F238E27FC236}">
                <a16:creationId xmlns:a16="http://schemas.microsoft.com/office/drawing/2014/main" id="{ABFB37D3-5F0F-F8B0-C14D-1D18540D4AC1}"/>
              </a:ext>
            </a:extLst>
          </p:cNvPr>
          <p:cNvSpPr/>
          <p:nvPr/>
        </p:nvSpPr>
        <p:spPr>
          <a:xfrm>
            <a:off x="1130300" y="4577640"/>
            <a:ext cx="1602105" cy="906780"/>
          </a:xfrm>
          <a:prstGeom prst="borderCallout1">
            <a:avLst>
              <a:gd name="adj1" fmla="val 504"/>
              <a:gd name="adj2" fmla="val 99403"/>
              <a:gd name="adj3" fmla="val -45199"/>
              <a:gd name="adj4" fmla="val 12319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Gets the correct task and error</a:t>
            </a:r>
          </a:p>
        </p:txBody>
      </p:sp>
      <p:sp>
        <p:nvSpPr>
          <p:cNvPr id="7" name="Callout: Line 6">
            <a:extLst>
              <a:ext uri="{FF2B5EF4-FFF2-40B4-BE49-F238E27FC236}">
                <a16:creationId xmlns:a16="http://schemas.microsoft.com/office/drawing/2014/main" id="{4BEDC2F0-CC90-EE3D-2275-29A39D1F8292}"/>
              </a:ext>
            </a:extLst>
          </p:cNvPr>
          <p:cNvSpPr/>
          <p:nvPr/>
        </p:nvSpPr>
        <p:spPr>
          <a:xfrm>
            <a:off x="4459135" y="1444022"/>
            <a:ext cx="1323310" cy="595566"/>
          </a:xfrm>
          <a:prstGeom prst="borderCallout1">
            <a:avLst>
              <a:gd name="adj1" fmla="val 100302"/>
              <a:gd name="adj2" fmla="val 82896"/>
              <a:gd name="adj3" fmla="val 342235"/>
              <a:gd name="adj4" fmla="val 3331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Creates the channel</a:t>
            </a:r>
          </a:p>
        </p:txBody>
      </p:sp>
      <p:sp>
        <p:nvSpPr>
          <p:cNvPr id="8" name="Callout: Line 7">
            <a:extLst>
              <a:ext uri="{FF2B5EF4-FFF2-40B4-BE49-F238E27FC236}">
                <a16:creationId xmlns:a16="http://schemas.microsoft.com/office/drawing/2014/main" id="{406F25C7-006D-B6A2-0F45-2994FBCE5ABC}"/>
              </a:ext>
            </a:extLst>
          </p:cNvPr>
          <p:cNvSpPr/>
          <p:nvPr/>
        </p:nvSpPr>
        <p:spPr>
          <a:xfrm>
            <a:off x="4418346" y="4749800"/>
            <a:ext cx="1602105" cy="839302"/>
          </a:xfrm>
          <a:prstGeom prst="borderCallout1">
            <a:avLst>
              <a:gd name="adj1" fmla="val 504"/>
              <a:gd name="adj2" fmla="val 99403"/>
              <a:gd name="adj3" fmla="val -12385"/>
              <a:gd name="adj4" fmla="val 1055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the new task and error back in</a:t>
            </a:r>
          </a:p>
        </p:txBody>
      </p:sp>
      <p:sp>
        <p:nvSpPr>
          <p:cNvPr id="9" name="TextBox 8">
            <a:extLst>
              <a:ext uri="{FF2B5EF4-FFF2-40B4-BE49-F238E27FC236}">
                <a16:creationId xmlns:a16="http://schemas.microsoft.com/office/drawing/2014/main" id="{4FCE645C-D563-ECD0-AE2C-635512299D17}"/>
              </a:ext>
            </a:extLst>
          </p:cNvPr>
          <p:cNvSpPr txBox="1"/>
          <p:nvPr/>
        </p:nvSpPr>
        <p:spPr>
          <a:xfrm>
            <a:off x="0" y="936153"/>
            <a:ext cx="1856149" cy="369332"/>
          </a:xfrm>
          <a:prstGeom prst="rect">
            <a:avLst/>
          </a:prstGeom>
          <a:noFill/>
        </p:spPr>
        <p:txBody>
          <a:bodyPr wrap="none" rtlCol="0">
            <a:spAutoFit/>
          </a:bodyPr>
          <a:lstStyle/>
          <a:p>
            <a:r>
              <a:rPr lang="en-US" i="1" dirty="0"/>
              <a:t>sub_ omega tasks</a:t>
            </a:r>
          </a:p>
        </p:txBody>
      </p:sp>
    </p:spTree>
    <p:extLst>
      <p:ext uri="{BB962C8B-B14F-4D97-AF65-F5344CB8AC3E}">
        <p14:creationId xmlns:p14="http://schemas.microsoft.com/office/powerpoint/2010/main" val="3431600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FE51D-F155-89CC-87AC-0137D31FB353}"/>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9BD3073-E56F-1957-7656-886C32D2C454}"/>
              </a:ext>
            </a:extLst>
          </p:cNvPr>
          <p:cNvSpPr>
            <a:spLocks noGrp="1"/>
          </p:cNvSpPr>
          <p:nvPr>
            <p:ph type="sldNum" sz="quarter" idx="17"/>
          </p:nvPr>
        </p:nvSpPr>
        <p:spPr/>
        <p:txBody>
          <a:bodyPr/>
          <a:lstStyle/>
          <a:p>
            <a:fld id="{73DC849C-92BA-4DCF-BE24-28B6DE451287}" type="slidenum">
              <a:rPr lang="en-US" smtClean="0"/>
              <a:t>51</a:t>
            </a:fld>
            <a:endParaRPr lang="en-US"/>
          </a:p>
        </p:txBody>
      </p:sp>
      <p:pic>
        <p:nvPicPr>
          <p:cNvPr id="6" name="Picture 5">
            <a:extLst>
              <a:ext uri="{FF2B5EF4-FFF2-40B4-BE49-F238E27FC236}">
                <a16:creationId xmlns:a16="http://schemas.microsoft.com/office/drawing/2014/main" id="{321D5864-6B48-4818-74D8-13699553DAD4}"/>
              </a:ext>
            </a:extLst>
          </p:cNvPr>
          <p:cNvPicPr>
            <a:picLocks noChangeAspect="1"/>
          </p:cNvPicPr>
          <p:nvPr/>
        </p:nvPicPr>
        <p:blipFill rotWithShape="1">
          <a:blip r:embed="rId2"/>
          <a:srcRect l="1542" t="3344" r="2047"/>
          <a:stretch/>
        </p:blipFill>
        <p:spPr>
          <a:xfrm>
            <a:off x="381001" y="1176101"/>
            <a:ext cx="8712201" cy="5346207"/>
          </a:xfrm>
          <a:prstGeom prst="rect">
            <a:avLst/>
          </a:prstGeom>
        </p:spPr>
      </p:pic>
      <p:sp>
        <p:nvSpPr>
          <p:cNvPr id="2" name="Callout: Line 1">
            <a:extLst>
              <a:ext uri="{FF2B5EF4-FFF2-40B4-BE49-F238E27FC236}">
                <a16:creationId xmlns:a16="http://schemas.microsoft.com/office/drawing/2014/main" id="{18908BBC-0F0E-4AE7-C802-5FFBEA4CB01E}"/>
              </a:ext>
            </a:extLst>
          </p:cNvPr>
          <p:cNvSpPr/>
          <p:nvPr/>
        </p:nvSpPr>
        <p:spPr>
          <a:xfrm>
            <a:off x="6223000" y="6135887"/>
            <a:ext cx="2531535" cy="592067"/>
          </a:xfrm>
          <a:prstGeom prst="borderCallout1">
            <a:avLst>
              <a:gd name="adj1" fmla="val 166"/>
              <a:gd name="adj2" fmla="val 17417"/>
              <a:gd name="adj3" fmla="val -28474"/>
              <a:gd name="adj4" fmla="val 172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Warning Messages to user, code keeps running</a:t>
            </a:r>
            <a:endParaRPr lang="en-US" sz="1800" dirty="0"/>
          </a:p>
        </p:txBody>
      </p:sp>
      <p:sp>
        <p:nvSpPr>
          <p:cNvPr id="5" name="Callout: Line 4">
            <a:extLst>
              <a:ext uri="{FF2B5EF4-FFF2-40B4-BE49-F238E27FC236}">
                <a16:creationId xmlns:a16="http://schemas.microsoft.com/office/drawing/2014/main" id="{1F5128D9-019F-4257-FBD9-A29D81F109BA}"/>
              </a:ext>
            </a:extLst>
          </p:cNvPr>
          <p:cNvSpPr/>
          <p:nvPr/>
        </p:nvSpPr>
        <p:spPr>
          <a:xfrm>
            <a:off x="104775" y="1981200"/>
            <a:ext cx="1503691" cy="565634"/>
          </a:xfrm>
          <a:prstGeom prst="borderCallout1">
            <a:avLst>
              <a:gd name="adj1" fmla="val -857"/>
              <a:gd name="adj2" fmla="val 33627"/>
              <a:gd name="adj3" fmla="val -36647"/>
              <a:gd name="adj4" fmla="val 684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Path for the Channels file</a:t>
            </a:r>
          </a:p>
        </p:txBody>
      </p:sp>
      <p:sp>
        <p:nvSpPr>
          <p:cNvPr id="7" name="Callout: Line 6">
            <a:extLst>
              <a:ext uri="{FF2B5EF4-FFF2-40B4-BE49-F238E27FC236}">
                <a16:creationId xmlns:a16="http://schemas.microsoft.com/office/drawing/2014/main" id="{8658215F-34EA-1BF9-3C03-15401263D6DD}"/>
              </a:ext>
            </a:extLst>
          </p:cNvPr>
          <p:cNvSpPr/>
          <p:nvPr/>
        </p:nvSpPr>
        <p:spPr>
          <a:xfrm>
            <a:off x="1097280" y="5974081"/>
            <a:ext cx="1804103" cy="803746"/>
          </a:xfrm>
          <a:prstGeom prst="borderCallout1">
            <a:avLst>
              <a:gd name="adj1" fmla="val -1018"/>
              <a:gd name="adj2" fmla="val 66109"/>
              <a:gd name="adj3" fmla="val -28333"/>
              <a:gd name="adj4" fmla="val 671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Loads data with d</a:t>
            </a:r>
            <a:r>
              <a:rPr lang="en-US" sz="1800" dirty="0"/>
              <a:t>ifferent types specified</a:t>
            </a:r>
          </a:p>
        </p:txBody>
      </p:sp>
      <p:sp>
        <p:nvSpPr>
          <p:cNvPr id="8" name="Callout: Line 7">
            <a:extLst>
              <a:ext uri="{FF2B5EF4-FFF2-40B4-BE49-F238E27FC236}">
                <a16:creationId xmlns:a16="http://schemas.microsoft.com/office/drawing/2014/main" id="{9E9043C0-37A4-F5BF-1999-49752DD204CF}"/>
              </a:ext>
            </a:extLst>
          </p:cNvPr>
          <p:cNvSpPr/>
          <p:nvPr/>
        </p:nvSpPr>
        <p:spPr>
          <a:xfrm>
            <a:off x="163841" y="2848979"/>
            <a:ext cx="1608466" cy="1123728"/>
          </a:xfrm>
          <a:prstGeom prst="borderCallout1">
            <a:avLst>
              <a:gd name="adj1" fmla="val 49928"/>
              <a:gd name="adj2" fmla="val 100641"/>
              <a:gd name="adj3" fmla="val 128608"/>
              <a:gd name="adj4" fmla="val 25035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components in global variables</a:t>
            </a:r>
          </a:p>
        </p:txBody>
      </p:sp>
      <p:sp>
        <p:nvSpPr>
          <p:cNvPr id="9" name="Callout: Line 8">
            <a:extLst>
              <a:ext uri="{FF2B5EF4-FFF2-40B4-BE49-F238E27FC236}">
                <a16:creationId xmlns:a16="http://schemas.microsoft.com/office/drawing/2014/main" id="{22EC495E-21B2-6A78-35F9-1FF94A3294EE}"/>
              </a:ext>
            </a:extLst>
          </p:cNvPr>
          <p:cNvSpPr/>
          <p:nvPr/>
        </p:nvSpPr>
        <p:spPr>
          <a:xfrm>
            <a:off x="6173527" y="977903"/>
            <a:ext cx="2892156" cy="809318"/>
          </a:xfrm>
          <a:prstGeom prst="borderCallout1">
            <a:avLst>
              <a:gd name="adj1" fmla="val 38061"/>
              <a:gd name="adj2" fmla="val -161"/>
              <a:gd name="adj3" fmla="val 104642"/>
              <a:gd name="adj4" fmla="val -722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checks, purpose explained in corresponding warnings</a:t>
            </a:r>
          </a:p>
        </p:txBody>
      </p:sp>
      <p:cxnSp>
        <p:nvCxnSpPr>
          <p:cNvPr id="10" name="Straight Arrow Connector 9">
            <a:extLst>
              <a:ext uri="{FF2B5EF4-FFF2-40B4-BE49-F238E27FC236}">
                <a16:creationId xmlns:a16="http://schemas.microsoft.com/office/drawing/2014/main" id="{1418DD83-6D59-FDA6-6A9A-5F4E45DC05A3}"/>
              </a:ext>
            </a:extLst>
          </p:cNvPr>
          <p:cNvCxnSpPr>
            <a:cxnSpLocks/>
          </p:cNvCxnSpPr>
          <p:nvPr/>
        </p:nvCxnSpPr>
        <p:spPr>
          <a:xfrm flipV="1">
            <a:off x="1772307" y="1566333"/>
            <a:ext cx="2410226" cy="1845734"/>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1D24096-C5AB-016E-9558-4AA4AD0EA6A3}"/>
              </a:ext>
            </a:extLst>
          </p:cNvPr>
          <p:cNvCxnSpPr>
            <a:cxnSpLocks/>
            <a:stCxn id="8" idx="0"/>
          </p:cNvCxnSpPr>
          <p:nvPr/>
        </p:nvCxnSpPr>
        <p:spPr>
          <a:xfrm>
            <a:off x="1772307" y="3410843"/>
            <a:ext cx="2477960" cy="248195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9B563D0-CC67-714C-B1AF-8F46D55D24DA}"/>
              </a:ext>
            </a:extLst>
          </p:cNvPr>
          <p:cNvSpPr txBox="1"/>
          <p:nvPr/>
        </p:nvSpPr>
        <p:spPr>
          <a:xfrm>
            <a:off x="0" y="936153"/>
            <a:ext cx="2257477" cy="369332"/>
          </a:xfrm>
          <a:prstGeom prst="rect">
            <a:avLst/>
          </a:prstGeom>
          <a:noFill/>
        </p:spPr>
        <p:txBody>
          <a:bodyPr wrap="none" rtlCol="0">
            <a:spAutoFit/>
          </a:bodyPr>
          <a:lstStyle/>
          <a:p>
            <a:r>
              <a:rPr lang="en-US" i="1" dirty="0"/>
              <a:t>sub_ process channels</a:t>
            </a:r>
          </a:p>
        </p:txBody>
      </p:sp>
    </p:spTree>
    <p:extLst>
      <p:ext uri="{BB962C8B-B14F-4D97-AF65-F5344CB8AC3E}">
        <p14:creationId xmlns:p14="http://schemas.microsoft.com/office/powerpoint/2010/main" val="1185896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7F85722-94A8-477C-25B6-2E3609A3AAB5}"/>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5CD682D-30DA-2ABF-5747-310847176969}"/>
              </a:ext>
            </a:extLst>
          </p:cNvPr>
          <p:cNvSpPr>
            <a:spLocks noGrp="1"/>
          </p:cNvSpPr>
          <p:nvPr>
            <p:ph type="sldNum" sz="quarter" idx="17"/>
          </p:nvPr>
        </p:nvSpPr>
        <p:spPr/>
        <p:txBody>
          <a:bodyPr/>
          <a:lstStyle/>
          <a:p>
            <a:fld id="{73DC849C-92BA-4DCF-BE24-28B6DE451287}" type="slidenum">
              <a:rPr lang="en-US" smtClean="0"/>
              <a:t>52</a:t>
            </a:fld>
            <a:endParaRPr lang="en-US"/>
          </a:p>
        </p:txBody>
      </p:sp>
      <p:pic>
        <p:nvPicPr>
          <p:cNvPr id="6" name="Picture 5">
            <a:extLst>
              <a:ext uri="{FF2B5EF4-FFF2-40B4-BE49-F238E27FC236}">
                <a16:creationId xmlns:a16="http://schemas.microsoft.com/office/drawing/2014/main" id="{2F2D3DF1-5A1A-E015-7E3F-93E90F46641B}"/>
              </a:ext>
            </a:extLst>
          </p:cNvPr>
          <p:cNvPicPr>
            <a:picLocks noChangeAspect="1"/>
          </p:cNvPicPr>
          <p:nvPr/>
        </p:nvPicPr>
        <p:blipFill>
          <a:blip r:embed="rId2"/>
          <a:stretch>
            <a:fillRect/>
          </a:stretch>
        </p:blipFill>
        <p:spPr>
          <a:xfrm>
            <a:off x="959217" y="2618073"/>
            <a:ext cx="7225565" cy="2007102"/>
          </a:xfrm>
          <a:prstGeom prst="rect">
            <a:avLst/>
          </a:prstGeom>
        </p:spPr>
      </p:pic>
      <p:sp>
        <p:nvSpPr>
          <p:cNvPr id="7" name="Callout: Line 6">
            <a:extLst>
              <a:ext uri="{FF2B5EF4-FFF2-40B4-BE49-F238E27FC236}">
                <a16:creationId xmlns:a16="http://schemas.microsoft.com/office/drawing/2014/main" id="{744C4A1E-98E4-1F7E-9EB0-5FB4AC880FE6}"/>
              </a:ext>
            </a:extLst>
          </p:cNvPr>
          <p:cNvSpPr/>
          <p:nvPr/>
        </p:nvSpPr>
        <p:spPr>
          <a:xfrm>
            <a:off x="2001673" y="1884948"/>
            <a:ext cx="1503691" cy="565634"/>
          </a:xfrm>
          <a:prstGeom prst="borderCallout1">
            <a:avLst>
              <a:gd name="adj1" fmla="val 98833"/>
              <a:gd name="adj2" fmla="val 39032"/>
              <a:gd name="adj3" fmla="val 205842"/>
              <a:gd name="adj4" fmla="val 421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a:t>
            </a:r>
            <a:r>
              <a:rPr lang="en-US" sz="1800" dirty="0" err="1"/>
              <a:t>ub_calibrate</a:t>
            </a:r>
            <a:r>
              <a:rPr lang="en-US" sz="1800" dirty="0"/>
              <a:t> sensor data.vi</a:t>
            </a:r>
          </a:p>
        </p:txBody>
      </p:sp>
      <p:sp>
        <p:nvSpPr>
          <p:cNvPr id="9" name="Callout: Line 8">
            <a:extLst>
              <a:ext uri="{FF2B5EF4-FFF2-40B4-BE49-F238E27FC236}">
                <a16:creationId xmlns:a16="http://schemas.microsoft.com/office/drawing/2014/main" id="{44A44C26-4A82-BA98-9A3A-9A849B0F7C8C}"/>
              </a:ext>
            </a:extLst>
          </p:cNvPr>
          <p:cNvSpPr/>
          <p:nvPr/>
        </p:nvSpPr>
        <p:spPr>
          <a:xfrm>
            <a:off x="4753777" y="1589847"/>
            <a:ext cx="2513297" cy="860735"/>
          </a:xfrm>
          <a:prstGeom prst="borderCallout1">
            <a:avLst>
              <a:gd name="adj1" fmla="val 98886"/>
              <a:gd name="adj2" fmla="val 23521"/>
              <a:gd name="adj3" fmla="val 174052"/>
              <a:gd name="adj4" fmla="val 1614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Appends valve position and time to processed data</a:t>
            </a:r>
            <a:endParaRPr lang="en-US" sz="1800" dirty="0"/>
          </a:p>
        </p:txBody>
      </p:sp>
      <p:sp>
        <p:nvSpPr>
          <p:cNvPr id="10" name="Callout: Line 9">
            <a:extLst>
              <a:ext uri="{FF2B5EF4-FFF2-40B4-BE49-F238E27FC236}">
                <a16:creationId xmlns:a16="http://schemas.microsoft.com/office/drawing/2014/main" id="{12F8F79D-DBA8-9021-0064-5FD0FED1D5CE}"/>
              </a:ext>
            </a:extLst>
          </p:cNvPr>
          <p:cNvSpPr/>
          <p:nvPr/>
        </p:nvSpPr>
        <p:spPr>
          <a:xfrm>
            <a:off x="3733867" y="4625175"/>
            <a:ext cx="1503691" cy="565634"/>
          </a:xfrm>
          <a:prstGeom prst="borderCallout1">
            <a:avLst>
              <a:gd name="adj1" fmla="val 939"/>
              <a:gd name="adj2" fmla="val 81262"/>
              <a:gd name="adj3" fmla="val -56405"/>
              <a:gd name="adj4" fmla="val 874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Appends time to raw data</a:t>
            </a:r>
          </a:p>
        </p:txBody>
      </p:sp>
      <p:sp>
        <p:nvSpPr>
          <p:cNvPr id="11" name="Callout: Line 10">
            <a:extLst>
              <a:ext uri="{FF2B5EF4-FFF2-40B4-BE49-F238E27FC236}">
                <a16:creationId xmlns:a16="http://schemas.microsoft.com/office/drawing/2014/main" id="{588F2550-77CF-0E34-A670-3100BC3943CB}"/>
              </a:ext>
            </a:extLst>
          </p:cNvPr>
          <p:cNvSpPr/>
          <p:nvPr/>
        </p:nvSpPr>
        <p:spPr>
          <a:xfrm>
            <a:off x="104775" y="2450582"/>
            <a:ext cx="1666273" cy="860734"/>
          </a:xfrm>
          <a:prstGeom prst="borderCallout1">
            <a:avLst>
              <a:gd name="adj1" fmla="val 37506"/>
              <a:gd name="adj2" fmla="val 99785"/>
              <a:gd name="adj3" fmla="val 62506"/>
              <a:gd name="adj4" fmla="val 11239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all elements of raw data array</a:t>
            </a:r>
          </a:p>
        </p:txBody>
      </p:sp>
      <p:sp>
        <p:nvSpPr>
          <p:cNvPr id="12" name="Callout: Line 11">
            <a:extLst>
              <a:ext uri="{FF2B5EF4-FFF2-40B4-BE49-F238E27FC236}">
                <a16:creationId xmlns:a16="http://schemas.microsoft.com/office/drawing/2014/main" id="{D9216CC8-A0FD-9E69-F672-D1FFC9B9E3F4}"/>
              </a:ext>
            </a:extLst>
          </p:cNvPr>
          <p:cNvSpPr/>
          <p:nvPr/>
        </p:nvSpPr>
        <p:spPr>
          <a:xfrm>
            <a:off x="7535533" y="2020214"/>
            <a:ext cx="1503691" cy="860733"/>
          </a:xfrm>
          <a:prstGeom prst="borderCallout1">
            <a:avLst>
              <a:gd name="adj1" fmla="val 28652"/>
              <a:gd name="adj2" fmla="val 182"/>
              <a:gd name="adj3" fmla="val 117984"/>
              <a:gd name="adj4" fmla="val -5346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data to appropriate queue</a:t>
            </a:r>
          </a:p>
        </p:txBody>
      </p:sp>
      <p:sp>
        <p:nvSpPr>
          <p:cNvPr id="2" name="TextBox 1">
            <a:extLst>
              <a:ext uri="{FF2B5EF4-FFF2-40B4-BE49-F238E27FC236}">
                <a16:creationId xmlns:a16="http://schemas.microsoft.com/office/drawing/2014/main" id="{D23F5EBA-1A77-43AA-DF66-5077F5EED96E}"/>
              </a:ext>
            </a:extLst>
          </p:cNvPr>
          <p:cNvSpPr txBox="1"/>
          <p:nvPr/>
        </p:nvSpPr>
        <p:spPr>
          <a:xfrm>
            <a:off x="0" y="936153"/>
            <a:ext cx="1863202" cy="369332"/>
          </a:xfrm>
          <a:prstGeom prst="rect">
            <a:avLst/>
          </a:prstGeom>
          <a:noFill/>
        </p:spPr>
        <p:txBody>
          <a:bodyPr wrap="none" rtlCol="0">
            <a:spAutoFit/>
          </a:bodyPr>
          <a:lstStyle/>
          <a:p>
            <a:r>
              <a:rPr lang="en-US" i="1" dirty="0"/>
              <a:t>sub_ process data</a:t>
            </a:r>
          </a:p>
        </p:txBody>
      </p:sp>
    </p:spTree>
    <p:extLst>
      <p:ext uri="{BB962C8B-B14F-4D97-AF65-F5344CB8AC3E}">
        <p14:creationId xmlns:p14="http://schemas.microsoft.com/office/powerpoint/2010/main" val="7411897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3EFE9C4-EACC-A205-3508-11F9B05E1647}"/>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449B0E93-0525-D3BC-FEC7-590576A35631}"/>
              </a:ext>
            </a:extLst>
          </p:cNvPr>
          <p:cNvSpPr>
            <a:spLocks noGrp="1"/>
          </p:cNvSpPr>
          <p:nvPr>
            <p:ph type="sldNum" sz="quarter" idx="17"/>
          </p:nvPr>
        </p:nvSpPr>
        <p:spPr/>
        <p:txBody>
          <a:bodyPr/>
          <a:lstStyle/>
          <a:p>
            <a:fld id="{73DC849C-92BA-4DCF-BE24-28B6DE451287}" type="slidenum">
              <a:rPr lang="en-US" smtClean="0"/>
              <a:t>53</a:t>
            </a:fld>
            <a:endParaRPr lang="en-US"/>
          </a:p>
        </p:txBody>
      </p:sp>
      <p:pic>
        <p:nvPicPr>
          <p:cNvPr id="6" name="Picture 5">
            <a:extLst>
              <a:ext uri="{FF2B5EF4-FFF2-40B4-BE49-F238E27FC236}">
                <a16:creationId xmlns:a16="http://schemas.microsoft.com/office/drawing/2014/main" id="{DA427F2F-B1B7-55D8-A4E6-65C7363E7464}"/>
              </a:ext>
            </a:extLst>
          </p:cNvPr>
          <p:cNvPicPr>
            <a:picLocks noChangeAspect="1"/>
          </p:cNvPicPr>
          <p:nvPr/>
        </p:nvPicPr>
        <p:blipFill>
          <a:blip r:embed="rId2"/>
          <a:stretch>
            <a:fillRect/>
          </a:stretch>
        </p:blipFill>
        <p:spPr>
          <a:xfrm>
            <a:off x="2824628" y="2458433"/>
            <a:ext cx="3338514" cy="1607812"/>
          </a:xfrm>
          <a:prstGeom prst="rect">
            <a:avLst/>
          </a:prstGeom>
        </p:spPr>
      </p:pic>
      <p:sp>
        <p:nvSpPr>
          <p:cNvPr id="9" name="Callout: Line 8">
            <a:extLst>
              <a:ext uri="{FF2B5EF4-FFF2-40B4-BE49-F238E27FC236}">
                <a16:creationId xmlns:a16="http://schemas.microsoft.com/office/drawing/2014/main" id="{FA1FAD50-4B42-51AD-576B-578844D7631B}"/>
              </a:ext>
            </a:extLst>
          </p:cNvPr>
          <p:cNvSpPr/>
          <p:nvPr/>
        </p:nvSpPr>
        <p:spPr>
          <a:xfrm>
            <a:off x="2183832" y="4066245"/>
            <a:ext cx="1666273" cy="860734"/>
          </a:xfrm>
          <a:prstGeom prst="borderCallout1">
            <a:avLst>
              <a:gd name="adj1" fmla="val 37506"/>
              <a:gd name="adj2" fmla="val 99785"/>
              <a:gd name="adj3" fmla="val -25837"/>
              <a:gd name="adj4" fmla="val 11586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all elements of raw data array</a:t>
            </a:r>
          </a:p>
        </p:txBody>
      </p:sp>
      <p:sp>
        <p:nvSpPr>
          <p:cNvPr id="10" name="Callout: Line 9">
            <a:extLst>
              <a:ext uri="{FF2B5EF4-FFF2-40B4-BE49-F238E27FC236}">
                <a16:creationId xmlns:a16="http://schemas.microsoft.com/office/drawing/2014/main" id="{F3FE0CCB-2E72-54B5-B2E5-B123FD107CA7}"/>
              </a:ext>
            </a:extLst>
          </p:cNvPr>
          <p:cNvSpPr/>
          <p:nvPr/>
        </p:nvSpPr>
        <p:spPr>
          <a:xfrm>
            <a:off x="1270535" y="1483938"/>
            <a:ext cx="2204185" cy="860734"/>
          </a:xfrm>
          <a:prstGeom prst="borderCallout1">
            <a:avLst>
              <a:gd name="adj1" fmla="val 84230"/>
              <a:gd name="adj2" fmla="val 99977"/>
              <a:gd name="adj3" fmla="val 119066"/>
              <a:gd name="adj4" fmla="val 1102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Ensures time is available before beginning processing</a:t>
            </a:r>
          </a:p>
        </p:txBody>
      </p:sp>
      <p:sp>
        <p:nvSpPr>
          <p:cNvPr id="11" name="Callout: Line 10">
            <a:extLst>
              <a:ext uri="{FF2B5EF4-FFF2-40B4-BE49-F238E27FC236}">
                <a16:creationId xmlns:a16="http://schemas.microsoft.com/office/drawing/2014/main" id="{1F2B7064-ED67-1317-3484-FEF1AE60CB16}"/>
              </a:ext>
            </a:extLst>
          </p:cNvPr>
          <p:cNvSpPr/>
          <p:nvPr/>
        </p:nvSpPr>
        <p:spPr>
          <a:xfrm>
            <a:off x="5300247" y="2084894"/>
            <a:ext cx="1503691" cy="565634"/>
          </a:xfrm>
          <a:prstGeom prst="borderCallout1">
            <a:avLst>
              <a:gd name="adj1" fmla="val 76380"/>
              <a:gd name="adj2" fmla="val -101"/>
              <a:gd name="adj3" fmla="val 204345"/>
              <a:gd name="adj4" fmla="val -428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err="1"/>
              <a:t>s</a:t>
            </a:r>
            <a:r>
              <a:rPr lang="en-US" sz="1800" dirty="0" err="1"/>
              <a:t>ub_calibrate</a:t>
            </a:r>
            <a:r>
              <a:rPr lang="en-US" sz="1800" dirty="0"/>
              <a:t> sensor data.vi</a:t>
            </a:r>
          </a:p>
        </p:txBody>
      </p:sp>
      <p:sp>
        <p:nvSpPr>
          <p:cNvPr id="2" name="TextBox 1">
            <a:extLst>
              <a:ext uri="{FF2B5EF4-FFF2-40B4-BE49-F238E27FC236}">
                <a16:creationId xmlns:a16="http://schemas.microsoft.com/office/drawing/2014/main" id="{55C2ABD9-B5A4-EBD0-72D8-F60DA2B993A3}"/>
              </a:ext>
            </a:extLst>
          </p:cNvPr>
          <p:cNvSpPr txBox="1"/>
          <p:nvPr/>
        </p:nvSpPr>
        <p:spPr>
          <a:xfrm>
            <a:off x="0" y="936153"/>
            <a:ext cx="2783326" cy="369332"/>
          </a:xfrm>
          <a:prstGeom prst="rect">
            <a:avLst/>
          </a:prstGeom>
          <a:noFill/>
        </p:spPr>
        <p:txBody>
          <a:bodyPr wrap="none" rtlCol="0">
            <a:spAutoFit/>
          </a:bodyPr>
          <a:lstStyle/>
          <a:p>
            <a:r>
              <a:rPr lang="pt-BR" i="1" dirty="0"/>
              <a:t>sub_ process data no queue</a:t>
            </a:r>
          </a:p>
        </p:txBody>
      </p:sp>
    </p:spTree>
    <p:extLst>
      <p:ext uri="{BB962C8B-B14F-4D97-AF65-F5344CB8AC3E}">
        <p14:creationId xmlns:p14="http://schemas.microsoft.com/office/powerpoint/2010/main" val="11145165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423669-9B47-7BFE-263A-9C282D0863F2}"/>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7DEBCDEE-C6AE-6539-0B02-DF235628CCD7}"/>
              </a:ext>
            </a:extLst>
          </p:cNvPr>
          <p:cNvSpPr>
            <a:spLocks noGrp="1"/>
          </p:cNvSpPr>
          <p:nvPr>
            <p:ph type="sldNum" sz="quarter" idx="17"/>
          </p:nvPr>
        </p:nvSpPr>
        <p:spPr/>
        <p:txBody>
          <a:bodyPr/>
          <a:lstStyle/>
          <a:p>
            <a:fld id="{73DC849C-92BA-4DCF-BE24-28B6DE451287}" type="slidenum">
              <a:rPr lang="en-US" smtClean="0"/>
              <a:t>54</a:t>
            </a:fld>
            <a:endParaRPr lang="en-US"/>
          </a:p>
        </p:txBody>
      </p:sp>
      <p:pic>
        <p:nvPicPr>
          <p:cNvPr id="6" name="Picture 5">
            <a:extLst>
              <a:ext uri="{FF2B5EF4-FFF2-40B4-BE49-F238E27FC236}">
                <a16:creationId xmlns:a16="http://schemas.microsoft.com/office/drawing/2014/main" id="{9BE9FC00-5726-2D1F-033D-140E2605ADDF}"/>
              </a:ext>
            </a:extLst>
          </p:cNvPr>
          <p:cNvPicPr>
            <a:picLocks noChangeAspect="1"/>
          </p:cNvPicPr>
          <p:nvPr/>
        </p:nvPicPr>
        <p:blipFill>
          <a:blip r:embed="rId2"/>
          <a:stretch>
            <a:fillRect/>
          </a:stretch>
        </p:blipFill>
        <p:spPr>
          <a:xfrm>
            <a:off x="456989" y="1664649"/>
            <a:ext cx="8230023" cy="4273770"/>
          </a:xfrm>
          <a:prstGeom prst="rect">
            <a:avLst/>
          </a:prstGeom>
        </p:spPr>
      </p:pic>
      <p:sp>
        <p:nvSpPr>
          <p:cNvPr id="9" name="Callout: Line 8">
            <a:extLst>
              <a:ext uri="{FF2B5EF4-FFF2-40B4-BE49-F238E27FC236}">
                <a16:creationId xmlns:a16="http://schemas.microsoft.com/office/drawing/2014/main" id="{CDFFAC26-31C1-BA42-364C-5F5ECFDBD175}"/>
              </a:ext>
            </a:extLst>
          </p:cNvPr>
          <p:cNvSpPr/>
          <p:nvPr/>
        </p:nvSpPr>
        <p:spPr>
          <a:xfrm>
            <a:off x="2753519" y="1004560"/>
            <a:ext cx="1514997" cy="583605"/>
          </a:xfrm>
          <a:prstGeom prst="borderCallout1">
            <a:avLst>
              <a:gd name="adj1" fmla="val 84230"/>
              <a:gd name="adj2" fmla="val 99977"/>
              <a:gd name="adj3" fmla="val 119066"/>
              <a:gd name="adj4" fmla="val 1102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Valve control case structure</a:t>
            </a:r>
          </a:p>
        </p:txBody>
      </p:sp>
      <p:sp>
        <p:nvSpPr>
          <p:cNvPr id="10" name="Callout: Line 9">
            <a:extLst>
              <a:ext uri="{FF2B5EF4-FFF2-40B4-BE49-F238E27FC236}">
                <a16:creationId xmlns:a16="http://schemas.microsoft.com/office/drawing/2014/main" id="{A5320014-A690-029B-DB8C-C3AB6EE9DEEE}"/>
              </a:ext>
            </a:extLst>
          </p:cNvPr>
          <p:cNvSpPr/>
          <p:nvPr/>
        </p:nvSpPr>
        <p:spPr>
          <a:xfrm>
            <a:off x="5212805" y="5976661"/>
            <a:ext cx="1514997" cy="583605"/>
          </a:xfrm>
          <a:prstGeom prst="borderCallout1">
            <a:avLst>
              <a:gd name="adj1" fmla="val 19490"/>
              <a:gd name="adj2" fmla="val 221"/>
              <a:gd name="adj3" fmla="val -9870"/>
              <a:gd name="adj4" fmla="val -1294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Peltier control case structure</a:t>
            </a:r>
          </a:p>
        </p:txBody>
      </p:sp>
      <p:sp>
        <p:nvSpPr>
          <p:cNvPr id="11" name="Callout: Line 10">
            <a:extLst>
              <a:ext uri="{FF2B5EF4-FFF2-40B4-BE49-F238E27FC236}">
                <a16:creationId xmlns:a16="http://schemas.microsoft.com/office/drawing/2014/main" id="{870F3930-DB49-01DD-00DD-6EE216B6CBA4}"/>
              </a:ext>
            </a:extLst>
          </p:cNvPr>
          <p:cNvSpPr/>
          <p:nvPr/>
        </p:nvSpPr>
        <p:spPr>
          <a:xfrm>
            <a:off x="116068" y="5354020"/>
            <a:ext cx="1514997" cy="913650"/>
          </a:xfrm>
          <a:prstGeom prst="borderCallout1">
            <a:avLst>
              <a:gd name="adj1" fmla="val -562"/>
              <a:gd name="adj2" fmla="val 41926"/>
              <a:gd name="adj3" fmla="val -43568"/>
              <a:gd name="adj4" fmla="val 4951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Ambient and Thermal Mass temperatures</a:t>
            </a:r>
          </a:p>
        </p:txBody>
      </p:sp>
      <p:sp>
        <p:nvSpPr>
          <p:cNvPr id="12" name="Callout: Line 11">
            <a:extLst>
              <a:ext uri="{FF2B5EF4-FFF2-40B4-BE49-F238E27FC236}">
                <a16:creationId xmlns:a16="http://schemas.microsoft.com/office/drawing/2014/main" id="{704172F4-73FB-B028-6E4D-AA31249B4742}"/>
              </a:ext>
            </a:extLst>
          </p:cNvPr>
          <p:cNvSpPr/>
          <p:nvPr/>
        </p:nvSpPr>
        <p:spPr>
          <a:xfrm>
            <a:off x="1865055" y="5938419"/>
            <a:ext cx="1514997" cy="583605"/>
          </a:xfrm>
          <a:prstGeom prst="borderCallout1">
            <a:avLst>
              <a:gd name="adj1" fmla="val -639"/>
              <a:gd name="adj2" fmla="val 36896"/>
              <a:gd name="adj3" fmla="val -74066"/>
              <a:gd name="adj4" fmla="val 2331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Thermal mass characteristics</a:t>
            </a:r>
            <a:endParaRPr lang="en-US" sz="1800" dirty="0"/>
          </a:p>
        </p:txBody>
      </p:sp>
      <p:sp>
        <p:nvSpPr>
          <p:cNvPr id="15" name="Callout: Line 14">
            <a:extLst>
              <a:ext uri="{FF2B5EF4-FFF2-40B4-BE49-F238E27FC236}">
                <a16:creationId xmlns:a16="http://schemas.microsoft.com/office/drawing/2014/main" id="{2B765FDC-AD65-44CA-E225-2BF34A513111}"/>
              </a:ext>
            </a:extLst>
          </p:cNvPr>
          <p:cNvSpPr/>
          <p:nvPr/>
        </p:nvSpPr>
        <p:spPr>
          <a:xfrm>
            <a:off x="6973085" y="5773396"/>
            <a:ext cx="1841020" cy="913650"/>
          </a:xfrm>
          <a:prstGeom prst="borderCallout1">
            <a:avLst>
              <a:gd name="adj1" fmla="val 25849"/>
              <a:gd name="adj2" fmla="val -193"/>
              <a:gd name="adj3" fmla="val 566"/>
              <a:gd name="adj4" fmla="val -556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Passes calculated control input to Peltier controllers</a:t>
            </a:r>
          </a:p>
        </p:txBody>
      </p:sp>
      <p:sp>
        <p:nvSpPr>
          <p:cNvPr id="16" name="Callout: Line 15">
            <a:extLst>
              <a:ext uri="{FF2B5EF4-FFF2-40B4-BE49-F238E27FC236}">
                <a16:creationId xmlns:a16="http://schemas.microsoft.com/office/drawing/2014/main" id="{59045F71-2F49-9B34-C850-3CC5472B694F}"/>
              </a:ext>
            </a:extLst>
          </p:cNvPr>
          <p:cNvSpPr/>
          <p:nvPr/>
        </p:nvSpPr>
        <p:spPr>
          <a:xfrm>
            <a:off x="6215586" y="1212717"/>
            <a:ext cx="1514997" cy="794905"/>
          </a:xfrm>
          <a:prstGeom prst="borderCallout1">
            <a:avLst>
              <a:gd name="adj1" fmla="val 100139"/>
              <a:gd name="adj2" fmla="val 16847"/>
              <a:gd name="adj3" fmla="val 126788"/>
              <a:gd name="adj4" fmla="val 1569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Sends voltage command to valves task</a:t>
            </a:r>
          </a:p>
        </p:txBody>
      </p:sp>
      <p:sp>
        <p:nvSpPr>
          <p:cNvPr id="17" name="Callout: Line 16">
            <a:extLst>
              <a:ext uri="{FF2B5EF4-FFF2-40B4-BE49-F238E27FC236}">
                <a16:creationId xmlns:a16="http://schemas.microsoft.com/office/drawing/2014/main" id="{1AEA4287-12F2-63C1-A4F5-2E939BD28BB1}"/>
              </a:ext>
            </a:extLst>
          </p:cNvPr>
          <p:cNvSpPr/>
          <p:nvPr/>
        </p:nvSpPr>
        <p:spPr>
          <a:xfrm>
            <a:off x="91805" y="1389572"/>
            <a:ext cx="1527967" cy="1117362"/>
          </a:xfrm>
          <a:prstGeom prst="borderCallout1">
            <a:avLst>
              <a:gd name="adj1" fmla="val 96164"/>
              <a:gd name="adj2" fmla="val 100115"/>
              <a:gd name="adj3" fmla="val 277622"/>
              <a:gd name="adj4" fmla="val 12981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Selects cases based on user inputted control modes</a:t>
            </a:r>
          </a:p>
        </p:txBody>
      </p:sp>
      <p:cxnSp>
        <p:nvCxnSpPr>
          <p:cNvPr id="18" name="Straight Arrow Connector 17">
            <a:extLst>
              <a:ext uri="{FF2B5EF4-FFF2-40B4-BE49-F238E27FC236}">
                <a16:creationId xmlns:a16="http://schemas.microsoft.com/office/drawing/2014/main" id="{CF672140-186B-E254-0697-A9523FD1FAEE}"/>
              </a:ext>
            </a:extLst>
          </p:cNvPr>
          <p:cNvCxnSpPr>
            <a:cxnSpLocks/>
          </p:cNvCxnSpPr>
          <p:nvPr/>
        </p:nvCxnSpPr>
        <p:spPr>
          <a:xfrm flipV="1">
            <a:off x="1619772" y="1993900"/>
            <a:ext cx="245283" cy="97367"/>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8" name="Callout: Line 27">
            <a:extLst>
              <a:ext uri="{FF2B5EF4-FFF2-40B4-BE49-F238E27FC236}">
                <a16:creationId xmlns:a16="http://schemas.microsoft.com/office/drawing/2014/main" id="{75AEC779-27E6-84AB-5D48-D93D0F984D5D}"/>
              </a:ext>
            </a:extLst>
          </p:cNvPr>
          <p:cNvSpPr/>
          <p:nvPr/>
        </p:nvSpPr>
        <p:spPr>
          <a:xfrm>
            <a:off x="6086596" y="3402827"/>
            <a:ext cx="2965599" cy="549958"/>
          </a:xfrm>
          <a:prstGeom prst="borderCallout1">
            <a:avLst>
              <a:gd name="adj1" fmla="val 100010"/>
              <a:gd name="adj2" fmla="val 14335"/>
              <a:gd name="adj3" fmla="val 130612"/>
              <a:gd name="adj4" fmla="val 1285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Converts from power to cold side  temperature if true</a:t>
            </a:r>
          </a:p>
        </p:txBody>
      </p:sp>
      <p:sp>
        <p:nvSpPr>
          <p:cNvPr id="2" name="TextBox 1">
            <a:extLst>
              <a:ext uri="{FF2B5EF4-FFF2-40B4-BE49-F238E27FC236}">
                <a16:creationId xmlns:a16="http://schemas.microsoft.com/office/drawing/2014/main" id="{D79B528E-F0ED-B73F-CE81-84B23648334A}"/>
              </a:ext>
            </a:extLst>
          </p:cNvPr>
          <p:cNvSpPr txBox="1"/>
          <p:nvPr/>
        </p:nvSpPr>
        <p:spPr>
          <a:xfrm>
            <a:off x="0" y="936153"/>
            <a:ext cx="1938736" cy="369332"/>
          </a:xfrm>
          <a:prstGeom prst="rect">
            <a:avLst/>
          </a:prstGeom>
          <a:noFill/>
        </p:spPr>
        <p:txBody>
          <a:bodyPr wrap="none" rtlCol="0">
            <a:spAutoFit/>
          </a:bodyPr>
          <a:lstStyle/>
          <a:p>
            <a:r>
              <a:rPr lang="en-US" i="1" dirty="0"/>
              <a:t>sub_ run actuators</a:t>
            </a:r>
          </a:p>
        </p:txBody>
      </p:sp>
    </p:spTree>
    <p:extLst>
      <p:ext uri="{BB962C8B-B14F-4D97-AF65-F5344CB8AC3E}">
        <p14:creationId xmlns:p14="http://schemas.microsoft.com/office/powerpoint/2010/main" val="179855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095DDB-DA74-734B-BEA3-0F25A0C1579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DC8D501-B97A-D05C-F19C-66CDCDD498B4}"/>
              </a:ext>
            </a:extLst>
          </p:cNvPr>
          <p:cNvSpPr>
            <a:spLocks noGrp="1"/>
          </p:cNvSpPr>
          <p:nvPr>
            <p:ph type="sldNum" sz="quarter" idx="17"/>
          </p:nvPr>
        </p:nvSpPr>
        <p:spPr/>
        <p:txBody>
          <a:bodyPr/>
          <a:lstStyle/>
          <a:p>
            <a:fld id="{73DC849C-92BA-4DCF-BE24-28B6DE451287}" type="slidenum">
              <a:rPr lang="en-US" smtClean="0"/>
              <a:t>55</a:t>
            </a:fld>
            <a:endParaRPr lang="en-US"/>
          </a:p>
        </p:txBody>
      </p:sp>
      <p:pic>
        <p:nvPicPr>
          <p:cNvPr id="6" name="Picture 5">
            <a:extLst>
              <a:ext uri="{FF2B5EF4-FFF2-40B4-BE49-F238E27FC236}">
                <a16:creationId xmlns:a16="http://schemas.microsoft.com/office/drawing/2014/main" id="{96A1E455-39ED-0605-AC0C-48649F3B28D9}"/>
              </a:ext>
            </a:extLst>
          </p:cNvPr>
          <p:cNvPicPr>
            <a:picLocks noChangeAspect="1"/>
          </p:cNvPicPr>
          <p:nvPr/>
        </p:nvPicPr>
        <p:blipFill>
          <a:blip r:embed="rId2"/>
          <a:stretch>
            <a:fillRect/>
          </a:stretch>
        </p:blipFill>
        <p:spPr>
          <a:xfrm>
            <a:off x="1532038" y="1277081"/>
            <a:ext cx="2482978" cy="2292468"/>
          </a:xfrm>
          <a:prstGeom prst="rect">
            <a:avLst/>
          </a:prstGeom>
        </p:spPr>
      </p:pic>
      <p:pic>
        <p:nvPicPr>
          <p:cNvPr id="8" name="Picture 7">
            <a:extLst>
              <a:ext uri="{FF2B5EF4-FFF2-40B4-BE49-F238E27FC236}">
                <a16:creationId xmlns:a16="http://schemas.microsoft.com/office/drawing/2014/main" id="{451AE81B-F0EF-D59B-37B7-D547CE422B3C}"/>
              </a:ext>
            </a:extLst>
          </p:cNvPr>
          <p:cNvPicPr>
            <a:picLocks noChangeAspect="1"/>
          </p:cNvPicPr>
          <p:nvPr/>
        </p:nvPicPr>
        <p:blipFill>
          <a:blip r:embed="rId3"/>
          <a:stretch>
            <a:fillRect/>
          </a:stretch>
        </p:blipFill>
        <p:spPr>
          <a:xfrm>
            <a:off x="5360003" y="1277081"/>
            <a:ext cx="2502029" cy="2324219"/>
          </a:xfrm>
          <a:prstGeom prst="rect">
            <a:avLst/>
          </a:prstGeom>
        </p:spPr>
      </p:pic>
      <p:pic>
        <p:nvPicPr>
          <p:cNvPr id="10" name="Picture 9">
            <a:extLst>
              <a:ext uri="{FF2B5EF4-FFF2-40B4-BE49-F238E27FC236}">
                <a16:creationId xmlns:a16="http://schemas.microsoft.com/office/drawing/2014/main" id="{A10A3171-5E03-04F3-462D-F8A7613FDF4B}"/>
              </a:ext>
            </a:extLst>
          </p:cNvPr>
          <p:cNvPicPr>
            <a:picLocks noChangeAspect="1"/>
          </p:cNvPicPr>
          <p:nvPr/>
        </p:nvPicPr>
        <p:blipFill>
          <a:blip r:embed="rId4"/>
          <a:stretch>
            <a:fillRect/>
          </a:stretch>
        </p:blipFill>
        <p:spPr>
          <a:xfrm>
            <a:off x="1522513" y="4122610"/>
            <a:ext cx="2502029" cy="2292468"/>
          </a:xfrm>
          <a:prstGeom prst="rect">
            <a:avLst/>
          </a:prstGeom>
        </p:spPr>
      </p:pic>
      <p:pic>
        <p:nvPicPr>
          <p:cNvPr id="12" name="Picture 11">
            <a:extLst>
              <a:ext uri="{FF2B5EF4-FFF2-40B4-BE49-F238E27FC236}">
                <a16:creationId xmlns:a16="http://schemas.microsoft.com/office/drawing/2014/main" id="{525B06E5-9EA9-6AF1-FA51-782E17CE0F46}"/>
              </a:ext>
            </a:extLst>
          </p:cNvPr>
          <p:cNvPicPr>
            <a:picLocks noChangeAspect="1"/>
          </p:cNvPicPr>
          <p:nvPr/>
        </p:nvPicPr>
        <p:blipFill>
          <a:blip r:embed="rId5"/>
          <a:stretch>
            <a:fillRect/>
          </a:stretch>
        </p:blipFill>
        <p:spPr>
          <a:xfrm>
            <a:off x="5360003" y="4122610"/>
            <a:ext cx="2502029" cy="2292468"/>
          </a:xfrm>
          <a:prstGeom prst="rect">
            <a:avLst/>
          </a:prstGeom>
        </p:spPr>
      </p:pic>
      <p:sp>
        <p:nvSpPr>
          <p:cNvPr id="13" name="Callout: Line 12">
            <a:extLst>
              <a:ext uri="{FF2B5EF4-FFF2-40B4-BE49-F238E27FC236}">
                <a16:creationId xmlns:a16="http://schemas.microsoft.com/office/drawing/2014/main" id="{08CF287E-CFB8-2CF9-062E-2FBE35252DCF}"/>
              </a:ext>
            </a:extLst>
          </p:cNvPr>
          <p:cNvSpPr/>
          <p:nvPr/>
        </p:nvSpPr>
        <p:spPr>
          <a:xfrm>
            <a:off x="59745" y="1324292"/>
            <a:ext cx="1591255" cy="913650"/>
          </a:xfrm>
          <a:prstGeom prst="borderCallout1">
            <a:avLst>
              <a:gd name="adj1" fmla="val 53186"/>
              <a:gd name="adj2" fmla="val 99911"/>
              <a:gd name="adj3" fmla="val 70074"/>
              <a:gd name="adj4" fmla="val 1100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values directly</a:t>
            </a:r>
          </a:p>
        </p:txBody>
      </p:sp>
      <p:sp>
        <p:nvSpPr>
          <p:cNvPr id="15" name="Callout: Line 14">
            <a:extLst>
              <a:ext uri="{FF2B5EF4-FFF2-40B4-BE49-F238E27FC236}">
                <a16:creationId xmlns:a16="http://schemas.microsoft.com/office/drawing/2014/main" id="{108314D9-C14A-0253-4382-B7D88544BDC7}"/>
              </a:ext>
            </a:extLst>
          </p:cNvPr>
          <p:cNvSpPr/>
          <p:nvPr/>
        </p:nvSpPr>
        <p:spPr>
          <a:xfrm>
            <a:off x="104775" y="3942080"/>
            <a:ext cx="1114425" cy="1048064"/>
          </a:xfrm>
          <a:prstGeom prst="borderCallout1">
            <a:avLst>
              <a:gd name="adj1" fmla="val 84230"/>
              <a:gd name="adj2" fmla="val 99977"/>
              <a:gd name="adj3" fmla="val 88530"/>
              <a:gd name="adj4" fmla="val 15450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PID with setpoints entered manually</a:t>
            </a:r>
          </a:p>
        </p:txBody>
      </p:sp>
      <p:sp>
        <p:nvSpPr>
          <p:cNvPr id="16" name="Callout: Line 15">
            <a:extLst>
              <a:ext uri="{FF2B5EF4-FFF2-40B4-BE49-F238E27FC236}">
                <a16:creationId xmlns:a16="http://schemas.microsoft.com/office/drawing/2014/main" id="{7C1E7329-F9BF-9593-DC19-D57E8E19A12F}"/>
              </a:ext>
            </a:extLst>
          </p:cNvPr>
          <p:cNvSpPr/>
          <p:nvPr/>
        </p:nvSpPr>
        <p:spPr>
          <a:xfrm>
            <a:off x="3156903" y="6216216"/>
            <a:ext cx="2245360" cy="581154"/>
          </a:xfrm>
          <a:prstGeom prst="borderCallout1">
            <a:avLst>
              <a:gd name="adj1" fmla="val 84230"/>
              <a:gd name="adj2" fmla="val 99977"/>
              <a:gd name="adj3" fmla="val 13297"/>
              <a:gd name="adj4" fmla="val 1435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if the valve control should update</a:t>
            </a:r>
          </a:p>
        </p:txBody>
      </p:sp>
      <p:cxnSp>
        <p:nvCxnSpPr>
          <p:cNvPr id="18" name="Straight Arrow Connector 17">
            <a:extLst>
              <a:ext uri="{FF2B5EF4-FFF2-40B4-BE49-F238E27FC236}">
                <a16:creationId xmlns:a16="http://schemas.microsoft.com/office/drawing/2014/main" id="{55C43AF2-9D22-B21D-5F94-56483F77FD6E}"/>
              </a:ext>
            </a:extLst>
          </p:cNvPr>
          <p:cNvCxnSpPr>
            <a:cxnSpLocks/>
            <a:stCxn id="16" idx="2"/>
          </p:cNvCxnSpPr>
          <p:nvPr/>
        </p:nvCxnSpPr>
        <p:spPr>
          <a:xfrm flipH="1" flipV="1">
            <a:off x="2463800" y="6360160"/>
            <a:ext cx="693103" cy="14663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2" name="Callout: Line 21">
            <a:extLst>
              <a:ext uri="{FF2B5EF4-FFF2-40B4-BE49-F238E27FC236}">
                <a16:creationId xmlns:a16="http://schemas.microsoft.com/office/drawing/2014/main" id="{AA07487C-7B60-BEF1-FEAC-EA1311DAAB31}"/>
              </a:ext>
            </a:extLst>
          </p:cNvPr>
          <p:cNvSpPr/>
          <p:nvPr/>
        </p:nvSpPr>
        <p:spPr>
          <a:xfrm>
            <a:off x="4333358" y="1039519"/>
            <a:ext cx="1591255" cy="913650"/>
          </a:xfrm>
          <a:prstGeom prst="borderCallout1">
            <a:avLst>
              <a:gd name="adj1" fmla="val 53186"/>
              <a:gd name="adj2" fmla="val 99911"/>
              <a:gd name="adj3" fmla="val 80609"/>
              <a:gd name="adj4" fmla="val 11188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position from inputs file</a:t>
            </a:r>
          </a:p>
        </p:txBody>
      </p:sp>
      <p:sp>
        <p:nvSpPr>
          <p:cNvPr id="25" name="Callout: Line 24">
            <a:extLst>
              <a:ext uri="{FF2B5EF4-FFF2-40B4-BE49-F238E27FC236}">
                <a16:creationId xmlns:a16="http://schemas.microsoft.com/office/drawing/2014/main" id="{E2DB3991-A9DB-82FB-F8AF-8789685280E4}"/>
              </a:ext>
            </a:extLst>
          </p:cNvPr>
          <p:cNvSpPr/>
          <p:nvPr/>
        </p:nvSpPr>
        <p:spPr>
          <a:xfrm>
            <a:off x="7299801" y="991424"/>
            <a:ext cx="1743655" cy="913650"/>
          </a:xfrm>
          <a:prstGeom prst="borderCallout1">
            <a:avLst>
              <a:gd name="adj1" fmla="val 100447"/>
              <a:gd name="adj2" fmla="val 15786"/>
              <a:gd name="adj3" fmla="val 214747"/>
              <a:gd name="adj4" fmla="val -538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Increments counter if </a:t>
            </a:r>
            <a:r>
              <a:rPr lang="en-US" dirty="0"/>
              <a:t>a new input is ran</a:t>
            </a:r>
            <a:endParaRPr lang="en-US" sz="1800" dirty="0"/>
          </a:p>
        </p:txBody>
      </p:sp>
      <p:sp>
        <p:nvSpPr>
          <p:cNvPr id="26" name="Callout: Line 25">
            <a:extLst>
              <a:ext uri="{FF2B5EF4-FFF2-40B4-BE49-F238E27FC236}">
                <a16:creationId xmlns:a16="http://schemas.microsoft.com/office/drawing/2014/main" id="{5962EF2F-BC51-F957-389C-368D15432B31}"/>
              </a:ext>
            </a:extLst>
          </p:cNvPr>
          <p:cNvSpPr/>
          <p:nvPr/>
        </p:nvSpPr>
        <p:spPr>
          <a:xfrm>
            <a:off x="4264783" y="3376916"/>
            <a:ext cx="3035018" cy="559052"/>
          </a:xfrm>
          <a:prstGeom prst="borderCallout1">
            <a:avLst>
              <a:gd name="adj1" fmla="val -313"/>
              <a:gd name="adj2" fmla="val 56643"/>
              <a:gd name="adj3" fmla="val -12418"/>
              <a:gd name="adj4" fmla="val 6811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valve position if iteration # matches input file</a:t>
            </a:r>
          </a:p>
        </p:txBody>
      </p:sp>
      <p:sp>
        <p:nvSpPr>
          <p:cNvPr id="27" name="Callout: Line 26">
            <a:extLst>
              <a:ext uri="{FF2B5EF4-FFF2-40B4-BE49-F238E27FC236}">
                <a16:creationId xmlns:a16="http://schemas.microsoft.com/office/drawing/2014/main" id="{4BE79D10-3119-46EF-D377-488711011418}"/>
              </a:ext>
            </a:extLst>
          </p:cNvPr>
          <p:cNvSpPr/>
          <p:nvPr/>
        </p:nvSpPr>
        <p:spPr>
          <a:xfrm>
            <a:off x="4194175" y="4121349"/>
            <a:ext cx="1114425" cy="1048064"/>
          </a:xfrm>
          <a:prstGeom prst="borderCallout1">
            <a:avLst>
              <a:gd name="adj1" fmla="val 84230"/>
              <a:gd name="adj2" fmla="val 99977"/>
              <a:gd name="adj3" fmla="val 46361"/>
              <a:gd name="adj4" fmla="val 27302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PID with setpoints from input file</a:t>
            </a:r>
          </a:p>
        </p:txBody>
      </p:sp>
      <p:sp>
        <p:nvSpPr>
          <p:cNvPr id="28" name="Callout: Line 27">
            <a:extLst>
              <a:ext uri="{FF2B5EF4-FFF2-40B4-BE49-F238E27FC236}">
                <a16:creationId xmlns:a16="http://schemas.microsoft.com/office/drawing/2014/main" id="{0013C33C-2F8E-2FA8-6894-260D5B59F6A8}"/>
              </a:ext>
            </a:extLst>
          </p:cNvPr>
          <p:cNvSpPr/>
          <p:nvPr/>
        </p:nvSpPr>
        <p:spPr>
          <a:xfrm>
            <a:off x="7877176" y="3815080"/>
            <a:ext cx="1162049" cy="2160270"/>
          </a:xfrm>
          <a:prstGeom prst="borderCallout1">
            <a:avLst>
              <a:gd name="adj1" fmla="val 83216"/>
              <a:gd name="adj2" fmla="val -187"/>
              <a:gd name="adj3" fmla="val 74209"/>
              <a:gd name="adj4" fmla="val -556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PID setpoint if iteration # match, otherwise uses old value</a:t>
            </a:r>
          </a:p>
        </p:txBody>
      </p:sp>
      <p:sp>
        <p:nvSpPr>
          <p:cNvPr id="2" name="TextBox 1">
            <a:extLst>
              <a:ext uri="{FF2B5EF4-FFF2-40B4-BE49-F238E27FC236}">
                <a16:creationId xmlns:a16="http://schemas.microsoft.com/office/drawing/2014/main" id="{A822324B-64FE-76A2-3D7A-228AD6148F96}"/>
              </a:ext>
            </a:extLst>
          </p:cNvPr>
          <p:cNvSpPr txBox="1"/>
          <p:nvPr/>
        </p:nvSpPr>
        <p:spPr>
          <a:xfrm>
            <a:off x="0" y="936153"/>
            <a:ext cx="3241913" cy="369332"/>
          </a:xfrm>
          <a:prstGeom prst="rect">
            <a:avLst/>
          </a:prstGeom>
          <a:noFill/>
        </p:spPr>
        <p:txBody>
          <a:bodyPr wrap="none" rtlCol="0">
            <a:spAutoFit/>
          </a:bodyPr>
          <a:lstStyle/>
          <a:p>
            <a:r>
              <a:rPr lang="en-US" i="1" dirty="0" err="1"/>
              <a:t>Sub_Run</a:t>
            </a:r>
            <a:r>
              <a:rPr lang="en-US" i="1" dirty="0"/>
              <a:t> Actuators (Valve Cases)</a:t>
            </a:r>
          </a:p>
        </p:txBody>
      </p:sp>
    </p:spTree>
    <p:extLst>
      <p:ext uri="{BB962C8B-B14F-4D97-AF65-F5344CB8AC3E}">
        <p14:creationId xmlns:p14="http://schemas.microsoft.com/office/powerpoint/2010/main" val="14847757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095DDB-DA74-734B-BEA3-0F25A0C15791}"/>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BDC8D501-B97A-D05C-F19C-66CDCDD498B4}"/>
              </a:ext>
            </a:extLst>
          </p:cNvPr>
          <p:cNvSpPr>
            <a:spLocks noGrp="1"/>
          </p:cNvSpPr>
          <p:nvPr>
            <p:ph type="sldNum" sz="quarter" idx="17"/>
          </p:nvPr>
        </p:nvSpPr>
        <p:spPr/>
        <p:txBody>
          <a:bodyPr/>
          <a:lstStyle/>
          <a:p>
            <a:fld id="{73DC849C-92BA-4DCF-BE24-28B6DE451287}" type="slidenum">
              <a:rPr lang="en-US" smtClean="0"/>
              <a:t>56</a:t>
            </a:fld>
            <a:endParaRPr lang="en-US"/>
          </a:p>
        </p:txBody>
      </p:sp>
      <p:pic>
        <p:nvPicPr>
          <p:cNvPr id="6" name="Picture 5">
            <a:extLst>
              <a:ext uri="{FF2B5EF4-FFF2-40B4-BE49-F238E27FC236}">
                <a16:creationId xmlns:a16="http://schemas.microsoft.com/office/drawing/2014/main" id="{2E63FF9E-C8AA-BD66-774F-EBBB20EBF142}"/>
              </a:ext>
            </a:extLst>
          </p:cNvPr>
          <p:cNvPicPr>
            <a:picLocks noChangeAspect="1"/>
          </p:cNvPicPr>
          <p:nvPr/>
        </p:nvPicPr>
        <p:blipFill>
          <a:blip r:embed="rId2"/>
          <a:stretch>
            <a:fillRect/>
          </a:stretch>
        </p:blipFill>
        <p:spPr>
          <a:xfrm>
            <a:off x="254993" y="1505962"/>
            <a:ext cx="2571882" cy="1797142"/>
          </a:xfrm>
          <a:prstGeom prst="rect">
            <a:avLst/>
          </a:prstGeom>
        </p:spPr>
      </p:pic>
      <p:pic>
        <p:nvPicPr>
          <p:cNvPr id="8" name="Picture 7">
            <a:extLst>
              <a:ext uri="{FF2B5EF4-FFF2-40B4-BE49-F238E27FC236}">
                <a16:creationId xmlns:a16="http://schemas.microsoft.com/office/drawing/2014/main" id="{6C06846B-79BC-3DF4-8E2C-AD815E8B3B24}"/>
              </a:ext>
            </a:extLst>
          </p:cNvPr>
          <p:cNvPicPr>
            <a:picLocks noChangeAspect="1"/>
          </p:cNvPicPr>
          <p:nvPr/>
        </p:nvPicPr>
        <p:blipFill>
          <a:blip r:embed="rId3"/>
          <a:stretch>
            <a:fillRect/>
          </a:stretch>
        </p:blipFill>
        <p:spPr>
          <a:xfrm>
            <a:off x="3428934" y="1588516"/>
            <a:ext cx="2540131" cy="1714588"/>
          </a:xfrm>
          <a:prstGeom prst="rect">
            <a:avLst/>
          </a:prstGeom>
        </p:spPr>
      </p:pic>
      <p:pic>
        <p:nvPicPr>
          <p:cNvPr id="10" name="Picture 9">
            <a:extLst>
              <a:ext uri="{FF2B5EF4-FFF2-40B4-BE49-F238E27FC236}">
                <a16:creationId xmlns:a16="http://schemas.microsoft.com/office/drawing/2014/main" id="{4F76450F-0742-9702-E554-D5FEF928BAC1}"/>
              </a:ext>
            </a:extLst>
          </p:cNvPr>
          <p:cNvPicPr>
            <a:picLocks noChangeAspect="1"/>
          </p:cNvPicPr>
          <p:nvPr/>
        </p:nvPicPr>
        <p:blipFill>
          <a:blip r:embed="rId4"/>
          <a:stretch>
            <a:fillRect/>
          </a:stretch>
        </p:blipFill>
        <p:spPr>
          <a:xfrm>
            <a:off x="6348876" y="1588516"/>
            <a:ext cx="2540131" cy="1720938"/>
          </a:xfrm>
          <a:prstGeom prst="rect">
            <a:avLst/>
          </a:prstGeom>
        </p:spPr>
      </p:pic>
      <p:pic>
        <p:nvPicPr>
          <p:cNvPr id="12" name="Picture 11">
            <a:extLst>
              <a:ext uri="{FF2B5EF4-FFF2-40B4-BE49-F238E27FC236}">
                <a16:creationId xmlns:a16="http://schemas.microsoft.com/office/drawing/2014/main" id="{DD05F499-A2EE-F267-6341-6ECF1BAF596A}"/>
              </a:ext>
            </a:extLst>
          </p:cNvPr>
          <p:cNvPicPr>
            <a:picLocks noChangeAspect="1"/>
          </p:cNvPicPr>
          <p:nvPr/>
        </p:nvPicPr>
        <p:blipFill>
          <a:blip r:embed="rId5"/>
          <a:stretch>
            <a:fillRect/>
          </a:stretch>
        </p:blipFill>
        <p:spPr>
          <a:xfrm>
            <a:off x="267693" y="4212166"/>
            <a:ext cx="2559182" cy="1733639"/>
          </a:xfrm>
          <a:prstGeom prst="rect">
            <a:avLst/>
          </a:prstGeom>
        </p:spPr>
      </p:pic>
      <p:pic>
        <p:nvPicPr>
          <p:cNvPr id="14" name="Picture 13">
            <a:extLst>
              <a:ext uri="{FF2B5EF4-FFF2-40B4-BE49-F238E27FC236}">
                <a16:creationId xmlns:a16="http://schemas.microsoft.com/office/drawing/2014/main" id="{67D11F16-2DBA-2B2F-1EA6-B882459C775E}"/>
              </a:ext>
            </a:extLst>
          </p:cNvPr>
          <p:cNvPicPr>
            <a:picLocks noChangeAspect="1"/>
          </p:cNvPicPr>
          <p:nvPr/>
        </p:nvPicPr>
        <p:blipFill>
          <a:blip r:embed="rId6"/>
          <a:stretch>
            <a:fillRect/>
          </a:stretch>
        </p:blipFill>
        <p:spPr>
          <a:xfrm>
            <a:off x="3428933" y="4243918"/>
            <a:ext cx="2540131" cy="1701887"/>
          </a:xfrm>
          <a:prstGeom prst="rect">
            <a:avLst/>
          </a:prstGeom>
        </p:spPr>
      </p:pic>
      <p:pic>
        <p:nvPicPr>
          <p:cNvPr id="16" name="Picture 15">
            <a:extLst>
              <a:ext uri="{FF2B5EF4-FFF2-40B4-BE49-F238E27FC236}">
                <a16:creationId xmlns:a16="http://schemas.microsoft.com/office/drawing/2014/main" id="{8ADD9ED9-B41C-6340-FD3A-7AE8AE0F415E}"/>
              </a:ext>
            </a:extLst>
          </p:cNvPr>
          <p:cNvPicPr>
            <a:picLocks noChangeAspect="1"/>
          </p:cNvPicPr>
          <p:nvPr/>
        </p:nvPicPr>
        <p:blipFill>
          <a:blip r:embed="rId7"/>
          <a:stretch>
            <a:fillRect/>
          </a:stretch>
        </p:blipFill>
        <p:spPr>
          <a:xfrm>
            <a:off x="6317127" y="4205816"/>
            <a:ext cx="2540131" cy="1739989"/>
          </a:xfrm>
          <a:prstGeom prst="rect">
            <a:avLst/>
          </a:prstGeom>
        </p:spPr>
      </p:pic>
      <p:sp>
        <p:nvSpPr>
          <p:cNvPr id="17" name="Callout: Line 16">
            <a:extLst>
              <a:ext uri="{FF2B5EF4-FFF2-40B4-BE49-F238E27FC236}">
                <a16:creationId xmlns:a16="http://schemas.microsoft.com/office/drawing/2014/main" id="{AADD3E8E-EDDF-7756-6133-280BA5757BFB}"/>
              </a:ext>
            </a:extLst>
          </p:cNvPr>
          <p:cNvSpPr/>
          <p:nvPr/>
        </p:nvSpPr>
        <p:spPr>
          <a:xfrm>
            <a:off x="116248" y="1450230"/>
            <a:ext cx="1109053" cy="1655981"/>
          </a:xfrm>
          <a:prstGeom prst="borderCallout1">
            <a:avLst>
              <a:gd name="adj1" fmla="val 69549"/>
              <a:gd name="adj2" fmla="val 99462"/>
              <a:gd name="adj3" fmla="val 63807"/>
              <a:gd name="adj4" fmla="val 1334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cold side values directly</a:t>
            </a:r>
          </a:p>
        </p:txBody>
      </p:sp>
      <p:sp>
        <p:nvSpPr>
          <p:cNvPr id="18" name="Callout: Line 17">
            <a:extLst>
              <a:ext uri="{FF2B5EF4-FFF2-40B4-BE49-F238E27FC236}">
                <a16:creationId xmlns:a16="http://schemas.microsoft.com/office/drawing/2014/main" id="{94BF48B3-D2CE-0769-B6C8-2F61995186A8}"/>
              </a:ext>
            </a:extLst>
          </p:cNvPr>
          <p:cNvSpPr/>
          <p:nvPr/>
        </p:nvSpPr>
        <p:spPr>
          <a:xfrm>
            <a:off x="6467534" y="976376"/>
            <a:ext cx="2421473" cy="553466"/>
          </a:xfrm>
          <a:prstGeom prst="borderCallout1">
            <a:avLst>
              <a:gd name="adj1" fmla="val 100226"/>
              <a:gd name="adj2" fmla="val 72742"/>
              <a:gd name="adj3" fmla="val 232437"/>
              <a:gd name="adj4" fmla="val 655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manually entered power values directly</a:t>
            </a:r>
          </a:p>
        </p:txBody>
      </p:sp>
      <p:sp>
        <p:nvSpPr>
          <p:cNvPr id="19" name="Callout: Line 18">
            <a:extLst>
              <a:ext uri="{FF2B5EF4-FFF2-40B4-BE49-F238E27FC236}">
                <a16:creationId xmlns:a16="http://schemas.microsoft.com/office/drawing/2014/main" id="{57E0DC33-0CEE-6B8B-FEC8-D27311F282A9}"/>
              </a:ext>
            </a:extLst>
          </p:cNvPr>
          <p:cNvSpPr/>
          <p:nvPr/>
        </p:nvSpPr>
        <p:spPr>
          <a:xfrm>
            <a:off x="5226196" y="3426449"/>
            <a:ext cx="2245360" cy="581154"/>
          </a:xfrm>
          <a:prstGeom prst="borderCallout1">
            <a:avLst>
              <a:gd name="adj1" fmla="val 28869"/>
              <a:gd name="adj2" fmla="val 99977"/>
              <a:gd name="adj3" fmla="val -128020"/>
              <a:gd name="adj4" fmla="val 1182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if the Peltier control should update</a:t>
            </a:r>
          </a:p>
        </p:txBody>
      </p:sp>
      <p:cxnSp>
        <p:nvCxnSpPr>
          <p:cNvPr id="20" name="Straight Arrow Connector 19">
            <a:extLst>
              <a:ext uri="{FF2B5EF4-FFF2-40B4-BE49-F238E27FC236}">
                <a16:creationId xmlns:a16="http://schemas.microsoft.com/office/drawing/2014/main" id="{74C37410-7E93-0A81-18EF-EF06E19FDC60}"/>
              </a:ext>
            </a:extLst>
          </p:cNvPr>
          <p:cNvCxnSpPr>
            <a:cxnSpLocks/>
          </p:cNvCxnSpPr>
          <p:nvPr/>
        </p:nvCxnSpPr>
        <p:spPr>
          <a:xfrm flipH="1">
            <a:off x="1794933" y="3701530"/>
            <a:ext cx="3431263" cy="145467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D2A74690-D94A-EA27-6482-C89556EC3092}"/>
              </a:ext>
            </a:extLst>
          </p:cNvPr>
          <p:cNvCxnSpPr>
            <a:cxnSpLocks/>
          </p:cNvCxnSpPr>
          <p:nvPr/>
        </p:nvCxnSpPr>
        <p:spPr>
          <a:xfrm flipH="1">
            <a:off x="5156200" y="4004143"/>
            <a:ext cx="615461" cy="155048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E63E549-46DD-9DB8-1E64-88638128034E}"/>
              </a:ext>
            </a:extLst>
          </p:cNvPr>
          <p:cNvCxnSpPr>
            <a:cxnSpLocks/>
          </p:cNvCxnSpPr>
          <p:nvPr/>
        </p:nvCxnSpPr>
        <p:spPr>
          <a:xfrm>
            <a:off x="7471556" y="3947357"/>
            <a:ext cx="637394" cy="1685093"/>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27" name="Callout: Line 26">
            <a:extLst>
              <a:ext uri="{FF2B5EF4-FFF2-40B4-BE49-F238E27FC236}">
                <a16:creationId xmlns:a16="http://schemas.microsoft.com/office/drawing/2014/main" id="{2E255ED8-B265-3ADD-D152-5F3CD4B380E5}"/>
              </a:ext>
            </a:extLst>
          </p:cNvPr>
          <p:cNvSpPr/>
          <p:nvPr/>
        </p:nvSpPr>
        <p:spPr>
          <a:xfrm>
            <a:off x="3203517" y="903178"/>
            <a:ext cx="2421473" cy="553466"/>
          </a:xfrm>
          <a:prstGeom prst="borderCallout1">
            <a:avLst>
              <a:gd name="adj1" fmla="val 100226"/>
              <a:gd name="adj2" fmla="val 72742"/>
              <a:gd name="adj3" fmla="val 245822"/>
              <a:gd name="adj4" fmla="val 769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Takes cold side temp from inputs file</a:t>
            </a:r>
          </a:p>
        </p:txBody>
      </p:sp>
      <p:sp>
        <p:nvSpPr>
          <p:cNvPr id="28" name="Callout: Line 27">
            <a:extLst>
              <a:ext uri="{FF2B5EF4-FFF2-40B4-BE49-F238E27FC236}">
                <a16:creationId xmlns:a16="http://schemas.microsoft.com/office/drawing/2014/main" id="{B415065F-A918-7C5B-EC68-9AE5BC095939}"/>
              </a:ext>
            </a:extLst>
          </p:cNvPr>
          <p:cNvSpPr/>
          <p:nvPr/>
        </p:nvSpPr>
        <p:spPr>
          <a:xfrm>
            <a:off x="3277431" y="2777714"/>
            <a:ext cx="1913767" cy="835250"/>
          </a:xfrm>
          <a:prstGeom prst="borderCallout1">
            <a:avLst>
              <a:gd name="adj1" fmla="val -313"/>
              <a:gd name="adj2" fmla="val 56643"/>
              <a:gd name="adj3" fmla="val -22301"/>
              <a:gd name="adj4" fmla="val 740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Peltier if iteration # matches input file</a:t>
            </a:r>
          </a:p>
        </p:txBody>
      </p:sp>
      <p:sp>
        <p:nvSpPr>
          <p:cNvPr id="29" name="Callout: Line 28">
            <a:extLst>
              <a:ext uri="{FF2B5EF4-FFF2-40B4-BE49-F238E27FC236}">
                <a16:creationId xmlns:a16="http://schemas.microsoft.com/office/drawing/2014/main" id="{55B3F0C9-D573-E303-5A98-71D43CF15016}"/>
              </a:ext>
            </a:extLst>
          </p:cNvPr>
          <p:cNvSpPr/>
          <p:nvPr/>
        </p:nvSpPr>
        <p:spPr>
          <a:xfrm>
            <a:off x="2018453" y="5954822"/>
            <a:ext cx="2680545" cy="806340"/>
          </a:xfrm>
          <a:prstGeom prst="borderCallout1">
            <a:avLst>
              <a:gd name="adj1" fmla="val -313"/>
              <a:gd name="adj2" fmla="val 56643"/>
              <a:gd name="adj3" fmla="val -54156"/>
              <a:gd name="adj4" fmla="val 6915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Calculates power from manually entered simulate ambient temperature</a:t>
            </a:r>
          </a:p>
        </p:txBody>
      </p:sp>
      <p:sp>
        <p:nvSpPr>
          <p:cNvPr id="30" name="Callout: Line 29">
            <a:extLst>
              <a:ext uri="{FF2B5EF4-FFF2-40B4-BE49-F238E27FC236}">
                <a16:creationId xmlns:a16="http://schemas.microsoft.com/office/drawing/2014/main" id="{0742FBE1-C1AE-AE07-A432-27BDB2D07D43}"/>
              </a:ext>
            </a:extLst>
          </p:cNvPr>
          <p:cNvSpPr/>
          <p:nvPr/>
        </p:nvSpPr>
        <p:spPr>
          <a:xfrm>
            <a:off x="85712" y="3330933"/>
            <a:ext cx="3117805" cy="772185"/>
          </a:xfrm>
          <a:prstGeom prst="borderCallout1">
            <a:avLst>
              <a:gd name="adj1" fmla="val 99663"/>
              <a:gd name="adj2" fmla="val 31488"/>
              <a:gd name="adj3" fmla="val 143286"/>
              <a:gd name="adj4" fmla="val 3680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Updates power setpoints from inputs file if iteration # match, otherwise uses old values</a:t>
            </a:r>
          </a:p>
        </p:txBody>
      </p:sp>
      <p:sp>
        <p:nvSpPr>
          <p:cNvPr id="31" name="Callout: Line 30">
            <a:extLst>
              <a:ext uri="{FF2B5EF4-FFF2-40B4-BE49-F238E27FC236}">
                <a16:creationId xmlns:a16="http://schemas.microsoft.com/office/drawing/2014/main" id="{D90EEBBC-B020-6C2D-751E-16EBF95A8F5D}"/>
              </a:ext>
            </a:extLst>
          </p:cNvPr>
          <p:cNvSpPr/>
          <p:nvPr/>
        </p:nvSpPr>
        <p:spPr>
          <a:xfrm>
            <a:off x="4806950" y="6011285"/>
            <a:ext cx="3962400" cy="806340"/>
          </a:xfrm>
          <a:prstGeom prst="borderCallout1">
            <a:avLst>
              <a:gd name="adj1" fmla="val -313"/>
              <a:gd name="adj2" fmla="val 56643"/>
              <a:gd name="adj3" fmla="val -61244"/>
              <a:gd name="adj4" fmla="val 6515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Calculates power from simulate ambient temperature, either from inputs file, if iteration # matches, or from old value </a:t>
            </a:r>
          </a:p>
        </p:txBody>
      </p:sp>
      <p:sp>
        <p:nvSpPr>
          <p:cNvPr id="11" name="TextBox 10">
            <a:extLst>
              <a:ext uri="{FF2B5EF4-FFF2-40B4-BE49-F238E27FC236}">
                <a16:creationId xmlns:a16="http://schemas.microsoft.com/office/drawing/2014/main" id="{FCA2ED2F-E8E2-6531-C91A-10A7C17090D4}"/>
              </a:ext>
            </a:extLst>
          </p:cNvPr>
          <p:cNvSpPr txBox="1"/>
          <p:nvPr/>
        </p:nvSpPr>
        <p:spPr>
          <a:xfrm>
            <a:off x="0" y="936153"/>
            <a:ext cx="3333541" cy="369332"/>
          </a:xfrm>
          <a:prstGeom prst="rect">
            <a:avLst/>
          </a:prstGeom>
          <a:noFill/>
        </p:spPr>
        <p:txBody>
          <a:bodyPr wrap="none" rtlCol="0">
            <a:spAutoFit/>
          </a:bodyPr>
          <a:lstStyle/>
          <a:p>
            <a:r>
              <a:rPr lang="en-US" i="1" dirty="0" err="1"/>
              <a:t>Sub_Run</a:t>
            </a:r>
            <a:r>
              <a:rPr lang="en-US" i="1" dirty="0"/>
              <a:t> Actuators (Peltier Cases)</a:t>
            </a:r>
          </a:p>
        </p:txBody>
      </p:sp>
    </p:spTree>
    <p:extLst>
      <p:ext uri="{BB962C8B-B14F-4D97-AF65-F5344CB8AC3E}">
        <p14:creationId xmlns:p14="http://schemas.microsoft.com/office/powerpoint/2010/main" val="9793888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0D0F03-F657-F7D2-3E89-25889C28DFFC}"/>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6122DEBA-C175-7475-B799-3770FD6FEC0B}"/>
              </a:ext>
            </a:extLst>
          </p:cNvPr>
          <p:cNvSpPr>
            <a:spLocks noGrp="1"/>
          </p:cNvSpPr>
          <p:nvPr>
            <p:ph type="sldNum" sz="quarter" idx="17"/>
          </p:nvPr>
        </p:nvSpPr>
        <p:spPr/>
        <p:txBody>
          <a:bodyPr/>
          <a:lstStyle/>
          <a:p>
            <a:fld id="{73DC849C-92BA-4DCF-BE24-28B6DE451287}" type="slidenum">
              <a:rPr lang="en-US" smtClean="0"/>
              <a:t>57</a:t>
            </a:fld>
            <a:endParaRPr lang="en-US"/>
          </a:p>
        </p:txBody>
      </p:sp>
      <p:pic>
        <p:nvPicPr>
          <p:cNvPr id="6" name="Picture 5">
            <a:extLst>
              <a:ext uri="{FF2B5EF4-FFF2-40B4-BE49-F238E27FC236}">
                <a16:creationId xmlns:a16="http://schemas.microsoft.com/office/drawing/2014/main" id="{F556463B-DAC2-AFFC-DC17-C3A330F0352C}"/>
              </a:ext>
            </a:extLst>
          </p:cNvPr>
          <p:cNvPicPr>
            <a:picLocks noChangeAspect="1"/>
          </p:cNvPicPr>
          <p:nvPr/>
        </p:nvPicPr>
        <p:blipFill>
          <a:blip r:embed="rId2"/>
          <a:stretch>
            <a:fillRect/>
          </a:stretch>
        </p:blipFill>
        <p:spPr>
          <a:xfrm>
            <a:off x="994358" y="1933461"/>
            <a:ext cx="7155284" cy="2991080"/>
          </a:xfrm>
          <a:prstGeom prst="rect">
            <a:avLst/>
          </a:prstGeom>
        </p:spPr>
      </p:pic>
      <p:sp>
        <p:nvSpPr>
          <p:cNvPr id="9" name="Callout: Line 8">
            <a:extLst>
              <a:ext uri="{FF2B5EF4-FFF2-40B4-BE49-F238E27FC236}">
                <a16:creationId xmlns:a16="http://schemas.microsoft.com/office/drawing/2014/main" id="{A989D8CF-17B9-D101-F0FE-6FCBA6B17831}"/>
              </a:ext>
            </a:extLst>
          </p:cNvPr>
          <p:cNvSpPr/>
          <p:nvPr/>
        </p:nvSpPr>
        <p:spPr>
          <a:xfrm>
            <a:off x="1162044" y="1270000"/>
            <a:ext cx="2421473" cy="553466"/>
          </a:xfrm>
          <a:prstGeom prst="borderCallout1">
            <a:avLst>
              <a:gd name="adj1" fmla="val 100226"/>
              <a:gd name="adj2" fmla="val 72742"/>
              <a:gd name="adj3" fmla="val 245822"/>
              <a:gd name="adj4" fmla="val 769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Flushes all data from the queues</a:t>
            </a:r>
          </a:p>
        </p:txBody>
      </p:sp>
      <p:sp>
        <p:nvSpPr>
          <p:cNvPr id="10" name="Callout: Line 9">
            <a:extLst>
              <a:ext uri="{FF2B5EF4-FFF2-40B4-BE49-F238E27FC236}">
                <a16:creationId xmlns:a16="http://schemas.microsoft.com/office/drawing/2014/main" id="{4F33364F-8C05-F882-07C2-A1509E5E4E5C}"/>
              </a:ext>
            </a:extLst>
          </p:cNvPr>
          <p:cNvSpPr/>
          <p:nvPr/>
        </p:nvSpPr>
        <p:spPr>
          <a:xfrm>
            <a:off x="4698994" y="1054100"/>
            <a:ext cx="2692406" cy="879360"/>
          </a:xfrm>
          <a:prstGeom prst="borderCallout1">
            <a:avLst>
              <a:gd name="adj1" fmla="val 99030"/>
              <a:gd name="adj2" fmla="val 9018"/>
              <a:gd name="adj3" fmla="val 200689"/>
              <a:gd name="adj4" fmla="val -96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Removes external cluster holder from 1D array of data, skipping the 1</a:t>
            </a:r>
            <a:r>
              <a:rPr lang="en-US" sz="1800" baseline="30000" dirty="0"/>
              <a:t>st</a:t>
            </a:r>
            <a:r>
              <a:rPr lang="en-US" sz="1800" dirty="0"/>
              <a:t> value</a:t>
            </a:r>
          </a:p>
        </p:txBody>
      </p:sp>
      <p:sp>
        <p:nvSpPr>
          <p:cNvPr id="11" name="Callout: Line 10">
            <a:extLst>
              <a:ext uri="{FF2B5EF4-FFF2-40B4-BE49-F238E27FC236}">
                <a16:creationId xmlns:a16="http://schemas.microsoft.com/office/drawing/2014/main" id="{0019473D-0BDA-F8BB-2B8F-AE4CBA103187}"/>
              </a:ext>
            </a:extLst>
          </p:cNvPr>
          <p:cNvSpPr/>
          <p:nvPr/>
        </p:nvSpPr>
        <p:spPr>
          <a:xfrm>
            <a:off x="5546956" y="5079770"/>
            <a:ext cx="2421473" cy="1187679"/>
          </a:xfrm>
          <a:prstGeom prst="borderCallout1">
            <a:avLst>
              <a:gd name="adj1" fmla="val 245"/>
              <a:gd name="adj2" fmla="val 44683"/>
              <a:gd name="adj3" fmla="val -65348"/>
              <a:gd name="adj4" fmla="val 4178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Appends data to the pre-created files, given by the global variable path</a:t>
            </a:r>
          </a:p>
        </p:txBody>
      </p:sp>
      <p:sp>
        <p:nvSpPr>
          <p:cNvPr id="2" name="TextBox 1">
            <a:extLst>
              <a:ext uri="{FF2B5EF4-FFF2-40B4-BE49-F238E27FC236}">
                <a16:creationId xmlns:a16="http://schemas.microsoft.com/office/drawing/2014/main" id="{6194386D-8527-014A-2665-0A87238742CC}"/>
              </a:ext>
            </a:extLst>
          </p:cNvPr>
          <p:cNvSpPr txBox="1"/>
          <p:nvPr/>
        </p:nvSpPr>
        <p:spPr>
          <a:xfrm>
            <a:off x="0" y="936153"/>
            <a:ext cx="2196627" cy="369332"/>
          </a:xfrm>
          <a:prstGeom prst="rect">
            <a:avLst/>
          </a:prstGeom>
          <a:noFill/>
        </p:spPr>
        <p:txBody>
          <a:bodyPr wrap="none" rtlCol="0">
            <a:spAutoFit/>
          </a:bodyPr>
          <a:lstStyle/>
          <a:p>
            <a:r>
              <a:rPr lang="en-US" i="1" dirty="0"/>
              <a:t>sub_ save output files</a:t>
            </a:r>
          </a:p>
        </p:txBody>
      </p:sp>
    </p:spTree>
    <p:extLst>
      <p:ext uri="{BB962C8B-B14F-4D97-AF65-F5344CB8AC3E}">
        <p14:creationId xmlns:p14="http://schemas.microsoft.com/office/powerpoint/2010/main" val="11721624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CE98AC-00CA-B28A-C5CE-93A8BF1E5C8D}"/>
              </a:ext>
            </a:extLst>
          </p:cNvPr>
          <p:cNvSpPr>
            <a:spLocks noGrp="1"/>
          </p:cNvSpPr>
          <p:nvPr>
            <p:ph type="body" sz="quarter" idx="13"/>
          </p:nvPr>
        </p:nvSpPr>
        <p:spPr/>
        <p:txBody>
          <a:bodyPr/>
          <a:lstStyle/>
          <a:p>
            <a:r>
              <a:rPr lang="en-US" dirty="0"/>
              <a:t>The Peltier controllers are communicated with using the sub vis “</a:t>
            </a:r>
            <a:r>
              <a:rPr lang="en-US" dirty="0" err="1"/>
              <a:t>sub_peltier</a:t>
            </a:r>
            <a:r>
              <a:rPr lang="en-US" dirty="0"/>
              <a:t> # control” where each sub vi interacts with one Peltier controller.  These vis pass information to the controller and receives information from the controller and displays it. It also records the data.</a:t>
            </a:r>
          </a:p>
          <a:p>
            <a:r>
              <a:rPr lang="en-US" dirty="0"/>
              <a:t>To operate the controllers, the project files and library of </a:t>
            </a:r>
            <a:r>
              <a:rPr lang="en-US" dirty="0" err="1"/>
              <a:t>subvis</a:t>
            </a:r>
            <a:r>
              <a:rPr lang="en-US" dirty="0"/>
              <a:t> must be in the same folder as the main sub vi. </a:t>
            </a:r>
          </a:p>
          <a:p>
            <a:r>
              <a:rPr lang="en-US" dirty="0"/>
              <a:t>To ensure the GUI displays properly in the main vi, shrink the window to fit the Display tab, and save it centered around this tab</a:t>
            </a:r>
          </a:p>
        </p:txBody>
      </p:sp>
      <p:sp>
        <p:nvSpPr>
          <p:cNvPr id="3" name="Text Placeholder 2">
            <a:extLst>
              <a:ext uri="{FF2B5EF4-FFF2-40B4-BE49-F238E27FC236}">
                <a16:creationId xmlns:a16="http://schemas.microsoft.com/office/drawing/2014/main" id="{6F39022E-55CE-C293-F700-BC7A50A0453C}"/>
              </a:ext>
            </a:extLst>
          </p:cNvPr>
          <p:cNvSpPr>
            <a:spLocks noGrp="1"/>
          </p:cNvSpPr>
          <p:nvPr>
            <p:ph type="body" sz="quarter" idx="14"/>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1090E282-2DF5-BE57-FB58-7578E0EBDDA7}"/>
              </a:ext>
            </a:extLst>
          </p:cNvPr>
          <p:cNvSpPr>
            <a:spLocks noGrp="1"/>
          </p:cNvSpPr>
          <p:nvPr>
            <p:ph type="sldNum" sz="quarter" idx="17"/>
          </p:nvPr>
        </p:nvSpPr>
        <p:spPr/>
        <p:txBody>
          <a:bodyPr/>
          <a:lstStyle/>
          <a:p>
            <a:fld id="{73DC849C-92BA-4DCF-BE24-28B6DE451287}" type="slidenum">
              <a:rPr lang="en-US" smtClean="0"/>
              <a:t>58</a:t>
            </a:fld>
            <a:endParaRPr lang="en-US"/>
          </a:p>
        </p:txBody>
      </p:sp>
    </p:spTree>
    <p:extLst>
      <p:ext uri="{BB962C8B-B14F-4D97-AF65-F5344CB8AC3E}">
        <p14:creationId xmlns:p14="http://schemas.microsoft.com/office/powerpoint/2010/main" val="4216603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768135-8CF6-B821-E301-E9CDC8CBA019}"/>
              </a:ext>
            </a:extLst>
          </p:cNvPr>
          <p:cNvSpPr>
            <a:spLocks noGrp="1"/>
          </p:cNvSpPr>
          <p:nvPr>
            <p:ph type="body" sz="quarter" idx="13"/>
          </p:nvPr>
        </p:nvSpPr>
        <p:spPr/>
        <p:txBody>
          <a:bodyPr>
            <a:normAutofit lnSpcReduction="10000"/>
          </a:bodyPr>
          <a:lstStyle/>
          <a:p>
            <a:r>
              <a:rPr lang="en-US" dirty="0"/>
              <a:t>This code was modified from the code provided by TE Technology. The main changes are:</a:t>
            </a:r>
          </a:p>
          <a:p>
            <a:pPr lvl="1"/>
            <a:r>
              <a:rPr lang="en-US" dirty="0"/>
              <a:t>The code was simplified, cleaned up, and redundant elements were removed. This makes troubleshooting easier and adapts the code to run as a </a:t>
            </a:r>
            <a:r>
              <a:rPr lang="en-US" dirty="0" err="1"/>
              <a:t>subvi</a:t>
            </a:r>
            <a:r>
              <a:rPr lang="en-US" dirty="0"/>
              <a:t>.</a:t>
            </a:r>
          </a:p>
          <a:p>
            <a:pPr lvl="1"/>
            <a:r>
              <a:rPr lang="en-US" dirty="0"/>
              <a:t>The main GUI was changed to make it easier to display in the subpanel.</a:t>
            </a:r>
          </a:p>
          <a:p>
            <a:pPr lvl="1"/>
            <a:r>
              <a:rPr lang="en-US" dirty="0"/>
              <a:t>The control cluster was changed to add the End and Final  Loop variables, and some extraneous variables were removed.</a:t>
            </a:r>
          </a:p>
          <a:p>
            <a:pPr lvl="1"/>
            <a:r>
              <a:rPr lang="en-US" dirty="0"/>
              <a:t>The Stop and Quit </a:t>
            </a:r>
            <a:r>
              <a:rPr lang="en-US" dirty="0" err="1"/>
              <a:t>LabVEIW</a:t>
            </a:r>
            <a:r>
              <a:rPr lang="en-US" dirty="0"/>
              <a:t> commands were also removed in the original code, replaced by a variable that will end the main for loop and allow the code to stop running.</a:t>
            </a:r>
          </a:p>
          <a:p>
            <a:pPr lvl="1"/>
            <a:r>
              <a:rPr lang="en-US" dirty="0"/>
              <a:t>The Stop and Quit LabVIEW commands were also eliminated in the sub vis. They were replaced with outputs that could be used to modify the End variable’s state</a:t>
            </a:r>
          </a:p>
          <a:p>
            <a:pPr lvl="1"/>
            <a:r>
              <a:rPr lang="en-US" dirty="0"/>
              <a:t>Global variables were added to allow real time communication with the main VI.</a:t>
            </a:r>
          </a:p>
          <a:p>
            <a:pPr lvl="1"/>
            <a:r>
              <a:rPr lang="en-US" dirty="0"/>
              <a:t>All hidden variables on the main vi were either removed or made visible.</a:t>
            </a:r>
          </a:p>
          <a:p>
            <a:pPr lvl="1"/>
            <a:r>
              <a:rPr lang="en-US" dirty="0"/>
              <a:t>The ability to download configurations was removed, as this was poorly implemented and not used on our experiments.</a:t>
            </a:r>
          </a:p>
          <a:p>
            <a:pPr lvl="1"/>
            <a:r>
              <a:rPr lang="en-US" dirty="0"/>
              <a:t>Additional information was added to the error messages to make troubleshooting easier</a:t>
            </a:r>
          </a:p>
          <a:p>
            <a:endParaRPr lang="en-US" dirty="0"/>
          </a:p>
        </p:txBody>
      </p:sp>
      <p:sp>
        <p:nvSpPr>
          <p:cNvPr id="3" name="Text Placeholder 2">
            <a:extLst>
              <a:ext uri="{FF2B5EF4-FFF2-40B4-BE49-F238E27FC236}">
                <a16:creationId xmlns:a16="http://schemas.microsoft.com/office/drawing/2014/main" id="{E1BCD535-CF72-D350-73FE-5EBC9FB4F8B3}"/>
              </a:ext>
            </a:extLst>
          </p:cNvPr>
          <p:cNvSpPr>
            <a:spLocks noGrp="1"/>
          </p:cNvSpPr>
          <p:nvPr>
            <p:ph type="body" sz="quarter" idx="14"/>
          </p:nvPr>
        </p:nvSpPr>
        <p:spPr/>
        <p:txBody>
          <a:bodyPr/>
          <a:lstStyle/>
          <a:p>
            <a:r>
              <a:rPr lang="en-US" dirty="0"/>
              <a:t>Introduction</a:t>
            </a:r>
          </a:p>
        </p:txBody>
      </p:sp>
      <p:sp>
        <p:nvSpPr>
          <p:cNvPr id="4" name="Slide Number Placeholder 3">
            <a:extLst>
              <a:ext uri="{FF2B5EF4-FFF2-40B4-BE49-F238E27FC236}">
                <a16:creationId xmlns:a16="http://schemas.microsoft.com/office/drawing/2014/main" id="{A32ADAE8-9209-733F-FF94-5E9996776063}"/>
              </a:ext>
            </a:extLst>
          </p:cNvPr>
          <p:cNvSpPr>
            <a:spLocks noGrp="1"/>
          </p:cNvSpPr>
          <p:nvPr>
            <p:ph type="sldNum" sz="quarter" idx="17"/>
          </p:nvPr>
        </p:nvSpPr>
        <p:spPr/>
        <p:txBody>
          <a:bodyPr/>
          <a:lstStyle/>
          <a:p>
            <a:fld id="{73DC849C-92BA-4DCF-BE24-28B6DE451287}" type="slidenum">
              <a:rPr lang="en-US" smtClean="0"/>
              <a:t>59</a:t>
            </a:fld>
            <a:endParaRPr lang="en-US"/>
          </a:p>
        </p:txBody>
      </p:sp>
    </p:spTree>
    <p:extLst>
      <p:ext uri="{BB962C8B-B14F-4D97-AF65-F5344CB8AC3E}">
        <p14:creationId xmlns:p14="http://schemas.microsoft.com/office/powerpoint/2010/main" val="637693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AF070C-4B2D-D07D-50CE-A2359146610C}"/>
              </a:ext>
            </a:extLst>
          </p:cNvPr>
          <p:cNvSpPr>
            <a:spLocks noGrp="1"/>
          </p:cNvSpPr>
          <p:nvPr>
            <p:ph type="body" sz="quarter" idx="13"/>
          </p:nvPr>
        </p:nvSpPr>
        <p:spPr/>
        <p:txBody>
          <a:bodyPr/>
          <a:lstStyle/>
          <a:p>
            <a:r>
              <a:rPr lang="en-US" dirty="0"/>
              <a:t>Open the main Vi “</a:t>
            </a:r>
            <a:r>
              <a:rPr lang="en-US" dirty="0" err="1"/>
              <a:t>DataAcquisitionCode</a:t>
            </a:r>
            <a:r>
              <a:rPr lang="en-US" dirty="0"/>
              <a:t>”</a:t>
            </a:r>
          </a:p>
          <a:p>
            <a:r>
              <a:rPr lang="en-US" dirty="0"/>
              <a:t>Ensure that only main file is open before starting the program</a:t>
            </a:r>
          </a:p>
          <a:p>
            <a:r>
              <a:rPr lang="en-US" dirty="0"/>
              <a:t>Use the White arrow located on the menu bar to start the program</a:t>
            </a:r>
          </a:p>
          <a:p>
            <a:r>
              <a:rPr lang="en-US" dirty="0"/>
              <a:t>At any time, the red circle can be used to abort operation of the program. However, the collected data will not be saved, and the Peltier controllers will continue running with the previously selected settings</a:t>
            </a:r>
          </a:p>
        </p:txBody>
      </p:sp>
      <p:sp>
        <p:nvSpPr>
          <p:cNvPr id="3" name="Text Placeholder 2">
            <a:extLst>
              <a:ext uri="{FF2B5EF4-FFF2-40B4-BE49-F238E27FC236}">
                <a16:creationId xmlns:a16="http://schemas.microsoft.com/office/drawing/2014/main" id="{80A5DC64-BD34-32BE-E11B-4B263C325BFC}"/>
              </a:ext>
            </a:extLst>
          </p:cNvPr>
          <p:cNvSpPr>
            <a:spLocks noGrp="1"/>
          </p:cNvSpPr>
          <p:nvPr>
            <p:ph type="body" sz="quarter" idx="14"/>
          </p:nvPr>
        </p:nvSpPr>
        <p:spPr/>
        <p:txBody>
          <a:bodyPr/>
          <a:lstStyle/>
          <a:p>
            <a:r>
              <a:rPr lang="en-US" dirty="0"/>
              <a:t>Quick Start – Running the Program</a:t>
            </a:r>
          </a:p>
        </p:txBody>
      </p:sp>
      <p:sp>
        <p:nvSpPr>
          <p:cNvPr id="4" name="Slide Number Placeholder 3">
            <a:extLst>
              <a:ext uri="{FF2B5EF4-FFF2-40B4-BE49-F238E27FC236}">
                <a16:creationId xmlns:a16="http://schemas.microsoft.com/office/drawing/2014/main" id="{D959712D-A2F6-0121-B782-5C8BAE5CBC19}"/>
              </a:ext>
            </a:extLst>
          </p:cNvPr>
          <p:cNvSpPr>
            <a:spLocks noGrp="1"/>
          </p:cNvSpPr>
          <p:nvPr>
            <p:ph type="sldNum" sz="quarter" idx="17"/>
          </p:nvPr>
        </p:nvSpPr>
        <p:spPr/>
        <p:txBody>
          <a:bodyPr/>
          <a:lstStyle/>
          <a:p>
            <a:fld id="{73DC849C-92BA-4DCF-BE24-28B6DE451287}" type="slidenum">
              <a:rPr lang="en-US" smtClean="0"/>
              <a:t>6</a:t>
            </a:fld>
            <a:endParaRPr lang="en-US"/>
          </a:p>
        </p:txBody>
      </p:sp>
      <p:pic>
        <p:nvPicPr>
          <p:cNvPr id="8" name="Picture 7">
            <a:extLst>
              <a:ext uri="{FF2B5EF4-FFF2-40B4-BE49-F238E27FC236}">
                <a16:creationId xmlns:a16="http://schemas.microsoft.com/office/drawing/2014/main" id="{268C7631-BF5E-D0E8-40D5-535D449898E5}"/>
              </a:ext>
            </a:extLst>
          </p:cNvPr>
          <p:cNvPicPr>
            <a:picLocks noChangeAspect="1"/>
          </p:cNvPicPr>
          <p:nvPr/>
        </p:nvPicPr>
        <p:blipFill rotWithShape="1">
          <a:blip r:embed="rId2"/>
          <a:srcRect t="17688" b="43878"/>
          <a:stretch/>
        </p:blipFill>
        <p:spPr>
          <a:xfrm>
            <a:off x="242923" y="3664136"/>
            <a:ext cx="8788395" cy="914400"/>
          </a:xfrm>
          <a:prstGeom prst="rect">
            <a:avLst/>
          </a:prstGeom>
        </p:spPr>
      </p:pic>
      <p:pic>
        <p:nvPicPr>
          <p:cNvPr id="10" name="Picture 9">
            <a:extLst>
              <a:ext uri="{FF2B5EF4-FFF2-40B4-BE49-F238E27FC236}">
                <a16:creationId xmlns:a16="http://schemas.microsoft.com/office/drawing/2014/main" id="{33C097AC-5B43-8ECC-4B44-5A382AE7248D}"/>
              </a:ext>
            </a:extLst>
          </p:cNvPr>
          <p:cNvPicPr>
            <a:picLocks noChangeAspect="1"/>
          </p:cNvPicPr>
          <p:nvPr/>
        </p:nvPicPr>
        <p:blipFill rotWithShape="1">
          <a:blip r:embed="rId3"/>
          <a:srcRect l="831" t="30316"/>
          <a:stretch/>
        </p:blipFill>
        <p:spPr>
          <a:xfrm>
            <a:off x="1814271" y="4717931"/>
            <a:ext cx="5645699" cy="914400"/>
          </a:xfrm>
          <a:prstGeom prst="rect">
            <a:avLst/>
          </a:prstGeom>
        </p:spPr>
      </p:pic>
      <p:sp>
        <p:nvSpPr>
          <p:cNvPr id="11" name="Callout: Line 10">
            <a:extLst>
              <a:ext uri="{FF2B5EF4-FFF2-40B4-BE49-F238E27FC236}">
                <a16:creationId xmlns:a16="http://schemas.microsoft.com/office/drawing/2014/main" id="{0235A137-113A-ECAF-2F7C-D08CE0BE56DF}"/>
              </a:ext>
            </a:extLst>
          </p:cNvPr>
          <p:cNvSpPr/>
          <p:nvPr/>
        </p:nvSpPr>
        <p:spPr>
          <a:xfrm flipH="1">
            <a:off x="414491" y="4805680"/>
            <a:ext cx="716280" cy="462280"/>
          </a:xfrm>
          <a:prstGeom prst="borderCallout1">
            <a:avLst>
              <a:gd name="adj1" fmla="val 47322"/>
              <a:gd name="adj2" fmla="val 178"/>
              <a:gd name="adj3" fmla="val -66346"/>
              <a:gd name="adj4" fmla="val -2521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Run</a:t>
            </a:r>
          </a:p>
        </p:txBody>
      </p:sp>
      <p:sp>
        <p:nvSpPr>
          <p:cNvPr id="12" name="Callout: Line 11">
            <a:extLst>
              <a:ext uri="{FF2B5EF4-FFF2-40B4-BE49-F238E27FC236}">
                <a16:creationId xmlns:a16="http://schemas.microsoft.com/office/drawing/2014/main" id="{9C622E57-B6E5-8AE5-32F5-10EFCDDA3CA2}"/>
              </a:ext>
            </a:extLst>
          </p:cNvPr>
          <p:cNvSpPr/>
          <p:nvPr/>
        </p:nvSpPr>
        <p:spPr>
          <a:xfrm flipH="1">
            <a:off x="2112481" y="5689600"/>
            <a:ext cx="716280" cy="462280"/>
          </a:xfrm>
          <a:prstGeom prst="borderCallout1">
            <a:avLst>
              <a:gd name="adj1" fmla="val 47322"/>
              <a:gd name="adj2" fmla="val 178"/>
              <a:gd name="adj3" fmla="val -73214"/>
              <a:gd name="adj4" fmla="val -7308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pPr algn="ctr"/>
            <a:r>
              <a:rPr lang="en-US" dirty="0"/>
              <a:t>Abort</a:t>
            </a:r>
          </a:p>
        </p:txBody>
      </p:sp>
    </p:spTree>
    <p:extLst>
      <p:ext uri="{BB962C8B-B14F-4D97-AF65-F5344CB8AC3E}">
        <p14:creationId xmlns:p14="http://schemas.microsoft.com/office/powerpoint/2010/main" val="222322369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9CE61C-F6FB-60C1-5555-EB7085E60FEE}"/>
              </a:ext>
            </a:extLst>
          </p:cNvPr>
          <p:cNvSpPr>
            <a:spLocks noGrp="1"/>
          </p:cNvSpPr>
          <p:nvPr>
            <p:ph type="body" sz="quarter" idx="13"/>
          </p:nvPr>
        </p:nvSpPr>
        <p:spPr/>
        <p:txBody>
          <a:bodyPr/>
          <a:lstStyle/>
          <a:p>
            <a:r>
              <a:rPr lang="en-US" dirty="0"/>
              <a:t>The GUI has 5 tab controls that group the variables. The categories are:</a:t>
            </a:r>
          </a:p>
          <a:p>
            <a:pPr lvl="1"/>
            <a:r>
              <a:rPr lang="en-US" dirty="0"/>
              <a:t>Display: Displays relevant data to the user.</a:t>
            </a:r>
          </a:p>
          <a:p>
            <a:pPr lvl="1"/>
            <a:r>
              <a:rPr lang="en-US" dirty="0" err="1"/>
              <a:t>Misc</a:t>
            </a:r>
            <a:r>
              <a:rPr lang="en-US" dirty="0"/>
              <a:t> Settings: Settings and outputs from the code. None of these should be modified unless, changes are made to the Peltier junction.</a:t>
            </a:r>
          </a:p>
          <a:p>
            <a:pPr lvl="1"/>
            <a:r>
              <a:rPr lang="en-US" dirty="0"/>
              <a:t>Graph Data: Data stored to be used in the graph and to set the Peltier controller.</a:t>
            </a:r>
          </a:p>
          <a:p>
            <a:pPr lvl="1"/>
            <a:r>
              <a:rPr lang="en-US" dirty="0"/>
              <a:t>Alarm Settings: Settings to configure alarms. No alarms have been used, and this code has not been tested. See manual for details on the variables meanings and operation.</a:t>
            </a:r>
          </a:p>
          <a:p>
            <a:pPr lvl="1"/>
            <a:r>
              <a:rPr lang="en-US" dirty="0"/>
              <a:t>Controller Settings: Settings for how the power is calculated based on the set cold side temperature. These must be set differently, depending on the Peltier control mode  See manual for more details on how the PID control is implemented.</a:t>
            </a:r>
          </a:p>
        </p:txBody>
      </p:sp>
      <p:sp>
        <p:nvSpPr>
          <p:cNvPr id="3" name="Text Placeholder 2">
            <a:extLst>
              <a:ext uri="{FF2B5EF4-FFF2-40B4-BE49-F238E27FC236}">
                <a16:creationId xmlns:a16="http://schemas.microsoft.com/office/drawing/2014/main" id="{F913D525-25E8-2585-42BD-D5BBC55138BC}"/>
              </a:ext>
            </a:extLst>
          </p:cNvPr>
          <p:cNvSpPr>
            <a:spLocks noGrp="1"/>
          </p:cNvSpPr>
          <p:nvPr>
            <p:ph type="body" sz="quarter" idx="14"/>
          </p:nvPr>
        </p:nvSpPr>
        <p:spPr/>
        <p:txBody>
          <a:bodyPr/>
          <a:lstStyle/>
          <a:p>
            <a:r>
              <a:rPr lang="en-US" dirty="0"/>
              <a:t>GUI Components</a:t>
            </a:r>
          </a:p>
        </p:txBody>
      </p:sp>
      <p:sp>
        <p:nvSpPr>
          <p:cNvPr id="4" name="Slide Number Placeholder 3">
            <a:extLst>
              <a:ext uri="{FF2B5EF4-FFF2-40B4-BE49-F238E27FC236}">
                <a16:creationId xmlns:a16="http://schemas.microsoft.com/office/drawing/2014/main" id="{058694FD-3D4C-4DAA-E632-38101297B03A}"/>
              </a:ext>
            </a:extLst>
          </p:cNvPr>
          <p:cNvSpPr>
            <a:spLocks noGrp="1"/>
          </p:cNvSpPr>
          <p:nvPr>
            <p:ph type="sldNum" sz="quarter" idx="17"/>
          </p:nvPr>
        </p:nvSpPr>
        <p:spPr/>
        <p:txBody>
          <a:bodyPr/>
          <a:lstStyle/>
          <a:p>
            <a:fld id="{73DC849C-92BA-4DCF-BE24-28B6DE451287}" type="slidenum">
              <a:rPr lang="en-US" smtClean="0"/>
              <a:t>60</a:t>
            </a:fld>
            <a:endParaRPr lang="en-US"/>
          </a:p>
        </p:txBody>
      </p:sp>
    </p:spTree>
    <p:extLst>
      <p:ext uri="{BB962C8B-B14F-4D97-AF65-F5344CB8AC3E}">
        <p14:creationId xmlns:p14="http://schemas.microsoft.com/office/powerpoint/2010/main" val="7341658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a:t>
            </a:r>
            <a:r>
              <a:rPr lang="en-US" dirty="0" err="1"/>
              <a:t>Misc</a:t>
            </a:r>
            <a:r>
              <a:rPr lang="en-US" dirty="0"/>
              <a:t> Settings</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61</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3438254938"/>
              </p:ext>
            </p:extLst>
          </p:nvPr>
        </p:nvGraphicFramePr>
        <p:xfrm>
          <a:off x="203200" y="1021750"/>
          <a:ext cx="8718552" cy="5763981"/>
        </p:xfrm>
        <a:graphic>
          <a:graphicData uri="http://schemas.openxmlformats.org/drawingml/2006/table">
            <a:tbl>
              <a:tblPr firstRow="1" bandRow="1">
                <a:tableStyleId>{073A0DAA-6AF3-43AB-8588-CEC1D06C72B9}</a:tableStyleId>
              </a:tblPr>
              <a:tblGrid>
                <a:gridCol w="1479550">
                  <a:extLst>
                    <a:ext uri="{9D8B030D-6E8A-4147-A177-3AD203B41FA5}">
                      <a16:colId xmlns:a16="http://schemas.microsoft.com/office/drawing/2014/main" val="852782122"/>
                    </a:ext>
                  </a:extLst>
                </a:gridCol>
                <a:gridCol w="1035050">
                  <a:extLst>
                    <a:ext uri="{9D8B030D-6E8A-4147-A177-3AD203B41FA5}">
                      <a16:colId xmlns:a16="http://schemas.microsoft.com/office/drawing/2014/main" val="3706607305"/>
                    </a:ext>
                  </a:extLst>
                </a:gridCol>
                <a:gridCol w="5270500">
                  <a:extLst>
                    <a:ext uri="{9D8B030D-6E8A-4147-A177-3AD203B41FA5}">
                      <a16:colId xmlns:a16="http://schemas.microsoft.com/office/drawing/2014/main" val="1456897690"/>
                    </a:ext>
                  </a:extLst>
                </a:gridCol>
                <a:gridCol w="933452">
                  <a:extLst>
                    <a:ext uri="{9D8B030D-6E8A-4147-A177-3AD203B41FA5}">
                      <a16:colId xmlns:a16="http://schemas.microsoft.com/office/drawing/2014/main" val="3948650948"/>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tc>
                  <a:txBody>
                    <a:bodyPr/>
                    <a:lstStyle/>
                    <a:p>
                      <a:r>
                        <a:rPr lang="en-US" sz="1600" dirty="0"/>
                        <a:t>Default Value</a:t>
                      </a:r>
                    </a:p>
                  </a:txBody>
                  <a:tcPr/>
                </a:tc>
                <a:extLst>
                  <a:ext uri="{0D108BD9-81ED-4DB2-BD59-A6C34878D82A}">
                    <a16:rowId xmlns:a16="http://schemas.microsoft.com/office/drawing/2014/main" val="1494988060"/>
                  </a:ext>
                </a:extLst>
              </a:tr>
              <a:tr h="551901">
                <a:tc>
                  <a:txBody>
                    <a:bodyPr/>
                    <a:lstStyle/>
                    <a:p>
                      <a:r>
                        <a:rPr lang="en-US" sz="1600" dirty="0"/>
                        <a:t>Sensor Type</a:t>
                      </a:r>
                    </a:p>
                  </a:txBody>
                  <a:tcPr/>
                </a:tc>
                <a:tc>
                  <a:txBody>
                    <a:bodyPr/>
                    <a:lstStyle/>
                    <a:p>
                      <a:r>
                        <a:rPr lang="en-US" sz="1600" dirty="0"/>
                        <a:t>Radio Button</a:t>
                      </a:r>
                    </a:p>
                  </a:txBody>
                  <a:tcPr/>
                </a:tc>
                <a:tc>
                  <a:txBody>
                    <a:bodyPr/>
                    <a:lstStyle/>
                    <a:p>
                      <a:r>
                        <a:rPr lang="en-US" sz="1600" dirty="0"/>
                        <a:t>Type of thermistor connected to the Peltier controller</a:t>
                      </a:r>
                    </a:p>
                  </a:txBody>
                  <a:tcPr/>
                </a:tc>
                <a:tc>
                  <a:txBody>
                    <a:bodyPr/>
                    <a:lstStyle/>
                    <a:p>
                      <a:r>
                        <a:rPr lang="en-US" sz="1600" dirty="0"/>
                        <a:t>10K</a:t>
                      </a:r>
                    </a:p>
                  </a:txBody>
                  <a:tcPr/>
                </a:tc>
                <a:extLst>
                  <a:ext uri="{0D108BD9-81ED-4DB2-BD59-A6C34878D82A}">
                    <a16:rowId xmlns:a16="http://schemas.microsoft.com/office/drawing/2014/main" val="130364926"/>
                  </a:ext>
                </a:extLst>
              </a:tr>
              <a:tr h="551901">
                <a:tc>
                  <a:txBody>
                    <a:bodyPr/>
                    <a:lstStyle/>
                    <a:p>
                      <a:r>
                        <a:rPr lang="en-US" sz="1600" dirty="0"/>
                        <a:t>Output Polarity</a:t>
                      </a:r>
                    </a:p>
                  </a:txBody>
                  <a:tcPr/>
                </a:tc>
                <a:tc>
                  <a:txBody>
                    <a:bodyPr/>
                    <a:lstStyle/>
                    <a:p>
                      <a:r>
                        <a:rPr lang="en-US" sz="1600" dirty="0"/>
                        <a:t>Radio Button</a:t>
                      </a:r>
                    </a:p>
                  </a:txBody>
                  <a:tcPr/>
                </a:tc>
                <a:tc>
                  <a:txBody>
                    <a:bodyPr/>
                    <a:lstStyle/>
                    <a:p>
                      <a:r>
                        <a:rPr lang="en-US" sz="1600" dirty="0"/>
                        <a:t>Configures the Peltier junction to either heat or cool</a:t>
                      </a:r>
                    </a:p>
                  </a:txBody>
                  <a:tcPr/>
                </a:tc>
                <a:tc>
                  <a:txBody>
                    <a:bodyPr/>
                    <a:lstStyle/>
                    <a:p>
                      <a:r>
                        <a:rPr lang="en-US" sz="1600" dirty="0"/>
                        <a:t>Cool</a:t>
                      </a:r>
                    </a:p>
                  </a:txBody>
                  <a:tcPr/>
                </a:tc>
                <a:extLst>
                  <a:ext uri="{0D108BD9-81ED-4DB2-BD59-A6C34878D82A}">
                    <a16:rowId xmlns:a16="http://schemas.microsoft.com/office/drawing/2014/main" val="1027288836"/>
                  </a:ext>
                </a:extLst>
              </a:tr>
              <a:tr h="551901">
                <a:tc>
                  <a:txBody>
                    <a:bodyPr/>
                    <a:lstStyle/>
                    <a:p>
                      <a:r>
                        <a:rPr lang="en-US" sz="1600" dirty="0"/>
                        <a:t>Temperature 2 Display</a:t>
                      </a:r>
                    </a:p>
                  </a:txBody>
                  <a:tcPr/>
                </a:tc>
                <a:tc>
                  <a:txBody>
                    <a:bodyPr/>
                    <a:lstStyle/>
                    <a:p>
                      <a:r>
                        <a:rPr lang="en-US" sz="1600" dirty="0"/>
                        <a:t>Radio Button</a:t>
                      </a:r>
                    </a:p>
                  </a:txBody>
                  <a:tcPr/>
                </a:tc>
                <a:tc>
                  <a:txBody>
                    <a:bodyPr/>
                    <a:lstStyle/>
                    <a:p>
                      <a:r>
                        <a:rPr lang="en-US" sz="1600" dirty="0"/>
                        <a:t>Indicates if a second thermistors connected to the Peltier controller</a:t>
                      </a:r>
                    </a:p>
                  </a:txBody>
                  <a:tcPr/>
                </a:tc>
                <a:tc>
                  <a:txBody>
                    <a:bodyPr/>
                    <a:lstStyle/>
                    <a:p>
                      <a:r>
                        <a:rPr lang="en-US" sz="1600" dirty="0"/>
                        <a:t>On</a:t>
                      </a:r>
                    </a:p>
                  </a:txBody>
                  <a:tcPr/>
                </a:tc>
                <a:extLst>
                  <a:ext uri="{0D108BD9-81ED-4DB2-BD59-A6C34878D82A}">
                    <a16:rowId xmlns:a16="http://schemas.microsoft.com/office/drawing/2014/main" val="1246368717"/>
                  </a:ext>
                </a:extLst>
              </a:tr>
              <a:tr h="265430">
                <a:tc>
                  <a:txBody>
                    <a:bodyPr/>
                    <a:lstStyle/>
                    <a:p>
                      <a:r>
                        <a:rPr lang="en-US" sz="1600" dirty="0"/>
                        <a:t>CRC Error</a:t>
                      </a:r>
                    </a:p>
                  </a:txBody>
                  <a:tcPr/>
                </a:tc>
                <a:tc>
                  <a:txBody>
                    <a:bodyPr/>
                    <a:lstStyle/>
                    <a:p>
                      <a:r>
                        <a:rPr lang="en-US" sz="1600" dirty="0"/>
                        <a:t>Boolean</a:t>
                      </a:r>
                    </a:p>
                  </a:txBody>
                  <a:tcPr/>
                </a:tc>
                <a:tc>
                  <a:txBody>
                    <a:bodyPr/>
                    <a:lstStyle/>
                    <a:p>
                      <a:r>
                        <a:rPr lang="en-US" sz="1600" dirty="0"/>
                        <a:t>Indicates if a CRC error occurs during code execution</a:t>
                      </a:r>
                    </a:p>
                  </a:txBody>
                  <a:tcPr/>
                </a:tc>
                <a:tc>
                  <a:txBody>
                    <a:bodyPr/>
                    <a:lstStyle/>
                    <a:p>
                      <a:r>
                        <a:rPr lang="en-US" sz="1600" dirty="0"/>
                        <a:t>-</a:t>
                      </a:r>
                    </a:p>
                  </a:txBody>
                  <a:tcPr/>
                </a:tc>
                <a:extLst>
                  <a:ext uri="{0D108BD9-81ED-4DB2-BD59-A6C34878D82A}">
                    <a16:rowId xmlns:a16="http://schemas.microsoft.com/office/drawing/2014/main" val="904784961"/>
                  </a:ext>
                </a:extLst>
              </a:tr>
              <a:tr h="551901">
                <a:tc>
                  <a:txBody>
                    <a:bodyPr/>
                    <a:lstStyle/>
                    <a:p>
                      <a:r>
                        <a:rPr lang="en-US" sz="1600" dirty="0"/>
                        <a:t>EEPROM Write Enable</a:t>
                      </a:r>
                    </a:p>
                  </a:txBody>
                  <a:tcPr/>
                </a:tc>
                <a:tc>
                  <a:txBody>
                    <a:bodyPr/>
                    <a:lstStyle/>
                    <a:p>
                      <a:r>
                        <a:rPr lang="en-US" sz="1600" dirty="0"/>
                        <a:t>Boolean</a:t>
                      </a:r>
                    </a:p>
                  </a:txBody>
                  <a:tcPr/>
                </a:tc>
                <a:tc>
                  <a:txBody>
                    <a:bodyPr/>
                    <a:lstStyle/>
                    <a:p>
                      <a:r>
                        <a:rPr lang="en-US" sz="1600" dirty="0"/>
                        <a:t>If true, the controller remembers its settings even after power to the controller has been turned off. See manual for more details</a:t>
                      </a:r>
                    </a:p>
                  </a:txBody>
                  <a:tcPr/>
                </a:tc>
                <a:tc>
                  <a:txBody>
                    <a:bodyPr/>
                    <a:lstStyle/>
                    <a:p>
                      <a:r>
                        <a:rPr lang="en-US" sz="1600" dirty="0"/>
                        <a:t>False</a:t>
                      </a:r>
                    </a:p>
                  </a:txBody>
                  <a:tcPr/>
                </a:tc>
                <a:extLst>
                  <a:ext uri="{0D108BD9-81ED-4DB2-BD59-A6C34878D82A}">
                    <a16:rowId xmlns:a16="http://schemas.microsoft.com/office/drawing/2014/main" val="1494350586"/>
                  </a:ext>
                </a:extLst>
              </a:tr>
              <a:tr h="551901">
                <a:tc>
                  <a:txBody>
                    <a:bodyPr/>
                    <a:lstStyle/>
                    <a:p>
                      <a:r>
                        <a:rPr lang="en-US" sz="1600" dirty="0"/>
                        <a:t>Firmware Version</a:t>
                      </a:r>
                    </a:p>
                  </a:txBody>
                  <a:tcPr/>
                </a:tc>
                <a:tc>
                  <a:txBody>
                    <a:bodyPr/>
                    <a:lstStyle/>
                    <a:p>
                      <a:r>
                        <a:rPr lang="en-US" sz="1600" dirty="0"/>
                        <a:t>String</a:t>
                      </a:r>
                    </a:p>
                  </a:txBody>
                  <a:tcPr/>
                </a:tc>
                <a:tc>
                  <a:txBody>
                    <a:bodyPr/>
                    <a:lstStyle/>
                    <a:p>
                      <a:r>
                        <a:rPr lang="en-US" sz="1600" dirty="0"/>
                        <a:t>Displays the firmware version read from the controller</a:t>
                      </a:r>
                    </a:p>
                  </a:txBody>
                  <a:tcPr/>
                </a:tc>
                <a:tc>
                  <a:txBody>
                    <a:bodyPr/>
                    <a:lstStyle/>
                    <a:p>
                      <a:r>
                        <a:rPr lang="en-US" sz="1600" dirty="0"/>
                        <a:t>-</a:t>
                      </a:r>
                    </a:p>
                  </a:txBody>
                  <a:tcPr/>
                </a:tc>
                <a:extLst>
                  <a:ext uri="{0D108BD9-81ED-4DB2-BD59-A6C34878D82A}">
                    <a16:rowId xmlns:a16="http://schemas.microsoft.com/office/drawing/2014/main" val="343567675"/>
                  </a:ext>
                </a:extLst>
              </a:tr>
              <a:tr h="551901">
                <a:tc>
                  <a:txBody>
                    <a:bodyPr/>
                    <a:lstStyle/>
                    <a:p>
                      <a:r>
                        <a:rPr lang="en-US" sz="1600" dirty="0"/>
                        <a:t>Analog Output Multiplier</a:t>
                      </a:r>
                    </a:p>
                  </a:txBody>
                  <a:tcPr/>
                </a:tc>
                <a:tc>
                  <a:txBody>
                    <a:bodyPr/>
                    <a:lstStyle/>
                    <a:p>
                      <a:r>
                        <a:rPr lang="en-US" sz="1600" dirty="0"/>
                        <a:t>Double</a:t>
                      </a:r>
                    </a:p>
                  </a:txBody>
                  <a:tcPr/>
                </a:tc>
                <a:tc>
                  <a:txBody>
                    <a:bodyPr/>
                    <a:lstStyle/>
                    <a:p>
                      <a:r>
                        <a:rPr lang="en-US" sz="1600" dirty="0"/>
                        <a:t>Scales the maximum voltage that can be supplied to the Peltier Junction</a:t>
                      </a:r>
                    </a:p>
                  </a:txBody>
                  <a:tcPr/>
                </a:tc>
                <a:tc>
                  <a:txBody>
                    <a:bodyPr/>
                    <a:lstStyle/>
                    <a:p>
                      <a:r>
                        <a:rPr lang="en-US" sz="1600" dirty="0"/>
                        <a:t>1</a:t>
                      </a:r>
                    </a:p>
                  </a:txBody>
                  <a:tcPr/>
                </a:tc>
                <a:extLst>
                  <a:ext uri="{0D108BD9-81ED-4DB2-BD59-A6C34878D82A}">
                    <a16:rowId xmlns:a16="http://schemas.microsoft.com/office/drawing/2014/main" val="2835038830"/>
                  </a:ext>
                </a:extLst>
              </a:tr>
              <a:tr h="551901">
                <a:tc>
                  <a:txBody>
                    <a:bodyPr/>
                    <a:lstStyle/>
                    <a:p>
                      <a:r>
                        <a:rPr lang="en-US" sz="1600" dirty="0"/>
                        <a:t>Reading Configuration</a:t>
                      </a:r>
                    </a:p>
                  </a:txBody>
                  <a:tcPr/>
                </a:tc>
                <a:tc>
                  <a:txBody>
                    <a:bodyPr/>
                    <a:lstStyle/>
                    <a:p>
                      <a:r>
                        <a:rPr lang="en-US" sz="1600" dirty="0"/>
                        <a:t>Single</a:t>
                      </a:r>
                    </a:p>
                  </a:txBody>
                  <a:tcPr/>
                </a:tc>
                <a:tc>
                  <a:txBody>
                    <a:bodyPr/>
                    <a:lstStyle/>
                    <a:p>
                      <a:r>
                        <a:rPr lang="en-US" sz="1600" dirty="0"/>
                        <a:t>Displays the progress of the configuration of the Peltier controller as a %</a:t>
                      </a:r>
                    </a:p>
                  </a:txBody>
                  <a:tcPr/>
                </a:tc>
                <a:tc>
                  <a:txBody>
                    <a:bodyPr/>
                    <a:lstStyle/>
                    <a:p>
                      <a:r>
                        <a:rPr lang="en-US" sz="1600" dirty="0"/>
                        <a:t>-</a:t>
                      </a:r>
                    </a:p>
                  </a:txBody>
                  <a:tcPr/>
                </a:tc>
                <a:extLst>
                  <a:ext uri="{0D108BD9-81ED-4DB2-BD59-A6C34878D82A}">
                    <a16:rowId xmlns:a16="http://schemas.microsoft.com/office/drawing/2014/main" val="2837617283"/>
                  </a:ext>
                </a:extLst>
              </a:tr>
              <a:tr h="551901">
                <a:tc>
                  <a:txBody>
                    <a:bodyPr/>
                    <a:lstStyle/>
                    <a:p>
                      <a:r>
                        <a:rPr lang="en-US" sz="1600" dirty="0"/>
                        <a:t>Error out</a:t>
                      </a:r>
                    </a:p>
                  </a:txBody>
                  <a:tcPr/>
                </a:tc>
                <a:tc>
                  <a:txBody>
                    <a:bodyPr/>
                    <a:lstStyle/>
                    <a:p>
                      <a:r>
                        <a:rPr lang="en-US" sz="1600" dirty="0"/>
                        <a:t>Error</a:t>
                      </a:r>
                    </a:p>
                  </a:txBody>
                  <a:tcPr/>
                </a:tc>
                <a:tc>
                  <a:txBody>
                    <a:bodyPr/>
                    <a:lstStyle/>
                    <a:p>
                      <a:r>
                        <a:rPr lang="en-US" sz="1600" dirty="0"/>
                        <a:t>Displays the error cluster as the code runs</a:t>
                      </a:r>
                    </a:p>
                  </a:txBody>
                  <a:tcPr/>
                </a:tc>
                <a:tc>
                  <a:txBody>
                    <a:bodyPr/>
                    <a:lstStyle/>
                    <a:p>
                      <a:r>
                        <a:rPr lang="en-US" sz="1600" dirty="0"/>
                        <a:t>-</a:t>
                      </a:r>
                    </a:p>
                  </a:txBody>
                  <a:tcPr/>
                </a:tc>
                <a:extLst>
                  <a:ext uri="{0D108BD9-81ED-4DB2-BD59-A6C34878D82A}">
                    <a16:rowId xmlns:a16="http://schemas.microsoft.com/office/drawing/2014/main" val="1917544105"/>
                  </a:ext>
                </a:extLst>
              </a:tr>
            </a:tbl>
          </a:graphicData>
        </a:graphic>
      </p:graphicFrame>
    </p:spTree>
    <p:extLst>
      <p:ext uri="{BB962C8B-B14F-4D97-AF65-F5344CB8AC3E}">
        <p14:creationId xmlns:p14="http://schemas.microsoft.com/office/powerpoint/2010/main" val="18352608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Graph Data</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62</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4265669203"/>
              </p:ext>
            </p:extLst>
          </p:nvPr>
        </p:nvGraphicFramePr>
        <p:xfrm>
          <a:off x="203199" y="1021750"/>
          <a:ext cx="8536539" cy="3728343"/>
        </p:xfrm>
        <a:graphic>
          <a:graphicData uri="http://schemas.openxmlformats.org/drawingml/2006/table">
            <a:tbl>
              <a:tblPr firstRow="1" bandRow="1">
                <a:tableStyleId>{073A0DAA-6AF3-43AB-8588-CEC1D06C72B9}</a:tableStyleId>
              </a:tblPr>
              <a:tblGrid>
                <a:gridCol w="1622360">
                  <a:extLst>
                    <a:ext uri="{9D8B030D-6E8A-4147-A177-3AD203B41FA5}">
                      <a16:colId xmlns:a16="http://schemas.microsoft.com/office/drawing/2014/main" val="852782122"/>
                    </a:ext>
                  </a:extLst>
                </a:gridCol>
                <a:gridCol w="1134956">
                  <a:extLst>
                    <a:ext uri="{9D8B030D-6E8A-4147-A177-3AD203B41FA5}">
                      <a16:colId xmlns:a16="http://schemas.microsoft.com/office/drawing/2014/main" val="3706607305"/>
                    </a:ext>
                  </a:extLst>
                </a:gridCol>
                <a:gridCol w="5779223">
                  <a:extLst>
                    <a:ext uri="{9D8B030D-6E8A-4147-A177-3AD203B41FA5}">
                      <a16:colId xmlns:a16="http://schemas.microsoft.com/office/drawing/2014/main" val="1456897690"/>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extLst>
                  <a:ext uri="{0D108BD9-81ED-4DB2-BD59-A6C34878D82A}">
                    <a16:rowId xmlns:a16="http://schemas.microsoft.com/office/drawing/2014/main" val="1494988060"/>
                  </a:ext>
                </a:extLst>
              </a:tr>
              <a:tr h="551901">
                <a:tc>
                  <a:txBody>
                    <a:bodyPr/>
                    <a:lstStyle/>
                    <a:p>
                      <a:r>
                        <a:rPr lang="en-US" sz="1600" dirty="0"/>
                        <a:t>Set Temperature</a:t>
                      </a:r>
                    </a:p>
                  </a:txBody>
                  <a:tcPr/>
                </a:tc>
                <a:tc>
                  <a:txBody>
                    <a:bodyPr/>
                    <a:lstStyle/>
                    <a:p>
                      <a:r>
                        <a:rPr lang="en-US" sz="1600" dirty="0"/>
                        <a:t>Double</a:t>
                      </a:r>
                    </a:p>
                  </a:txBody>
                  <a:tcPr/>
                </a:tc>
                <a:tc>
                  <a:txBody>
                    <a:bodyPr/>
                    <a:lstStyle/>
                    <a:p>
                      <a:r>
                        <a:rPr lang="en-US" sz="1600" dirty="0"/>
                        <a:t>Set temperature to be communicated to the controller</a:t>
                      </a:r>
                    </a:p>
                  </a:txBody>
                  <a:tcPr/>
                </a:tc>
                <a:extLst>
                  <a:ext uri="{0D108BD9-81ED-4DB2-BD59-A6C34878D82A}">
                    <a16:rowId xmlns:a16="http://schemas.microsoft.com/office/drawing/2014/main" val="130364926"/>
                  </a:ext>
                </a:extLst>
              </a:tr>
              <a:tr h="551901">
                <a:tc>
                  <a:txBody>
                    <a:bodyPr/>
                    <a:lstStyle/>
                    <a:p>
                      <a:r>
                        <a:rPr lang="en-US" sz="1600" dirty="0"/>
                        <a:t>Control Sensor</a:t>
                      </a:r>
                    </a:p>
                  </a:txBody>
                  <a:tcPr/>
                </a:tc>
                <a:tc>
                  <a:txBody>
                    <a:bodyPr/>
                    <a:lstStyle/>
                    <a:p>
                      <a:r>
                        <a:rPr lang="en-US" sz="1600" dirty="0"/>
                        <a:t>Double</a:t>
                      </a:r>
                    </a:p>
                  </a:txBody>
                  <a:tcPr/>
                </a:tc>
                <a:tc>
                  <a:txBody>
                    <a:bodyPr/>
                    <a:lstStyle/>
                    <a:p>
                      <a:r>
                        <a:rPr lang="en-US" sz="1600" dirty="0"/>
                        <a:t>Displays Sensor 1 value</a:t>
                      </a:r>
                    </a:p>
                  </a:txBody>
                  <a:tcPr/>
                </a:tc>
                <a:extLst>
                  <a:ext uri="{0D108BD9-81ED-4DB2-BD59-A6C34878D82A}">
                    <a16:rowId xmlns:a16="http://schemas.microsoft.com/office/drawing/2014/main" val="1027288836"/>
                  </a:ext>
                </a:extLst>
              </a:tr>
              <a:tr h="551901">
                <a:tc>
                  <a:txBody>
                    <a:bodyPr/>
                    <a:lstStyle/>
                    <a:p>
                      <a:r>
                        <a:rPr lang="en-US" sz="1600" dirty="0"/>
                        <a:t>Input 2 Sensor</a:t>
                      </a:r>
                    </a:p>
                  </a:txBody>
                  <a:tcPr/>
                </a:tc>
                <a:tc>
                  <a:txBody>
                    <a:bodyPr/>
                    <a:lstStyle/>
                    <a:p>
                      <a:r>
                        <a:rPr lang="en-US" sz="1600" dirty="0"/>
                        <a:t>Double</a:t>
                      </a:r>
                    </a:p>
                  </a:txBody>
                  <a:tcPr/>
                </a:tc>
                <a:tc>
                  <a:txBody>
                    <a:bodyPr/>
                    <a:lstStyle/>
                    <a:p>
                      <a:r>
                        <a:rPr lang="en-US" sz="1600" dirty="0"/>
                        <a:t>Displays Sensor 2 value</a:t>
                      </a:r>
                    </a:p>
                  </a:txBody>
                  <a:tcPr/>
                </a:tc>
                <a:extLst>
                  <a:ext uri="{0D108BD9-81ED-4DB2-BD59-A6C34878D82A}">
                    <a16:rowId xmlns:a16="http://schemas.microsoft.com/office/drawing/2014/main" val="1246368717"/>
                  </a:ext>
                </a:extLst>
              </a:tr>
              <a:tr h="265430">
                <a:tc>
                  <a:txBody>
                    <a:bodyPr/>
                    <a:lstStyle/>
                    <a:p>
                      <a:r>
                        <a:rPr lang="en-US" sz="1600" dirty="0"/>
                        <a:t>Elapsed Time</a:t>
                      </a:r>
                    </a:p>
                  </a:txBody>
                  <a:tcPr/>
                </a:tc>
                <a:tc>
                  <a:txBody>
                    <a:bodyPr/>
                    <a:lstStyle/>
                    <a:p>
                      <a:r>
                        <a:rPr lang="en-US" sz="1600" dirty="0"/>
                        <a:t>Double</a:t>
                      </a:r>
                    </a:p>
                  </a:txBody>
                  <a:tcPr/>
                </a:tc>
                <a:tc>
                  <a:txBody>
                    <a:bodyPr/>
                    <a:lstStyle/>
                    <a:p>
                      <a:r>
                        <a:rPr lang="en-US" sz="1600" dirty="0"/>
                        <a:t>Start time minus current time, used when storing the data in the save file</a:t>
                      </a:r>
                    </a:p>
                  </a:txBody>
                  <a:tcPr/>
                </a:tc>
                <a:extLst>
                  <a:ext uri="{0D108BD9-81ED-4DB2-BD59-A6C34878D82A}">
                    <a16:rowId xmlns:a16="http://schemas.microsoft.com/office/drawing/2014/main" val="904784961"/>
                  </a:ext>
                </a:extLst>
              </a:tr>
              <a:tr h="551901">
                <a:tc>
                  <a:txBody>
                    <a:bodyPr/>
                    <a:lstStyle/>
                    <a:p>
                      <a:r>
                        <a:rPr lang="en-US" sz="1600" dirty="0"/>
                        <a:t>Sample in Time</a:t>
                      </a:r>
                    </a:p>
                  </a:txBody>
                  <a:tcPr/>
                </a:tc>
                <a:tc>
                  <a:txBody>
                    <a:bodyPr/>
                    <a:lstStyle/>
                    <a:p>
                      <a:r>
                        <a:rPr lang="en-US" sz="1600" dirty="0"/>
                        <a:t>Time Stamp</a:t>
                      </a:r>
                    </a:p>
                  </a:txBody>
                  <a:tcPr/>
                </a:tc>
                <a:tc>
                  <a:txBody>
                    <a:bodyPr/>
                    <a:lstStyle/>
                    <a:p>
                      <a:r>
                        <a:rPr lang="en-US" sz="1600" dirty="0"/>
                        <a:t>Current time</a:t>
                      </a:r>
                    </a:p>
                  </a:txBody>
                  <a:tcPr/>
                </a:tc>
                <a:extLst>
                  <a:ext uri="{0D108BD9-81ED-4DB2-BD59-A6C34878D82A}">
                    <a16:rowId xmlns:a16="http://schemas.microsoft.com/office/drawing/2014/main" val="1494350586"/>
                  </a:ext>
                </a:extLst>
              </a:tr>
              <a:tr h="551901">
                <a:tc>
                  <a:txBody>
                    <a:bodyPr/>
                    <a:lstStyle/>
                    <a:p>
                      <a:r>
                        <a:rPr lang="en-US" sz="1600" dirty="0"/>
                        <a:t>Start Sample Time</a:t>
                      </a:r>
                    </a:p>
                  </a:txBody>
                  <a:tcPr/>
                </a:tc>
                <a:tc>
                  <a:txBody>
                    <a:bodyPr/>
                    <a:lstStyle/>
                    <a:p>
                      <a:r>
                        <a:rPr lang="en-US" sz="1600" dirty="0"/>
                        <a:t>Time Stamp</a:t>
                      </a:r>
                    </a:p>
                  </a:txBody>
                  <a:tcPr/>
                </a:tc>
                <a:tc>
                  <a:txBody>
                    <a:bodyPr/>
                    <a:lstStyle/>
                    <a:p>
                      <a:r>
                        <a:rPr lang="en-US" sz="1600" dirty="0"/>
                        <a:t>When the data started being recorded</a:t>
                      </a:r>
                    </a:p>
                  </a:txBody>
                  <a:tcPr/>
                </a:tc>
                <a:extLst>
                  <a:ext uri="{0D108BD9-81ED-4DB2-BD59-A6C34878D82A}">
                    <a16:rowId xmlns:a16="http://schemas.microsoft.com/office/drawing/2014/main" val="343567675"/>
                  </a:ext>
                </a:extLst>
              </a:tr>
            </a:tbl>
          </a:graphicData>
        </a:graphic>
      </p:graphicFrame>
    </p:spTree>
    <p:extLst>
      <p:ext uri="{BB962C8B-B14F-4D97-AF65-F5344CB8AC3E}">
        <p14:creationId xmlns:p14="http://schemas.microsoft.com/office/powerpoint/2010/main" val="14388191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483387C-0C64-AC73-586E-6D2286664AA1}"/>
              </a:ext>
            </a:extLst>
          </p:cNvPr>
          <p:cNvSpPr>
            <a:spLocks noGrp="1"/>
          </p:cNvSpPr>
          <p:nvPr>
            <p:ph type="body" sz="quarter" idx="14"/>
          </p:nvPr>
        </p:nvSpPr>
        <p:spPr/>
        <p:txBody>
          <a:bodyPr/>
          <a:lstStyle/>
          <a:p>
            <a:r>
              <a:rPr lang="en-US" dirty="0"/>
              <a:t>GUI Components- Control Settings</a:t>
            </a:r>
          </a:p>
        </p:txBody>
      </p:sp>
      <p:sp>
        <p:nvSpPr>
          <p:cNvPr id="4" name="Slide Number Placeholder 3">
            <a:extLst>
              <a:ext uri="{FF2B5EF4-FFF2-40B4-BE49-F238E27FC236}">
                <a16:creationId xmlns:a16="http://schemas.microsoft.com/office/drawing/2014/main" id="{7BD11802-1918-F7FA-FCBD-5E4838166F8F}"/>
              </a:ext>
            </a:extLst>
          </p:cNvPr>
          <p:cNvSpPr>
            <a:spLocks noGrp="1"/>
          </p:cNvSpPr>
          <p:nvPr>
            <p:ph type="sldNum" sz="quarter" idx="17"/>
          </p:nvPr>
        </p:nvSpPr>
        <p:spPr/>
        <p:txBody>
          <a:bodyPr/>
          <a:lstStyle/>
          <a:p>
            <a:fld id="{73DC849C-92BA-4DCF-BE24-28B6DE451287}" type="slidenum">
              <a:rPr lang="en-US" smtClean="0"/>
              <a:t>63</a:t>
            </a:fld>
            <a:endParaRPr lang="en-US"/>
          </a:p>
        </p:txBody>
      </p:sp>
      <p:graphicFrame>
        <p:nvGraphicFramePr>
          <p:cNvPr id="5" name="Table 5">
            <a:extLst>
              <a:ext uri="{FF2B5EF4-FFF2-40B4-BE49-F238E27FC236}">
                <a16:creationId xmlns:a16="http://schemas.microsoft.com/office/drawing/2014/main" id="{3F4ED255-3F52-3A92-774C-6A4686391930}"/>
              </a:ext>
            </a:extLst>
          </p:cNvPr>
          <p:cNvGraphicFramePr>
            <a:graphicFrameLocks noGrp="1"/>
          </p:cNvGraphicFramePr>
          <p:nvPr>
            <p:extLst>
              <p:ext uri="{D42A27DB-BD31-4B8C-83A1-F6EECF244321}">
                <p14:modId xmlns:p14="http://schemas.microsoft.com/office/powerpoint/2010/main" val="113286191"/>
              </p:ext>
            </p:extLst>
          </p:nvPr>
        </p:nvGraphicFramePr>
        <p:xfrm>
          <a:off x="203200" y="1021750"/>
          <a:ext cx="8718552" cy="5310042"/>
        </p:xfrm>
        <a:graphic>
          <a:graphicData uri="http://schemas.openxmlformats.org/drawingml/2006/table">
            <a:tbl>
              <a:tblPr firstRow="1" bandRow="1">
                <a:tableStyleId>{073A0DAA-6AF3-43AB-8588-CEC1D06C72B9}</a:tableStyleId>
              </a:tblPr>
              <a:tblGrid>
                <a:gridCol w="1433095">
                  <a:extLst>
                    <a:ext uri="{9D8B030D-6E8A-4147-A177-3AD203B41FA5}">
                      <a16:colId xmlns:a16="http://schemas.microsoft.com/office/drawing/2014/main" val="852782122"/>
                    </a:ext>
                  </a:extLst>
                </a:gridCol>
                <a:gridCol w="924025">
                  <a:extLst>
                    <a:ext uri="{9D8B030D-6E8A-4147-A177-3AD203B41FA5}">
                      <a16:colId xmlns:a16="http://schemas.microsoft.com/office/drawing/2014/main" val="3706607305"/>
                    </a:ext>
                  </a:extLst>
                </a:gridCol>
                <a:gridCol w="3455469">
                  <a:extLst>
                    <a:ext uri="{9D8B030D-6E8A-4147-A177-3AD203B41FA5}">
                      <a16:colId xmlns:a16="http://schemas.microsoft.com/office/drawing/2014/main" val="1456897690"/>
                    </a:ext>
                  </a:extLst>
                </a:gridCol>
                <a:gridCol w="1434165">
                  <a:extLst>
                    <a:ext uri="{9D8B030D-6E8A-4147-A177-3AD203B41FA5}">
                      <a16:colId xmlns:a16="http://schemas.microsoft.com/office/drawing/2014/main" val="3948650948"/>
                    </a:ext>
                  </a:extLst>
                </a:gridCol>
                <a:gridCol w="1471798">
                  <a:extLst>
                    <a:ext uri="{9D8B030D-6E8A-4147-A177-3AD203B41FA5}">
                      <a16:colId xmlns:a16="http://schemas.microsoft.com/office/drawing/2014/main" val="800967907"/>
                    </a:ext>
                  </a:extLst>
                </a:gridCol>
              </a:tblGrid>
              <a:tr h="0">
                <a:tc>
                  <a:txBody>
                    <a:bodyPr/>
                    <a:lstStyle/>
                    <a:p>
                      <a:r>
                        <a:rPr lang="en-US" sz="1600" dirty="0"/>
                        <a:t>Name</a:t>
                      </a:r>
                    </a:p>
                  </a:txBody>
                  <a:tcPr/>
                </a:tc>
                <a:tc>
                  <a:txBody>
                    <a:bodyPr/>
                    <a:lstStyle/>
                    <a:p>
                      <a:r>
                        <a:rPr lang="en-US" sz="1600" dirty="0"/>
                        <a:t>Type</a:t>
                      </a:r>
                    </a:p>
                  </a:txBody>
                  <a:tcPr/>
                </a:tc>
                <a:tc>
                  <a:txBody>
                    <a:bodyPr/>
                    <a:lstStyle/>
                    <a:p>
                      <a:r>
                        <a:rPr lang="en-US" sz="1600" dirty="0"/>
                        <a:t>Description</a:t>
                      </a:r>
                    </a:p>
                  </a:txBody>
                  <a:tcPr/>
                </a:tc>
                <a:tc>
                  <a:txBody>
                    <a:bodyPr/>
                    <a:lstStyle/>
                    <a:p>
                      <a:r>
                        <a:rPr lang="en-US" sz="1600" dirty="0"/>
                        <a:t>Power Control Value</a:t>
                      </a:r>
                    </a:p>
                  </a:txBody>
                  <a:tcPr/>
                </a:tc>
                <a:tc>
                  <a:txBody>
                    <a:bodyPr/>
                    <a:lstStyle/>
                    <a:p>
                      <a:r>
                        <a:rPr lang="en-US" sz="1600" dirty="0"/>
                        <a:t>Cold Side Control Value</a:t>
                      </a:r>
                    </a:p>
                  </a:txBody>
                  <a:tcPr/>
                </a:tc>
                <a:extLst>
                  <a:ext uri="{0D108BD9-81ED-4DB2-BD59-A6C34878D82A}">
                    <a16:rowId xmlns:a16="http://schemas.microsoft.com/office/drawing/2014/main" val="1494988060"/>
                  </a:ext>
                </a:extLst>
              </a:tr>
              <a:tr h="551901">
                <a:tc>
                  <a:txBody>
                    <a:bodyPr/>
                    <a:lstStyle/>
                    <a:p>
                      <a:r>
                        <a:rPr lang="en-US" sz="1600" dirty="0"/>
                        <a:t>Set Limit High</a:t>
                      </a:r>
                    </a:p>
                  </a:txBody>
                  <a:tcPr/>
                </a:tc>
                <a:tc>
                  <a:txBody>
                    <a:bodyPr/>
                    <a:lstStyle/>
                    <a:p>
                      <a:r>
                        <a:rPr lang="en-US" sz="1600" dirty="0"/>
                        <a:t>Double</a:t>
                      </a:r>
                    </a:p>
                  </a:txBody>
                  <a:tcPr/>
                </a:tc>
                <a:tc>
                  <a:txBody>
                    <a:bodyPr/>
                    <a:lstStyle/>
                    <a:p>
                      <a:r>
                        <a:rPr lang="en-US" sz="1600" dirty="0"/>
                        <a:t>Maximum possible set temperature</a:t>
                      </a:r>
                    </a:p>
                  </a:txBody>
                  <a:tcPr/>
                </a:tc>
                <a:tc>
                  <a:txBody>
                    <a:bodyPr/>
                    <a:lstStyle/>
                    <a:p>
                      <a:r>
                        <a:rPr lang="en-US" sz="1600" dirty="0"/>
                        <a:t>100</a:t>
                      </a:r>
                    </a:p>
                  </a:txBody>
                  <a:tcPr/>
                </a:tc>
                <a:tc>
                  <a:txBody>
                    <a:bodyPr/>
                    <a:lstStyle/>
                    <a:p>
                      <a:r>
                        <a:rPr lang="en-US" sz="1600" dirty="0"/>
                        <a:t>70</a:t>
                      </a:r>
                    </a:p>
                  </a:txBody>
                  <a:tcPr/>
                </a:tc>
                <a:extLst>
                  <a:ext uri="{0D108BD9-81ED-4DB2-BD59-A6C34878D82A}">
                    <a16:rowId xmlns:a16="http://schemas.microsoft.com/office/drawing/2014/main" val="130364926"/>
                  </a:ext>
                </a:extLst>
              </a:tr>
              <a:tr h="551901">
                <a:tc>
                  <a:txBody>
                    <a:bodyPr/>
                    <a:lstStyle/>
                    <a:p>
                      <a:r>
                        <a:rPr lang="en-US" sz="1600" dirty="0"/>
                        <a:t>Set Limit Low</a:t>
                      </a:r>
                    </a:p>
                  </a:txBody>
                  <a:tcPr/>
                </a:tc>
                <a:tc>
                  <a:txBody>
                    <a:bodyPr/>
                    <a:lstStyle/>
                    <a:p>
                      <a:r>
                        <a:rPr lang="en-US" sz="1600" dirty="0"/>
                        <a:t>Double</a:t>
                      </a:r>
                    </a:p>
                  </a:txBody>
                  <a:tcPr/>
                </a:tc>
                <a:tc>
                  <a:txBody>
                    <a:bodyPr/>
                    <a:lstStyle/>
                    <a:p>
                      <a:r>
                        <a:rPr lang="en-US" sz="1600" dirty="0"/>
                        <a:t>Minimum possible set temperature</a:t>
                      </a:r>
                    </a:p>
                  </a:txBody>
                  <a:tcPr/>
                </a:tc>
                <a:tc>
                  <a:txBody>
                    <a:bodyPr/>
                    <a:lstStyle/>
                    <a:p>
                      <a:r>
                        <a:rPr lang="en-US" sz="1600" dirty="0"/>
                        <a:t>-20</a:t>
                      </a:r>
                    </a:p>
                  </a:txBody>
                  <a:tcPr/>
                </a:tc>
                <a:tc>
                  <a:txBody>
                    <a:bodyPr/>
                    <a:lstStyle/>
                    <a:p>
                      <a:r>
                        <a:rPr lang="en-US" sz="1600" dirty="0"/>
                        <a:t>-20</a:t>
                      </a:r>
                    </a:p>
                  </a:txBody>
                  <a:tcPr/>
                </a:tc>
                <a:extLst>
                  <a:ext uri="{0D108BD9-81ED-4DB2-BD59-A6C34878D82A}">
                    <a16:rowId xmlns:a16="http://schemas.microsoft.com/office/drawing/2014/main" val="1027288836"/>
                  </a:ext>
                </a:extLst>
              </a:tr>
              <a:tr h="551901">
                <a:tc>
                  <a:txBody>
                    <a:bodyPr/>
                    <a:lstStyle/>
                    <a:p>
                      <a:r>
                        <a:rPr lang="en-US" sz="1600" dirty="0"/>
                        <a:t>Control Sensor Offset</a:t>
                      </a:r>
                    </a:p>
                  </a:txBody>
                  <a:tcPr/>
                </a:tc>
                <a:tc>
                  <a:txBody>
                    <a:bodyPr/>
                    <a:lstStyle/>
                    <a:p>
                      <a:r>
                        <a:rPr lang="en-US" sz="1600" dirty="0"/>
                        <a:t>Double</a:t>
                      </a:r>
                    </a:p>
                  </a:txBody>
                  <a:tcPr/>
                </a:tc>
                <a:tc>
                  <a:txBody>
                    <a:bodyPr/>
                    <a:lstStyle/>
                    <a:p>
                      <a:r>
                        <a:rPr lang="en-US" sz="1600" dirty="0"/>
                        <a:t>Offsets the control sensor reading by this amount for display and control calculations</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1246368717"/>
                  </a:ext>
                </a:extLst>
              </a:tr>
              <a:tr h="265430">
                <a:tc>
                  <a:txBody>
                    <a:bodyPr/>
                    <a:lstStyle/>
                    <a:p>
                      <a:r>
                        <a:rPr lang="en-US" sz="1600" dirty="0"/>
                        <a:t>Proportional Bandwidth</a:t>
                      </a:r>
                    </a:p>
                  </a:txBody>
                  <a:tcPr/>
                </a:tc>
                <a:tc>
                  <a:txBody>
                    <a:bodyPr/>
                    <a:lstStyle/>
                    <a:p>
                      <a:r>
                        <a:rPr lang="en-US" sz="1600" dirty="0"/>
                        <a:t>Double</a:t>
                      </a:r>
                    </a:p>
                  </a:txBody>
                  <a:tcPr/>
                </a:tc>
                <a:tc>
                  <a:txBody>
                    <a:bodyPr/>
                    <a:lstStyle/>
                    <a:p>
                      <a:r>
                        <a:rPr lang="en-US" sz="1600" dirty="0"/>
                        <a:t>Temperature span over which the power is proportioned from 100% to 0% power, centered about the temperature set point.</a:t>
                      </a:r>
                    </a:p>
                  </a:txBody>
                  <a:tcPr/>
                </a:tc>
                <a:tc>
                  <a:txBody>
                    <a:bodyPr/>
                    <a:lstStyle/>
                    <a:p>
                      <a:r>
                        <a:rPr lang="en-US" sz="1600" dirty="0"/>
                        <a:t>50</a:t>
                      </a:r>
                    </a:p>
                  </a:txBody>
                  <a:tcPr/>
                </a:tc>
                <a:tc>
                  <a:txBody>
                    <a:bodyPr/>
                    <a:lstStyle/>
                    <a:p>
                      <a:r>
                        <a:rPr lang="en-US" sz="1600" dirty="0"/>
                        <a:t>5</a:t>
                      </a:r>
                    </a:p>
                  </a:txBody>
                  <a:tcPr/>
                </a:tc>
                <a:extLst>
                  <a:ext uri="{0D108BD9-81ED-4DB2-BD59-A6C34878D82A}">
                    <a16:rowId xmlns:a16="http://schemas.microsoft.com/office/drawing/2014/main" val="904784961"/>
                  </a:ext>
                </a:extLst>
              </a:tr>
              <a:tr h="551901">
                <a:tc>
                  <a:txBody>
                    <a:bodyPr/>
                    <a:lstStyle/>
                    <a:p>
                      <a:r>
                        <a:rPr lang="en-US" sz="1600" dirty="0"/>
                        <a:t>Integral Gain</a:t>
                      </a:r>
                    </a:p>
                  </a:txBody>
                  <a:tcPr/>
                </a:tc>
                <a:tc>
                  <a:txBody>
                    <a:bodyPr/>
                    <a:lstStyle/>
                    <a:p>
                      <a:r>
                        <a:rPr lang="en-US" sz="1600" dirty="0"/>
                        <a:t>Double</a:t>
                      </a:r>
                    </a:p>
                  </a:txBody>
                  <a:tcPr/>
                </a:tc>
                <a:tc>
                  <a:txBody>
                    <a:bodyPr/>
                    <a:lstStyle/>
                    <a:p>
                      <a:r>
                        <a:rPr lang="en-US" sz="1600" dirty="0"/>
                        <a:t>Shifts the proportional bandwidth to correct for offsets</a:t>
                      </a:r>
                    </a:p>
                  </a:txBody>
                  <a:tcPr/>
                </a:tc>
                <a:tc>
                  <a:txBody>
                    <a:bodyPr/>
                    <a:lstStyle/>
                    <a:p>
                      <a:r>
                        <a:rPr lang="en-US" sz="1600" dirty="0"/>
                        <a:t>0</a:t>
                      </a:r>
                    </a:p>
                  </a:txBody>
                  <a:tcPr/>
                </a:tc>
                <a:tc>
                  <a:txBody>
                    <a:bodyPr/>
                    <a:lstStyle/>
                    <a:p>
                      <a:r>
                        <a:rPr lang="en-US" sz="1600" dirty="0"/>
                        <a:t>1</a:t>
                      </a:r>
                    </a:p>
                  </a:txBody>
                  <a:tcPr/>
                </a:tc>
                <a:extLst>
                  <a:ext uri="{0D108BD9-81ED-4DB2-BD59-A6C34878D82A}">
                    <a16:rowId xmlns:a16="http://schemas.microsoft.com/office/drawing/2014/main" val="1494350586"/>
                  </a:ext>
                </a:extLst>
              </a:tr>
              <a:tr h="551901">
                <a:tc>
                  <a:txBody>
                    <a:bodyPr/>
                    <a:lstStyle/>
                    <a:p>
                      <a:r>
                        <a:rPr lang="en-US" sz="1600" dirty="0"/>
                        <a:t>Derivative Gain</a:t>
                      </a:r>
                    </a:p>
                  </a:txBody>
                  <a:tcPr/>
                </a:tc>
                <a:tc>
                  <a:txBody>
                    <a:bodyPr/>
                    <a:lstStyle/>
                    <a:p>
                      <a:r>
                        <a:rPr lang="en-US" sz="1600" dirty="0"/>
                        <a:t>Double</a:t>
                      </a:r>
                    </a:p>
                  </a:txBody>
                  <a:tcPr/>
                </a:tc>
                <a:tc>
                  <a:txBody>
                    <a:bodyPr/>
                    <a:lstStyle/>
                    <a:p>
                      <a:r>
                        <a:rPr lang="en-US" sz="1600" dirty="0"/>
                        <a:t>Shifts the proportional bandwidth based on the change in the error</a:t>
                      </a:r>
                    </a:p>
                  </a:txBody>
                  <a:tcPr/>
                </a:tc>
                <a:tc>
                  <a:txBody>
                    <a:bodyPr/>
                    <a:lstStyle/>
                    <a:p>
                      <a:r>
                        <a:rPr lang="en-US" sz="1600" dirty="0"/>
                        <a:t>0</a:t>
                      </a:r>
                    </a:p>
                  </a:txBody>
                  <a:tcPr/>
                </a:tc>
                <a:tc>
                  <a:txBody>
                    <a:bodyPr/>
                    <a:lstStyle/>
                    <a:p>
                      <a:r>
                        <a:rPr lang="en-US" sz="1600" dirty="0"/>
                        <a:t>0</a:t>
                      </a:r>
                    </a:p>
                  </a:txBody>
                  <a:tcPr/>
                </a:tc>
                <a:extLst>
                  <a:ext uri="{0D108BD9-81ED-4DB2-BD59-A6C34878D82A}">
                    <a16:rowId xmlns:a16="http://schemas.microsoft.com/office/drawing/2014/main" val="343567675"/>
                  </a:ext>
                </a:extLst>
              </a:tr>
              <a:tr h="551901">
                <a:tc>
                  <a:txBody>
                    <a:bodyPr/>
                    <a:lstStyle/>
                    <a:p>
                      <a:r>
                        <a:rPr lang="en-US" sz="1600" dirty="0"/>
                        <a:t>Sample Rate (s)</a:t>
                      </a:r>
                    </a:p>
                  </a:txBody>
                  <a:tcPr/>
                </a:tc>
                <a:tc>
                  <a:txBody>
                    <a:bodyPr/>
                    <a:lstStyle/>
                    <a:p>
                      <a:r>
                        <a:rPr lang="en-US" sz="1600" dirty="0"/>
                        <a:t>Integer</a:t>
                      </a:r>
                    </a:p>
                  </a:txBody>
                  <a:tcPr/>
                </a:tc>
                <a:tc>
                  <a:txBody>
                    <a:bodyPr/>
                    <a:lstStyle/>
                    <a:p>
                      <a:r>
                        <a:rPr lang="en-US" sz="1600" dirty="0"/>
                        <a:t>Sets how often the data is collected</a:t>
                      </a:r>
                    </a:p>
                  </a:txBody>
                  <a:tcPr/>
                </a:tc>
                <a:tc>
                  <a:txBody>
                    <a:bodyPr/>
                    <a:lstStyle/>
                    <a:p>
                      <a:r>
                        <a:rPr lang="en-US" sz="1600" dirty="0"/>
                        <a:t>1</a:t>
                      </a:r>
                    </a:p>
                  </a:txBody>
                  <a:tcPr/>
                </a:tc>
                <a:tc>
                  <a:txBody>
                    <a:bodyPr/>
                    <a:lstStyle/>
                    <a:p>
                      <a:r>
                        <a:rPr lang="en-US" sz="1600" dirty="0"/>
                        <a:t>1</a:t>
                      </a:r>
                    </a:p>
                  </a:txBody>
                  <a:tcPr/>
                </a:tc>
                <a:extLst>
                  <a:ext uri="{0D108BD9-81ED-4DB2-BD59-A6C34878D82A}">
                    <a16:rowId xmlns:a16="http://schemas.microsoft.com/office/drawing/2014/main" val="2835038830"/>
                  </a:ext>
                </a:extLst>
              </a:tr>
            </a:tbl>
          </a:graphicData>
        </a:graphic>
      </p:graphicFrame>
    </p:spTree>
    <p:extLst>
      <p:ext uri="{BB962C8B-B14F-4D97-AF65-F5344CB8AC3E}">
        <p14:creationId xmlns:p14="http://schemas.microsoft.com/office/powerpoint/2010/main" val="3803938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A1A8CD1-BF3F-4131-B064-6DEE364251F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51CF6978-5E0B-1501-5A52-6F8E5C380605}"/>
              </a:ext>
            </a:extLst>
          </p:cNvPr>
          <p:cNvSpPr>
            <a:spLocks noGrp="1"/>
          </p:cNvSpPr>
          <p:nvPr>
            <p:ph type="sldNum" sz="quarter" idx="17"/>
          </p:nvPr>
        </p:nvSpPr>
        <p:spPr/>
        <p:txBody>
          <a:bodyPr/>
          <a:lstStyle/>
          <a:p>
            <a:fld id="{73DC849C-92BA-4DCF-BE24-28B6DE451287}" type="slidenum">
              <a:rPr lang="en-US" smtClean="0"/>
              <a:t>64</a:t>
            </a:fld>
            <a:endParaRPr lang="en-US"/>
          </a:p>
        </p:txBody>
      </p:sp>
      <p:graphicFrame>
        <p:nvGraphicFramePr>
          <p:cNvPr id="5" name="Diagram 4">
            <a:extLst>
              <a:ext uri="{FF2B5EF4-FFF2-40B4-BE49-F238E27FC236}">
                <a16:creationId xmlns:a16="http://schemas.microsoft.com/office/drawing/2014/main" id="{FB52DC1E-A2A6-E4CA-AF7B-6FEDF46F952B}"/>
              </a:ext>
            </a:extLst>
          </p:cNvPr>
          <p:cNvGraphicFramePr/>
          <p:nvPr>
            <p:extLst>
              <p:ext uri="{D42A27DB-BD31-4B8C-83A1-F6EECF244321}">
                <p14:modId xmlns:p14="http://schemas.microsoft.com/office/powerpoint/2010/main" val="3508966727"/>
              </p:ext>
            </p:extLst>
          </p:nvPr>
        </p:nvGraphicFramePr>
        <p:xfrm>
          <a:off x="104776" y="1049155"/>
          <a:ext cx="8875596" cy="5610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90833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65</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401346" cy="369332"/>
          </a:xfrm>
          <a:prstGeom prst="rect">
            <a:avLst/>
          </a:prstGeom>
          <a:noFill/>
        </p:spPr>
        <p:txBody>
          <a:bodyPr wrap="none" rtlCol="0">
            <a:spAutoFit/>
          </a:bodyPr>
          <a:lstStyle/>
          <a:p>
            <a:r>
              <a:rPr lang="en-US" i="1" dirty="0"/>
              <a:t>While Loop 1</a:t>
            </a:r>
          </a:p>
        </p:txBody>
      </p:sp>
      <p:pic>
        <p:nvPicPr>
          <p:cNvPr id="8" name="Picture 7">
            <a:extLst>
              <a:ext uri="{FF2B5EF4-FFF2-40B4-BE49-F238E27FC236}">
                <a16:creationId xmlns:a16="http://schemas.microsoft.com/office/drawing/2014/main" id="{BA947815-C68B-E1CC-040C-2D48C9D36838}"/>
              </a:ext>
            </a:extLst>
          </p:cNvPr>
          <p:cNvPicPr>
            <a:picLocks noChangeAspect="1"/>
          </p:cNvPicPr>
          <p:nvPr/>
        </p:nvPicPr>
        <p:blipFill rotWithShape="1">
          <a:blip r:embed="rId2"/>
          <a:srcRect t="12980"/>
          <a:stretch/>
        </p:blipFill>
        <p:spPr>
          <a:xfrm>
            <a:off x="110895" y="2506133"/>
            <a:ext cx="8922209" cy="2425947"/>
          </a:xfrm>
          <a:prstGeom prst="rect">
            <a:avLst/>
          </a:prstGeom>
        </p:spPr>
      </p:pic>
      <p:sp>
        <p:nvSpPr>
          <p:cNvPr id="9" name="Callout: Line 8">
            <a:extLst>
              <a:ext uri="{FF2B5EF4-FFF2-40B4-BE49-F238E27FC236}">
                <a16:creationId xmlns:a16="http://schemas.microsoft.com/office/drawing/2014/main" id="{199FA51D-AC3B-7365-91EA-C5916CECFA94}"/>
              </a:ext>
            </a:extLst>
          </p:cNvPr>
          <p:cNvSpPr/>
          <p:nvPr/>
        </p:nvSpPr>
        <p:spPr>
          <a:xfrm>
            <a:off x="104775" y="1305485"/>
            <a:ext cx="2048516" cy="1122680"/>
          </a:xfrm>
          <a:prstGeom prst="borderCallout1">
            <a:avLst>
              <a:gd name="adj1" fmla="val 99849"/>
              <a:gd name="adj2" fmla="val 41486"/>
              <a:gd name="adj3" fmla="val 125913"/>
              <a:gd name="adj4" fmla="val 492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Control cluster that holds variables to indicate what tasks must be performed </a:t>
            </a:r>
            <a:endParaRPr lang="en-US" sz="1800" dirty="0"/>
          </a:p>
        </p:txBody>
      </p:sp>
      <p:sp>
        <p:nvSpPr>
          <p:cNvPr id="10" name="Callout: Line 9">
            <a:extLst>
              <a:ext uri="{FF2B5EF4-FFF2-40B4-BE49-F238E27FC236}">
                <a16:creationId xmlns:a16="http://schemas.microsoft.com/office/drawing/2014/main" id="{5517A161-05B4-FA33-3DE8-8AF896C294FF}"/>
              </a:ext>
            </a:extLst>
          </p:cNvPr>
          <p:cNvSpPr/>
          <p:nvPr/>
        </p:nvSpPr>
        <p:spPr>
          <a:xfrm>
            <a:off x="2258066" y="1874699"/>
            <a:ext cx="2165355" cy="553466"/>
          </a:xfrm>
          <a:prstGeom prst="borderCallout1">
            <a:avLst>
              <a:gd name="adj1" fmla="val 101756"/>
              <a:gd name="adj2" fmla="val 14482"/>
              <a:gd name="adj3" fmla="val 198400"/>
              <a:gd name="adj4" fmla="val 1084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Sets communication port #</a:t>
            </a:r>
            <a:endParaRPr lang="en-US" sz="1800" dirty="0"/>
          </a:p>
        </p:txBody>
      </p:sp>
      <p:sp>
        <p:nvSpPr>
          <p:cNvPr id="11" name="Callout: Line 10">
            <a:extLst>
              <a:ext uri="{FF2B5EF4-FFF2-40B4-BE49-F238E27FC236}">
                <a16:creationId xmlns:a16="http://schemas.microsoft.com/office/drawing/2014/main" id="{60956489-2773-854A-09E0-A9305B686FC3}"/>
              </a:ext>
            </a:extLst>
          </p:cNvPr>
          <p:cNvSpPr/>
          <p:nvPr/>
        </p:nvSpPr>
        <p:spPr>
          <a:xfrm>
            <a:off x="194521" y="3453507"/>
            <a:ext cx="1598089" cy="265599"/>
          </a:xfrm>
          <a:prstGeom prst="borderCallout1">
            <a:avLst>
              <a:gd name="adj1" fmla="val 100226"/>
              <a:gd name="adj2" fmla="val 49537"/>
              <a:gd name="adj3" fmla="val 199918"/>
              <a:gd name="adj4" fmla="val 5976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Initializes error</a:t>
            </a:r>
          </a:p>
        </p:txBody>
      </p:sp>
      <p:sp>
        <p:nvSpPr>
          <p:cNvPr id="12" name="Callout: Line 11">
            <a:extLst>
              <a:ext uri="{FF2B5EF4-FFF2-40B4-BE49-F238E27FC236}">
                <a16:creationId xmlns:a16="http://schemas.microsoft.com/office/drawing/2014/main" id="{5DFDADD3-0379-2A48-2DB7-641F51293661}"/>
              </a:ext>
            </a:extLst>
          </p:cNvPr>
          <p:cNvSpPr/>
          <p:nvPr/>
        </p:nvSpPr>
        <p:spPr>
          <a:xfrm>
            <a:off x="2001948" y="4932080"/>
            <a:ext cx="2421473" cy="651427"/>
          </a:xfrm>
          <a:prstGeom prst="borderCallout1">
            <a:avLst>
              <a:gd name="adj1" fmla="val -372"/>
              <a:gd name="adj2" fmla="val 45050"/>
              <a:gd name="adj3" fmla="val -104320"/>
              <a:gd name="adj4" fmla="val 649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Connects with Peltier controller port</a:t>
            </a:r>
          </a:p>
        </p:txBody>
      </p:sp>
      <p:sp>
        <p:nvSpPr>
          <p:cNvPr id="13" name="Callout: Line 12">
            <a:extLst>
              <a:ext uri="{FF2B5EF4-FFF2-40B4-BE49-F238E27FC236}">
                <a16:creationId xmlns:a16="http://schemas.microsoft.com/office/drawing/2014/main" id="{119C3BE4-B0FE-CC84-B4D0-BC4E9748A2BC}"/>
              </a:ext>
            </a:extLst>
          </p:cNvPr>
          <p:cNvSpPr/>
          <p:nvPr/>
        </p:nvSpPr>
        <p:spPr>
          <a:xfrm>
            <a:off x="5005911" y="5010048"/>
            <a:ext cx="3291422" cy="1399219"/>
          </a:xfrm>
          <a:prstGeom prst="borderCallout1">
            <a:avLst>
              <a:gd name="adj1" fmla="val -909"/>
              <a:gd name="adj2" fmla="val 76064"/>
              <a:gd name="adj3" fmla="val -29445"/>
              <a:gd name="adj4" fmla="val 8147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Error 1 pauses then re-runs loop if an error occurred and user selected “restart”. </a:t>
            </a:r>
            <a:r>
              <a:rPr lang="en-US" dirty="0"/>
              <a:t>Sets end to true if user selects “Exit.” Ends loop if no error occurred</a:t>
            </a:r>
            <a:endParaRPr lang="en-US" sz="1800" dirty="0"/>
          </a:p>
        </p:txBody>
      </p:sp>
      <p:sp>
        <p:nvSpPr>
          <p:cNvPr id="14" name="Callout: Line 13">
            <a:extLst>
              <a:ext uri="{FF2B5EF4-FFF2-40B4-BE49-F238E27FC236}">
                <a16:creationId xmlns:a16="http://schemas.microsoft.com/office/drawing/2014/main" id="{694B6D3F-C616-B7C7-6DE7-F862C933BD92}"/>
              </a:ext>
            </a:extLst>
          </p:cNvPr>
          <p:cNvSpPr/>
          <p:nvPr/>
        </p:nvSpPr>
        <p:spPr>
          <a:xfrm>
            <a:off x="4528196" y="1638447"/>
            <a:ext cx="2421473" cy="789718"/>
          </a:xfrm>
          <a:prstGeom prst="borderCallout1">
            <a:avLst>
              <a:gd name="adj1" fmla="val 100494"/>
              <a:gd name="adj2" fmla="val 7008"/>
              <a:gd name="adj3" fmla="val 192217"/>
              <a:gd name="adj4" fmla="val -650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end to true if COM port number is </a:t>
            </a:r>
            <a:r>
              <a:rPr lang="en-US" dirty="0"/>
              <a:t>zero or negative</a:t>
            </a:r>
            <a:endParaRPr lang="en-US" sz="1800" dirty="0"/>
          </a:p>
        </p:txBody>
      </p:sp>
    </p:spTree>
    <p:extLst>
      <p:ext uri="{BB962C8B-B14F-4D97-AF65-F5344CB8AC3E}">
        <p14:creationId xmlns:p14="http://schemas.microsoft.com/office/powerpoint/2010/main" val="21477783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D52C557-CA62-2447-A02B-CD08559073EF}"/>
              </a:ext>
            </a:extLst>
          </p:cNvPr>
          <p:cNvPicPr>
            <a:picLocks noChangeAspect="1"/>
          </p:cNvPicPr>
          <p:nvPr/>
        </p:nvPicPr>
        <p:blipFill>
          <a:blip r:embed="rId2"/>
          <a:stretch>
            <a:fillRect/>
          </a:stretch>
        </p:blipFill>
        <p:spPr>
          <a:xfrm>
            <a:off x="2872246" y="2625672"/>
            <a:ext cx="3257717" cy="2051155"/>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66</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401346" cy="369332"/>
          </a:xfrm>
          <a:prstGeom prst="rect">
            <a:avLst/>
          </a:prstGeom>
          <a:noFill/>
        </p:spPr>
        <p:txBody>
          <a:bodyPr wrap="none" rtlCol="0">
            <a:spAutoFit/>
          </a:bodyPr>
          <a:lstStyle/>
          <a:p>
            <a:r>
              <a:rPr lang="en-US" i="1" dirty="0"/>
              <a:t>While Loop 2</a:t>
            </a:r>
          </a:p>
        </p:txBody>
      </p:sp>
      <p:sp>
        <p:nvSpPr>
          <p:cNvPr id="7" name="Callout: Line 6">
            <a:extLst>
              <a:ext uri="{FF2B5EF4-FFF2-40B4-BE49-F238E27FC236}">
                <a16:creationId xmlns:a16="http://schemas.microsoft.com/office/drawing/2014/main" id="{55467D4F-0A35-7C2E-BC3A-24DD69DBD008}"/>
              </a:ext>
            </a:extLst>
          </p:cNvPr>
          <p:cNvSpPr/>
          <p:nvPr/>
        </p:nvSpPr>
        <p:spPr>
          <a:xfrm>
            <a:off x="532437" y="1866824"/>
            <a:ext cx="2210762" cy="573799"/>
          </a:xfrm>
          <a:prstGeom prst="borderCallout1">
            <a:avLst>
              <a:gd name="adj1" fmla="val 101325"/>
              <a:gd name="adj2" fmla="val 94720"/>
              <a:gd name="adj3" fmla="val 191575"/>
              <a:gd name="adj4" fmla="val 13004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Resets the CRC Error value</a:t>
            </a:r>
            <a:endParaRPr lang="en-US" sz="1800" dirty="0"/>
          </a:p>
        </p:txBody>
      </p:sp>
      <p:sp>
        <p:nvSpPr>
          <p:cNvPr id="15" name="Callout: Line 14">
            <a:extLst>
              <a:ext uri="{FF2B5EF4-FFF2-40B4-BE49-F238E27FC236}">
                <a16:creationId xmlns:a16="http://schemas.microsoft.com/office/drawing/2014/main" id="{D4742921-08FF-B8BC-BB90-0955090CB889}"/>
              </a:ext>
            </a:extLst>
          </p:cNvPr>
          <p:cNvSpPr/>
          <p:nvPr/>
        </p:nvSpPr>
        <p:spPr>
          <a:xfrm>
            <a:off x="267021" y="3259667"/>
            <a:ext cx="2048516" cy="1695103"/>
          </a:xfrm>
          <a:prstGeom prst="borderCallout1">
            <a:avLst>
              <a:gd name="adj1" fmla="val 17934"/>
              <a:gd name="adj2" fmla="val 100072"/>
              <a:gd name="adj3" fmla="val 51990"/>
              <a:gd name="adj4" fmla="val 18345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If a global variable is updated, the updated value is assigned to the appropriate local variable</a:t>
            </a:r>
            <a:endParaRPr lang="en-US" sz="1800" dirty="0"/>
          </a:p>
        </p:txBody>
      </p:sp>
      <p:sp>
        <p:nvSpPr>
          <p:cNvPr id="16" name="Callout: Line 15">
            <a:extLst>
              <a:ext uri="{FF2B5EF4-FFF2-40B4-BE49-F238E27FC236}">
                <a16:creationId xmlns:a16="http://schemas.microsoft.com/office/drawing/2014/main" id="{1287BC91-CD14-6B65-46EF-0600CD056EC2}"/>
              </a:ext>
            </a:extLst>
          </p:cNvPr>
          <p:cNvSpPr/>
          <p:nvPr/>
        </p:nvSpPr>
        <p:spPr>
          <a:xfrm>
            <a:off x="6695754" y="1774772"/>
            <a:ext cx="2181225" cy="1701799"/>
          </a:xfrm>
          <a:prstGeom prst="borderCallout1">
            <a:avLst>
              <a:gd name="adj1" fmla="val 37411"/>
              <a:gd name="adj2" fmla="val 50"/>
              <a:gd name="adj3" fmla="val 68948"/>
              <a:gd name="adj4" fmla="val -418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If the g</a:t>
            </a:r>
            <a:r>
              <a:rPr lang="en-US" dirty="0"/>
              <a:t>lobal variable says to end the code, the run Peltier button is set to false to turn of the controller power</a:t>
            </a:r>
            <a:endParaRPr lang="en-US" sz="1800" dirty="0"/>
          </a:p>
        </p:txBody>
      </p:sp>
      <p:sp>
        <p:nvSpPr>
          <p:cNvPr id="17" name="Callout: Line 16">
            <a:extLst>
              <a:ext uri="{FF2B5EF4-FFF2-40B4-BE49-F238E27FC236}">
                <a16:creationId xmlns:a16="http://schemas.microsoft.com/office/drawing/2014/main" id="{E4F9FA70-68A6-86B0-4FBD-CAE5B349D003}"/>
              </a:ext>
            </a:extLst>
          </p:cNvPr>
          <p:cNvSpPr/>
          <p:nvPr/>
        </p:nvSpPr>
        <p:spPr>
          <a:xfrm>
            <a:off x="5023791" y="5163615"/>
            <a:ext cx="2048516" cy="1122680"/>
          </a:xfrm>
          <a:prstGeom prst="borderCallout1">
            <a:avLst>
              <a:gd name="adj1" fmla="val 302"/>
              <a:gd name="adj2" fmla="val 27847"/>
              <a:gd name="adj3" fmla="val -54045"/>
              <a:gd name="adj4" fmla="val 593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Once the update is applied, need to update variable is set to false</a:t>
            </a:r>
            <a:endParaRPr lang="en-US" sz="1800" dirty="0"/>
          </a:p>
        </p:txBody>
      </p:sp>
      <p:sp>
        <p:nvSpPr>
          <p:cNvPr id="18" name="Callout: Line 17">
            <a:extLst>
              <a:ext uri="{FF2B5EF4-FFF2-40B4-BE49-F238E27FC236}">
                <a16:creationId xmlns:a16="http://schemas.microsoft.com/office/drawing/2014/main" id="{A8B6F1F3-FDA4-A851-F243-4A7564BD8A97}"/>
              </a:ext>
            </a:extLst>
          </p:cNvPr>
          <p:cNvSpPr/>
          <p:nvPr/>
        </p:nvSpPr>
        <p:spPr>
          <a:xfrm>
            <a:off x="1985544" y="5163615"/>
            <a:ext cx="2048516" cy="1046404"/>
          </a:xfrm>
          <a:prstGeom prst="borderCallout1">
            <a:avLst>
              <a:gd name="adj1" fmla="val 14891"/>
              <a:gd name="adj2" fmla="val 100176"/>
              <a:gd name="adj3" fmla="val -84660"/>
              <a:gd name="adj4" fmla="val 1142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Values stored in arrays so array # is used to index</a:t>
            </a:r>
            <a:endParaRPr lang="en-US" sz="1800" dirty="0"/>
          </a:p>
        </p:txBody>
      </p:sp>
    </p:spTree>
    <p:extLst>
      <p:ext uri="{BB962C8B-B14F-4D97-AF65-F5344CB8AC3E}">
        <p14:creationId xmlns:p14="http://schemas.microsoft.com/office/powerpoint/2010/main" val="38663834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88FC535E-33EF-644C-5F85-38753402E280}"/>
              </a:ext>
            </a:extLst>
          </p:cNvPr>
          <p:cNvPicPr>
            <a:picLocks noChangeAspect="1"/>
          </p:cNvPicPr>
          <p:nvPr/>
        </p:nvPicPr>
        <p:blipFill>
          <a:blip r:embed="rId2"/>
          <a:stretch>
            <a:fillRect/>
          </a:stretch>
        </p:blipFill>
        <p:spPr>
          <a:xfrm>
            <a:off x="1940290" y="2222263"/>
            <a:ext cx="5378726" cy="3626036"/>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67</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1 Pane 1</a:t>
            </a:r>
          </a:p>
        </p:txBody>
      </p:sp>
      <p:sp>
        <p:nvSpPr>
          <p:cNvPr id="7" name="Callout: Line 6">
            <a:extLst>
              <a:ext uri="{FF2B5EF4-FFF2-40B4-BE49-F238E27FC236}">
                <a16:creationId xmlns:a16="http://schemas.microsoft.com/office/drawing/2014/main" id="{0F3DF323-1389-AD51-E235-3D8FE3F1CFF1}"/>
              </a:ext>
            </a:extLst>
          </p:cNvPr>
          <p:cNvSpPr/>
          <p:nvPr/>
        </p:nvSpPr>
        <p:spPr>
          <a:xfrm>
            <a:off x="165100" y="3876643"/>
            <a:ext cx="1720209" cy="586665"/>
          </a:xfrm>
          <a:prstGeom prst="borderCallout1">
            <a:avLst>
              <a:gd name="adj1" fmla="val 32741"/>
              <a:gd name="adj2" fmla="val 99995"/>
              <a:gd name="adj3" fmla="val 5768"/>
              <a:gd name="adj4" fmla="val 11789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Executes if Read Model is true</a:t>
            </a:r>
            <a:endParaRPr lang="en-US" sz="1800" dirty="0"/>
          </a:p>
        </p:txBody>
      </p:sp>
      <p:sp>
        <p:nvSpPr>
          <p:cNvPr id="8" name="Callout: Line 7">
            <a:extLst>
              <a:ext uri="{FF2B5EF4-FFF2-40B4-BE49-F238E27FC236}">
                <a16:creationId xmlns:a16="http://schemas.microsoft.com/office/drawing/2014/main" id="{F4FFE704-62B7-5E48-4527-295EE0727ABE}"/>
              </a:ext>
            </a:extLst>
          </p:cNvPr>
          <p:cNvSpPr/>
          <p:nvPr/>
        </p:nvSpPr>
        <p:spPr>
          <a:xfrm>
            <a:off x="2268597" y="1631505"/>
            <a:ext cx="1823932" cy="593827"/>
          </a:xfrm>
          <a:prstGeom prst="borderCallout1">
            <a:avLst>
              <a:gd name="adj1" fmla="val 99849"/>
              <a:gd name="adj2" fmla="val 41486"/>
              <a:gd name="adj3" fmla="val 125913"/>
              <a:gd name="adj4" fmla="val 4923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Does not execute if an error occurs</a:t>
            </a:r>
          </a:p>
        </p:txBody>
      </p:sp>
      <p:sp>
        <p:nvSpPr>
          <p:cNvPr id="13" name="Callout: Line 12">
            <a:extLst>
              <a:ext uri="{FF2B5EF4-FFF2-40B4-BE49-F238E27FC236}">
                <a16:creationId xmlns:a16="http://schemas.microsoft.com/office/drawing/2014/main" id="{AD389A14-001F-823A-28E1-AE5A08FB0173}"/>
              </a:ext>
            </a:extLst>
          </p:cNvPr>
          <p:cNvSpPr/>
          <p:nvPr/>
        </p:nvSpPr>
        <p:spPr>
          <a:xfrm>
            <a:off x="220081" y="2340082"/>
            <a:ext cx="2048516" cy="641275"/>
          </a:xfrm>
          <a:prstGeom prst="borderCallout1">
            <a:avLst>
              <a:gd name="adj1" fmla="val 32812"/>
              <a:gd name="adj2" fmla="val 99933"/>
              <a:gd name="adj3" fmla="val 102940"/>
              <a:gd name="adj4" fmla="val 15065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Reads information from the controller</a:t>
            </a:r>
            <a:endParaRPr lang="en-US" sz="1800" dirty="0"/>
          </a:p>
        </p:txBody>
      </p:sp>
      <p:sp>
        <p:nvSpPr>
          <p:cNvPr id="16" name="Callout: Line 15">
            <a:extLst>
              <a:ext uri="{FF2B5EF4-FFF2-40B4-BE49-F238E27FC236}">
                <a16:creationId xmlns:a16="http://schemas.microsoft.com/office/drawing/2014/main" id="{49D3C69E-E093-455B-F6D5-CE5193C0FD27}"/>
              </a:ext>
            </a:extLst>
          </p:cNvPr>
          <p:cNvSpPr/>
          <p:nvPr/>
        </p:nvSpPr>
        <p:spPr>
          <a:xfrm>
            <a:off x="2212349" y="5923966"/>
            <a:ext cx="1529709" cy="556090"/>
          </a:xfrm>
          <a:prstGeom prst="borderCallout1">
            <a:avLst>
              <a:gd name="adj1" fmla="val -638"/>
              <a:gd name="adj2" fmla="val 58506"/>
              <a:gd name="adj3" fmla="val -111602"/>
              <a:gd name="adj4" fmla="val 8700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Clears strip chart history</a:t>
            </a:r>
            <a:endParaRPr lang="en-US" sz="1800" dirty="0"/>
          </a:p>
        </p:txBody>
      </p:sp>
      <p:sp>
        <p:nvSpPr>
          <p:cNvPr id="17" name="Callout: Line 16">
            <a:extLst>
              <a:ext uri="{FF2B5EF4-FFF2-40B4-BE49-F238E27FC236}">
                <a16:creationId xmlns:a16="http://schemas.microsoft.com/office/drawing/2014/main" id="{66F25813-D585-DBFA-F975-AE6D02753E31}"/>
              </a:ext>
            </a:extLst>
          </p:cNvPr>
          <p:cNvSpPr/>
          <p:nvPr/>
        </p:nvSpPr>
        <p:spPr>
          <a:xfrm>
            <a:off x="7154145" y="2080142"/>
            <a:ext cx="1885080" cy="968494"/>
          </a:xfrm>
          <a:prstGeom prst="borderCallout1">
            <a:avLst>
              <a:gd name="adj1" fmla="val 44446"/>
              <a:gd name="adj2" fmla="val 221"/>
              <a:gd name="adj3" fmla="val 91060"/>
              <a:gd name="adj4" fmla="val -1710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and displays firmware version from controller</a:t>
            </a:r>
            <a:endParaRPr lang="en-US" sz="1800" dirty="0"/>
          </a:p>
        </p:txBody>
      </p:sp>
      <p:sp>
        <p:nvSpPr>
          <p:cNvPr id="18" name="Callout: Line 17">
            <a:extLst>
              <a:ext uri="{FF2B5EF4-FFF2-40B4-BE49-F238E27FC236}">
                <a16:creationId xmlns:a16="http://schemas.microsoft.com/office/drawing/2014/main" id="{E197D118-28EE-459C-B519-C9C02F1E6F94}"/>
              </a:ext>
            </a:extLst>
          </p:cNvPr>
          <p:cNvSpPr/>
          <p:nvPr/>
        </p:nvSpPr>
        <p:spPr>
          <a:xfrm>
            <a:off x="5013325" y="5848299"/>
            <a:ext cx="2048516" cy="968494"/>
          </a:xfrm>
          <a:prstGeom prst="borderCallout1">
            <a:avLst>
              <a:gd name="adj1" fmla="val 189"/>
              <a:gd name="adj2" fmla="val 2738"/>
              <a:gd name="adj3" fmla="val -146184"/>
              <a:gd name="adj4" fmla="val -3616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Tries to connect 3 times before ending the codes execution</a:t>
            </a:r>
            <a:endParaRPr lang="en-US" sz="1800" dirty="0"/>
          </a:p>
        </p:txBody>
      </p:sp>
      <p:sp>
        <p:nvSpPr>
          <p:cNvPr id="21" name="Callout: Line 20">
            <a:extLst>
              <a:ext uri="{FF2B5EF4-FFF2-40B4-BE49-F238E27FC236}">
                <a16:creationId xmlns:a16="http://schemas.microsoft.com/office/drawing/2014/main" id="{7E87BC43-C422-35AA-149A-009A22D3AAFD}"/>
              </a:ext>
            </a:extLst>
          </p:cNvPr>
          <p:cNvSpPr/>
          <p:nvPr/>
        </p:nvSpPr>
        <p:spPr>
          <a:xfrm>
            <a:off x="4810803" y="974105"/>
            <a:ext cx="2048516" cy="1122680"/>
          </a:xfrm>
          <a:prstGeom prst="borderCallout1">
            <a:avLst>
              <a:gd name="adj1" fmla="val 99849"/>
              <a:gd name="adj2" fmla="val 41486"/>
              <a:gd name="adj3" fmla="val 201327"/>
              <a:gd name="adj4" fmla="val -51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Ends loop if it connects correctly, a CRC error occurs, or it tries 3 times</a:t>
            </a:r>
          </a:p>
        </p:txBody>
      </p:sp>
    </p:spTree>
    <p:extLst>
      <p:ext uri="{BB962C8B-B14F-4D97-AF65-F5344CB8AC3E}">
        <p14:creationId xmlns:p14="http://schemas.microsoft.com/office/powerpoint/2010/main" val="2679300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68</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933111" cy="369332"/>
          </a:xfrm>
          <a:prstGeom prst="rect">
            <a:avLst/>
          </a:prstGeom>
          <a:noFill/>
        </p:spPr>
        <p:txBody>
          <a:bodyPr wrap="none" rtlCol="0">
            <a:spAutoFit/>
          </a:bodyPr>
          <a:lstStyle/>
          <a:p>
            <a:r>
              <a:rPr lang="en-US" i="1" dirty="0"/>
              <a:t>Sequence Structure 1 Pane 2</a:t>
            </a:r>
          </a:p>
        </p:txBody>
      </p:sp>
      <p:pic>
        <p:nvPicPr>
          <p:cNvPr id="8" name="Picture 7">
            <a:extLst>
              <a:ext uri="{FF2B5EF4-FFF2-40B4-BE49-F238E27FC236}">
                <a16:creationId xmlns:a16="http://schemas.microsoft.com/office/drawing/2014/main" id="{99A22AE3-B388-CD97-C09C-0674D57185A1}"/>
              </a:ext>
            </a:extLst>
          </p:cNvPr>
          <p:cNvPicPr>
            <a:picLocks noChangeAspect="1"/>
          </p:cNvPicPr>
          <p:nvPr/>
        </p:nvPicPr>
        <p:blipFill>
          <a:blip r:embed="rId2"/>
          <a:stretch>
            <a:fillRect/>
          </a:stretch>
        </p:blipFill>
        <p:spPr>
          <a:xfrm>
            <a:off x="2000118" y="2079533"/>
            <a:ext cx="5143764" cy="3587934"/>
          </a:xfrm>
          <a:prstGeom prst="rect">
            <a:avLst/>
          </a:prstGeom>
        </p:spPr>
      </p:pic>
      <p:sp>
        <p:nvSpPr>
          <p:cNvPr id="10" name="Callout: Line 9">
            <a:extLst>
              <a:ext uri="{FF2B5EF4-FFF2-40B4-BE49-F238E27FC236}">
                <a16:creationId xmlns:a16="http://schemas.microsoft.com/office/drawing/2014/main" id="{D64AC23F-97F0-6EF0-CDE8-E06B4CA971EE}"/>
              </a:ext>
            </a:extLst>
          </p:cNvPr>
          <p:cNvSpPr/>
          <p:nvPr/>
        </p:nvSpPr>
        <p:spPr>
          <a:xfrm>
            <a:off x="193976" y="3429000"/>
            <a:ext cx="1720209" cy="586665"/>
          </a:xfrm>
          <a:prstGeom prst="borderCallout1">
            <a:avLst>
              <a:gd name="adj1" fmla="val 32741"/>
              <a:gd name="adj2" fmla="val 99995"/>
              <a:gd name="adj3" fmla="val 54476"/>
              <a:gd name="adj4" fmla="val 12343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Executes if Read Settings is true</a:t>
            </a:r>
            <a:endParaRPr lang="en-US" sz="1800" dirty="0"/>
          </a:p>
        </p:txBody>
      </p:sp>
      <p:sp>
        <p:nvSpPr>
          <p:cNvPr id="11" name="Callout: Line 10">
            <a:extLst>
              <a:ext uri="{FF2B5EF4-FFF2-40B4-BE49-F238E27FC236}">
                <a16:creationId xmlns:a16="http://schemas.microsoft.com/office/drawing/2014/main" id="{8FD2A76A-2AB3-6F1A-94D3-413A94A99FF3}"/>
              </a:ext>
            </a:extLst>
          </p:cNvPr>
          <p:cNvSpPr/>
          <p:nvPr/>
        </p:nvSpPr>
        <p:spPr>
          <a:xfrm>
            <a:off x="2243197" y="1469707"/>
            <a:ext cx="1823932" cy="593827"/>
          </a:xfrm>
          <a:prstGeom prst="borderCallout1">
            <a:avLst>
              <a:gd name="adj1" fmla="val 99849"/>
              <a:gd name="adj2" fmla="val 41486"/>
              <a:gd name="adj3" fmla="val 148369"/>
              <a:gd name="adj4" fmla="val 495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Does not execute if an error occurs</a:t>
            </a:r>
          </a:p>
        </p:txBody>
      </p:sp>
      <p:sp>
        <p:nvSpPr>
          <p:cNvPr id="14" name="Callout: Line 13">
            <a:extLst>
              <a:ext uri="{FF2B5EF4-FFF2-40B4-BE49-F238E27FC236}">
                <a16:creationId xmlns:a16="http://schemas.microsoft.com/office/drawing/2014/main" id="{9372C640-2DC1-3A58-F38A-F2A28E5A9CBB}"/>
              </a:ext>
            </a:extLst>
          </p:cNvPr>
          <p:cNvSpPr/>
          <p:nvPr/>
        </p:nvSpPr>
        <p:spPr>
          <a:xfrm>
            <a:off x="4433947" y="1305485"/>
            <a:ext cx="1823932" cy="593827"/>
          </a:xfrm>
          <a:prstGeom prst="borderCallout1">
            <a:avLst>
              <a:gd name="adj1" fmla="val 99849"/>
              <a:gd name="adj2" fmla="val 41486"/>
              <a:gd name="adj3" fmla="val 218945"/>
              <a:gd name="adj4" fmla="val -5625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Loops through 21 settings</a:t>
            </a:r>
          </a:p>
        </p:txBody>
      </p:sp>
      <p:sp>
        <p:nvSpPr>
          <p:cNvPr id="15" name="Callout: Line 14">
            <a:extLst>
              <a:ext uri="{FF2B5EF4-FFF2-40B4-BE49-F238E27FC236}">
                <a16:creationId xmlns:a16="http://schemas.microsoft.com/office/drawing/2014/main" id="{EB852D6C-A9DE-1C7F-7485-7943C77BC3AD}"/>
              </a:ext>
            </a:extLst>
          </p:cNvPr>
          <p:cNvSpPr/>
          <p:nvPr/>
        </p:nvSpPr>
        <p:spPr>
          <a:xfrm>
            <a:off x="90253" y="4136491"/>
            <a:ext cx="1823932" cy="593827"/>
          </a:xfrm>
          <a:prstGeom prst="borderCallout1">
            <a:avLst>
              <a:gd name="adj1" fmla="val 36758"/>
              <a:gd name="adj2" fmla="val 100323"/>
              <a:gd name="adj3" fmla="val 66030"/>
              <a:gd name="adj4" fmla="val 1787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progress of configuration</a:t>
            </a:r>
          </a:p>
        </p:txBody>
      </p:sp>
      <p:sp>
        <p:nvSpPr>
          <p:cNvPr id="16" name="Callout: Line 15">
            <a:extLst>
              <a:ext uri="{FF2B5EF4-FFF2-40B4-BE49-F238E27FC236}">
                <a16:creationId xmlns:a16="http://schemas.microsoft.com/office/drawing/2014/main" id="{FD19222A-1461-140D-F035-CBA25A989484}"/>
              </a:ext>
            </a:extLst>
          </p:cNvPr>
          <p:cNvSpPr/>
          <p:nvPr/>
        </p:nvSpPr>
        <p:spPr>
          <a:xfrm>
            <a:off x="552450" y="5736907"/>
            <a:ext cx="4178300" cy="593827"/>
          </a:xfrm>
          <a:prstGeom prst="borderCallout1">
            <a:avLst>
              <a:gd name="adj1" fmla="val 401"/>
              <a:gd name="adj2" fmla="val 71577"/>
              <a:gd name="adj3" fmla="val -71914"/>
              <a:gd name="adj4" fmla="val 9730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occurs or an error occurs that requires ending the execution</a:t>
            </a:r>
          </a:p>
        </p:txBody>
      </p:sp>
      <p:sp>
        <p:nvSpPr>
          <p:cNvPr id="17" name="Callout: Line 16">
            <a:extLst>
              <a:ext uri="{FF2B5EF4-FFF2-40B4-BE49-F238E27FC236}">
                <a16:creationId xmlns:a16="http://schemas.microsoft.com/office/drawing/2014/main" id="{A00AB04D-17D4-B686-8C19-2F0B0070E915}"/>
              </a:ext>
            </a:extLst>
          </p:cNvPr>
          <p:cNvSpPr/>
          <p:nvPr/>
        </p:nvSpPr>
        <p:spPr>
          <a:xfrm>
            <a:off x="7366936" y="4825590"/>
            <a:ext cx="1609385" cy="593827"/>
          </a:xfrm>
          <a:prstGeom prst="borderCallout1">
            <a:avLst>
              <a:gd name="adj1" fmla="val 76324"/>
              <a:gd name="adj2" fmla="val 452"/>
              <a:gd name="adj3" fmla="val 58545"/>
              <a:gd name="adj4" fmla="val -3485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Settings have now been read</a:t>
            </a:r>
          </a:p>
        </p:txBody>
      </p:sp>
      <p:sp>
        <p:nvSpPr>
          <p:cNvPr id="18" name="Callout: Line 17">
            <a:extLst>
              <a:ext uri="{FF2B5EF4-FFF2-40B4-BE49-F238E27FC236}">
                <a16:creationId xmlns:a16="http://schemas.microsoft.com/office/drawing/2014/main" id="{985DCED3-FC99-7CE2-4819-682B14F1AC95}"/>
              </a:ext>
            </a:extLst>
          </p:cNvPr>
          <p:cNvSpPr/>
          <p:nvPr/>
        </p:nvSpPr>
        <p:spPr>
          <a:xfrm>
            <a:off x="7263992" y="2317966"/>
            <a:ext cx="1880008" cy="1111034"/>
          </a:xfrm>
          <a:prstGeom prst="borderCallout1">
            <a:avLst>
              <a:gd name="adj1" fmla="val 36980"/>
              <a:gd name="adj2" fmla="val -59"/>
              <a:gd name="adj3" fmla="val 85500"/>
              <a:gd name="adj4" fmla="val -12234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Performs action and saves value in appropriate local variable</a:t>
            </a:r>
            <a:endParaRPr lang="en-US" sz="1800" dirty="0"/>
          </a:p>
        </p:txBody>
      </p:sp>
    </p:spTree>
    <p:extLst>
      <p:ext uri="{BB962C8B-B14F-4D97-AF65-F5344CB8AC3E}">
        <p14:creationId xmlns:p14="http://schemas.microsoft.com/office/powerpoint/2010/main" val="36280973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60C16A1-A7D9-CCAE-323A-82D9F4A469AB}"/>
              </a:ext>
            </a:extLst>
          </p:cNvPr>
          <p:cNvPicPr>
            <a:picLocks noChangeAspect="1"/>
          </p:cNvPicPr>
          <p:nvPr/>
        </p:nvPicPr>
        <p:blipFill>
          <a:blip r:embed="rId2"/>
          <a:stretch>
            <a:fillRect/>
          </a:stretch>
        </p:blipFill>
        <p:spPr>
          <a:xfrm>
            <a:off x="2641508" y="1767353"/>
            <a:ext cx="3568883" cy="2254366"/>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69</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819135" cy="369332"/>
          </a:xfrm>
          <a:prstGeom prst="rect">
            <a:avLst/>
          </a:prstGeom>
          <a:noFill/>
        </p:spPr>
        <p:txBody>
          <a:bodyPr wrap="none" rtlCol="0">
            <a:spAutoFit/>
          </a:bodyPr>
          <a:lstStyle/>
          <a:p>
            <a:r>
              <a:rPr lang="en-US" i="1" dirty="0"/>
              <a:t>Error 2</a:t>
            </a:r>
          </a:p>
        </p:txBody>
      </p:sp>
      <p:sp>
        <p:nvSpPr>
          <p:cNvPr id="7" name="Callout: Line 6">
            <a:extLst>
              <a:ext uri="{FF2B5EF4-FFF2-40B4-BE49-F238E27FC236}">
                <a16:creationId xmlns:a16="http://schemas.microsoft.com/office/drawing/2014/main" id="{50ABDBDD-A933-595C-8BA9-D844B5CA2AEB}"/>
              </a:ext>
            </a:extLst>
          </p:cNvPr>
          <p:cNvSpPr/>
          <p:nvPr/>
        </p:nvSpPr>
        <p:spPr>
          <a:xfrm>
            <a:off x="6146800" y="4311575"/>
            <a:ext cx="2638425" cy="1923061"/>
          </a:xfrm>
          <a:prstGeom prst="borderCallout1">
            <a:avLst>
              <a:gd name="adj1" fmla="val 25223"/>
              <a:gd name="adj2" fmla="val -271"/>
              <a:gd name="adj3" fmla="val -14094"/>
              <a:gd name="adj4" fmla="val -2104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If End is true, code needs to loop through 1 more time to ensure the controller is turned off, if possible. The Final Loop variable ensures this happens</a:t>
            </a:r>
            <a:endParaRPr lang="en-US" sz="1800" dirty="0"/>
          </a:p>
        </p:txBody>
      </p:sp>
      <p:sp>
        <p:nvSpPr>
          <p:cNvPr id="11" name="Callout: Line 10">
            <a:extLst>
              <a:ext uri="{FF2B5EF4-FFF2-40B4-BE49-F238E27FC236}">
                <a16:creationId xmlns:a16="http://schemas.microsoft.com/office/drawing/2014/main" id="{D881C6FC-15C7-DE39-8D5E-561ECA4EC10E}"/>
              </a:ext>
            </a:extLst>
          </p:cNvPr>
          <p:cNvSpPr/>
          <p:nvPr/>
        </p:nvSpPr>
        <p:spPr>
          <a:xfrm>
            <a:off x="346076" y="3740048"/>
            <a:ext cx="3291422" cy="1661099"/>
          </a:xfrm>
          <a:prstGeom prst="borderCallout1">
            <a:avLst>
              <a:gd name="adj1" fmla="val -909"/>
              <a:gd name="adj2" fmla="val 76064"/>
              <a:gd name="adj3" fmla="val -29445"/>
              <a:gd name="adj4" fmla="val 8147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Tree>
    <p:extLst>
      <p:ext uri="{BB962C8B-B14F-4D97-AF65-F5344CB8AC3E}">
        <p14:creationId xmlns:p14="http://schemas.microsoft.com/office/powerpoint/2010/main" val="2169376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E139E39-DAFA-77FF-6D4E-B9635E2D3889}"/>
              </a:ext>
            </a:extLst>
          </p:cNvPr>
          <p:cNvSpPr>
            <a:spLocks noGrp="1"/>
          </p:cNvSpPr>
          <p:nvPr>
            <p:ph type="body" sz="quarter" idx="13"/>
          </p:nvPr>
        </p:nvSpPr>
        <p:spPr/>
        <p:txBody>
          <a:bodyPr>
            <a:normAutofit/>
          </a:bodyPr>
          <a:lstStyle/>
          <a:p>
            <a:r>
              <a:rPr lang="en-US" sz="1600" dirty="0"/>
              <a:t>Starting the program will open a pop-up window that will allow the user to configure the data collection settings</a:t>
            </a:r>
          </a:p>
          <a:p>
            <a:pPr lvl="1"/>
            <a:r>
              <a:rPr lang="en-US" sz="1400" dirty="0"/>
              <a:t>Control Mode, Valve Control Mode, &amp; Peltier Control Mode: Allows users to select how the code will operate, see next slide for details</a:t>
            </a:r>
          </a:p>
          <a:p>
            <a:pPr lvl="1"/>
            <a:r>
              <a:rPr lang="en-US" sz="1400" dirty="0"/>
              <a:t>Time Between Samples (s): Sets the DAQ sampling rate</a:t>
            </a:r>
          </a:p>
          <a:p>
            <a:pPr lvl="1"/>
            <a:r>
              <a:rPr lang="en-US" sz="1400" dirty="0"/>
              <a:t>Timer Length (s): Length of time for collecting data</a:t>
            </a:r>
          </a:p>
          <a:p>
            <a:pPr lvl="1"/>
            <a:r>
              <a:rPr lang="en-US" sz="1400" dirty="0"/>
              <a:t>Number of Thermal Masses: Between 1-4</a:t>
            </a:r>
          </a:p>
          <a:p>
            <a:pPr lvl="1"/>
            <a:r>
              <a:rPr lang="en-US" sz="1400" dirty="0"/>
              <a:t>Number of Sensors: Sensors being actively used, must be less than or equal to the number of sensors listed in the configuration file</a:t>
            </a:r>
          </a:p>
          <a:p>
            <a:pPr lvl="1"/>
            <a:r>
              <a:rPr lang="en-US" sz="1400" dirty="0"/>
              <a:t>Number of USB DAQ: Number of connected Omega DAQs, defaults to 3</a:t>
            </a:r>
          </a:p>
          <a:p>
            <a:pPr lvl="1"/>
            <a:r>
              <a:rPr lang="en-US" sz="1400" dirty="0"/>
              <a:t>Peltier 1 &amp; Peltier 2: Communication ports for the Peltier Junction</a:t>
            </a:r>
          </a:p>
          <a:p>
            <a:pPr lvl="1"/>
            <a:r>
              <a:rPr lang="en-US" sz="1400" dirty="0"/>
              <a:t>Folder Name: New folder to save data files, only required for control modes that save data</a:t>
            </a:r>
          </a:p>
          <a:p>
            <a:pPr lvl="1"/>
            <a:r>
              <a:rPr lang="en-US" sz="1400" dirty="0"/>
              <a:t>Save Directory: Location for creation of new folder</a:t>
            </a:r>
          </a:p>
        </p:txBody>
      </p:sp>
      <p:sp>
        <p:nvSpPr>
          <p:cNvPr id="3" name="Text Placeholder 2">
            <a:extLst>
              <a:ext uri="{FF2B5EF4-FFF2-40B4-BE49-F238E27FC236}">
                <a16:creationId xmlns:a16="http://schemas.microsoft.com/office/drawing/2014/main" id="{948CBA69-FDCB-8F3B-E9A2-B0E0DB2AF66D}"/>
              </a:ext>
            </a:extLst>
          </p:cNvPr>
          <p:cNvSpPr>
            <a:spLocks noGrp="1"/>
          </p:cNvSpPr>
          <p:nvPr>
            <p:ph type="body" sz="quarter" idx="14"/>
          </p:nvPr>
        </p:nvSpPr>
        <p:spPr/>
        <p:txBody>
          <a:bodyPr/>
          <a:lstStyle/>
          <a:p>
            <a:r>
              <a:rPr lang="en-US" dirty="0"/>
              <a:t>Quick Start – User Inputs</a:t>
            </a:r>
          </a:p>
        </p:txBody>
      </p:sp>
      <p:sp>
        <p:nvSpPr>
          <p:cNvPr id="4" name="Slide Number Placeholder 3">
            <a:extLst>
              <a:ext uri="{FF2B5EF4-FFF2-40B4-BE49-F238E27FC236}">
                <a16:creationId xmlns:a16="http://schemas.microsoft.com/office/drawing/2014/main" id="{8470EC96-5D37-F3E7-AB9A-7532F9CAE6E0}"/>
              </a:ext>
            </a:extLst>
          </p:cNvPr>
          <p:cNvSpPr>
            <a:spLocks noGrp="1"/>
          </p:cNvSpPr>
          <p:nvPr>
            <p:ph type="sldNum" sz="quarter" idx="17"/>
          </p:nvPr>
        </p:nvSpPr>
        <p:spPr/>
        <p:txBody>
          <a:bodyPr/>
          <a:lstStyle/>
          <a:p>
            <a:fld id="{73DC849C-92BA-4DCF-BE24-28B6DE451287}" type="slidenum">
              <a:rPr lang="en-US" smtClean="0"/>
              <a:t>7</a:t>
            </a:fld>
            <a:endParaRPr lang="en-US"/>
          </a:p>
        </p:txBody>
      </p:sp>
      <p:pic>
        <p:nvPicPr>
          <p:cNvPr id="7" name="Picture 6">
            <a:extLst>
              <a:ext uri="{FF2B5EF4-FFF2-40B4-BE49-F238E27FC236}">
                <a16:creationId xmlns:a16="http://schemas.microsoft.com/office/drawing/2014/main" id="{5AA6E0B1-9CCC-FFC7-0EC7-8276A05F2907}"/>
              </a:ext>
            </a:extLst>
          </p:cNvPr>
          <p:cNvPicPr>
            <a:picLocks noChangeAspect="1"/>
          </p:cNvPicPr>
          <p:nvPr/>
        </p:nvPicPr>
        <p:blipFill>
          <a:blip r:embed="rId2"/>
          <a:stretch>
            <a:fillRect/>
          </a:stretch>
        </p:blipFill>
        <p:spPr>
          <a:xfrm>
            <a:off x="372499" y="4493969"/>
            <a:ext cx="8242300" cy="1972249"/>
          </a:xfrm>
          <a:prstGeom prst="rect">
            <a:avLst/>
          </a:prstGeom>
        </p:spPr>
      </p:pic>
    </p:spTree>
    <p:extLst>
      <p:ext uri="{BB962C8B-B14F-4D97-AF65-F5344CB8AC3E}">
        <p14:creationId xmlns:p14="http://schemas.microsoft.com/office/powerpoint/2010/main" val="12020319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70</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91304" cy="369332"/>
          </a:xfrm>
          <a:prstGeom prst="rect">
            <a:avLst/>
          </a:prstGeom>
          <a:noFill/>
        </p:spPr>
        <p:txBody>
          <a:bodyPr wrap="none" rtlCol="0">
            <a:spAutoFit/>
          </a:bodyPr>
          <a:lstStyle/>
          <a:p>
            <a:r>
              <a:rPr lang="en-US" i="1" dirty="0"/>
              <a:t>Sequence Structure 2 Pane 1</a:t>
            </a:r>
          </a:p>
        </p:txBody>
      </p:sp>
      <p:pic>
        <p:nvPicPr>
          <p:cNvPr id="8" name="Picture 7">
            <a:extLst>
              <a:ext uri="{FF2B5EF4-FFF2-40B4-BE49-F238E27FC236}">
                <a16:creationId xmlns:a16="http://schemas.microsoft.com/office/drawing/2014/main" id="{CF108509-B182-5601-FE76-9CDB1E3D0642}"/>
              </a:ext>
            </a:extLst>
          </p:cNvPr>
          <p:cNvPicPr>
            <a:picLocks noChangeAspect="1"/>
          </p:cNvPicPr>
          <p:nvPr/>
        </p:nvPicPr>
        <p:blipFill>
          <a:blip r:embed="rId2"/>
          <a:stretch>
            <a:fillRect/>
          </a:stretch>
        </p:blipFill>
        <p:spPr>
          <a:xfrm>
            <a:off x="3251132" y="1800141"/>
            <a:ext cx="2641736" cy="3257717"/>
          </a:xfrm>
          <a:prstGeom prst="rect">
            <a:avLst/>
          </a:prstGeom>
        </p:spPr>
      </p:pic>
      <p:sp>
        <p:nvSpPr>
          <p:cNvPr id="11" name="Callout: Line 10">
            <a:extLst>
              <a:ext uri="{FF2B5EF4-FFF2-40B4-BE49-F238E27FC236}">
                <a16:creationId xmlns:a16="http://schemas.microsoft.com/office/drawing/2014/main" id="{F788CE6A-5918-D829-1849-66A17D8576F1}"/>
              </a:ext>
            </a:extLst>
          </p:cNvPr>
          <p:cNvSpPr/>
          <p:nvPr/>
        </p:nvSpPr>
        <p:spPr>
          <a:xfrm>
            <a:off x="4968841" y="1523899"/>
            <a:ext cx="2390843" cy="781152"/>
          </a:xfrm>
          <a:prstGeom prst="borderCallout1">
            <a:avLst>
              <a:gd name="adj1" fmla="val 99891"/>
              <a:gd name="adj2" fmla="val 7717"/>
              <a:gd name="adj3" fmla="val 127174"/>
              <a:gd name="adj4" fmla="val -8302"/>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if an alarm has occurred</a:t>
            </a:r>
          </a:p>
        </p:txBody>
      </p:sp>
      <p:sp>
        <p:nvSpPr>
          <p:cNvPr id="12" name="Callout: Line 11">
            <a:extLst>
              <a:ext uri="{FF2B5EF4-FFF2-40B4-BE49-F238E27FC236}">
                <a16:creationId xmlns:a16="http://schemas.microsoft.com/office/drawing/2014/main" id="{C6D92121-6F05-8571-FDA4-3A20BE8EB1A8}"/>
              </a:ext>
            </a:extLst>
          </p:cNvPr>
          <p:cNvSpPr/>
          <p:nvPr/>
        </p:nvSpPr>
        <p:spPr>
          <a:xfrm>
            <a:off x="5967480" y="2758504"/>
            <a:ext cx="1931919" cy="308446"/>
          </a:xfrm>
          <a:prstGeom prst="borderCallout1">
            <a:avLst>
              <a:gd name="adj1" fmla="val 32030"/>
              <a:gd name="adj2" fmla="val 27"/>
              <a:gd name="adj3" fmla="val 72118"/>
              <a:gd name="adj4" fmla="val -2108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Recheck settings</a:t>
            </a:r>
          </a:p>
        </p:txBody>
      </p:sp>
      <p:sp>
        <p:nvSpPr>
          <p:cNvPr id="14" name="Callout: Line 13">
            <a:extLst>
              <a:ext uri="{FF2B5EF4-FFF2-40B4-BE49-F238E27FC236}">
                <a16:creationId xmlns:a16="http://schemas.microsoft.com/office/drawing/2014/main" id="{B1FE6813-BC23-F17D-CE77-2C85FB15929A}"/>
              </a:ext>
            </a:extLst>
          </p:cNvPr>
          <p:cNvSpPr/>
          <p:nvPr/>
        </p:nvSpPr>
        <p:spPr>
          <a:xfrm>
            <a:off x="552450" y="5057858"/>
            <a:ext cx="4178300" cy="593827"/>
          </a:xfrm>
          <a:prstGeom prst="borderCallout1">
            <a:avLst>
              <a:gd name="adj1" fmla="val 401"/>
              <a:gd name="adj2" fmla="val 71577"/>
              <a:gd name="adj3" fmla="val -202372"/>
              <a:gd name="adj4" fmla="val 9547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occurs or an error occurs that requires ending the execution</a:t>
            </a:r>
          </a:p>
        </p:txBody>
      </p:sp>
      <p:sp>
        <p:nvSpPr>
          <p:cNvPr id="15" name="Callout: Line 14">
            <a:extLst>
              <a:ext uri="{FF2B5EF4-FFF2-40B4-BE49-F238E27FC236}">
                <a16:creationId xmlns:a16="http://schemas.microsoft.com/office/drawing/2014/main" id="{3CC8FCBD-C9D9-0580-62D7-F6393200D650}"/>
              </a:ext>
            </a:extLst>
          </p:cNvPr>
          <p:cNvSpPr/>
          <p:nvPr/>
        </p:nvSpPr>
        <p:spPr>
          <a:xfrm>
            <a:off x="344420" y="2898783"/>
            <a:ext cx="2832100" cy="336334"/>
          </a:xfrm>
          <a:prstGeom prst="borderCallout1">
            <a:avLst>
              <a:gd name="adj1" fmla="val 31868"/>
              <a:gd name="adj2" fmla="val 100127"/>
              <a:gd name="adj3" fmla="val 50177"/>
              <a:gd name="adj4" fmla="val 10985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the controller alarms</a:t>
            </a:r>
          </a:p>
        </p:txBody>
      </p:sp>
    </p:spTree>
    <p:extLst>
      <p:ext uri="{BB962C8B-B14F-4D97-AF65-F5344CB8AC3E}">
        <p14:creationId xmlns:p14="http://schemas.microsoft.com/office/powerpoint/2010/main" val="2365649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71</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2 Pane 2</a:t>
            </a:r>
          </a:p>
        </p:txBody>
      </p:sp>
      <p:pic>
        <p:nvPicPr>
          <p:cNvPr id="8" name="Picture 7">
            <a:extLst>
              <a:ext uri="{FF2B5EF4-FFF2-40B4-BE49-F238E27FC236}">
                <a16:creationId xmlns:a16="http://schemas.microsoft.com/office/drawing/2014/main" id="{9905094D-C3AF-8464-4B60-B7B56F0D8D05}"/>
              </a:ext>
            </a:extLst>
          </p:cNvPr>
          <p:cNvPicPr>
            <a:picLocks noChangeAspect="1"/>
          </p:cNvPicPr>
          <p:nvPr/>
        </p:nvPicPr>
        <p:blipFill>
          <a:blip r:embed="rId2"/>
          <a:stretch>
            <a:fillRect/>
          </a:stretch>
        </p:blipFill>
        <p:spPr>
          <a:xfrm>
            <a:off x="1892162" y="2471336"/>
            <a:ext cx="5359675" cy="3264068"/>
          </a:xfrm>
          <a:prstGeom prst="rect">
            <a:avLst/>
          </a:prstGeom>
        </p:spPr>
      </p:pic>
      <p:sp>
        <p:nvSpPr>
          <p:cNvPr id="9" name="Callout: Line 8">
            <a:extLst>
              <a:ext uri="{FF2B5EF4-FFF2-40B4-BE49-F238E27FC236}">
                <a16:creationId xmlns:a16="http://schemas.microsoft.com/office/drawing/2014/main" id="{341C759E-FC24-3673-CC82-7BC938E43DE5}"/>
              </a:ext>
            </a:extLst>
          </p:cNvPr>
          <p:cNvSpPr/>
          <p:nvPr/>
        </p:nvSpPr>
        <p:spPr>
          <a:xfrm>
            <a:off x="104775" y="5788977"/>
            <a:ext cx="4346575" cy="59382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occurred or an error occurred that requires ending the execution</a:t>
            </a:r>
          </a:p>
        </p:txBody>
      </p:sp>
      <p:sp>
        <p:nvSpPr>
          <p:cNvPr id="10" name="Callout: Line 9">
            <a:extLst>
              <a:ext uri="{FF2B5EF4-FFF2-40B4-BE49-F238E27FC236}">
                <a16:creationId xmlns:a16="http://schemas.microsoft.com/office/drawing/2014/main" id="{31DCD2D2-E467-D386-DBA9-E1E5C77266BE}"/>
              </a:ext>
            </a:extLst>
          </p:cNvPr>
          <p:cNvSpPr/>
          <p:nvPr/>
        </p:nvSpPr>
        <p:spPr>
          <a:xfrm>
            <a:off x="4832350" y="5722788"/>
            <a:ext cx="1746252" cy="593827"/>
          </a:xfrm>
          <a:prstGeom prst="borderCallout1">
            <a:avLst>
              <a:gd name="adj1" fmla="val 401"/>
              <a:gd name="adj2" fmla="val 71577"/>
              <a:gd name="adj3" fmla="val -90093"/>
              <a:gd name="adj4" fmla="val 6930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Changes if a CRC error occurred</a:t>
            </a:r>
          </a:p>
        </p:txBody>
      </p:sp>
      <p:sp>
        <p:nvSpPr>
          <p:cNvPr id="11" name="Callout: Line 10">
            <a:extLst>
              <a:ext uri="{FF2B5EF4-FFF2-40B4-BE49-F238E27FC236}">
                <a16:creationId xmlns:a16="http://schemas.microsoft.com/office/drawing/2014/main" id="{5C5C1588-4DF1-FBA5-AE3D-3A560D10B5EE}"/>
              </a:ext>
            </a:extLst>
          </p:cNvPr>
          <p:cNvSpPr/>
          <p:nvPr/>
        </p:nvSpPr>
        <p:spPr>
          <a:xfrm>
            <a:off x="6578602" y="4053168"/>
            <a:ext cx="2343106" cy="593827"/>
          </a:xfrm>
          <a:prstGeom prst="borderCallout1">
            <a:avLst>
              <a:gd name="adj1" fmla="val 63706"/>
              <a:gd name="adj2" fmla="val 248"/>
              <a:gd name="adj3" fmla="val -16309"/>
              <a:gd name="adj4" fmla="val -204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control sensor value in global variable</a:t>
            </a:r>
          </a:p>
        </p:txBody>
      </p:sp>
      <p:sp>
        <p:nvSpPr>
          <p:cNvPr id="12" name="Callout: Line 11">
            <a:extLst>
              <a:ext uri="{FF2B5EF4-FFF2-40B4-BE49-F238E27FC236}">
                <a16:creationId xmlns:a16="http://schemas.microsoft.com/office/drawing/2014/main" id="{9BF6E204-6A18-A3FF-3E8B-3E29E23603CC}"/>
              </a:ext>
            </a:extLst>
          </p:cNvPr>
          <p:cNvSpPr/>
          <p:nvPr/>
        </p:nvSpPr>
        <p:spPr>
          <a:xfrm>
            <a:off x="7307717" y="2919737"/>
            <a:ext cx="1435100" cy="593827"/>
          </a:xfrm>
          <a:prstGeom prst="borderCallout1">
            <a:avLst>
              <a:gd name="adj1" fmla="val 18366"/>
              <a:gd name="adj2" fmla="val -635"/>
              <a:gd name="adj3" fmla="val 89769"/>
              <a:gd name="adj4" fmla="val -15119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Sensor 1 value</a:t>
            </a:r>
          </a:p>
        </p:txBody>
      </p:sp>
      <p:sp>
        <p:nvSpPr>
          <p:cNvPr id="13" name="Callout: Line 12">
            <a:extLst>
              <a:ext uri="{FF2B5EF4-FFF2-40B4-BE49-F238E27FC236}">
                <a16:creationId xmlns:a16="http://schemas.microsoft.com/office/drawing/2014/main" id="{0D25D896-6274-5726-4E6E-F96D3FBC5212}"/>
              </a:ext>
            </a:extLst>
          </p:cNvPr>
          <p:cNvSpPr/>
          <p:nvPr/>
        </p:nvSpPr>
        <p:spPr>
          <a:xfrm>
            <a:off x="6003905" y="1786306"/>
            <a:ext cx="1746250" cy="593827"/>
          </a:xfrm>
          <a:prstGeom prst="borderCallout1">
            <a:avLst>
              <a:gd name="adj1" fmla="val 101346"/>
              <a:gd name="adj2" fmla="val 8450"/>
              <a:gd name="adj3" fmla="val 189004"/>
              <a:gd name="adj4" fmla="val -1499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Stores all values in an array</a:t>
            </a:r>
          </a:p>
        </p:txBody>
      </p:sp>
      <p:sp>
        <p:nvSpPr>
          <p:cNvPr id="14" name="Callout: Line 13">
            <a:extLst>
              <a:ext uri="{FF2B5EF4-FFF2-40B4-BE49-F238E27FC236}">
                <a16:creationId xmlns:a16="http://schemas.microsoft.com/office/drawing/2014/main" id="{0D322954-6C28-E9FC-3180-07C042A0EB55}"/>
              </a:ext>
            </a:extLst>
          </p:cNvPr>
          <p:cNvSpPr/>
          <p:nvPr/>
        </p:nvSpPr>
        <p:spPr>
          <a:xfrm>
            <a:off x="3878263" y="1823936"/>
            <a:ext cx="1908173" cy="593827"/>
          </a:xfrm>
          <a:prstGeom prst="borderCallout1">
            <a:avLst>
              <a:gd name="adj1" fmla="val 99635"/>
              <a:gd name="adj2" fmla="val 76369"/>
              <a:gd name="adj3" fmla="val 128265"/>
              <a:gd name="adj4" fmla="val 6136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Turns on sampling indicator</a:t>
            </a:r>
          </a:p>
        </p:txBody>
      </p:sp>
      <p:sp>
        <p:nvSpPr>
          <p:cNvPr id="16" name="Callout: Line 15">
            <a:extLst>
              <a:ext uri="{FF2B5EF4-FFF2-40B4-BE49-F238E27FC236}">
                <a16:creationId xmlns:a16="http://schemas.microsoft.com/office/drawing/2014/main" id="{32092427-2128-DCFD-3983-80745EF3087E}"/>
              </a:ext>
            </a:extLst>
          </p:cNvPr>
          <p:cNvSpPr/>
          <p:nvPr/>
        </p:nvSpPr>
        <p:spPr>
          <a:xfrm>
            <a:off x="222291" y="4871450"/>
            <a:ext cx="2064385" cy="593827"/>
          </a:xfrm>
          <a:prstGeom prst="borderCallout1">
            <a:avLst>
              <a:gd name="adj1" fmla="val 401"/>
              <a:gd name="adj2" fmla="val 71577"/>
              <a:gd name="adj3" fmla="val -88168"/>
              <a:gd name="adj4" fmla="val 13181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Sensor 2 value, if available</a:t>
            </a:r>
          </a:p>
        </p:txBody>
      </p:sp>
      <p:sp>
        <p:nvSpPr>
          <p:cNvPr id="18" name="Callout: Line 17">
            <a:extLst>
              <a:ext uri="{FF2B5EF4-FFF2-40B4-BE49-F238E27FC236}">
                <a16:creationId xmlns:a16="http://schemas.microsoft.com/office/drawing/2014/main" id="{BAC05C13-D631-4C16-C0D6-1F5350B7EFB5}"/>
              </a:ext>
            </a:extLst>
          </p:cNvPr>
          <p:cNvSpPr/>
          <p:nvPr/>
        </p:nvSpPr>
        <p:spPr>
          <a:xfrm>
            <a:off x="222291" y="3211638"/>
            <a:ext cx="1504909" cy="82103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and displays setpoint value</a:t>
            </a:r>
          </a:p>
        </p:txBody>
      </p:sp>
      <p:sp>
        <p:nvSpPr>
          <p:cNvPr id="19" name="Callout: Line 18">
            <a:extLst>
              <a:ext uri="{FF2B5EF4-FFF2-40B4-BE49-F238E27FC236}">
                <a16:creationId xmlns:a16="http://schemas.microsoft.com/office/drawing/2014/main" id="{14D855DE-2369-73D2-350A-1CEA8D854071}"/>
              </a:ext>
            </a:extLst>
          </p:cNvPr>
          <p:cNvSpPr/>
          <p:nvPr/>
        </p:nvSpPr>
        <p:spPr>
          <a:xfrm>
            <a:off x="1523723" y="1811404"/>
            <a:ext cx="2064385" cy="593827"/>
          </a:xfrm>
          <a:prstGeom prst="borderCallout1">
            <a:avLst>
              <a:gd name="adj1" fmla="val 99635"/>
              <a:gd name="adj2" fmla="val 81666"/>
              <a:gd name="adj3" fmla="val 159918"/>
              <a:gd name="adj4" fmla="val 84325"/>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runs if no error has occurred</a:t>
            </a:r>
          </a:p>
        </p:txBody>
      </p:sp>
      <p:cxnSp>
        <p:nvCxnSpPr>
          <p:cNvPr id="21" name="Straight Arrow Connector 20">
            <a:extLst>
              <a:ext uri="{FF2B5EF4-FFF2-40B4-BE49-F238E27FC236}">
                <a16:creationId xmlns:a16="http://schemas.microsoft.com/office/drawing/2014/main" id="{8370B0E6-F0A5-B55C-E2BD-2CD0B02D6884}"/>
              </a:ext>
            </a:extLst>
          </p:cNvPr>
          <p:cNvCxnSpPr/>
          <p:nvPr/>
        </p:nvCxnSpPr>
        <p:spPr>
          <a:xfrm>
            <a:off x="3588108" y="2405231"/>
            <a:ext cx="1151532" cy="73420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421472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72</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3218317" cy="369332"/>
          </a:xfrm>
          <a:prstGeom prst="rect">
            <a:avLst/>
          </a:prstGeom>
          <a:noFill/>
        </p:spPr>
        <p:txBody>
          <a:bodyPr wrap="none" rtlCol="0">
            <a:spAutoFit/>
          </a:bodyPr>
          <a:lstStyle/>
          <a:p>
            <a:r>
              <a:rPr lang="en-US" i="1" dirty="0"/>
              <a:t>Sequence Structure 2 Pane 3 &amp; 4</a:t>
            </a:r>
          </a:p>
        </p:txBody>
      </p:sp>
      <p:graphicFrame>
        <p:nvGraphicFramePr>
          <p:cNvPr id="5" name="Object 4">
            <a:extLst>
              <a:ext uri="{FF2B5EF4-FFF2-40B4-BE49-F238E27FC236}">
                <a16:creationId xmlns:a16="http://schemas.microsoft.com/office/drawing/2014/main" id="{1ACC8B7C-52AA-1597-F803-E4BE43991D39}"/>
              </a:ext>
            </a:extLst>
          </p:cNvPr>
          <p:cNvGraphicFramePr>
            <a:graphicFrameLocks noChangeAspect="1"/>
          </p:cNvGraphicFramePr>
          <p:nvPr>
            <p:extLst>
              <p:ext uri="{D42A27DB-BD31-4B8C-83A1-F6EECF244321}">
                <p14:modId xmlns:p14="http://schemas.microsoft.com/office/powerpoint/2010/main" val="2036596583"/>
              </p:ext>
            </p:extLst>
          </p:nvPr>
        </p:nvGraphicFramePr>
        <p:xfrm>
          <a:off x="2263775" y="1816100"/>
          <a:ext cx="4616450" cy="3225800"/>
        </p:xfrm>
        <a:graphic>
          <a:graphicData uri="http://schemas.openxmlformats.org/presentationml/2006/ole">
            <mc:AlternateContent xmlns:mc="http://schemas.openxmlformats.org/markup-compatibility/2006">
              <mc:Choice xmlns:v="urn:schemas-microsoft-com:vml" Requires="v">
                <p:oleObj name="Bitmap Image" r:id="rId2" imgW="4616280" imgH="3225960" progId="PBrush">
                  <p:embed/>
                </p:oleObj>
              </mc:Choice>
              <mc:Fallback>
                <p:oleObj name="Bitmap Image" r:id="rId2" imgW="4616280" imgH="3225960" progId="PBrush">
                  <p:embed/>
                  <p:pic>
                    <p:nvPicPr>
                      <p:cNvPr id="5" name="Object 4">
                        <a:extLst>
                          <a:ext uri="{FF2B5EF4-FFF2-40B4-BE49-F238E27FC236}">
                            <a16:creationId xmlns:a16="http://schemas.microsoft.com/office/drawing/2014/main" id="{1ACC8B7C-52AA-1597-F803-E4BE43991D39}"/>
                          </a:ext>
                        </a:extLst>
                      </p:cNvPr>
                      <p:cNvPicPr/>
                      <p:nvPr/>
                    </p:nvPicPr>
                    <p:blipFill>
                      <a:blip r:embed="rId3"/>
                      <a:stretch>
                        <a:fillRect/>
                      </a:stretch>
                    </p:blipFill>
                    <p:spPr>
                      <a:xfrm>
                        <a:off x="2263775" y="1816100"/>
                        <a:ext cx="4616450" cy="3225800"/>
                      </a:xfrm>
                      <a:prstGeom prst="rect">
                        <a:avLst/>
                      </a:prstGeom>
                    </p:spPr>
                  </p:pic>
                </p:oleObj>
              </mc:Fallback>
            </mc:AlternateContent>
          </a:graphicData>
        </a:graphic>
      </p:graphicFrame>
      <p:sp>
        <p:nvSpPr>
          <p:cNvPr id="6" name="Callout: Line 5">
            <a:extLst>
              <a:ext uri="{FF2B5EF4-FFF2-40B4-BE49-F238E27FC236}">
                <a16:creationId xmlns:a16="http://schemas.microsoft.com/office/drawing/2014/main" id="{1D4177A2-7D6C-877D-7C75-3035CAD51305}"/>
              </a:ext>
            </a:extLst>
          </p:cNvPr>
          <p:cNvSpPr/>
          <p:nvPr/>
        </p:nvSpPr>
        <p:spPr>
          <a:xfrm>
            <a:off x="3600491" y="5440410"/>
            <a:ext cx="1377909" cy="593827"/>
          </a:xfrm>
          <a:prstGeom prst="borderCallout1">
            <a:avLst>
              <a:gd name="adj1" fmla="val 401"/>
              <a:gd name="adj2" fmla="val 71577"/>
              <a:gd name="adj3" fmla="val -97578"/>
              <a:gd name="adj4" fmla="val 84079"/>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Gets current time</a:t>
            </a:r>
            <a:endParaRPr lang="en-US" sz="1800" dirty="0"/>
          </a:p>
        </p:txBody>
      </p:sp>
      <p:sp>
        <p:nvSpPr>
          <p:cNvPr id="7" name="Callout: Line 6">
            <a:extLst>
              <a:ext uri="{FF2B5EF4-FFF2-40B4-BE49-F238E27FC236}">
                <a16:creationId xmlns:a16="http://schemas.microsoft.com/office/drawing/2014/main" id="{A2E6CEAE-7626-FCA2-5D78-2A0390CA15C5}"/>
              </a:ext>
            </a:extLst>
          </p:cNvPr>
          <p:cNvSpPr/>
          <p:nvPr/>
        </p:nvSpPr>
        <p:spPr>
          <a:xfrm>
            <a:off x="104775" y="1816100"/>
            <a:ext cx="2064385" cy="1437640"/>
          </a:xfrm>
          <a:prstGeom prst="borderCallout1">
            <a:avLst>
              <a:gd name="adj1" fmla="val 75666"/>
              <a:gd name="adj2" fmla="val 100122"/>
              <a:gd name="adj3" fmla="val 80514"/>
              <a:gd name="adj4" fmla="val 16134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sensor values on strip chart, based on how many sensors are available</a:t>
            </a:r>
          </a:p>
        </p:txBody>
      </p:sp>
      <p:sp>
        <p:nvSpPr>
          <p:cNvPr id="8" name="Callout: Line 7">
            <a:extLst>
              <a:ext uri="{FF2B5EF4-FFF2-40B4-BE49-F238E27FC236}">
                <a16:creationId xmlns:a16="http://schemas.microsoft.com/office/drawing/2014/main" id="{74D77882-FFAF-E1D8-CDB7-065439A3675D}"/>
              </a:ext>
            </a:extLst>
          </p:cNvPr>
          <p:cNvSpPr/>
          <p:nvPr/>
        </p:nvSpPr>
        <p:spPr>
          <a:xfrm>
            <a:off x="401321" y="4448073"/>
            <a:ext cx="1701800" cy="593827"/>
          </a:xfrm>
          <a:prstGeom prst="borderCallout1">
            <a:avLst>
              <a:gd name="adj1" fmla="val 401"/>
              <a:gd name="adj2" fmla="val 71577"/>
              <a:gd name="adj3" fmla="val -40262"/>
              <a:gd name="adj4" fmla="val 1324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chart limits and labels</a:t>
            </a:r>
          </a:p>
        </p:txBody>
      </p:sp>
      <p:sp>
        <p:nvSpPr>
          <p:cNvPr id="9" name="Callout: Line 8">
            <a:extLst>
              <a:ext uri="{FF2B5EF4-FFF2-40B4-BE49-F238E27FC236}">
                <a16:creationId xmlns:a16="http://schemas.microsoft.com/office/drawing/2014/main" id="{0428C773-77E3-42FD-8BA9-263DFACAAE45}"/>
              </a:ext>
            </a:extLst>
          </p:cNvPr>
          <p:cNvSpPr/>
          <p:nvPr/>
        </p:nvSpPr>
        <p:spPr>
          <a:xfrm>
            <a:off x="2839443" y="1222273"/>
            <a:ext cx="2064385" cy="593827"/>
          </a:xfrm>
          <a:prstGeom prst="borderCallout1">
            <a:avLst>
              <a:gd name="adj1" fmla="val 99635"/>
              <a:gd name="adj2" fmla="val 81666"/>
              <a:gd name="adj3" fmla="val 195848"/>
              <a:gd name="adj4" fmla="val 8481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runs if no error has occurred</a:t>
            </a:r>
          </a:p>
        </p:txBody>
      </p:sp>
      <p:cxnSp>
        <p:nvCxnSpPr>
          <p:cNvPr id="10" name="Straight Arrow Connector 9">
            <a:extLst>
              <a:ext uri="{FF2B5EF4-FFF2-40B4-BE49-F238E27FC236}">
                <a16:creationId xmlns:a16="http://schemas.microsoft.com/office/drawing/2014/main" id="{73340E51-D7B2-5A76-D35C-9E14B1AC9DC9}"/>
              </a:ext>
            </a:extLst>
          </p:cNvPr>
          <p:cNvCxnSpPr>
            <a:cxnSpLocks/>
          </p:cNvCxnSpPr>
          <p:nvPr/>
        </p:nvCxnSpPr>
        <p:spPr>
          <a:xfrm>
            <a:off x="4903828" y="1816100"/>
            <a:ext cx="412432" cy="68834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C547267C-42E6-01DC-5201-8AE68478345A}"/>
              </a:ext>
            </a:extLst>
          </p:cNvPr>
          <p:cNvCxnSpPr>
            <a:cxnSpLocks/>
          </p:cNvCxnSpPr>
          <p:nvPr/>
        </p:nvCxnSpPr>
        <p:spPr>
          <a:xfrm>
            <a:off x="4809213" y="1816100"/>
            <a:ext cx="507047" cy="18415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Callout: Line 15">
            <a:extLst>
              <a:ext uri="{FF2B5EF4-FFF2-40B4-BE49-F238E27FC236}">
                <a16:creationId xmlns:a16="http://schemas.microsoft.com/office/drawing/2014/main" id="{AB8C7165-AD9A-57C9-6551-4FFA416F0C60}"/>
              </a:ext>
            </a:extLst>
          </p:cNvPr>
          <p:cNvSpPr/>
          <p:nvPr/>
        </p:nvSpPr>
        <p:spPr>
          <a:xfrm>
            <a:off x="5479496" y="1320333"/>
            <a:ext cx="1701800" cy="839937"/>
          </a:xfrm>
          <a:prstGeom prst="borderCallout1">
            <a:avLst>
              <a:gd name="adj1" fmla="val 100799"/>
              <a:gd name="adj2" fmla="val 45607"/>
              <a:gd name="adj3" fmla="val 134527"/>
              <a:gd name="adj4" fmla="val 3243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Reads output power from controller</a:t>
            </a:r>
          </a:p>
        </p:txBody>
      </p:sp>
      <p:sp>
        <p:nvSpPr>
          <p:cNvPr id="17" name="Callout: Line 16">
            <a:extLst>
              <a:ext uri="{FF2B5EF4-FFF2-40B4-BE49-F238E27FC236}">
                <a16:creationId xmlns:a16="http://schemas.microsoft.com/office/drawing/2014/main" id="{802F21BD-EE4C-0538-A949-3FC37B7AE549}"/>
              </a:ext>
            </a:extLst>
          </p:cNvPr>
          <p:cNvSpPr/>
          <p:nvPr/>
        </p:nvSpPr>
        <p:spPr>
          <a:xfrm>
            <a:off x="5542281" y="5199913"/>
            <a:ext cx="1701800" cy="593827"/>
          </a:xfrm>
          <a:prstGeom prst="borderCallout1">
            <a:avLst>
              <a:gd name="adj1" fmla="val 401"/>
              <a:gd name="adj2" fmla="val 71577"/>
              <a:gd name="adj3" fmla="val -152328"/>
              <a:gd name="adj4" fmla="val 3124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Displays outpu</a:t>
            </a:r>
            <a:r>
              <a:rPr lang="en-US" dirty="0"/>
              <a:t>t power</a:t>
            </a:r>
            <a:endParaRPr lang="en-US" sz="1800" dirty="0"/>
          </a:p>
        </p:txBody>
      </p:sp>
      <p:sp>
        <p:nvSpPr>
          <p:cNvPr id="18" name="Callout: Line 17">
            <a:extLst>
              <a:ext uri="{FF2B5EF4-FFF2-40B4-BE49-F238E27FC236}">
                <a16:creationId xmlns:a16="http://schemas.microsoft.com/office/drawing/2014/main" id="{FACEF5D6-A3F4-8327-4693-8F582938E8E5}"/>
              </a:ext>
            </a:extLst>
          </p:cNvPr>
          <p:cNvSpPr/>
          <p:nvPr/>
        </p:nvSpPr>
        <p:spPr>
          <a:xfrm>
            <a:off x="6974840" y="3919103"/>
            <a:ext cx="1920239" cy="593827"/>
          </a:xfrm>
          <a:prstGeom prst="borderCallout1">
            <a:avLst>
              <a:gd name="adj1" fmla="val 81670"/>
              <a:gd name="adj2" fmla="val 413"/>
              <a:gd name="adj3" fmla="val 93191"/>
              <a:gd name="adj4" fmla="val -5989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Turns off sampling indicator</a:t>
            </a:r>
          </a:p>
        </p:txBody>
      </p:sp>
      <p:sp>
        <p:nvSpPr>
          <p:cNvPr id="19" name="Callout: Line 18">
            <a:extLst>
              <a:ext uri="{FF2B5EF4-FFF2-40B4-BE49-F238E27FC236}">
                <a16:creationId xmlns:a16="http://schemas.microsoft.com/office/drawing/2014/main" id="{9A9E17C4-1BC8-EEDD-301C-DA5B640DD581}"/>
              </a:ext>
            </a:extLst>
          </p:cNvPr>
          <p:cNvSpPr/>
          <p:nvPr/>
        </p:nvSpPr>
        <p:spPr>
          <a:xfrm>
            <a:off x="7040879" y="2504440"/>
            <a:ext cx="1701800" cy="593827"/>
          </a:xfrm>
          <a:prstGeom prst="borderCallout1">
            <a:avLst>
              <a:gd name="adj1" fmla="val 60284"/>
              <a:gd name="adj2" fmla="val 234"/>
              <a:gd name="adj3" fmla="val -16309"/>
              <a:gd name="adj4" fmla="val -2457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power to array of values</a:t>
            </a:r>
          </a:p>
        </p:txBody>
      </p:sp>
    </p:spTree>
    <p:extLst>
      <p:ext uri="{BB962C8B-B14F-4D97-AF65-F5344CB8AC3E}">
        <p14:creationId xmlns:p14="http://schemas.microsoft.com/office/powerpoint/2010/main" val="3812437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F42F2DC-5610-E828-D0E9-B8F4FF551CD3}"/>
              </a:ext>
            </a:extLst>
          </p:cNvPr>
          <p:cNvPicPr>
            <a:picLocks noChangeAspect="1"/>
          </p:cNvPicPr>
          <p:nvPr/>
        </p:nvPicPr>
        <p:blipFill>
          <a:blip r:embed="rId2"/>
          <a:stretch>
            <a:fillRect/>
          </a:stretch>
        </p:blipFill>
        <p:spPr>
          <a:xfrm>
            <a:off x="1422857" y="2065566"/>
            <a:ext cx="6915505" cy="3435527"/>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73</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838406" cy="369332"/>
          </a:xfrm>
          <a:prstGeom prst="rect">
            <a:avLst/>
          </a:prstGeom>
          <a:noFill/>
        </p:spPr>
        <p:txBody>
          <a:bodyPr wrap="none" rtlCol="0">
            <a:spAutoFit/>
          </a:bodyPr>
          <a:lstStyle/>
          <a:p>
            <a:r>
              <a:rPr lang="en-US" i="1" dirty="0"/>
              <a:t>Sequence Structure 2 Pane 5</a:t>
            </a:r>
          </a:p>
        </p:txBody>
      </p:sp>
      <p:sp>
        <p:nvSpPr>
          <p:cNvPr id="9" name="Callout: Line 8">
            <a:extLst>
              <a:ext uri="{FF2B5EF4-FFF2-40B4-BE49-F238E27FC236}">
                <a16:creationId xmlns:a16="http://schemas.microsoft.com/office/drawing/2014/main" id="{16B8D5A2-67D3-1074-C3D4-5C4DCEDA18AE}"/>
              </a:ext>
            </a:extLst>
          </p:cNvPr>
          <p:cNvSpPr/>
          <p:nvPr/>
        </p:nvSpPr>
        <p:spPr>
          <a:xfrm>
            <a:off x="1583291" y="5501093"/>
            <a:ext cx="2585720" cy="1129767"/>
          </a:xfrm>
          <a:prstGeom prst="borderCallout1">
            <a:avLst>
              <a:gd name="adj1" fmla="val 401"/>
              <a:gd name="adj2" fmla="val 71577"/>
              <a:gd name="adj3" fmla="val -42061"/>
              <a:gd name="adj4" fmla="val 58763"/>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Processes current time to elapsed time. This is reset if the code is not saving data and on the first loop</a:t>
            </a:r>
          </a:p>
        </p:txBody>
      </p:sp>
      <p:sp>
        <p:nvSpPr>
          <p:cNvPr id="10" name="Callout: Line 9">
            <a:extLst>
              <a:ext uri="{FF2B5EF4-FFF2-40B4-BE49-F238E27FC236}">
                <a16:creationId xmlns:a16="http://schemas.microsoft.com/office/drawing/2014/main" id="{F337B293-3389-8D51-47A7-2C5AC040CB53}"/>
              </a:ext>
            </a:extLst>
          </p:cNvPr>
          <p:cNvSpPr/>
          <p:nvPr/>
        </p:nvSpPr>
        <p:spPr>
          <a:xfrm>
            <a:off x="104775" y="3708209"/>
            <a:ext cx="1325879" cy="1125347"/>
          </a:xfrm>
          <a:prstGeom prst="borderCallout1">
            <a:avLst>
              <a:gd name="adj1" fmla="val 36514"/>
              <a:gd name="adj2" fmla="val 100073"/>
              <a:gd name="adj3" fmla="val -3020"/>
              <a:gd name="adj4" fmla="val 16404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executes if data should be saved</a:t>
            </a:r>
          </a:p>
        </p:txBody>
      </p:sp>
      <p:sp>
        <p:nvSpPr>
          <p:cNvPr id="13" name="Callout: Line 12">
            <a:extLst>
              <a:ext uri="{FF2B5EF4-FFF2-40B4-BE49-F238E27FC236}">
                <a16:creationId xmlns:a16="http://schemas.microsoft.com/office/drawing/2014/main" id="{BDEB7068-519A-B40D-7136-FBFB37DBB047}"/>
              </a:ext>
            </a:extLst>
          </p:cNvPr>
          <p:cNvSpPr/>
          <p:nvPr/>
        </p:nvSpPr>
        <p:spPr>
          <a:xfrm>
            <a:off x="4594860" y="5552514"/>
            <a:ext cx="4286249" cy="1187660"/>
          </a:xfrm>
          <a:prstGeom prst="borderCallout1">
            <a:avLst>
              <a:gd name="adj1" fmla="val -909"/>
              <a:gd name="adj2" fmla="val 76064"/>
              <a:gd name="adj3" fmla="val -33194"/>
              <a:gd name="adj4" fmla="val 7342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
        <p:nvSpPr>
          <p:cNvPr id="14" name="Callout: Line 13">
            <a:extLst>
              <a:ext uri="{FF2B5EF4-FFF2-40B4-BE49-F238E27FC236}">
                <a16:creationId xmlns:a16="http://schemas.microsoft.com/office/drawing/2014/main" id="{B1FEF517-453A-7C94-48A8-964E2720F2E8}"/>
              </a:ext>
            </a:extLst>
          </p:cNvPr>
          <p:cNvSpPr/>
          <p:nvPr/>
        </p:nvSpPr>
        <p:spPr>
          <a:xfrm>
            <a:off x="6090286" y="1485900"/>
            <a:ext cx="1250314" cy="490281"/>
          </a:xfrm>
          <a:prstGeom prst="borderCallout1">
            <a:avLst>
              <a:gd name="adj1" fmla="val 100115"/>
              <a:gd name="adj2" fmla="val 13935"/>
              <a:gd name="adj3" fmla="val 298234"/>
              <a:gd name="adj4" fmla="val -3838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Saves array to file</a:t>
            </a:r>
          </a:p>
        </p:txBody>
      </p:sp>
      <p:sp>
        <p:nvSpPr>
          <p:cNvPr id="15" name="Callout: Line 14">
            <a:extLst>
              <a:ext uri="{FF2B5EF4-FFF2-40B4-BE49-F238E27FC236}">
                <a16:creationId xmlns:a16="http://schemas.microsoft.com/office/drawing/2014/main" id="{6FEEEF32-08B6-909D-1EB6-0CFC4E10A8A1}"/>
              </a:ext>
            </a:extLst>
          </p:cNvPr>
          <p:cNvSpPr/>
          <p:nvPr/>
        </p:nvSpPr>
        <p:spPr>
          <a:xfrm>
            <a:off x="4389013" y="1356877"/>
            <a:ext cx="1592791" cy="697914"/>
          </a:xfrm>
          <a:prstGeom prst="borderCallout1">
            <a:avLst>
              <a:gd name="adj1" fmla="val 99402"/>
              <a:gd name="adj2" fmla="val 64861"/>
              <a:gd name="adj3" fmla="val 199838"/>
              <a:gd name="adj4" fmla="val 4319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Adds headers if file is empty</a:t>
            </a:r>
          </a:p>
        </p:txBody>
      </p:sp>
      <p:sp>
        <p:nvSpPr>
          <p:cNvPr id="16" name="Callout: Line 15">
            <a:extLst>
              <a:ext uri="{FF2B5EF4-FFF2-40B4-BE49-F238E27FC236}">
                <a16:creationId xmlns:a16="http://schemas.microsoft.com/office/drawing/2014/main" id="{2F94852B-2501-C945-8E78-D80239A8FB87}"/>
              </a:ext>
            </a:extLst>
          </p:cNvPr>
          <p:cNvSpPr/>
          <p:nvPr/>
        </p:nvSpPr>
        <p:spPr>
          <a:xfrm>
            <a:off x="2174054" y="1356877"/>
            <a:ext cx="1994957" cy="803747"/>
          </a:xfrm>
          <a:prstGeom prst="borderCallout1">
            <a:avLst>
              <a:gd name="adj1" fmla="val 100849"/>
              <a:gd name="adj2" fmla="val 38122"/>
              <a:gd name="adj3" fmla="val 131725"/>
              <a:gd name="adj4" fmla="val 6008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Only executes if no error has occurred reading</a:t>
            </a:r>
            <a:r>
              <a:rPr lang="en-US" dirty="0"/>
              <a:t> the file size</a:t>
            </a:r>
            <a:endParaRPr lang="en-US" sz="1800" dirty="0"/>
          </a:p>
        </p:txBody>
      </p:sp>
      <p:sp>
        <p:nvSpPr>
          <p:cNvPr id="17" name="Callout: Line 16">
            <a:extLst>
              <a:ext uri="{FF2B5EF4-FFF2-40B4-BE49-F238E27FC236}">
                <a16:creationId xmlns:a16="http://schemas.microsoft.com/office/drawing/2014/main" id="{38C84A25-E80C-A961-3DF1-1E3C2A9B356C}"/>
              </a:ext>
            </a:extLst>
          </p:cNvPr>
          <p:cNvSpPr/>
          <p:nvPr/>
        </p:nvSpPr>
        <p:spPr>
          <a:xfrm>
            <a:off x="174625" y="1976181"/>
            <a:ext cx="1132295" cy="746111"/>
          </a:xfrm>
          <a:prstGeom prst="borderCallout1">
            <a:avLst>
              <a:gd name="adj1" fmla="val 92284"/>
              <a:gd name="adj2" fmla="val 99618"/>
              <a:gd name="adj3" fmla="val 108430"/>
              <a:gd name="adj4" fmla="val 12717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Path is an i</a:t>
            </a:r>
            <a:r>
              <a:rPr lang="en-US" sz="1800" dirty="0"/>
              <a:t>nput of the sub vi</a:t>
            </a:r>
          </a:p>
        </p:txBody>
      </p:sp>
    </p:spTree>
    <p:extLst>
      <p:ext uri="{BB962C8B-B14F-4D97-AF65-F5344CB8AC3E}">
        <p14:creationId xmlns:p14="http://schemas.microsoft.com/office/powerpoint/2010/main" val="268094487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9C264D00-EE80-5383-AB32-F80A86CD67A4}"/>
              </a:ext>
            </a:extLst>
          </p:cNvPr>
          <p:cNvPicPr>
            <a:picLocks noChangeAspect="1"/>
          </p:cNvPicPr>
          <p:nvPr/>
        </p:nvPicPr>
        <p:blipFill>
          <a:blip r:embed="rId2"/>
          <a:stretch>
            <a:fillRect/>
          </a:stretch>
        </p:blipFill>
        <p:spPr>
          <a:xfrm>
            <a:off x="1027527" y="2493636"/>
            <a:ext cx="4464279" cy="2940201"/>
          </a:xfrm>
          <a:prstGeom prst="rect">
            <a:avLst/>
          </a:prstGeom>
        </p:spPr>
      </p:pic>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74</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1780103" cy="369332"/>
          </a:xfrm>
          <a:prstGeom prst="rect">
            <a:avLst/>
          </a:prstGeom>
          <a:noFill/>
        </p:spPr>
        <p:txBody>
          <a:bodyPr wrap="none" rtlCol="0">
            <a:spAutoFit/>
          </a:bodyPr>
          <a:lstStyle/>
          <a:p>
            <a:r>
              <a:rPr lang="en-US" i="1" dirty="0"/>
              <a:t>Event Structure 1</a:t>
            </a:r>
          </a:p>
        </p:txBody>
      </p:sp>
      <p:sp>
        <p:nvSpPr>
          <p:cNvPr id="13" name="Callout: Line 12">
            <a:extLst>
              <a:ext uri="{FF2B5EF4-FFF2-40B4-BE49-F238E27FC236}">
                <a16:creationId xmlns:a16="http://schemas.microsoft.com/office/drawing/2014/main" id="{B6BBFAC4-C421-1F82-F1B5-0CF4B62DB6A7}"/>
              </a:ext>
            </a:extLst>
          </p:cNvPr>
          <p:cNvSpPr/>
          <p:nvPr/>
        </p:nvSpPr>
        <p:spPr>
          <a:xfrm>
            <a:off x="5795221" y="2446853"/>
            <a:ext cx="3259666" cy="2284382"/>
          </a:xfrm>
          <a:prstGeom prst="borderCallout1">
            <a:avLst>
              <a:gd name="adj1" fmla="val 18466"/>
              <a:gd name="adj2" fmla="val -226"/>
              <a:gd name="adj3" fmla="val 32520"/>
              <a:gd name="adj4" fmla="val -13397"/>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Checks for changes in values of control variables. If a change occurs, the  event structure communicates the new value to the controller and then performs checks to ensure the value is implemented correctly an no errors/alarms have occurred. </a:t>
            </a:r>
          </a:p>
        </p:txBody>
      </p:sp>
      <p:sp>
        <p:nvSpPr>
          <p:cNvPr id="20" name="Callout: Line 19">
            <a:extLst>
              <a:ext uri="{FF2B5EF4-FFF2-40B4-BE49-F238E27FC236}">
                <a16:creationId xmlns:a16="http://schemas.microsoft.com/office/drawing/2014/main" id="{78039481-1FD7-7029-6C08-C0BF1050BC73}"/>
              </a:ext>
            </a:extLst>
          </p:cNvPr>
          <p:cNvSpPr/>
          <p:nvPr/>
        </p:nvSpPr>
        <p:spPr>
          <a:xfrm>
            <a:off x="6099175" y="5547385"/>
            <a:ext cx="1325879" cy="1125347"/>
          </a:xfrm>
          <a:prstGeom prst="borderCallout1">
            <a:avLst>
              <a:gd name="adj1" fmla="val 4915"/>
              <a:gd name="adj2" fmla="val 456"/>
              <a:gd name="adj3" fmla="val -120356"/>
              <a:gd name="adj4" fmla="val -44040"/>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Outputs any CRC errors or End loop commands</a:t>
            </a:r>
            <a:endParaRPr lang="en-US" sz="1800" dirty="0"/>
          </a:p>
        </p:txBody>
      </p:sp>
      <p:sp>
        <p:nvSpPr>
          <p:cNvPr id="21" name="Callout: Line 20">
            <a:extLst>
              <a:ext uri="{FF2B5EF4-FFF2-40B4-BE49-F238E27FC236}">
                <a16:creationId xmlns:a16="http://schemas.microsoft.com/office/drawing/2014/main" id="{C1ADC29C-F33B-3B07-33E5-0A4C27FCB48E}"/>
              </a:ext>
            </a:extLst>
          </p:cNvPr>
          <p:cNvSpPr/>
          <p:nvPr/>
        </p:nvSpPr>
        <p:spPr>
          <a:xfrm>
            <a:off x="265642" y="5580678"/>
            <a:ext cx="1675328" cy="1151658"/>
          </a:xfrm>
          <a:prstGeom prst="borderCallout1">
            <a:avLst>
              <a:gd name="adj1" fmla="val 1226"/>
              <a:gd name="adj2" fmla="val 63686"/>
              <a:gd name="adj3" fmla="val -141232"/>
              <a:gd name="adj4" fmla="val 9329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No CRC error if the code cannot execute due to an error</a:t>
            </a:r>
          </a:p>
        </p:txBody>
      </p:sp>
      <p:sp>
        <p:nvSpPr>
          <p:cNvPr id="22" name="Callout: Line 21">
            <a:extLst>
              <a:ext uri="{FF2B5EF4-FFF2-40B4-BE49-F238E27FC236}">
                <a16:creationId xmlns:a16="http://schemas.microsoft.com/office/drawing/2014/main" id="{C40E7744-D850-69DC-6CD6-73A352AE411B}"/>
              </a:ext>
            </a:extLst>
          </p:cNvPr>
          <p:cNvSpPr/>
          <p:nvPr/>
        </p:nvSpPr>
        <p:spPr>
          <a:xfrm>
            <a:off x="2221442" y="5606989"/>
            <a:ext cx="2350558" cy="1125347"/>
          </a:xfrm>
          <a:prstGeom prst="borderCallout1">
            <a:avLst>
              <a:gd name="adj1" fmla="val 401"/>
              <a:gd name="adj2" fmla="val 6962"/>
              <a:gd name="adj3" fmla="val -41390"/>
              <a:gd name="adj4" fmla="val 1816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Most cases have error checks, where the code will not execute if an error has occurred</a:t>
            </a:r>
          </a:p>
        </p:txBody>
      </p:sp>
      <p:sp>
        <p:nvSpPr>
          <p:cNvPr id="23" name="Callout: Line 22">
            <a:extLst>
              <a:ext uri="{FF2B5EF4-FFF2-40B4-BE49-F238E27FC236}">
                <a16:creationId xmlns:a16="http://schemas.microsoft.com/office/drawing/2014/main" id="{C12ACA5A-6D6D-8BB0-C5F9-8D5F05F56062}"/>
              </a:ext>
            </a:extLst>
          </p:cNvPr>
          <p:cNvSpPr/>
          <p:nvPr/>
        </p:nvSpPr>
        <p:spPr>
          <a:xfrm>
            <a:off x="238431" y="1331796"/>
            <a:ext cx="6431876" cy="1014999"/>
          </a:xfrm>
          <a:prstGeom prst="borderCallout1">
            <a:avLst>
              <a:gd name="adj1" fmla="val 100020"/>
              <a:gd name="adj2" fmla="val 10898"/>
              <a:gd name="adj3" fmla="val 138095"/>
              <a:gd name="adj4" fmla="val 14116"/>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Sample rate (</a:t>
            </a:r>
            <a:r>
              <a:rPr lang="en-US" dirty="0" err="1"/>
              <a:t>ms</a:t>
            </a:r>
            <a:r>
              <a:rPr lang="en-US" dirty="0"/>
              <a:t>) is used to hold the event structure and control rate of looping. The event structure is held until it is time to increment the data, then a timeout occurs, and the loop continues</a:t>
            </a:r>
            <a:endParaRPr lang="en-US" sz="1800" dirty="0"/>
          </a:p>
        </p:txBody>
      </p:sp>
    </p:spTree>
    <p:extLst>
      <p:ext uri="{BB962C8B-B14F-4D97-AF65-F5344CB8AC3E}">
        <p14:creationId xmlns:p14="http://schemas.microsoft.com/office/powerpoint/2010/main" val="42495756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A78AF2-84FF-6DC8-2764-32241B16F11A}"/>
              </a:ext>
            </a:extLst>
          </p:cNvPr>
          <p:cNvSpPr>
            <a:spLocks noGrp="1"/>
          </p:cNvSpPr>
          <p:nvPr>
            <p:ph type="body" sz="quarter" idx="14"/>
          </p:nvPr>
        </p:nvSpPr>
        <p:spPr/>
        <p:txBody>
          <a:bodyPr/>
          <a:lstStyle/>
          <a:p>
            <a:r>
              <a:rPr lang="en-US" dirty="0"/>
              <a:t>Structure</a:t>
            </a:r>
          </a:p>
        </p:txBody>
      </p:sp>
      <p:sp>
        <p:nvSpPr>
          <p:cNvPr id="4" name="Slide Number Placeholder 3">
            <a:extLst>
              <a:ext uri="{FF2B5EF4-FFF2-40B4-BE49-F238E27FC236}">
                <a16:creationId xmlns:a16="http://schemas.microsoft.com/office/drawing/2014/main" id="{987D3F75-4302-46BF-D63D-B37D29E4F260}"/>
              </a:ext>
            </a:extLst>
          </p:cNvPr>
          <p:cNvSpPr>
            <a:spLocks noGrp="1"/>
          </p:cNvSpPr>
          <p:nvPr>
            <p:ph type="sldNum" sz="quarter" idx="17"/>
          </p:nvPr>
        </p:nvSpPr>
        <p:spPr/>
        <p:txBody>
          <a:bodyPr/>
          <a:lstStyle/>
          <a:p>
            <a:fld id="{73DC849C-92BA-4DCF-BE24-28B6DE451287}" type="slidenum">
              <a:rPr lang="en-US" smtClean="0"/>
              <a:t>75</a:t>
            </a:fld>
            <a:endParaRPr lang="en-US"/>
          </a:p>
        </p:txBody>
      </p:sp>
      <p:sp>
        <p:nvSpPr>
          <p:cNvPr id="2" name="TextBox 1">
            <a:extLst>
              <a:ext uri="{FF2B5EF4-FFF2-40B4-BE49-F238E27FC236}">
                <a16:creationId xmlns:a16="http://schemas.microsoft.com/office/drawing/2014/main" id="{BBD2660A-5CB8-8BB7-4692-0A8E45619619}"/>
              </a:ext>
            </a:extLst>
          </p:cNvPr>
          <p:cNvSpPr txBox="1"/>
          <p:nvPr/>
        </p:nvSpPr>
        <p:spPr>
          <a:xfrm>
            <a:off x="0" y="936153"/>
            <a:ext cx="2603277" cy="369332"/>
          </a:xfrm>
          <a:prstGeom prst="rect">
            <a:avLst/>
          </a:prstGeom>
          <a:noFill/>
        </p:spPr>
        <p:txBody>
          <a:bodyPr wrap="none" rtlCol="0">
            <a:spAutoFit/>
          </a:bodyPr>
          <a:lstStyle/>
          <a:p>
            <a:r>
              <a:rPr lang="en-US" i="1" dirty="0"/>
              <a:t>Error 3 &amp; Case Structure 1</a:t>
            </a:r>
          </a:p>
        </p:txBody>
      </p:sp>
      <p:pic>
        <p:nvPicPr>
          <p:cNvPr id="6" name="Picture 5">
            <a:extLst>
              <a:ext uri="{FF2B5EF4-FFF2-40B4-BE49-F238E27FC236}">
                <a16:creationId xmlns:a16="http://schemas.microsoft.com/office/drawing/2014/main" id="{792EFDEB-00ED-D567-6ED3-B4508E674906}"/>
              </a:ext>
            </a:extLst>
          </p:cNvPr>
          <p:cNvPicPr>
            <a:picLocks noChangeAspect="1"/>
          </p:cNvPicPr>
          <p:nvPr/>
        </p:nvPicPr>
        <p:blipFill>
          <a:blip r:embed="rId2"/>
          <a:stretch>
            <a:fillRect/>
          </a:stretch>
        </p:blipFill>
        <p:spPr>
          <a:xfrm>
            <a:off x="1807487" y="1842456"/>
            <a:ext cx="5664491" cy="3968954"/>
          </a:xfrm>
          <a:prstGeom prst="rect">
            <a:avLst/>
          </a:prstGeom>
        </p:spPr>
      </p:pic>
      <p:sp>
        <p:nvSpPr>
          <p:cNvPr id="7" name="Callout: Line 6">
            <a:extLst>
              <a:ext uri="{FF2B5EF4-FFF2-40B4-BE49-F238E27FC236}">
                <a16:creationId xmlns:a16="http://schemas.microsoft.com/office/drawing/2014/main" id="{8F8C6997-8F8D-19F4-E417-0DCBE91A6489}"/>
              </a:ext>
            </a:extLst>
          </p:cNvPr>
          <p:cNvSpPr/>
          <p:nvPr/>
        </p:nvSpPr>
        <p:spPr>
          <a:xfrm>
            <a:off x="172509" y="4961466"/>
            <a:ext cx="1351491" cy="1637041"/>
          </a:xfrm>
          <a:prstGeom prst="borderCallout1">
            <a:avLst>
              <a:gd name="adj1" fmla="val 36514"/>
              <a:gd name="adj2" fmla="val 100073"/>
              <a:gd name="adj3" fmla="val 20816"/>
              <a:gd name="adj4" fmla="val 129624"/>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Changes the CRC variable if an error occurred in the event structure</a:t>
            </a:r>
            <a:endParaRPr lang="en-US" sz="1800" dirty="0"/>
          </a:p>
        </p:txBody>
      </p:sp>
      <p:sp>
        <p:nvSpPr>
          <p:cNvPr id="8" name="Callout: Line 7">
            <a:extLst>
              <a:ext uri="{FF2B5EF4-FFF2-40B4-BE49-F238E27FC236}">
                <a16:creationId xmlns:a16="http://schemas.microsoft.com/office/drawing/2014/main" id="{ABA4D741-0E59-DA06-C740-ADBB1C50ED37}"/>
              </a:ext>
            </a:extLst>
          </p:cNvPr>
          <p:cNvSpPr/>
          <p:nvPr/>
        </p:nvSpPr>
        <p:spPr>
          <a:xfrm>
            <a:off x="197909" y="2314955"/>
            <a:ext cx="1351491" cy="1637041"/>
          </a:xfrm>
          <a:prstGeom prst="borderCallout1">
            <a:avLst>
              <a:gd name="adj1" fmla="val 36514"/>
              <a:gd name="adj2" fmla="val 100073"/>
              <a:gd name="adj3" fmla="val 67880"/>
              <a:gd name="adj4" fmla="val 12837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Changes the End variable if an error occurred in the event structure</a:t>
            </a:r>
            <a:endParaRPr lang="en-US" sz="1800" dirty="0"/>
          </a:p>
        </p:txBody>
      </p:sp>
      <p:sp>
        <p:nvSpPr>
          <p:cNvPr id="10" name="Callout: Line 9">
            <a:extLst>
              <a:ext uri="{FF2B5EF4-FFF2-40B4-BE49-F238E27FC236}">
                <a16:creationId xmlns:a16="http://schemas.microsoft.com/office/drawing/2014/main" id="{91E8901B-6DAA-7773-18DF-0D69454EA933}"/>
              </a:ext>
            </a:extLst>
          </p:cNvPr>
          <p:cNvSpPr/>
          <p:nvPr/>
        </p:nvSpPr>
        <p:spPr>
          <a:xfrm>
            <a:off x="3547533" y="1042942"/>
            <a:ext cx="5486400" cy="799514"/>
          </a:xfrm>
          <a:prstGeom prst="borderCallout1">
            <a:avLst>
              <a:gd name="adj1" fmla="val 100753"/>
              <a:gd name="adj2" fmla="val 35941"/>
              <a:gd name="adj3" fmla="val 143168"/>
              <a:gd name="adj4" fmla="val 34248"/>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an error occurred and user selected “restart”. </a:t>
            </a:r>
            <a:r>
              <a:rPr lang="en-US" dirty="0"/>
              <a:t>Sets end to true if user selects “Exit.” Does nothing if no error occurred.</a:t>
            </a:r>
            <a:endParaRPr lang="en-US" sz="1800" dirty="0"/>
          </a:p>
        </p:txBody>
      </p:sp>
      <p:sp>
        <p:nvSpPr>
          <p:cNvPr id="11" name="Callout: Line 10">
            <a:extLst>
              <a:ext uri="{FF2B5EF4-FFF2-40B4-BE49-F238E27FC236}">
                <a16:creationId xmlns:a16="http://schemas.microsoft.com/office/drawing/2014/main" id="{A8ABDF77-8B65-A4B6-381D-3E0F676B79D7}"/>
              </a:ext>
            </a:extLst>
          </p:cNvPr>
          <p:cNvSpPr/>
          <p:nvPr/>
        </p:nvSpPr>
        <p:spPr>
          <a:xfrm>
            <a:off x="7586133" y="1921933"/>
            <a:ext cx="1447800" cy="3327400"/>
          </a:xfrm>
          <a:prstGeom prst="borderCallout1">
            <a:avLst>
              <a:gd name="adj1" fmla="val 90185"/>
              <a:gd name="adj2" fmla="val -545"/>
              <a:gd name="adj3" fmla="val 91675"/>
              <a:gd name="adj4" fmla="val -1502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dirty="0"/>
              <a:t>Exits loop if end is ever set to true and the code has had the opportunity to loop through the event structure and stop the controller</a:t>
            </a:r>
            <a:endParaRPr lang="en-US" sz="1800" dirty="0"/>
          </a:p>
        </p:txBody>
      </p:sp>
      <p:sp>
        <p:nvSpPr>
          <p:cNvPr id="12" name="Callout: Line 11">
            <a:extLst>
              <a:ext uri="{FF2B5EF4-FFF2-40B4-BE49-F238E27FC236}">
                <a16:creationId xmlns:a16="http://schemas.microsoft.com/office/drawing/2014/main" id="{7F7E3747-14F0-8C11-4274-513F9D72EAF9}"/>
              </a:ext>
            </a:extLst>
          </p:cNvPr>
          <p:cNvSpPr/>
          <p:nvPr/>
        </p:nvSpPr>
        <p:spPr>
          <a:xfrm>
            <a:off x="2197100" y="5872665"/>
            <a:ext cx="6165850" cy="855289"/>
          </a:xfrm>
          <a:prstGeom prst="borderCallout1">
            <a:avLst>
              <a:gd name="adj1" fmla="val -909"/>
              <a:gd name="adj2" fmla="val 76064"/>
              <a:gd name="adj3" fmla="val -65082"/>
              <a:gd name="adj4" fmla="val 66331"/>
            </a:avLst>
          </a:prstGeom>
          <a:ln>
            <a:tailEnd type="triangle"/>
          </a:ln>
        </p:spPr>
        <p:style>
          <a:lnRef idx="2">
            <a:schemeClr val="dk1"/>
          </a:lnRef>
          <a:fillRef idx="1">
            <a:schemeClr val="lt1"/>
          </a:fillRef>
          <a:effectRef idx="0">
            <a:schemeClr val="dk1"/>
          </a:effectRef>
          <a:fontRef idx="minor">
            <a:schemeClr val="dk1"/>
          </a:fontRef>
        </p:style>
        <p:txBody>
          <a:bodyPr rtlCol="0" anchor="ctr"/>
          <a:lstStyle/>
          <a:p>
            <a:r>
              <a:rPr lang="en-US" sz="1800" dirty="0"/>
              <a:t>Sets code to reconfigure model and settings if a CRC error occurred and user selected “restart”. </a:t>
            </a:r>
            <a:r>
              <a:rPr lang="en-US" dirty="0"/>
              <a:t>Sets end to true if user selects “Exit.” Does nothing if no error occurred.</a:t>
            </a:r>
            <a:endParaRPr lang="en-US" sz="1800" dirty="0"/>
          </a:p>
        </p:txBody>
      </p:sp>
    </p:spTree>
    <p:extLst>
      <p:ext uri="{BB962C8B-B14F-4D97-AF65-F5344CB8AC3E}">
        <p14:creationId xmlns:p14="http://schemas.microsoft.com/office/powerpoint/2010/main" val="75076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4E174B-F458-8A8B-64C7-25545F2ABDFD}"/>
              </a:ext>
            </a:extLst>
          </p:cNvPr>
          <p:cNvSpPr>
            <a:spLocks noGrp="1"/>
          </p:cNvSpPr>
          <p:nvPr>
            <p:ph type="body" sz="quarter" idx="13"/>
          </p:nvPr>
        </p:nvSpPr>
        <p:spPr/>
        <p:txBody>
          <a:bodyPr>
            <a:normAutofit fontScale="92500" lnSpcReduction="20000"/>
          </a:bodyPr>
          <a:lstStyle/>
          <a:p>
            <a:r>
              <a:rPr lang="en-US" dirty="0"/>
              <a:t>Control Mode</a:t>
            </a:r>
          </a:p>
          <a:p>
            <a:pPr lvl="1"/>
            <a:r>
              <a:rPr lang="en-US" dirty="0"/>
              <a:t>Debugger (0): Allows user to visualize data without saving it. Only stops when aborted</a:t>
            </a:r>
          </a:p>
          <a:p>
            <a:pPr lvl="1"/>
            <a:r>
              <a:rPr lang="en-US" dirty="0"/>
              <a:t>Manual (1): Allows user to visualize and save data in designated folder. Will only stop data acquisition manually, using the stop button</a:t>
            </a:r>
          </a:p>
          <a:p>
            <a:pPr lvl="1"/>
            <a:r>
              <a:rPr lang="en-US" dirty="0"/>
              <a:t>Timed (2): Allows user to visualize and save data in designated folder. Stops data acquisition after a certain time has elapsed. </a:t>
            </a:r>
          </a:p>
          <a:p>
            <a:r>
              <a:rPr lang="en-US" dirty="0"/>
              <a:t>Actuator Control Modes</a:t>
            </a:r>
          </a:p>
          <a:p>
            <a:pPr lvl="1"/>
            <a:r>
              <a:rPr lang="en-US" dirty="0"/>
              <a:t>Manual (Odd): Setpoints are entered manually by the user in real time using the main GUI</a:t>
            </a:r>
          </a:p>
          <a:p>
            <a:pPr lvl="1"/>
            <a:r>
              <a:rPr lang="en-US" dirty="0"/>
              <a:t>Timed (Even): Setpoints are dictated by the file “Inputs.csv” and are entered as a function of iteration number</a:t>
            </a:r>
          </a:p>
          <a:p>
            <a:pPr lvl="1"/>
            <a:r>
              <a:rPr lang="en-US" dirty="0"/>
              <a:t>Valve Control Mode</a:t>
            </a:r>
          </a:p>
          <a:p>
            <a:pPr lvl="2"/>
            <a:r>
              <a:rPr lang="en-US" dirty="0"/>
              <a:t>Position (1, 2): Control valve position directly. Valve positions are entered manually by the user</a:t>
            </a:r>
          </a:p>
          <a:p>
            <a:pPr lvl="2"/>
            <a:r>
              <a:rPr lang="en-US" dirty="0"/>
              <a:t>PID (3, 4): Uses PID controller to maintain a temperature setpoint in the thermal mass. </a:t>
            </a:r>
          </a:p>
          <a:p>
            <a:pPr lvl="1"/>
            <a:r>
              <a:rPr lang="en-US" dirty="0"/>
              <a:t>Peltier Control Mode</a:t>
            </a:r>
          </a:p>
          <a:p>
            <a:pPr lvl="2"/>
            <a:r>
              <a:rPr lang="en-US" dirty="0"/>
              <a:t>Temp (1, 2): Control the cold side temperature directly</a:t>
            </a:r>
          </a:p>
          <a:p>
            <a:pPr lvl="2"/>
            <a:r>
              <a:rPr lang="en-US" dirty="0"/>
              <a:t>Power (3, 4): Uses desired power to calculate cold side temperature</a:t>
            </a:r>
          </a:p>
          <a:p>
            <a:pPr lvl="2"/>
            <a:r>
              <a:rPr lang="en-US" dirty="0" err="1"/>
              <a:t>Tamb</a:t>
            </a:r>
            <a:r>
              <a:rPr lang="en-US" dirty="0"/>
              <a:t> (5, 6): Uses desired simulated ambient temperature to set power and calculate cold side temperature</a:t>
            </a:r>
          </a:p>
        </p:txBody>
      </p:sp>
      <p:sp>
        <p:nvSpPr>
          <p:cNvPr id="3" name="Text Placeholder 2">
            <a:extLst>
              <a:ext uri="{FF2B5EF4-FFF2-40B4-BE49-F238E27FC236}">
                <a16:creationId xmlns:a16="http://schemas.microsoft.com/office/drawing/2014/main" id="{E951355B-5B69-9DF8-2B3F-3D5598E42E73}"/>
              </a:ext>
            </a:extLst>
          </p:cNvPr>
          <p:cNvSpPr>
            <a:spLocks noGrp="1"/>
          </p:cNvSpPr>
          <p:nvPr>
            <p:ph type="body" sz="quarter" idx="14"/>
          </p:nvPr>
        </p:nvSpPr>
        <p:spPr/>
        <p:txBody>
          <a:bodyPr/>
          <a:lstStyle/>
          <a:p>
            <a:r>
              <a:rPr lang="en-US" dirty="0"/>
              <a:t>Quick Start – Operating Modes</a:t>
            </a:r>
          </a:p>
        </p:txBody>
      </p:sp>
      <p:sp>
        <p:nvSpPr>
          <p:cNvPr id="4" name="Slide Number Placeholder 3">
            <a:extLst>
              <a:ext uri="{FF2B5EF4-FFF2-40B4-BE49-F238E27FC236}">
                <a16:creationId xmlns:a16="http://schemas.microsoft.com/office/drawing/2014/main" id="{3C2615AD-1ED6-CD22-E8A2-17EB4087B79E}"/>
              </a:ext>
            </a:extLst>
          </p:cNvPr>
          <p:cNvSpPr>
            <a:spLocks noGrp="1"/>
          </p:cNvSpPr>
          <p:nvPr>
            <p:ph type="sldNum" sz="quarter" idx="17"/>
          </p:nvPr>
        </p:nvSpPr>
        <p:spPr/>
        <p:txBody>
          <a:bodyPr/>
          <a:lstStyle/>
          <a:p>
            <a:fld id="{73DC849C-92BA-4DCF-BE24-28B6DE451287}" type="slidenum">
              <a:rPr lang="en-US" smtClean="0"/>
              <a:t>8</a:t>
            </a:fld>
            <a:endParaRPr lang="en-US"/>
          </a:p>
        </p:txBody>
      </p:sp>
    </p:spTree>
    <p:extLst>
      <p:ext uri="{BB962C8B-B14F-4D97-AF65-F5344CB8AC3E}">
        <p14:creationId xmlns:p14="http://schemas.microsoft.com/office/powerpoint/2010/main" val="154306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8E14FF-A6FD-88B0-FB35-B0C250D7EE14}"/>
              </a:ext>
            </a:extLst>
          </p:cNvPr>
          <p:cNvSpPr>
            <a:spLocks noGrp="1"/>
          </p:cNvSpPr>
          <p:nvPr>
            <p:ph type="body" sz="quarter" idx="13"/>
          </p:nvPr>
        </p:nvSpPr>
        <p:spPr>
          <a:xfrm>
            <a:off x="529201" y="1241755"/>
            <a:ext cx="8090819" cy="4137965"/>
          </a:xfrm>
        </p:spPr>
        <p:txBody>
          <a:bodyPr/>
          <a:lstStyle/>
          <a:p>
            <a:r>
              <a:rPr lang="en-US" sz="2000" dirty="0"/>
              <a:t>If a save mode is selected</a:t>
            </a:r>
            <a:r>
              <a:rPr lang="en-US" dirty="0"/>
              <a:t>, the data is saved in the user defined location</a:t>
            </a:r>
          </a:p>
          <a:p>
            <a:r>
              <a:rPr lang="en-US" dirty="0"/>
              <a:t>Inside the “</a:t>
            </a:r>
            <a:r>
              <a:rPr lang="en-US" sz="2000" dirty="0"/>
              <a:t>Save Directory” set by the user in the pop-up menu, a new folder with the name set by “Folder Name” wi</a:t>
            </a:r>
            <a:r>
              <a:rPr lang="en-US" dirty="0"/>
              <a:t>ll be created</a:t>
            </a:r>
          </a:p>
          <a:p>
            <a:r>
              <a:rPr lang="en-US" dirty="0"/>
              <a:t>Every time the code is run 4 .csv files will be created and written to inside this folder</a:t>
            </a:r>
          </a:p>
          <a:p>
            <a:pPr lvl="1"/>
            <a:r>
              <a:rPr lang="en-US" dirty="0"/>
              <a:t>Peltier 1.csv: created by the Peltier 1 sub-vi, stores the Peltier 1 Sampling Time, Temp 1, Temp 2, Set Temp, and Power</a:t>
            </a:r>
          </a:p>
          <a:p>
            <a:pPr lvl="1"/>
            <a:r>
              <a:rPr lang="en-US" dirty="0"/>
              <a:t>Peltier 2.csv: created by the Peltier 2 sub-vi, stores the Peltier 2 Sampling Time, Temp 1, Temp 2, Set Temp, and Power</a:t>
            </a:r>
          </a:p>
          <a:p>
            <a:pPr lvl="1"/>
            <a:r>
              <a:rPr lang="en-US" dirty="0"/>
              <a:t>Processed.csv: Stores the processed data, converted from voltage to calibrated values, in the order specified by the “Channels.csv” file</a:t>
            </a:r>
          </a:p>
          <a:p>
            <a:pPr lvl="1"/>
            <a:r>
              <a:rPr lang="en-US" dirty="0"/>
              <a:t>Raw.csv: Stores the original voltage values, in the same order specified by the “Channels.csv” file</a:t>
            </a:r>
          </a:p>
        </p:txBody>
      </p:sp>
      <p:sp>
        <p:nvSpPr>
          <p:cNvPr id="3" name="Text Placeholder 2">
            <a:extLst>
              <a:ext uri="{FF2B5EF4-FFF2-40B4-BE49-F238E27FC236}">
                <a16:creationId xmlns:a16="http://schemas.microsoft.com/office/drawing/2014/main" id="{CE9E4E95-9C74-8FB5-3F54-D2BBA5064E0E}"/>
              </a:ext>
            </a:extLst>
          </p:cNvPr>
          <p:cNvSpPr>
            <a:spLocks noGrp="1"/>
          </p:cNvSpPr>
          <p:nvPr>
            <p:ph type="body" sz="quarter" idx="14"/>
          </p:nvPr>
        </p:nvSpPr>
        <p:spPr/>
        <p:txBody>
          <a:bodyPr/>
          <a:lstStyle/>
          <a:p>
            <a:r>
              <a:rPr lang="en-US" dirty="0"/>
              <a:t>Quick Start – Save Files</a:t>
            </a:r>
          </a:p>
        </p:txBody>
      </p:sp>
      <p:sp>
        <p:nvSpPr>
          <p:cNvPr id="4" name="Slide Number Placeholder 3">
            <a:extLst>
              <a:ext uri="{FF2B5EF4-FFF2-40B4-BE49-F238E27FC236}">
                <a16:creationId xmlns:a16="http://schemas.microsoft.com/office/drawing/2014/main" id="{058AA6E0-93E5-9ECA-52D7-6FF12FEC49A4}"/>
              </a:ext>
            </a:extLst>
          </p:cNvPr>
          <p:cNvSpPr>
            <a:spLocks noGrp="1"/>
          </p:cNvSpPr>
          <p:nvPr>
            <p:ph type="sldNum" sz="quarter" idx="17"/>
          </p:nvPr>
        </p:nvSpPr>
        <p:spPr/>
        <p:txBody>
          <a:bodyPr/>
          <a:lstStyle/>
          <a:p>
            <a:fld id="{73DC849C-92BA-4DCF-BE24-28B6DE451287}" type="slidenum">
              <a:rPr lang="en-US" smtClean="0"/>
              <a:t>9</a:t>
            </a:fld>
            <a:endParaRPr lang="en-US"/>
          </a:p>
        </p:txBody>
      </p:sp>
      <p:pic>
        <p:nvPicPr>
          <p:cNvPr id="8" name="Picture 7">
            <a:extLst>
              <a:ext uri="{FF2B5EF4-FFF2-40B4-BE49-F238E27FC236}">
                <a16:creationId xmlns:a16="http://schemas.microsoft.com/office/drawing/2014/main" id="{20D35BD9-496B-70A3-C71E-46420C7547D1}"/>
              </a:ext>
            </a:extLst>
          </p:cNvPr>
          <p:cNvPicPr>
            <a:picLocks noChangeAspect="1"/>
          </p:cNvPicPr>
          <p:nvPr/>
        </p:nvPicPr>
        <p:blipFill>
          <a:blip r:embed="rId2"/>
          <a:stretch>
            <a:fillRect/>
          </a:stretch>
        </p:blipFill>
        <p:spPr>
          <a:xfrm>
            <a:off x="3610565" y="5121248"/>
            <a:ext cx="2278994" cy="1355752"/>
          </a:xfrm>
          <a:prstGeom prst="rect">
            <a:avLst/>
          </a:prstGeom>
        </p:spPr>
      </p:pic>
    </p:spTree>
    <p:extLst>
      <p:ext uri="{BB962C8B-B14F-4D97-AF65-F5344CB8AC3E}">
        <p14:creationId xmlns:p14="http://schemas.microsoft.com/office/powerpoint/2010/main" val="1855423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F4FFFA88C93774C8F1554A0C531D58D" ma:contentTypeVersion="14" ma:contentTypeDescription="Create a new document." ma:contentTypeScope="" ma:versionID="eab593b7e9a0159258a80147686bef8f">
  <xsd:schema xmlns:xsd="http://www.w3.org/2001/XMLSchema" xmlns:xs="http://www.w3.org/2001/XMLSchema" xmlns:p="http://schemas.microsoft.com/office/2006/metadata/properties" xmlns:ns3="c4ee87f3-bfad-483f-96bf-9cc52926c3ff" xmlns:ns4="2ca13201-98f9-403b-b60f-f7c8f972c755" targetNamespace="http://schemas.microsoft.com/office/2006/metadata/properties" ma:root="true" ma:fieldsID="548e21ae42ae42e3654e4b76e99ebd8d" ns3:_="" ns4:_="">
    <xsd:import namespace="c4ee87f3-bfad-483f-96bf-9cc52926c3ff"/>
    <xsd:import namespace="2ca13201-98f9-403b-b60f-f7c8f972c75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MediaServiceOCR" minOccurs="0"/>
                <xsd:element ref="ns4:SharedWithUsers" minOccurs="0"/>
                <xsd:element ref="ns4:SharedWithDetails" minOccurs="0"/>
                <xsd:element ref="ns4:SharingHintHash"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ee87f3-bfad-483f-96bf-9cc52926c3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ca13201-98f9-403b-b60f-f7c8f972c75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8ED129-E74A-4AC7-9348-376644FD27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ee87f3-bfad-483f-96bf-9cc52926c3ff"/>
    <ds:schemaRef ds:uri="2ca13201-98f9-403b-b60f-f7c8f972c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C04674-90D2-4F97-8402-1DB1EA887926}">
  <ds:schemaRefs>
    <ds:schemaRef ds:uri="http://schemas.microsoft.com/office/2006/metadata/properties"/>
    <ds:schemaRef ds:uri="http://purl.org/dc/dcmitype/"/>
    <ds:schemaRef ds:uri="2ca13201-98f9-403b-b60f-f7c8f972c755"/>
    <ds:schemaRef ds:uri="http://purl.org/dc/elements/1.1/"/>
    <ds:schemaRef ds:uri="c4ee87f3-bfad-483f-96bf-9cc52926c3ff"/>
    <ds:schemaRef ds:uri="http://schemas.microsoft.com/office/2006/documentManagement/types"/>
    <ds:schemaRef ds:uri="http://purl.org/dc/terms/"/>
    <ds:schemaRef ds:uri="http://www.w3.org/XML/1998/namespace"/>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0A617FAC-5657-41AA-BD19-552D21ACB08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303976</TotalTime>
  <Words>8721</Words>
  <Application>Microsoft Office PowerPoint</Application>
  <PresentationFormat>On-screen Show (4:3)</PresentationFormat>
  <Paragraphs>1010</Paragraphs>
  <Slides>75</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1" baseType="lpstr">
      <vt:lpstr>Arial</vt:lpstr>
      <vt:lpstr>Calibri</vt:lpstr>
      <vt:lpstr>Calibri Light</vt:lpstr>
      <vt:lpstr>Cambria Math</vt:lpstr>
      <vt:lpstr>Office Theme</vt:lpstr>
      <vt:lpstr>Bitmap Image</vt:lpstr>
      <vt:lpstr>District Heating Network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dc:creator>
  <cp:lastModifiedBy>Blizard, Audrey</cp:lastModifiedBy>
  <cp:revision>682</cp:revision>
  <dcterms:created xsi:type="dcterms:W3CDTF">2018-01-30T20:06:02Z</dcterms:created>
  <dcterms:modified xsi:type="dcterms:W3CDTF">2025-07-18T21:04:20Z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0x010100EF4FFFA88C93774C8F1554A0C531D58D</vt:lpwstr>
  </property>
</Properties>
</file>