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3"/>
  </p:notesMasterIdLst>
  <p:handoutMasterIdLst>
    <p:handoutMasterId r:id="rId94"/>
  </p:handoutMasterIdLst>
  <p:sldIdLst>
    <p:sldId id="256" r:id="rId2"/>
    <p:sldId id="353" r:id="rId3"/>
    <p:sldId id="257" r:id="rId4"/>
    <p:sldId id="358" r:id="rId5"/>
    <p:sldId id="361" r:id="rId6"/>
    <p:sldId id="422" r:id="rId7"/>
    <p:sldId id="423" r:id="rId8"/>
    <p:sldId id="258" r:id="rId9"/>
    <p:sldId id="260" r:id="rId10"/>
    <p:sldId id="261" r:id="rId11"/>
    <p:sldId id="262" r:id="rId12"/>
    <p:sldId id="354" r:id="rId13"/>
    <p:sldId id="359" r:id="rId14"/>
    <p:sldId id="360" r:id="rId15"/>
    <p:sldId id="263" r:id="rId16"/>
    <p:sldId id="362" r:id="rId17"/>
    <p:sldId id="363" r:id="rId18"/>
    <p:sldId id="265" r:id="rId19"/>
    <p:sldId id="266" r:id="rId20"/>
    <p:sldId id="267" r:id="rId21"/>
    <p:sldId id="364" r:id="rId22"/>
    <p:sldId id="365" r:id="rId23"/>
    <p:sldId id="268" r:id="rId24"/>
    <p:sldId id="366" r:id="rId25"/>
    <p:sldId id="367" r:id="rId26"/>
    <p:sldId id="270" r:id="rId27"/>
    <p:sldId id="368" r:id="rId28"/>
    <p:sldId id="369" r:id="rId29"/>
    <p:sldId id="370" r:id="rId30"/>
    <p:sldId id="371" r:id="rId31"/>
    <p:sldId id="372" r:id="rId32"/>
    <p:sldId id="373" r:id="rId33"/>
    <p:sldId id="374" r:id="rId34"/>
    <p:sldId id="375" r:id="rId35"/>
    <p:sldId id="272" r:id="rId36"/>
    <p:sldId id="376" r:id="rId37"/>
    <p:sldId id="274" r:id="rId38"/>
    <p:sldId id="276" r:id="rId39"/>
    <p:sldId id="377" r:id="rId40"/>
    <p:sldId id="277" r:id="rId41"/>
    <p:sldId id="279" r:id="rId42"/>
    <p:sldId id="356" r:id="rId43"/>
    <p:sldId id="281" r:id="rId44"/>
    <p:sldId id="378" r:id="rId45"/>
    <p:sldId id="379" r:id="rId46"/>
    <p:sldId id="283" r:id="rId47"/>
    <p:sldId id="380" r:id="rId48"/>
    <p:sldId id="284" r:id="rId49"/>
    <p:sldId id="381" r:id="rId50"/>
    <p:sldId id="286" r:id="rId51"/>
    <p:sldId id="287"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409" r:id="rId80"/>
    <p:sldId id="410" r:id="rId81"/>
    <p:sldId id="411" r:id="rId82"/>
    <p:sldId id="412" r:id="rId83"/>
    <p:sldId id="413" r:id="rId84"/>
    <p:sldId id="414" r:id="rId85"/>
    <p:sldId id="415" r:id="rId86"/>
    <p:sldId id="416" r:id="rId87"/>
    <p:sldId id="417" r:id="rId88"/>
    <p:sldId id="418" r:id="rId89"/>
    <p:sldId id="419" r:id="rId90"/>
    <p:sldId id="420" r:id="rId91"/>
    <p:sldId id="421"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0" d="100"/>
          <a:sy n="70" d="100"/>
        </p:scale>
        <p:origin x="-1074" y="-96"/>
      </p:cViewPr>
      <p:guideLst>
        <p:guide orient="horz" pos="2160"/>
        <p:guide pos="2880"/>
      </p:guideLst>
    </p:cSldViewPr>
  </p:slideViewPr>
  <p:outlineViewPr>
    <p:cViewPr>
      <p:scale>
        <a:sx n="33" d="100"/>
        <a:sy n="33" d="100"/>
      </p:scale>
      <p:origin x="0" y="10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a-IR" smtClean="0"/>
              <a:t>پایگاه داده پیشروفته              استاد دکتر احمد فراهی</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FF638D-96F1-4713-A34A-6285DFF8D7E8}" type="datetime1">
              <a:rPr lang="en-US" smtClean="0"/>
              <a:t>8/21/2022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9D434A-2BD9-4F82-AEEB-165035C823CB}" type="slidenum">
              <a:rPr lang="en-US" smtClean="0"/>
              <a:t>‹#›</a:t>
            </a:fld>
            <a:endParaRPr lang="en-US"/>
          </a:p>
        </p:txBody>
      </p:sp>
    </p:spTree>
    <p:extLst>
      <p:ext uri="{BB962C8B-B14F-4D97-AF65-F5344CB8AC3E}">
        <p14:creationId xmlns:p14="http://schemas.microsoft.com/office/powerpoint/2010/main" val="39420245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a-IR" smtClean="0"/>
              <a:t>پایگاه داده پیشروفته              استاد دکتر احمد فراهی</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85F6-7CC1-494A-AA2E-F1FCB92EA8FB}" type="datetime1">
              <a:rPr lang="en-US" smtClean="0"/>
              <a:t>8/21/2022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A6EC44-EB0F-4567-A16B-1B7151B6B15F}" type="slidenum">
              <a:rPr lang="en-US" smtClean="0"/>
              <a:t>‹#›</a:t>
            </a:fld>
            <a:endParaRPr lang="en-US"/>
          </a:p>
        </p:txBody>
      </p:sp>
    </p:spTree>
    <p:extLst>
      <p:ext uri="{BB962C8B-B14F-4D97-AF65-F5344CB8AC3E}">
        <p14:creationId xmlns:p14="http://schemas.microsoft.com/office/powerpoint/2010/main" val="121936412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126370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65490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220125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fa-IR" smtClean="0"/>
              <a:t>پایگاه داده پیشروفته              استاد دکتر احمد فراهی</a:t>
            </a:r>
            <a:endParaRPr lang="en-US"/>
          </a:p>
        </p:txBody>
      </p:sp>
    </p:spTree>
    <p:extLst>
      <p:ext uri="{BB962C8B-B14F-4D97-AF65-F5344CB8AC3E}">
        <p14:creationId xmlns:p14="http://schemas.microsoft.com/office/powerpoint/2010/main" val="4166091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C75CF4D-8231-42B1-B2A6-55DB4173F95E}" type="datetime1">
              <a:rPr lang="en-US" smtClean="0"/>
              <a:t>8/21/2022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D06A7E7-55D2-4AAF-9D6C-048C8DE1A24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7EBF1D-0762-4777-A296-E1593AED30B2}" type="datetime1">
              <a:rPr lang="en-US" smtClean="0"/>
              <a:t>8/21/2022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9C1C86-4FEE-4A7C-ACCA-4FC33A64C567}" type="datetime1">
              <a:rPr lang="en-US" smtClean="0"/>
              <a:t>8/21/2022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20888"/>
            <a:ext cx="8229600" cy="3586403"/>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652120" y="6407944"/>
            <a:ext cx="1920240" cy="365760"/>
          </a:xfrm>
        </p:spPr>
        <p:txBody>
          <a:bodyPr/>
          <a:lstStyle>
            <a:extLst/>
          </a:lstStyle>
          <a:p>
            <a:fld id="{720D7652-82E8-4465-BE34-0621CFC7B33C}" type="datetime1">
              <a:rPr lang="en-US" smtClean="0"/>
              <a:t>8/21/2022</a:t>
            </a:fld>
            <a:endParaRPr lang="en-US"/>
          </a:p>
        </p:txBody>
      </p:sp>
      <p:sp>
        <p:nvSpPr>
          <p:cNvPr id="5" name="Footer Placeholder 4"/>
          <p:cNvSpPr>
            <a:spLocks noGrp="1"/>
          </p:cNvSpPr>
          <p:nvPr>
            <p:ph type="ftr" sz="quarter" idx="11"/>
          </p:nvPr>
        </p:nvSpPr>
        <p:spPr>
          <a:xfrm>
            <a:off x="3059832" y="6407944"/>
            <a:ext cx="2350681" cy="365125"/>
          </a:xfrm>
        </p:spPr>
        <p:txBody>
          <a:bodyPr/>
          <a:lstStyle>
            <a:extLst/>
          </a:lstStyle>
          <a:p>
            <a:endParaRPr lang="en-US" dirty="0"/>
          </a:p>
        </p:txBody>
      </p:sp>
      <p:sp>
        <p:nvSpPr>
          <p:cNvPr id="6" name="Slide Number Placeholder 5"/>
          <p:cNvSpPr>
            <a:spLocks noGrp="1"/>
          </p:cNvSpPr>
          <p:nvPr>
            <p:ph type="sldNum" sz="quarter" idx="12"/>
          </p:nvPr>
        </p:nvSpPr>
        <p:spPr>
          <a:xfrm>
            <a:off x="8028384" y="6237312"/>
            <a:ext cx="696616" cy="365125"/>
          </a:xfrm>
        </p:spPr>
        <p:txBody>
          <a:bodyPr/>
          <a:lstStyle>
            <a:lvl1pPr>
              <a:defRPr sz="2000"/>
            </a:lvl1pPr>
            <a:extLst/>
          </a:lstStyle>
          <a:p>
            <a:fld id="{CD06A7E7-55D2-4AAF-9D6C-048C8DE1A24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A3BDB3-3286-4C85-9E90-B2086AE6E3E9}" type="datetime1">
              <a:rPr lang="en-US" smtClean="0"/>
              <a:t>8/21/2022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06A7E7-55D2-4AAF-9D6C-048C8DE1A24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917BC4-3CAE-42D8-9061-A6F714B18A22}" type="datetime1">
              <a:rPr lang="en-US" smtClean="0"/>
              <a:t>8/21/2022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06A7E7-55D2-4AAF-9D6C-048C8DE1A24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4C1592-5451-4238-A402-E0F01501797C}" type="datetime1">
              <a:rPr lang="en-US" smtClean="0"/>
              <a:t>8/21/2022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5B413CC-9969-4F13-AC11-7896F6047BAC}" type="datetime1">
              <a:rPr lang="en-US" smtClean="0"/>
              <a:t>8/21/2022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06A7E7-55D2-4AAF-9D6C-048C8DE1A24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CA42B76-34D3-497F-860B-211D388E2E41}" type="datetime1">
              <a:rPr lang="en-US" smtClean="0"/>
              <a:t>8/21/2022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8DB35F-1E9E-423D-82D6-87A8BDA4CA2A}" type="datetime1">
              <a:rPr lang="en-US" smtClean="0"/>
              <a:t>8/21/2022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06A7E7-55D2-4AAF-9D6C-048C8DE1A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422BB5-3877-495E-AD7E-7176C2CD96C2}" type="datetime1">
              <a:rPr lang="en-US" smtClean="0"/>
              <a:t>8/21/2022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D06A7E7-55D2-4AAF-9D6C-048C8DE1A24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1421904"/>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2708920"/>
            <a:ext cx="8229600" cy="3298371"/>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E6F5AC2-34DB-4A6A-B239-8BE38D155F3D}" type="datetime1">
              <a:rPr lang="en-US" smtClean="0"/>
              <a:t>8/21/2022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ctr" eaLnBrk="1" latinLnBrk="0" hangingPunct="1">
              <a:defRPr kumimoji="0" sz="1400" b="0">
                <a:solidFill>
                  <a:schemeClr val="tx1"/>
                </a:solidFill>
              </a:defRPr>
            </a:lvl1pPr>
            <a:extLst/>
          </a:lstStyle>
          <a:p>
            <a:fld id="{CD06A7E7-55D2-4AAF-9D6C-048C8DE1A245}" type="slidenum">
              <a:rPr lang="en-US" smtClean="0"/>
              <a:pPr/>
              <a:t>‹#›</a:t>
            </a:fld>
            <a:endParaRPr lang="en-US" dirty="0"/>
          </a:p>
        </p:txBody>
      </p:sp>
      <p:pic>
        <p:nvPicPr>
          <p:cNvPr id="11" name="Picture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23528" y="548680"/>
            <a:ext cx="1024508" cy="1024508"/>
          </a:xfrm>
          <a:prstGeom prst="rect">
            <a:avLst/>
          </a:prstGeom>
        </p:spPr>
      </p:pic>
      <p:sp>
        <p:nvSpPr>
          <p:cNvPr id="2" name="TextBox 1"/>
          <p:cNvSpPr txBox="1"/>
          <p:nvPr userDrawn="1"/>
        </p:nvSpPr>
        <p:spPr>
          <a:xfrm>
            <a:off x="5436096" y="620688"/>
            <a:ext cx="288032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smtClean="0"/>
              <a:t>سمینار 1</a:t>
            </a:r>
            <a:endParaRPr lang="en-US" dirty="0" smtClean="0"/>
          </a:p>
        </p:txBody>
      </p:sp>
      <p:sp>
        <p:nvSpPr>
          <p:cNvPr id="7" name="Rectangle 6"/>
          <p:cNvSpPr/>
          <p:nvPr userDrawn="1"/>
        </p:nvSpPr>
        <p:spPr>
          <a:xfrm>
            <a:off x="1619672" y="611396"/>
            <a:ext cx="2950491" cy="3693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smtClean="0"/>
              <a:t>کارشناسی</a:t>
            </a:r>
            <a:r>
              <a:rPr lang="fa-IR" baseline="0" dirty="0" smtClean="0"/>
              <a:t> ارشد</a:t>
            </a:r>
            <a:endParaRPr lang="en-US" dirty="0" smtClean="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onlinelibrary.wiley.com/doi/abs/10.1002/"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87725" y="1268760"/>
            <a:ext cx="4968552" cy="3744416"/>
          </a:xfrm>
        </p:spPr>
        <p:txBody>
          <a:bodyPr>
            <a:normAutofit fontScale="25000" lnSpcReduction="20000"/>
          </a:bodyPr>
          <a:lstStyle/>
          <a:p>
            <a:pPr algn="ctr" rtl="1"/>
            <a:r>
              <a:rPr lang="fa-IR" sz="5600" b="1" dirty="0" smtClean="0">
                <a:solidFill>
                  <a:schemeClr val="tx1"/>
                </a:solidFill>
                <a:cs typeface="B Nazanin" pitchFamily="2" charset="-78"/>
              </a:rPr>
              <a:t>دانشگاه پیام نور تهران</a:t>
            </a:r>
          </a:p>
          <a:p>
            <a:pPr algn="ctr" rtl="1"/>
            <a:r>
              <a:rPr lang="fa-IR" sz="5600" b="1" dirty="0" smtClean="0">
                <a:solidFill>
                  <a:schemeClr val="tx1"/>
                </a:solidFill>
                <a:cs typeface="B Nazanin" pitchFamily="2" charset="-78"/>
              </a:rPr>
              <a:t>واحد تهران شمال </a:t>
            </a:r>
          </a:p>
          <a:p>
            <a:pPr algn="ctr" rtl="1"/>
            <a:endParaRPr lang="fa-IR" sz="4000" b="1" dirty="0" smtClean="0">
              <a:solidFill>
                <a:schemeClr val="tx1"/>
              </a:solidFill>
              <a:cs typeface="B Nazanin" pitchFamily="2" charset="-78"/>
            </a:endParaRPr>
          </a:p>
          <a:p>
            <a:pPr algn="ctr" rtl="1"/>
            <a:r>
              <a:rPr lang="fa-IR" sz="5600" b="1" dirty="0" smtClean="0">
                <a:solidFill>
                  <a:schemeClr val="tx1"/>
                </a:solidFill>
                <a:cs typeface="B Nazanin" pitchFamily="2" charset="-78"/>
              </a:rPr>
              <a:t>سمینار کارشناسی ارشد در رشته </a:t>
            </a:r>
          </a:p>
          <a:p>
            <a:pPr algn="ctr" rtl="1"/>
            <a:r>
              <a:rPr lang="fa-IR" sz="5600" b="1" dirty="0" smtClean="0">
                <a:solidFill>
                  <a:schemeClr val="tx1"/>
                </a:solidFill>
                <a:cs typeface="B Nazanin" pitchFamily="2" charset="-78"/>
              </a:rPr>
              <a:t>مهندسی نرم افزار</a:t>
            </a:r>
          </a:p>
          <a:p>
            <a:pPr algn="ctr" rtl="1"/>
            <a:endParaRPr lang="fa-IR" sz="3500" b="1" dirty="0" smtClean="0">
              <a:solidFill>
                <a:schemeClr val="tx1"/>
              </a:solidFill>
              <a:cs typeface="B Nazanin" pitchFamily="2" charset="-78"/>
            </a:endParaRPr>
          </a:p>
          <a:p>
            <a:pPr algn="ctr" rtl="1"/>
            <a:r>
              <a:rPr lang="ar-SA" sz="5600" b="1" dirty="0">
                <a:solidFill>
                  <a:schemeClr val="tx1"/>
                </a:solidFill>
                <a:cs typeface="B Nazanin" pitchFamily="2" charset="-78"/>
              </a:rPr>
              <a:t>عنوان پایان نامه</a:t>
            </a:r>
            <a:endParaRPr lang="en-US" sz="5600" dirty="0">
              <a:solidFill>
                <a:schemeClr val="tx1"/>
              </a:solidFill>
              <a:cs typeface="B Nazanin" pitchFamily="2" charset="-78"/>
            </a:endParaRPr>
          </a:p>
          <a:p>
            <a:pPr algn="ctr" rtl="1">
              <a:lnSpc>
                <a:spcPct val="170000"/>
              </a:lnSpc>
            </a:pPr>
            <a:r>
              <a:rPr lang="ar-SA" sz="5600" b="1" dirty="0"/>
              <a:t>روش ارزیابی جدید برای معماران مرجع به منظور طراحی یک معماری مرجع نرم‌افزار برای دستگاه‌های جابجایی مایعات</a:t>
            </a:r>
            <a:endParaRPr lang="en-US" sz="5600" dirty="0"/>
          </a:p>
          <a:p>
            <a:pPr algn="ctr" rtl="1"/>
            <a:endParaRPr lang="fa-IR" dirty="0" smtClean="0">
              <a:solidFill>
                <a:schemeClr val="tx1"/>
              </a:solidFill>
              <a:cs typeface="B Titr" pitchFamily="2" charset="-78"/>
            </a:endParaRPr>
          </a:p>
          <a:p>
            <a:pPr algn="ctr" rtl="1"/>
            <a:r>
              <a:rPr lang="ar-SA" sz="4800" b="1" dirty="0">
                <a:solidFill>
                  <a:schemeClr val="tx1"/>
                </a:solidFill>
                <a:cs typeface="B Nazanin" pitchFamily="2" charset="-78"/>
              </a:rPr>
              <a:t>استاد راهنما</a:t>
            </a:r>
            <a:endParaRPr lang="en-US" sz="4800" dirty="0">
              <a:solidFill>
                <a:schemeClr val="tx1"/>
              </a:solidFill>
              <a:cs typeface="B Nazanin" pitchFamily="2" charset="-78"/>
            </a:endParaRPr>
          </a:p>
          <a:p>
            <a:pPr algn="ctr" rtl="1"/>
            <a:r>
              <a:rPr lang="ar-SA" sz="5600" b="1" dirty="0"/>
              <a:t>دکتر سید علی رضوی ابراهیمی</a:t>
            </a:r>
            <a:endParaRPr lang="en-US" sz="5600" dirty="0"/>
          </a:p>
          <a:p>
            <a:pPr algn="ctr" rtl="1"/>
            <a:endParaRPr lang="fa-IR" dirty="0" smtClean="0">
              <a:solidFill>
                <a:schemeClr val="tx1"/>
              </a:solidFill>
              <a:cs typeface="B Titr" pitchFamily="2" charset="-78"/>
            </a:endParaRPr>
          </a:p>
          <a:p>
            <a:pPr algn="ctr" rtl="1"/>
            <a:r>
              <a:rPr lang="fa-IR" sz="4800" b="1" dirty="0" smtClean="0">
                <a:solidFill>
                  <a:schemeClr val="tx1"/>
                </a:solidFill>
                <a:cs typeface="B Nazanin" pitchFamily="2" charset="-78"/>
              </a:rPr>
              <a:t>نگارنده</a:t>
            </a:r>
            <a:endParaRPr lang="fa-IR" dirty="0" smtClean="0">
              <a:solidFill>
                <a:schemeClr val="tx1"/>
              </a:solidFill>
              <a:cs typeface="B Titr" pitchFamily="2" charset="-78"/>
            </a:endParaRPr>
          </a:p>
          <a:p>
            <a:pPr algn="ctr"/>
            <a:r>
              <a:rPr lang="fa-IR" sz="5600" b="1" dirty="0" smtClean="0">
                <a:solidFill>
                  <a:srgbClr val="7030A0"/>
                </a:solidFill>
                <a:latin typeface="IranNastaliq" pitchFamily="2" charset="0"/>
                <a:cs typeface="B Nazanin" pitchFamily="2" charset="-78"/>
              </a:rPr>
              <a:t>اکبر حمیدی</a:t>
            </a:r>
          </a:p>
          <a:p>
            <a:pPr algn="ctr"/>
            <a:endParaRPr lang="fa-IR" dirty="0">
              <a:solidFill>
                <a:schemeClr val="tx1"/>
              </a:solidFill>
              <a:cs typeface="B Titr" pitchFamily="2" charset="-78"/>
            </a:endParaRPr>
          </a:p>
          <a:p>
            <a:pPr algn="ctr"/>
            <a:r>
              <a:rPr lang="fa-IR" sz="3200" dirty="0" smtClean="0">
                <a:solidFill>
                  <a:schemeClr val="tx1"/>
                </a:solidFill>
                <a:cs typeface="B Titr" pitchFamily="2" charset="-78"/>
              </a:rPr>
              <a:t>مرداد    1401</a:t>
            </a:r>
          </a:p>
        </p:txBody>
      </p:sp>
      <p:sp>
        <p:nvSpPr>
          <p:cNvPr id="4" name="Slide Number Placeholder 3"/>
          <p:cNvSpPr>
            <a:spLocks noGrp="1"/>
          </p:cNvSpPr>
          <p:nvPr>
            <p:ph type="sldNum" sz="quarter" idx="12"/>
          </p:nvPr>
        </p:nvSpPr>
        <p:spPr>
          <a:xfrm>
            <a:off x="8316416" y="6237312"/>
            <a:ext cx="365760" cy="365125"/>
          </a:xfrm>
        </p:spPr>
        <p:txBody>
          <a:bodyPr/>
          <a:lstStyle/>
          <a:p>
            <a:fld id="{CD06A7E7-55D2-4AAF-9D6C-048C8DE1A245}" type="slidenum">
              <a:rPr lang="en-US" sz="2000" smtClean="0"/>
              <a:t>1</a:t>
            </a:fld>
            <a:endParaRPr lang="en-US" sz="2000" dirty="0"/>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4211961" y="404664"/>
            <a:ext cx="720080" cy="720079"/>
          </a:xfrm>
          <a:prstGeom prst="rect">
            <a:avLst/>
          </a:prstGeom>
        </p:spPr>
      </p:pic>
    </p:spTree>
    <p:extLst>
      <p:ext uri="{BB962C8B-B14F-4D97-AF65-F5344CB8AC3E}">
        <p14:creationId xmlns:p14="http://schemas.microsoft.com/office/powerpoint/2010/main" val="3035268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44824"/>
            <a:ext cx="8229600" cy="4032448"/>
          </a:xfrm>
        </p:spPr>
        <p:txBody>
          <a:bodyPr>
            <a:normAutofit/>
          </a:bodyPr>
          <a:lstStyle/>
          <a:p>
            <a:pPr marL="109728" indent="0" algn="just" rtl="1">
              <a:lnSpc>
                <a:spcPct val="150000"/>
              </a:lnSpc>
              <a:buNone/>
            </a:pPr>
            <a:r>
              <a:rPr lang="fa-IR" sz="1600" dirty="0" smtClean="0">
                <a:cs typeface="B Lotus" pitchFamily="2" charset="-78"/>
              </a:rPr>
              <a:t>    </a:t>
            </a:r>
            <a:r>
              <a:rPr lang="ar-SA" sz="1600" dirty="0" smtClean="0">
                <a:cs typeface="B Lotus" pitchFamily="2" charset="-78"/>
              </a:rPr>
              <a:t>برای </a:t>
            </a:r>
            <a:r>
              <a:rPr lang="ar-SA" sz="1600" dirty="0">
                <a:cs typeface="B Lotus" pitchFamily="2" charset="-78"/>
              </a:rPr>
              <a:t>دستیابی به یک </a:t>
            </a:r>
            <a:r>
              <a:rPr lang="en-US" sz="1600" dirty="0">
                <a:latin typeface="Times New Roman" pitchFamily="18" charset="0"/>
                <a:cs typeface="B Lotus" pitchFamily="2" charset="-78"/>
              </a:rPr>
              <a:t>SRA</a:t>
            </a:r>
            <a:r>
              <a:rPr lang="ar-SA" sz="1600" dirty="0">
                <a:cs typeface="B Lotus" pitchFamily="2" charset="-78"/>
              </a:rPr>
              <a:t> خوب، یک روش ارزیابی باید مورد استفاده قرار گیرد. روش‌های ارزیابی معماری زیادی وجود دارند، شناخته‌شده‌ترین آن‌ها </a:t>
            </a:r>
            <a:r>
              <a:rPr lang="en-US" sz="1600" dirty="0">
                <a:latin typeface="Times New Roman" pitchFamily="18" charset="0"/>
                <a:cs typeface="Times New Roman" pitchFamily="18" charset="0"/>
              </a:rPr>
              <a:t>ATAM</a:t>
            </a:r>
            <a:r>
              <a:rPr lang="ar-SA" sz="1600" dirty="0">
                <a:cs typeface="B Lotus" pitchFamily="2" charset="-78"/>
              </a:rPr>
              <a:t> است. با این حال، هیچ یک از آن‌ها منحصر به یک </a:t>
            </a:r>
            <a:r>
              <a:rPr lang="en-US" sz="1600" dirty="0">
                <a:latin typeface="Times New Roman" pitchFamily="18" charset="0"/>
                <a:cs typeface="B Lotus" pitchFamily="2" charset="-78"/>
              </a:rPr>
              <a:t>SRA</a:t>
            </a:r>
            <a:r>
              <a:rPr lang="ar-SA" sz="1600" dirty="0">
                <a:cs typeface="B Lotus" pitchFamily="2" charset="-78"/>
              </a:rPr>
              <a:t> خاص نیستند، و این مساله می‌تواند منجر به بروز برخی معایب شود. در نتیجه، این مقاله یک روش ارزیابی معماری را ارائه می‌دهد که از </a:t>
            </a:r>
            <a:r>
              <a:rPr lang="en-US" sz="1600" dirty="0">
                <a:latin typeface="Times New Roman" pitchFamily="18" charset="0"/>
                <a:cs typeface="Times New Roman" pitchFamily="18" charset="0"/>
              </a:rPr>
              <a:t>ATAM</a:t>
            </a:r>
            <a:r>
              <a:rPr lang="ar-SA" sz="1600" dirty="0">
                <a:cs typeface="B Lotus" pitchFamily="2" charset="-78"/>
              </a:rPr>
              <a:t> اقتباس شده‌است. روش‌های ارزیابی </a:t>
            </a:r>
            <a:r>
              <a:rPr lang="ar-SA" sz="1600" dirty="0" smtClean="0">
                <a:cs typeface="B Lotus" pitchFamily="2" charset="-78"/>
              </a:rPr>
              <a:t>سازگار</a:t>
            </a:r>
            <a:r>
              <a:rPr lang="fa-IR" sz="1600" dirty="0" smtClean="0">
                <a:cs typeface="B Lotus" pitchFamily="2" charset="-78"/>
              </a:rPr>
              <a:t> </a:t>
            </a:r>
            <a:r>
              <a:rPr lang="ar-SA" sz="1600" dirty="0">
                <a:cs typeface="B Lotus" pitchFamily="2" charset="-78"/>
              </a:rPr>
              <a:t>معماران و تیم نرم‌افزار را برای رسیدن به یک </a:t>
            </a:r>
            <a:r>
              <a:rPr lang="en-US" sz="1600" dirty="0">
                <a:latin typeface="Times New Roman" pitchFamily="18" charset="0"/>
                <a:cs typeface="B Lotus" pitchFamily="2" charset="-78"/>
              </a:rPr>
              <a:t>SRA</a:t>
            </a:r>
            <a:r>
              <a:rPr lang="ar-SA" sz="1600" dirty="0">
                <a:cs typeface="B Lotus" pitchFamily="2" charset="-78"/>
              </a:rPr>
              <a:t> هدایت می‌کند که می‌تواند الزامات و کیفیت‌هایی که ذینفعان از یک دامنه انتظار دارند را برآورده کند. </a:t>
            </a:r>
            <a:r>
              <a:rPr lang="en-US" sz="1600" dirty="0" smtClean="0">
                <a:cs typeface="B Lotus" pitchFamily="2" charset="-78"/>
              </a:rPr>
              <a:t>​</a:t>
            </a:r>
            <a:endParaRPr lang="fa-IR" sz="1600" dirty="0" smtClean="0">
              <a:cs typeface="B Lotus" pitchFamily="2" charset="-78"/>
            </a:endParaRPr>
          </a:p>
          <a:p>
            <a:pPr marL="109728" indent="0" algn="just" rtl="1">
              <a:lnSpc>
                <a:spcPct val="150000"/>
              </a:lnSpc>
              <a:buNone/>
            </a:pPr>
            <a:r>
              <a:rPr lang="fa-IR" sz="1600" dirty="0" smtClean="0">
                <a:cs typeface="B Lotus" pitchFamily="2" charset="-78"/>
              </a:rPr>
              <a:t>    </a:t>
            </a:r>
            <a:r>
              <a:rPr lang="ar-SA" sz="1600" dirty="0" smtClean="0">
                <a:cs typeface="B Lotus" pitchFamily="2" charset="-78"/>
              </a:rPr>
              <a:t>علاوه </a:t>
            </a:r>
            <a:r>
              <a:rPr lang="ar-SA" sz="1600" dirty="0">
                <a:cs typeface="B Lotus" pitchFamily="2" charset="-78"/>
              </a:rPr>
              <a:t>بر این، برای اثبات اثربخشی روش ارزیابی تطبیق یافته، این روش در حوزه­ی دستگاه­های آزمایشگاهی به ویژه برای دستگاه‌های جابجایی مایعات استفاده شد. حاصل کار یک </a:t>
            </a:r>
            <a:r>
              <a:rPr lang="en-US" sz="1600" dirty="0">
                <a:latin typeface="Times New Roman" pitchFamily="18" charset="0"/>
                <a:cs typeface="Times New Roman" pitchFamily="18" charset="0"/>
              </a:rPr>
              <a:t>SRA</a:t>
            </a:r>
            <a:r>
              <a:rPr lang="ar-SA" sz="1600" dirty="0">
                <a:cs typeface="B Lotus" pitchFamily="2" charset="-78"/>
              </a:rPr>
              <a:t> برای دستگاه‌های جابجایی مایع شد که در این مقاله نیز ارائه شده‌است. </a:t>
            </a:r>
            <a:r>
              <a:rPr lang="en-US" sz="1600" dirty="0">
                <a:latin typeface="Times New Roman" pitchFamily="18" charset="0"/>
                <a:cs typeface="Times New Roman" pitchFamily="18" charset="0"/>
              </a:rPr>
              <a:t>I.DOT One</a:t>
            </a:r>
            <a:r>
              <a:rPr lang="en-US" sz="1600" dirty="0">
                <a:cs typeface="B Lotus" pitchFamily="2" charset="-78"/>
              </a:rPr>
              <a:t> </a:t>
            </a:r>
            <a:r>
              <a:rPr lang="fa-IR" sz="1600" dirty="0" smtClean="0">
                <a:cs typeface="B Lotus" pitchFamily="2" charset="-78"/>
              </a:rPr>
              <a:t> </a:t>
            </a:r>
            <a:r>
              <a:rPr lang="ar-SA" sz="1600" dirty="0" smtClean="0">
                <a:cs typeface="B Lotus" pitchFamily="2" charset="-78"/>
              </a:rPr>
              <a:t>یک </a:t>
            </a:r>
            <a:r>
              <a:rPr lang="ar-SA" sz="1600" dirty="0">
                <a:cs typeface="B Lotus" pitchFamily="2" charset="-78"/>
              </a:rPr>
              <a:t>دستگاه آزمایشگاهی است که به عنوان یک موضوع آزمون برای تست اثربخشی </a:t>
            </a:r>
            <a:r>
              <a:rPr lang="en-US" sz="1600" dirty="0">
                <a:latin typeface="Times New Roman" pitchFamily="18" charset="0"/>
                <a:cs typeface="Times New Roman" pitchFamily="18" charset="0"/>
              </a:rPr>
              <a:t>SRA</a:t>
            </a:r>
            <a:r>
              <a:rPr lang="ar-SA" sz="1600" dirty="0">
                <a:cs typeface="B Lotus" pitchFamily="2" charset="-78"/>
              </a:rPr>
              <a:t> با تلاش برای حصول معماری معینی از نرم‌افزار و اجرای یک نمونه اولیه کوچک با استفاده از </a:t>
            </a:r>
            <a:r>
              <a:rPr lang="en-US" sz="1600" dirty="0">
                <a:latin typeface="Times New Roman" pitchFamily="18" charset="0"/>
                <a:cs typeface="Times New Roman" pitchFamily="18" charset="0"/>
              </a:rPr>
              <a:t>SRA</a:t>
            </a:r>
            <a:r>
              <a:rPr lang="ar-SA" sz="1600" dirty="0">
                <a:cs typeface="B Lotus" pitchFamily="2" charset="-78"/>
              </a:rPr>
              <a:t> مورد استفاده قرار گرفت. در پایان، کارهای آینده در این تحقیق مورد بررسی مختصر قرار می‌گیرند.</a:t>
            </a:r>
            <a:endParaRPr lang="en-US" sz="1600" dirty="0">
              <a:cs typeface="B Lotus" pitchFamily="2" charset="-78"/>
            </a:endParaRPr>
          </a:p>
          <a:p>
            <a:pPr marL="109728" indent="0" algn="just" rtl="1">
              <a:buNone/>
            </a:pPr>
            <a:endParaRPr lang="en-US" dirty="0">
              <a:cs typeface="B Nazanin" pitchFamily="2" charset="-78"/>
            </a:endParaRPr>
          </a:p>
        </p:txBody>
      </p:sp>
      <p:sp>
        <p:nvSpPr>
          <p:cNvPr id="3" name="Slide Number Placeholder 2"/>
          <p:cNvSpPr>
            <a:spLocks noGrp="1"/>
          </p:cNvSpPr>
          <p:nvPr>
            <p:ph type="sldNum" sz="quarter" idx="12"/>
          </p:nvPr>
        </p:nvSpPr>
        <p:spPr>
          <a:xfrm>
            <a:off x="8028384" y="6088211"/>
            <a:ext cx="725800" cy="365125"/>
          </a:xfrm>
        </p:spPr>
        <p:txBody>
          <a:bodyPr/>
          <a:lstStyle/>
          <a:p>
            <a:fld id="{CD06A7E7-55D2-4AAF-9D6C-048C8DE1A245}" type="slidenum">
              <a:rPr lang="en-US" smtClean="0"/>
              <a:pPr/>
              <a:t>10</a:t>
            </a:fld>
            <a:endParaRPr lang="en-US" dirty="0"/>
          </a:p>
        </p:txBody>
      </p:sp>
    </p:spTree>
    <p:extLst>
      <p:ext uri="{BB962C8B-B14F-4D97-AF65-F5344CB8AC3E}">
        <p14:creationId xmlns:p14="http://schemas.microsoft.com/office/powerpoint/2010/main" val="255406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9632" y="2636913"/>
            <a:ext cx="7283152" cy="2520279"/>
          </a:xfrm>
        </p:spPr>
        <p:txBody>
          <a:bodyPr>
            <a:normAutofit fontScale="77500" lnSpcReduction="20000"/>
          </a:bodyPr>
          <a:lstStyle/>
          <a:p>
            <a:pPr marL="109728" indent="0" algn="just" rtl="1">
              <a:lnSpc>
                <a:spcPct val="170000"/>
              </a:lnSpc>
              <a:buNone/>
            </a:pPr>
            <a:r>
              <a:rPr lang="ar-SA" dirty="0">
                <a:cs typeface="B Lotus" pitchFamily="2" charset="-78"/>
              </a:rPr>
              <a:t> در حال حاضر یک معماری نرم‌افزاری باید از ابتدا برای هر دستگاه آزمایشگاهی ایجاد شود، حتی اگر آن‌ها برخی از سناریوهای استفاده اولیه و قابلیت‌هایی مانند اشتراک‌گذاری داده، دسترسی از راه دور و اتوماسیون را به اشتراک بگذارند. توسعه معماری نرم‌افزار برای هر سیستم در یک دامنه خاص زمانبر است زیرا ویژگی‌های نرم‌افزارهای رایج باید بیش از یک‌بار ارزیابی شوند</a:t>
            </a:r>
            <a:r>
              <a:rPr lang="ar-SA" dirty="0" smtClean="0">
                <a:cs typeface="B Lotus" pitchFamily="2" charset="-78"/>
              </a:rPr>
              <a:t>.</a:t>
            </a:r>
            <a:endParaRPr lang="en-US" dirty="0">
              <a:solidFill>
                <a:srgbClr val="C00000"/>
              </a:solidFill>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11</a:t>
            </a:fld>
            <a:endParaRPr lang="en-US"/>
          </a:p>
        </p:txBody>
      </p:sp>
      <p:sp>
        <p:nvSpPr>
          <p:cNvPr id="4" name="Title 3"/>
          <p:cNvSpPr>
            <a:spLocks noGrp="1"/>
          </p:cNvSpPr>
          <p:nvPr>
            <p:ph type="title"/>
          </p:nvPr>
        </p:nvSpPr>
        <p:spPr>
          <a:xfrm>
            <a:off x="5724128" y="1565920"/>
            <a:ext cx="2962672" cy="710952"/>
          </a:xfrm>
        </p:spPr>
        <p:txBody>
          <a:bodyPr>
            <a:normAutofit/>
          </a:bodyPr>
          <a:lstStyle/>
          <a:p>
            <a:pPr algn="r" rtl="1"/>
            <a:r>
              <a:rPr lang="fa-IR" sz="2400" dirty="0" smtClean="0">
                <a:effectLst/>
              </a:rPr>
              <a:t>1-1 </a:t>
            </a:r>
            <a:r>
              <a:rPr lang="ar-SA" sz="2400" dirty="0" smtClean="0">
                <a:effectLst/>
              </a:rPr>
              <a:t>بیان </a:t>
            </a:r>
            <a:r>
              <a:rPr lang="ar-SA" sz="2400" dirty="0">
                <a:effectLst/>
              </a:rPr>
              <a:t>مساله </a:t>
            </a:r>
            <a:endParaRPr lang="en-US" sz="2400" dirty="0"/>
          </a:p>
        </p:txBody>
      </p:sp>
    </p:spTree>
    <p:extLst>
      <p:ext uri="{BB962C8B-B14F-4D97-AF65-F5344CB8AC3E}">
        <p14:creationId xmlns:p14="http://schemas.microsoft.com/office/powerpoint/2010/main" val="2801260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48064" y="2636913"/>
            <a:ext cx="3394720" cy="648071"/>
          </a:xfrm>
        </p:spPr>
        <p:txBody>
          <a:bodyPr>
            <a:normAutofit fontScale="77500" lnSpcReduction="20000"/>
          </a:bodyPr>
          <a:lstStyle/>
          <a:p>
            <a:pPr marL="109728" indent="0" algn="just" rtl="1">
              <a:buNone/>
            </a:pPr>
            <a:r>
              <a:rPr lang="ar-SA" b="1" dirty="0" smtClean="0">
                <a:solidFill>
                  <a:srgbClr val="C00000"/>
                </a:solidFill>
              </a:rPr>
              <a:t>ویژگی‌های مشترکی</a:t>
            </a:r>
            <a:r>
              <a:rPr lang="en-US" b="1" dirty="0" smtClean="0">
                <a:solidFill>
                  <a:srgbClr val="C00000"/>
                </a:solidFill>
              </a:rPr>
              <a:t> </a:t>
            </a:r>
            <a:r>
              <a:rPr lang="fa-IR" b="1" dirty="0" smtClean="0">
                <a:solidFill>
                  <a:srgbClr val="C00000"/>
                </a:solidFill>
              </a:rPr>
              <a:t> نرم افزارها:</a:t>
            </a:r>
            <a:endParaRPr lang="en-US" b="1" dirty="0">
              <a:solidFill>
                <a:srgbClr val="C00000"/>
              </a:solidFill>
              <a:cs typeface="B Nazanin"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12</a:t>
            </a:fld>
            <a:endParaRPr lang="en-US"/>
          </a:p>
        </p:txBody>
      </p:sp>
      <p:sp>
        <p:nvSpPr>
          <p:cNvPr id="4" name="Title 3"/>
          <p:cNvSpPr>
            <a:spLocks noGrp="1"/>
          </p:cNvSpPr>
          <p:nvPr>
            <p:ph type="title"/>
          </p:nvPr>
        </p:nvSpPr>
        <p:spPr>
          <a:xfrm>
            <a:off x="4860032" y="1565920"/>
            <a:ext cx="3826768" cy="710952"/>
          </a:xfrm>
        </p:spPr>
        <p:txBody>
          <a:bodyPr>
            <a:normAutofit/>
          </a:bodyPr>
          <a:lstStyle/>
          <a:p>
            <a:pPr algn="r" rtl="1"/>
            <a:r>
              <a:rPr lang="fa-IR" sz="2400" dirty="0" smtClean="0">
                <a:effectLst/>
              </a:rPr>
              <a:t>1-1 </a:t>
            </a:r>
            <a:r>
              <a:rPr lang="ar-SA" sz="2400" dirty="0" smtClean="0">
                <a:effectLst/>
              </a:rPr>
              <a:t>بیان </a:t>
            </a:r>
            <a:r>
              <a:rPr lang="ar-SA" sz="2400" dirty="0">
                <a:effectLst/>
              </a:rPr>
              <a:t>مساله </a:t>
            </a:r>
            <a:endParaRPr lang="en-US" sz="2400" dirty="0"/>
          </a:p>
        </p:txBody>
      </p:sp>
      <p:sp>
        <p:nvSpPr>
          <p:cNvPr id="5" name="TextBox 4"/>
          <p:cNvSpPr txBox="1"/>
          <p:nvPr/>
        </p:nvSpPr>
        <p:spPr>
          <a:xfrm>
            <a:off x="4499992" y="3068960"/>
            <a:ext cx="3352478" cy="2585323"/>
          </a:xfrm>
          <a:prstGeom prst="rect">
            <a:avLst/>
          </a:prstGeom>
          <a:noFill/>
        </p:spPr>
        <p:txBody>
          <a:bodyPr wrap="square" rtlCol="0">
            <a:spAutoFit/>
          </a:bodyPr>
          <a:lstStyle/>
          <a:p>
            <a:pPr marL="342900" lvl="0" indent="-342900" algn="r" rtl="1">
              <a:lnSpc>
                <a:spcPct val="150000"/>
              </a:lnSpc>
              <a:buFont typeface="+mj-lt"/>
              <a:buAutoNum type="arabicParenR"/>
            </a:pPr>
            <a:r>
              <a:rPr lang="ar-SA" dirty="0"/>
              <a:t>چگونگی تعامل کاربر با دستگاه‌ها، </a:t>
            </a:r>
            <a:endParaRPr lang="en-US" dirty="0"/>
          </a:p>
          <a:p>
            <a:pPr marL="342900" lvl="0" indent="-342900" algn="r" rtl="1">
              <a:lnSpc>
                <a:spcPct val="150000"/>
              </a:lnSpc>
              <a:buFont typeface="+mj-lt"/>
              <a:buAutoNum type="arabicParenR"/>
            </a:pPr>
            <a:r>
              <a:rPr lang="ar-SA" dirty="0"/>
              <a:t>اتوماسیون، </a:t>
            </a:r>
            <a:endParaRPr lang="en-US" dirty="0"/>
          </a:p>
          <a:p>
            <a:pPr marL="342900" lvl="0" indent="-342900" algn="r" rtl="1">
              <a:lnSpc>
                <a:spcPct val="150000"/>
              </a:lnSpc>
              <a:buFont typeface="+mj-lt"/>
              <a:buAutoNum type="arabicParenR"/>
            </a:pPr>
            <a:r>
              <a:rPr lang="ar-SA" dirty="0"/>
              <a:t>امنیت، </a:t>
            </a:r>
            <a:endParaRPr lang="en-US" dirty="0"/>
          </a:p>
          <a:p>
            <a:pPr marL="342900" lvl="0" indent="-342900" algn="r" rtl="1">
              <a:lnSpc>
                <a:spcPct val="150000"/>
              </a:lnSpc>
              <a:buFont typeface="+mj-lt"/>
              <a:buAutoNum type="arabicParenR"/>
            </a:pPr>
            <a:r>
              <a:rPr lang="ar-SA" dirty="0"/>
              <a:t>اتصال، </a:t>
            </a:r>
            <a:endParaRPr lang="fa-IR" dirty="0" smtClean="0"/>
          </a:p>
          <a:p>
            <a:pPr marL="342900" lvl="0" indent="-342900" algn="r" rtl="1">
              <a:lnSpc>
                <a:spcPct val="150000"/>
              </a:lnSpc>
              <a:buFont typeface="+mj-lt"/>
              <a:buAutoNum type="arabicParenR"/>
            </a:pPr>
            <a:r>
              <a:rPr lang="ar-SA" dirty="0"/>
              <a:t>یکپارچه‌سازی </a:t>
            </a:r>
            <a:r>
              <a:rPr lang="ar-SA" dirty="0" smtClean="0"/>
              <a:t>ابری</a:t>
            </a:r>
            <a:r>
              <a:rPr lang="fa-IR" dirty="0" smtClean="0"/>
              <a:t>،</a:t>
            </a:r>
            <a:endParaRPr lang="fa-IR" baseline="30000" dirty="0" smtClean="0"/>
          </a:p>
          <a:p>
            <a:pPr marL="342900" lvl="0" indent="-342900" algn="r" rtl="1">
              <a:lnSpc>
                <a:spcPct val="150000"/>
              </a:lnSpc>
              <a:buFont typeface="+mj-lt"/>
              <a:buAutoNum type="arabicParenR"/>
            </a:pPr>
            <a:r>
              <a:rPr lang="ar-SA" dirty="0"/>
              <a:t>قابلیت نگهداری</a:t>
            </a:r>
            <a:endParaRPr lang="en-US" dirty="0"/>
          </a:p>
        </p:txBody>
      </p:sp>
    </p:spTree>
    <p:extLst>
      <p:ext uri="{BB962C8B-B14F-4D97-AF65-F5344CB8AC3E}">
        <p14:creationId xmlns:p14="http://schemas.microsoft.com/office/powerpoint/2010/main" val="1389347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5616" y="2492896"/>
            <a:ext cx="7427168" cy="2880319"/>
          </a:xfrm>
        </p:spPr>
        <p:txBody>
          <a:bodyPr>
            <a:normAutofit fontScale="92500" lnSpcReduction="20000"/>
          </a:bodyPr>
          <a:lstStyle/>
          <a:p>
            <a:pPr marL="109728" indent="0" algn="just" rtl="1">
              <a:lnSpc>
                <a:spcPct val="150000"/>
              </a:lnSpc>
              <a:buNone/>
            </a:pPr>
            <a:r>
              <a:rPr lang="ar-SA" sz="2000" dirty="0">
                <a:latin typeface="Times New Roman" pitchFamily="18" charset="0"/>
                <a:cs typeface="B Lotus" pitchFamily="2" charset="-78"/>
              </a:rPr>
              <a:t> یک معماری نرم‌افزار باید برای پیاده‌سازی و انجام عملکردهای مورد نیاز، ویژگی‌های کیفیت، محدودیت‌ها و اصول طراحی شود </a:t>
            </a:r>
            <a:r>
              <a:rPr lang="en-US" sz="2000" dirty="0">
                <a:latin typeface="Times New Roman" pitchFamily="18" charset="0"/>
                <a:cs typeface="B Lotus" pitchFamily="2" charset="-78"/>
              </a:rPr>
              <a:t>[</a:t>
            </a:r>
            <a:r>
              <a:rPr lang="en-US" sz="1700" dirty="0">
                <a:latin typeface="Times New Roman" pitchFamily="18" charset="0"/>
                <a:cs typeface="B Lotus" pitchFamily="2" charset="-78"/>
              </a:rPr>
              <a:t>Bro18</a:t>
            </a:r>
            <a:r>
              <a:rPr lang="en-US" sz="2000" dirty="0">
                <a:latin typeface="Times New Roman" pitchFamily="18" charset="0"/>
                <a:cs typeface="B Lotus" pitchFamily="2" charset="-78"/>
              </a:rPr>
              <a:t>]</a:t>
            </a:r>
            <a:r>
              <a:rPr lang="ar-SA" sz="2000" dirty="0">
                <a:latin typeface="Times New Roman" pitchFamily="18" charset="0"/>
                <a:cs typeface="B Lotus" pitchFamily="2" charset="-78"/>
              </a:rPr>
              <a:t>. اگر یکی از این الزامات در نظر گرفته نشود، ممکن است مشکلات متعددی در حین و پس از توسعه نرم افزار ایجاد شود که می‌تواند بر زمان پاسخگویی، امنیت و قابلیت نگهداری تأثیر بگذارد </a:t>
            </a:r>
            <a:r>
              <a:rPr lang="en-US" sz="2000" dirty="0">
                <a:latin typeface="Times New Roman" pitchFamily="18" charset="0"/>
                <a:cs typeface="B Lotus" pitchFamily="2" charset="-78"/>
              </a:rPr>
              <a:t>[</a:t>
            </a:r>
            <a:r>
              <a:rPr lang="en-US" sz="1700" dirty="0">
                <a:latin typeface="Times New Roman" pitchFamily="18" charset="0"/>
                <a:cs typeface="B Lotus" pitchFamily="2" charset="-78"/>
              </a:rPr>
              <a:t>Bro18</a:t>
            </a:r>
            <a:r>
              <a:rPr lang="en-US" sz="2000" dirty="0">
                <a:latin typeface="Times New Roman" pitchFamily="18" charset="0"/>
                <a:cs typeface="B Lotus" pitchFamily="2" charset="-78"/>
              </a:rPr>
              <a:t>]</a:t>
            </a:r>
            <a:r>
              <a:rPr lang="ar-SA" sz="2000" dirty="0">
                <a:latin typeface="Times New Roman" pitchFamily="18" charset="0"/>
                <a:cs typeface="B Lotus" pitchFamily="2" charset="-78"/>
              </a:rPr>
              <a:t>. علاوه بر این، معماری نرم‌افزاری با طراحی ضعیف باعث می‌شود که منطق تجاری، رابط کاربری و کد سخت‌افزار به‌شدت مرتبط شوند. اتصال قوی غیرضروری، نگهداری، بهبود و درک نرم افزار را به دلیل وابستگی‌هایی که معرفی می‌کنند دشوارتر می‌کند.</a:t>
            </a:r>
            <a:endParaRPr lang="en-US" sz="2000" b="1" dirty="0">
              <a:solidFill>
                <a:srgbClr val="C00000"/>
              </a:solidFill>
              <a:latin typeface="Times New Roman" pitchFamily="18" charset="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13</a:t>
            </a:fld>
            <a:endParaRPr lang="en-US"/>
          </a:p>
        </p:txBody>
      </p:sp>
      <p:sp>
        <p:nvSpPr>
          <p:cNvPr id="4" name="Title 3"/>
          <p:cNvSpPr>
            <a:spLocks noGrp="1"/>
          </p:cNvSpPr>
          <p:nvPr>
            <p:ph type="title"/>
          </p:nvPr>
        </p:nvSpPr>
        <p:spPr>
          <a:xfrm>
            <a:off x="4561656" y="1637928"/>
            <a:ext cx="4114800" cy="566936"/>
          </a:xfrm>
        </p:spPr>
        <p:txBody>
          <a:bodyPr>
            <a:normAutofit/>
          </a:bodyPr>
          <a:lstStyle/>
          <a:p>
            <a:pPr algn="just" rtl="1"/>
            <a:r>
              <a:rPr lang="fa-IR" sz="2400" dirty="0" smtClean="0">
                <a:effectLst/>
                <a:cs typeface="+mn-cs"/>
              </a:rPr>
              <a:t>1-1 </a:t>
            </a:r>
            <a:r>
              <a:rPr lang="ar-SA" sz="2400" dirty="0" smtClean="0">
                <a:effectLst/>
                <a:cs typeface="+mn-cs"/>
              </a:rPr>
              <a:t>بیان </a:t>
            </a:r>
            <a:r>
              <a:rPr lang="ar-SA" sz="2400" dirty="0">
                <a:effectLst/>
                <a:cs typeface="+mn-cs"/>
              </a:rPr>
              <a:t>مساله </a:t>
            </a:r>
            <a:endParaRPr lang="en-US" sz="2400" dirty="0">
              <a:cs typeface="+mn-cs"/>
            </a:endParaRPr>
          </a:p>
        </p:txBody>
      </p:sp>
    </p:spTree>
    <p:extLst>
      <p:ext uri="{BB962C8B-B14F-4D97-AF65-F5344CB8AC3E}">
        <p14:creationId xmlns:p14="http://schemas.microsoft.com/office/powerpoint/2010/main" val="3089132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2348880"/>
            <a:ext cx="7427168" cy="2880319"/>
          </a:xfrm>
        </p:spPr>
        <p:txBody>
          <a:bodyPr>
            <a:normAutofit fontScale="85000" lnSpcReduction="10000"/>
          </a:bodyPr>
          <a:lstStyle/>
          <a:p>
            <a:pPr marL="109728" indent="0" algn="just" rtl="1">
              <a:lnSpc>
                <a:spcPct val="160000"/>
              </a:lnSpc>
              <a:buNone/>
            </a:pPr>
            <a:r>
              <a:rPr lang="ar-SA" sz="2000" dirty="0">
                <a:cs typeface="B Lotus" pitchFamily="2" charset="-78"/>
              </a:rPr>
              <a:t> مشکلات ناشی از طراحی ضعیف معماری نرم‌افزار را می‌توان در هر حوزه‌ای مشاهده کرد. آنها برای مثال می‌توانند بر قابلیت نگهداری که توانایی معماری برای مقابله با سناریوهای غیرمنتظره پس از طراحی یا پیاده‌سازی سیستم است، تأثیر بگذارند. به عنوان مثال، در حوزه دستگاه آزمایشگاهی، ویژگی‌های مشترک جدید باید به یک دستگاه توسعه یافته معرفی شود. ویژگی‌های جدید برای مثال دسترسی از راه دور، اتوماسیون یا یکپارچه‌سازی ابری هستند. برای فعال‌کردن این ویژگی‌ها، چندین تصمیم فنی و ریسک باید ارزیابی شوند، مانند پروتکل‌های ارتباطی، مسائل امنیتی و محدودیت‌های سخت افزاری. اگر به درستی با آن برخورد نشود، تصمیمات معماری ناکافی گرفته می شود.</a:t>
            </a:r>
            <a:endParaRPr lang="en-US" sz="2000" b="1" dirty="0">
              <a:solidFill>
                <a:srgbClr val="C00000"/>
              </a:solidFill>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14</a:t>
            </a:fld>
            <a:endParaRPr lang="en-US"/>
          </a:p>
        </p:txBody>
      </p:sp>
      <p:sp>
        <p:nvSpPr>
          <p:cNvPr id="4" name="Title 3"/>
          <p:cNvSpPr>
            <a:spLocks noGrp="1"/>
          </p:cNvSpPr>
          <p:nvPr>
            <p:ph type="title"/>
          </p:nvPr>
        </p:nvSpPr>
        <p:spPr>
          <a:xfrm>
            <a:off x="4561656" y="1709936"/>
            <a:ext cx="4114800" cy="566936"/>
          </a:xfrm>
        </p:spPr>
        <p:txBody>
          <a:bodyPr>
            <a:normAutofit/>
          </a:bodyPr>
          <a:lstStyle/>
          <a:p>
            <a:pPr algn="just" rtl="1"/>
            <a:r>
              <a:rPr lang="fa-IR" sz="2400" dirty="0" smtClean="0">
                <a:effectLst/>
                <a:cs typeface="+mn-cs"/>
              </a:rPr>
              <a:t>1-1 </a:t>
            </a:r>
            <a:r>
              <a:rPr lang="ar-SA" sz="2400" dirty="0" smtClean="0">
                <a:effectLst/>
                <a:cs typeface="+mn-cs"/>
              </a:rPr>
              <a:t>بیان </a:t>
            </a:r>
            <a:r>
              <a:rPr lang="ar-SA" sz="2400" dirty="0">
                <a:effectLst/>
                <a:cs typeface="+mn-cs"/>
              </a:rPr>
              <a:t>مساله </a:t>
            </a:r>
            <a:endParaRPr lang="en-US" sz="2400" dirty="0">
              <a:cs typeface="+mn-cs"/>
            </a:endParaRPr>
          </a:p>
        </p:txBody>
      </p:sp>
    </p:spTree>
    <p:extLst>
      <p:ext uri="{BB962C8B-B14F-4D97-AF65-F5344CB8AC3E}">
        <p14:creationId xmlns:p14="http://schemas.microsoft.com/office/powerpoint/2010/main" val="3184739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586403"/>
          </a:xfrm>
        </p:spPr>
        <p:txBody>
          <a:bodyPr>
            <a:noAutofit/>
          </a:bodyPr>
          <a:lstStyle/>
          <a:p>
            <a:pPr marL="109728" indent="0" algn="just" rtl="1">
              <a:lnSpc>
                <a:spcPct val="150000"/>
              </a:lnSpc>
              <a:buNone/>
            </a:pPr>
            <a:r>
              <a:rPr lang="ar-SA" sz="1800" dirty="0" smtClean="0">
                <a:cs typeface="B Lotus" pitchFamily="2" charset="-78"/>
              </a:rPr>
              <a:t> </a:t>
            </a:r>
            <a:r>
              <a:rPr lang="ar-SA" sz="1800" dirty="0">
                <a:cs typeface="B Lotus" pitchFamily="2" charset="-78"/>
              </a:rPr>
              <a:t>هدف اصلی این پایان‌نامه توسعه یک </a:t>
            </a:r>
            <a:r>
              <a:rPr lang="en-US" sz="1600" dirty="0">
                <a:latin typeface="Times New Roman" pitchFamily="18" charset="0"/>
                <a:cs typeface="Times New Roman" pitchFamily="18" charset="0"/>
              </a:rPr>
              <a:t>SRA</a:t>
            </a:r>
            <a:r>
              <a:rPr lang="en-US" sz="1800" dirty="0">
                <a:cs typeface="B Lotus" pitchFamily="2" charset="-78"/>
              </a:rPr>
              <a:t> </a:t>
            </a:r>
            <a:r>
              <a:rPr lang="fa-IR" sz="1800" dirty="0" smtClean="0">
                <a:cs typeface="B Lotus" pitchFamily="2" charset="-78"/>
              </a:rPr>
              <a:t> </a:t>
            </a:r>
            <a:r>
              <a:rPr lang="ar-SA" sz="1800" dirty="0" smtClean="0">
                <a:cs typeface="B Lotus" pitchFamily="2" charset="-78"/>
              </a:rPr>
              <a:t>برای </a:t>
            </a:r>
            <a:r>
              <a:rPr lang="ar-SA" sz="1800" dirty="0">
                <a:cs typeface="B Lotus" pitchFamily="2" charset="-78"/>
              </a:rPr>
              <a:t>یک زیرمجموعه خاص از دستگاه‌های آزمایشگاهی است که دستگاه‌های کنترل مایع نامیده می­شوند. این </a:t>
            </a:r>
            <a:r>
              <a:rPr lang="en-US" sz="1600" dirty="0">
                <a:latin typeface="Times New Roman" pitchFamily="18" charset="0"/>
                <a:cs typeface="Times New Roman" pitchFamily="18" charset="0"/>
              </a:rPr>
              <a:t>SAR</a:t>
            </a:r>
            <a:r>
              <a:rPr lang="en-US" sz="1800" dirty="0">
                <a:cs typeface="B Lotus" pitchFamily="2" charset="-78"/>
              </a:rPr>
              <a:t> </a:t>
            </a:r>
            <a:r>
              <a:rPr lang="fa-IR" sz="1800" dirty="0" smtClean="0">
                <a:cs typeface="B Lotus" pitchFamily="2" charset="-78"/>
              </a:rPr>
              <a:t> </a:t>
            </a:r>
            <a:r>
              <a:rPr lang="ar-SA" sz="1800" dirty="0" smtClean="0">
                <a:cs typeface="B Lotus" pitchFamily="2" charset="-78"/>
              </a:rPr>
              <a:t>باید </a:t>
            </a:r>
            <a:r>
              <a:rPr lang="ar-SA" sz="1800" dirty="0">
                <a:cs typeface="B Lotus" pitchFamily="2" charset="-78"/>
              </a:rPr>
              <a:t>به عنوان یک تسهیل‌کننده برای حصول معماری معینی از نرم‌افزار عمل کند. </a:t>
            </a:r>
            <a:r>
              <a:rPr lang="fa-IR" sz="1800" dirty="0">
                <a:cs typeface="B Lotus" pitchFamily="2" charset="-78"/>
              </a:rPr>
              <a:t>به عبارت دیگر، </a:t>
            </a:r>
            <a:r>
              <a:rPr lang="ar-SA" sz="1800" dirty="0">
                <a:cs typeface="B Lotus" pitchFamily="2" charset="-78"/>
              </a:rPr>
              <a:t>یک تسهیل‌ کننده </a:t>
            </a:r>
            <a:r>
              <a:rPr lang="en-US" sz="1600" dirty="0">
                <a:latin typeface="Times New Roman" pitchFamily="18" charset="0"/>
                <a:cs typeface="Times New Roman" pitchFamily="18" charset="0"/>
              </a:rPr>
              <a:t>SRA</a:t>
            </a:r>
            <a:r>
              <a:rPr lang="en-US" sz="1800" dirty="0">
                <a:cs typeface="B Lotus" pitchFamily="2" charset="-78"/>
              </a:rPr>
              <a:t> </a:t>
            </a:r>
            <a:r>
              <a:rPr lang="fa-IR" sz="1800" dirty="0" smtClean="0">
                <a:cs typeface="B Lotus" pitchFamily="2" charset="-78"/>
              </a:rPr>
              <a:t> </a:t>
            </a:r>
            <a:r>
              <a:rPr lang="ar-SA" sz="1800" dirty="0" smtClean="0">
                <a:cs typeface="B Lotus" pitchFamily="2" charset="-78"/>
              </a:rPr>
              <a:t>به </a:t>
            </a:r>
            <a:r>
              <a:rPr lang="ar-SA" sz="1800" dirty="0">
                <a:cs typeface="B Lotus" pitchFamily="2" charset="-78"/>
              </a:rPr>
              <a:t>عنوان پایه‌ای برای سیستم‌های آینده عمل می‌کند </a:t>
            </a:r>
            <a:r>
              <a:rPr lang="en-US" sz="1800" dirty="0">
                <a:cs typeface="B Lotus" pitchFamily="2" charset="-78"/>
              </a:rPr>
              <a:t>[</a:t>
            </a:r>
            <a:r>
              <a:rPr lang="en-US" sz="1600" dirty="0">
                <a:latin typeface="Times New Roman" pitchFamily="18" charset="0"/>
                <a:cs typeface="Times New Roman" pitchFamily="18" charset="0"/>
              </a:rPr>
              <a:t>CMV+09</a:t>
            </a:r>
            <a:r>
              <a:rPr lang="en-US" sz="1800" dirty="0">
                <a:cs typeface="B Lotus" pitchFamily="2" charset="-78"/>
              </a:rPr>
              <a:t>]</a:t>
            </a:r>
            <a:r>
              <a:rPr lang="fa-IR" sz="1800" dirty="0">
                <a:cs typeface="B Lotus" pitchFamily="2" charset="-78"/>
              </a:rPr>
              <a:t>.</a:t>
            </a:r>
            <a:r>
              <a:rPr lang="ar-SA" sz="1800" dirty="0">
                <a:cs typeface="B Lotus" pitchFamily="2" charset="-78"/>
              </a:rPr>
              <a:t> این یک نقطه شروع برای معماران است تا از نوآوری مجدد و اعتبارسنجی مجدد سناریوهای مشترک و ویژگی‌های کیفی در یک دامنه خاص جلوگیری کنند </a:t>
            </a:r>
            <a:r>
              <a:rPr lang="en-US" sz="1800" dirty="0">
                <a:cs typeface="B Lotus" pitchFamily="2" charset="-78"/>
              </a:rPr>
              <a:t>[</a:t>
            </a:r>
            <a:r>
              <a:rPr lang="en-US" sz="1600" dirty="0">
                <a:latin typeface="Times New Roman" pitchFamily="18" charset="0"/>
                <a:cs typeface="Times New Roman" pitchFamily="18" charset="0"/>
              </a:rPr>
              <a:t>CMV+09</a:t>
            </a:r>
            <a:r>
              <a:rPr lang="en-US" sz="1800" dirty="0">
                <a:cs typeface="B Lotus" pitchFamily="2" charset="-78"/>
              </a:rPr>
              <a:t>]</a:t>
            </a:r>
            <a:r>
              <a:rPr lang="fa-IR" sz="1800" dirty="0">
                <a:cs typeface="B Lotus" pitchFamily="2" charset="-78"/>
              </a:rPr>
              <a:t>.</a:t>
            </a:r>
            <a:r>
              <a:rPr lang="ar-SA" sz="1800" dirty="0">
                <a:cs typeface="B Lotus" pitchFamily="2" charset="-78"/>
              </a:rPr>
              <a:t> یک </a:t>
            </a:r>
            <a:r>
              <a:rPr lang="en-US" sz="1600" dirty="0">
                <a:latin typeface="Times New Roman" pitchFamily="18" charset="0"/>
                <a:cs typeface="Times New Roman" pitchFamily="18" charset="0"/>
              </a:rPr>
              <a:t>SRA</a:t>
            </a:r>
            <a:r>
              <a:rPr lang="en-US" sz="1800" dirty="0">
                <a:cs typeface="B Lotus" pitchFamily="2" charset="-78"/>
              </a:rPr>
              <a:t> </a:t>
            </a:r>
            <a:r>
              <a:rPr lang="ar-SA" sz="1800" dirty="0">
                <a:cs typeface="B Lotus" pitchFamily="2" charset="-78"/>
              </a:rPr>
              <a:t>باید تمام سناریوهای مشترک و ویژگی‌های کیفی یک زیرمجموعه دستگاه آزمایشگاهی را پوشش دهد. در صورت نیاز، باید به راحتی برای تطبیق  با یک دستگاه خاص و ساخت  معماری مشخص نرم‌افزاری سازگار شود . </a:t>
            </a:r>
            <a:r>
              <a:rPr lang="en-US" sz="1800" dirty="0">
                <a:cs typeface="B Lotus" pitchFamily="2" charset="-78"/>
              </a:rPr>
              <a:t>​</a:t>
            </a:r>
          </a:p>
        </p:txBody>
      </p:sp>
      <p:sp>
        <p:nvSpPr>
          <p:cNvPr id="3" name="Slide Number Placeholder 2"/>
          <p:cNvSpPr>
            <a:spLocks noGrp="1"/>
          </p:cNvSpPr>
          <p:nvPr>
            <p:ph type="sldNum" sz="quarter" idx="12"/>
          </p:nvPr>
        </p:nvSpPr>
        <p:spPr>
          <a:xfrm>
            <a:off x="8100392" y="6093296"/>
            <a:ext cx="581784" cy="365125"/>
          </a:xfrm>
        </p:spPr>
        <p:txBody>
          <a:bodyPr/>
          <a:lstStyle/>
          <a:p>
            <a:fld id="{CD06A7E7-55D2-4AAF-9D6C-048C8DE1A245}" type="slidenum">
              <a:rPr lang="en-US" smtClean="0"/>
              <a:pPr/>
              <a:t>15</a:t>
            </a:fld>
            <a:endParaRPr lang="en-US" dirty="0"/>
          </a:p>
        </p:txBody>
      </p:sp>
      <p:sp>
        <p:nvSpPr>
          <p:cNvPr id="4" name="Title 3"/>
          <p:cNvSpPr>
            <a:spLocks noGrp="1"/>
          </p:cNvSpPr>
          <p:nvPr>
            <p:ph type="title"/>
          </p:nvPr>
        </p:nvSpPr>
        <p:spPr>
          <a:xfrm>
            <a:off x="4572000" y="1565920"/>
            <a:ext cx="4114800" cy="638944"/>
          </a:xfrm>
        </p:spPr>
        <p:txBody>
          <a:bodyPr>
            <a:noAutofit/>
          </a:bodyPr>
          <a:lstStyle/>
          <a:p>
            <a:pPr algn="r" rtl="1"/>
            <a:r>
              <a:rPr lang="fa-IR" sz="2800" dirty="0" smtClean="0">
                <a:solidFill>
                  <a:schemeClr val="accent1">
                    <a:lumMod val="75000"/>
                  </a:schemeClr>
                </a:solidFill>
                <a:effectLst/>
                <a:cs typeface="B Titr" pitchFamily="2" charset="-78"/>
              </a:rPr>
              <a:t>2.1 هدف</a:t>
            </a:r>
            <a:r>
              <a:rPr lang="fa-IR" sz="2800" dirty="0" smtClean="0">
                <a:effectLst/>
              </a:rPr>
              <a:t>:</a:t>
            </a:r>
            <a:endParaRPr lang="en-US" sz="2800" dirty="0">
              <a:effectLst/>
            </a:endParaRPr>
          </a:p>
        </p:txBody>
      </p:sp>
    </p:spTree>
    <p:extLst>
      <p:ext uri="{BB962C8B-B14F-4D97-AF65-F5344CB8AC3E}">
        <p14:creationId xmlns:p14="http://schemas.microsoft.com/office/powerpoint/2010/main" val="562646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586403"/>
          </a:xfrm>
        </p:spPr>
        <p:txBody>
          <a:bodyPr>
            <a:noAutofit/>
          </a:bodyPr>
          <a:lstStyle/>
          <a:p>
            <a:pPr marL="109728" indent="0" algn="just" rtl="1">
              <a:lnSpc>
                <a:spcPct val="150000"/>
              </a:lnSpc>
              <a:buNone/>
            </a:pPr>
            <a:r>
              <a:rPr lang="ar-SA" sz="2000" dirty="0">
                <a:cs typeface="B Lotus" pitchFamily="2" charset="-78"/>
              </a:rPr>
              <a:t> با این حال، قبل از معرفی یک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برای </a:t>
            </a:r>
            <a:r>
              <a:rPr lang="ar-SA" sz="2000" dirty="0">
                <a:cs typeface="B Lotus" pitchFamily="2" charset="-78"/>
              </a:rPr>
              <a:t>زیرمجموعه دستگاه آزمایشگاهی، معماری‌های مختلف باید در برابر یکدیگر مقایسه شوند. این کار با استفاده از یک روش ارزیابی مشخص برای ارزیابی معماران و به دست آوردن مناسب‌ترین روش انجام خواهد شد. روش ارزیابی نشان می‌دهد که آیا یک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برای </a:t>
            </a:r>
            <a:r>
              <a:rPr lang="ar-SA" sz="2000" dirty="0">
                <a:cs typeface="B Lotus" pitchFamily="2" charset="-78"/>
              </a:rPr>
              <a:t>یک حوزه قابل‌اجرا است و آیا سناریوهای رایج و ویژگی‌های کیفیت را پوشش می‌دهد. علاوه بر این، بسته به ارزیابی </a:t>
            </a:r>
            <a:r>
              <a:rPr lang="en-US" sz="1600" dirty="0">
                <a:latin typeface="Times New Roman" pitchFamily="18" charset="0"/>
                <a:cs typeface="Times New Roman" pitchFamily="18" charset="0"/>
              </a:rPr>
              <a:t>SRA</a:t>
            </a:r>
            <a:r>
              <a:rPr lang="ar-SA" sz="2000" dirty="0">
                <a:cs typeface="B Lotus" pitchFamily="2" charset="-78"/>
              </a:rPr>
              <a:t>، ممکن است چندین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برای </a:t>
            </a:r>
            <a:r>
              <a:rPr lang="ar-SA" sz="2000" dirty="0">
                <a:cs typeface="B Lotus" pitchFamily="2" charset="-78"/>
              </a:rPr>
              <a:t>استفاده در حوزه‌های مختلف دستگاه آزمایشگاهی معرفی شوند. به دلیل نیاز به مقایسه معماری، روش ارزیابی برای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در </a:t>
            </a:r>
            <a:r>
              <a:rPr lang="ar-SA" sz="2000" dirty="0">
                <a:cs typeface="B Lotus" pitchFamily="2" charset="-78"/>
              </a:rPr>
              <a:t>این پایان‌نامه معرفی خواهد شد. </a:t>
            </a:r>
            <a:r>
              <a:rPr lang="en-US" sz="2000" dirty="0">
                <a:cs typeface="B Lotus" pitchFamily="2" charset="-78"/>
              </a:rPr>
              <a:t>​</a:t>
            </a:r>
          </a:p>
        </p:txBody>
      </p:sp>
      <p:sp>
        <p:nvSpPr>
          <p:cNvPr id="3" name="Slide Number Placeholder 2"/>
          <p:cNvSpPr>
            <a:spLocks noGrp="1"/>
          </p:cNvSpPr>
          <p:nvPr>
            <p:ph type="sldNum" sz="quarter" idx="12"/>
          </p:nvPr>
        </p:nvSpPr>
        <p:spPr>
          <a:xfrm>
            <a:off x="8100392" y="6093296"/>
            <a:ext cx="581784" cy="365125"/>
          </a:xfrm>
        </p:spPr>
        <p:txBody>
          <a:bodyPr/>
          <a:lstStyle/>
          <a:p>
            <a:fld id="{CD06A7E7-55D2-4AAF-9D6C-048C8DE1A245}" type="slidenum">
              <a:rPr lang="en-US" smtClean="0"/>
              <a:pPr/>
              <a:t>16</a:t>
            </a:fld>
            <a:endParaRPr lang="en-US" dirty="0"/>
          </a:p>
        </p:txBody>
      </p:sp>
      <p:sp>
        <p:nvSpPr>
          <p:cNvPr id="4" name="Title 3"/>
          <p:cNvSpPr>
            <a:spLocks noGrp="1"/>
          </p:cNvSpPr>
          <p:nvPr>
            <p:ph type="title"/>
          </p:nvPr>
        </p:nvSpPr>
        <p:spPr>
          <a:xfrm>
            <a:off x="4572000" y="1565920"/>
            <a:ext cx="4114800" cy="638944"/>
          </a:xfrm>
        </p:spPr>
        <p:txBody>
          <a:bodyPr>
            <a:noAutofit/>
          </a:bodyPr>
          <a:lstStyle/>
          <a:p>
            <a:pPr algn="r" rtl="1"/>
            <a:r>
              <a:rPr lang="fa-IR" sz="2800" dirty="0" smtClean="0">
                <a:solidFill>
                  <a:schemeClr val="accent1">
                    <a:lumMod val="75000"/>
                  </a:schemeClr>
                </a:solidFill>
                <a:effectLst/>
                <a:cs typeface="B Titr" pitchFamily="2" charset="-78"/>
              </a:rPr>
              <a:t>2.1 هدف</a:t>
            </a:r>
            <a:r>
              <a:rPr lang="fa-IR" sz="2800" dirty="0" smtClean="0">
                <a:effectLst/>
              </a:rPr>
              <a:t>:</a:t>
            </a:r>
            <a:endParaRPr lang="en-US" sz="2800" dirty="0">
              <a:effectLst/>
            </a:endParaRPr>
          </a:p>
        </p:txBody>
      </p:sp>
    </p:spTree>
    <p:extLst>
      <p:ext uri="{BB962C8B-B14F-4D97-AF65-F5344CB8AC3E}">
        <p14:creationId xmlns:p14="http://schemas.microsoft.com/office/powerpoint/2010/main" val="3988724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586403"/>
          </a:xfrm>
        </p:spPr>
        <p:txBody>
          <a:bodyPr>
            <a:noAutofit/>
          </a:bodyPr>
          <a:lstStyle/>
          <a:p>
            <a:pPr marL="109728" indent="0" algn="just" rtl="1">
              <a:lnSpc>
                <a:spcPct val="150000"/>
              </a:lnSpc>
              <a:buNone/>
            </a:pPr>
            <a:r>
              <a:rPr lang="ar-SA" sz="2000" b="1" dirty="0">
                <a:cs typeface="B Lotus" pitchFamily="2" charset="-78"/>
              </a:rPr>
              <a:t>برای رسیدن به این هدف، باید به دو سوال تحقیق پاسخ داده شود. اینها عبارتند از: </a:t>
            </a:r>
            <a:endParaRPr lang="fa-IR" sz="2000" b="1" dirty="0" smtClean="0">
              <a:cs typeface="B Lotus" pitchFamily="2" charset="-78"/>
            </a:endParaRPr>
          </a:p>
          <a:p>
            <a:pPr lvl="0" algn="just" rtl="1">
              <a:lnSpc>
                <a:spcPct val="150000"/>
              </a:lnSpc>
            </a:pPr>
            <a:r>
              <a:rPr lang="en-US" sz="2000" b="1" dirty="0">
                <a:latin typeface="Times New Roman" pitchFamily="18" charset="0"/>
                <a:cs typeface="B Lotus" pitchFamily="2" charset="-78"/>
              </a:rPr>
              <a:t>RQ1</a:t>
            </a:r>
            <a:r>
              <a:rPr lang="fa-IR" sz="2000" dirty="0">
                <a:cs typeface="B Lotus" pitchFamily="2" charset="-78"/>
              </a:rPr>
              <a:t>: </a:t>
            </a:r>
            <a:r>
              <a:rPr lang="ar-SA" sz="2000" dirty="0">
                <a:cs typeface="B Lotus" pitchFamily="2" charset="-78"/>
              </a:rPr>
              <a:t>آیا یک روش ارزیابی معین وجود دارد که بتواند برای ارزیابی </a:t>
            </a:r>
            <a:r>
              <a:rPr lang="en-US" sz="1600" dirty="0">
                <a:latin typeface="Times New Roman" pitchFamily="18" charset="0"/>
                <a:cs typeface="Times New Roman" pitchFamily="18" charset="0"/>
              </a:rPr>
              <a:t>SRA</a:t>
            </a:r>
            <a:r>
              <a:rPr lang="en-US" sz="2000" dirty="0">
                <a:cs typeface="B Lotus" pitchFamily="2" charset="-78"/>
              </a:rPr>
              <a:t> </a:t>
            </a:r>
            <a:r>
              <a:rPr lang="fa-IR" sz="2000" dirty="0">
                <a:cs typeface="B Lotus" pitchFamily="2" charset="-78"/>
              </a:rPr>
              <a:t> </a:t>
            </a:r>
            <a:r>
              <a:rPr lang="ar-SA" sz="2000" dirty="0">
                <a:cs typeface="B Lotus" pitchFamily="2" charset="-78"/>
              </a:rPr>
              <a:t>در دستگاه‌های آزمایشگاهی استفاده شود؟ آیا روش‌های موجود می‌توانند برای داشتن تناسب با این مورد خاص سازگار شوند؟ </a:t>
            </a:r>
            <a:r>
              <a:rPr lang="en-US" sz="2000" dirty="0">
                <a:cs typeface="B Lotus" pitchFamily="2" charset="-78"/>
              </a:rPr>
              <a:t>​</a:t>
            </a:r>
          </a:p>
          <a:p>
            <a:pPr lvl="0" algn="just" rtl="1">
              <a:lnSpc>
                <a:spcPct val="150000"/>
              </a:lnSpc>
            </a:pPr>
            <a:r>
              <a:rPr lang="en-US" sz="2000" b="1" dirty="0">
                <a:latin typeface="Times New Roman" pitchFamily="18" charset="0"/>
                <a:cs typeface="B Lotus" pitchFamily="2" charset="-78"/>
              </a:rPr>
              <a:t>RQ2</a:t>
            </a:r>
            <a:r>
              <a:rPr lang="ar-SA" sz="2000" dirty="0">
                <a:cs typeface="B Lotus" pitchFamily="2" charset="-78"/>
              </a:rPr>
              <a:t>: یک </a:t>
            </a:r>
            <a:r>
              <a:rPr lang="en-US" sz="2000" dirty="0">
                <a:latin typeface="Times New Roman" pitchFamily="18" charset="0"/>
                <a:cs typeface="B Lotus" pitchFamily="2" charset="-78"/>
              </a:rPr>
              <a:t>SRA</a:t>
            </a:r>
            <a:r>
              <a:rPr lang="en-US" sz="2000" dirty="0">
                <a:cs typeface="B Lotus" pitchFamily="2" charset="-78"/>
              </a:rPr>
              <a:t> </a:t>
            </a:r>
            <a:r>
              <a:rPr lang="fa-IR" sz="2000" dirty="0">
                <a:cs typeface="B Lotus" pitchFamily="2" charset="-78"/>
              </a:rPr>
              <a:t> </a:t>
            </a:r>
            <a:r>
              <a:rPr lang="ar-SA" sz="2000" dirty="0">
                <a:cs typeface="B Lotus" pitchFamily="2" charset="-78"/>
              </a:rPr>
              <a:t>مناسب برای دستگاه‌های جابجایی مایعات، که با روش ارزیابی از قبل تعیین‌شده اندازه‌گیری می‌شود، چیست؟ </a:t>
            </a:r>
            <a:r>
              <a:rPr lang="en-US" sz="2000" dirty="0">
                <a:cs typeface="B Lotus" pitchFamily="2" charset="-78"/>
              </a:rPr>
              <a:t>​</a:t>
            </a:r>
          </a:p>
          <a:p>
            <a:pPr marL="109728" indent="0" algn="just" rtl="1">
              <a:lnSpc>
                <a:spcPct val="150000"/>
              </a:lnSpc>
              <a:buNone/>
            </a:pPr>
            <a:endParaRPr lang="en-US" sz="1800" dirty="0">
              <a:cs typeface="B Lotus" pitchFamily="2" charset="-78"/>
            </a:endParaRPr>
          </a:p>
        </p:txBody>
      </p:sp>
      <p:sp>
        <p:nvSpPr>
          <p:cNvPr id="3" name="Slide Number Placeholder 2"/>
          <p:cNvSpPr>
            <a:spLocks noGrp="1"/>
          </p:cNvSpPr>
          <p:nvPr>
            <p:ph type="sldNum" sz="quarter" idx="12"/>
          </p:nvPr>
        </p:nvSpPr>
        <p:spPr>
          <a:xfrm>
            <a:off x="8100392" y="6093296"/>
            <a:ext cx="581784" cy="365125"/>
          </a:xfrm>
        </p:spPr>
        <p:txBody>
          <a:bodyPr/>
          <a:lstStyle/>
          <a:p>
            <a:fld id="{CD06A7E7-55D2-4AAF-9D6C-048C8DE1A245}" type="slidenum">
              <a:rPr lang="en-US" smtClean="0"/>
              <a:pPr/>
              <a:t>17</a:t>
            </a:fld>
            <a:endParaRPr lang="en-US" dirty="0"/>
          </a:p>
        </p:txBody>
      </p:sp>
      <p:sp>
        <p:nvSpPr>
          <p:cNvPr id="4" name="Title 3"/>
          <p:cNvSpPr>
            <a:spLocks noGrp="1"/>
          </p:cNvSpPr>
          <p:nvPr>
            <p:ph type="title"/>
          </p:nvPr>
        </p:nvSpPr>
        <p:spPr>
          <a:xfrm>
            <a:off x="4572000" y="1565920"/>
            <a:ext cx="4114800" cy="638944"/>
          </a:xfrm>
        </p:spPr>
        <p:txBody>
          <a:bodyPr>
            <a:noAutofit/>
          </a:bodyPr>
          <a:lstStyle/>
          <a:p>
            <a:pPr algn="r" rtl="1"/>
            <a:r>
              <a:rPr lang="fa-IR" sz="2800" dirty="0" smtClean="0">
                <a:solidFill>
                  <a:schemeClr val="accent1">
                    <a:lumMod val="75000"/>
                  </a:schemeClr>
                </a:solidFill>
                <a:effectLst/>
                <a:cs typeface="B Titr" pitchFamily="2" charset="-78"/>
              </a:rPr>
              <a:t>2.1 هدف</a:t>
            </a:r>
            <a:r>
              <a:rPr lang="fa-IR" sz="2800" dirty="0" smtClean="0">
                <a:effectLst/>
              </a:rPr>
              <a:t>:</a:t>
            </a:r>
            <a:endParaRPr lang="en-US" sz="2800" dirty="0">
              <a:effectLst/>
            </a:endParaRPr>
          </a:p>
        </p:txBody>
      </p:sp>
    </p:spTree>
    <p:extLst>
      <p:ext uri="{BB962C8B-B14F-4D97-AF65-F5344CB8AC3E}">
        <p14:creationId xmlns:p14="http://schemas.microsoft.com/office/powerpoint/2010/main" val="3010281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76872"/>
            <a:ext cx="8229600" cy="3600400"/>
          </a:xfrm>
        </p:spPr>
        <p:txBody>
          <a:bodyPr>
            <a:normAutofit fontScale="62500" lnSpcReduction="20000"/>
          </a:bodyPr>
          <a:lstStyle/>
          <a:p>
            <a:pPr marL="109728" indent="0" algn="just" rtl="1">
              <a:lnSpc>
                <a:spcPct val="170000"/>
              </a:lnSpc>
              <a:buNone/>
            </a:pPr>
            <a:r>
              <a:rPr lang="ar-SA" dirty="0">
                <a:cs typeface="B Lotus" pitchFamily="2" charset="-78"/>
              </a:rPr>
              <a:t> نقش این پایان‌نامه از عوامل متعددی ناشی می‌شود.</a:t>
            </a:r>
            <a:r>
              <a:rPr lang="fa-IR" dirty="0" smtClean="0">
                <a:cs typeface="B Lotus" pitchFamily="2" charset="-78"/>
              </a:rPr>
              <a:t> </a:t>
            </a:r>
          </a:p>
          <a:p>
            <a:pPr algn="just" rtl="1">
              <a:lnSpc>
                <a:spcPct val="170000"/>
              </a:lnSpc>
            </a:pPr>
            <a:r>
              <a:rPr lang="ar-SA" dirty="0">
                <a:cs typeface="B Lotus" pitchFamily="2" charset="-78"/>
              </a:rPr>
              <a:t>اولین مورد، حل زمان‌بر طراحی و توسعه نرم‌افزارهای دستگاه‌های آزمایشگاهی است که شرکت‌ها با آن مواجه هستند و مبنایی برای نحوه پیاده‌سازی اتوماسیون، اتصال ابری و دسترسی از راه دور برای دستگاه‌های آزمایشگاهی فراهم می‌کند. مقالات زیادی وجود ندارد که در مورد معماری نرم‌افزار دستگاه‌های آزمایشگاهی صحبت می‌کند، به‌طور خاص، صحبت‌های بسیار کمی در مورد دستگاه‌های انتقال مایعات وجود دارد.</a:t>
            </a:r>
            <a:endParaRPr lang="en-US" dirty="0">
              <a:cs typeface="B Lotus" pitchFamily="2" charset="-78"/>
            </a:endParaRPr>
          </a:p>
          <a:p>
            <a:pPr algn="just" rtl="1">
              <a:lnSpc>
                <a:spcPct val="170000"/>
              </a:lnSpc>
            </a:pPr>
            <a:r>
              <a:rPr lang="en-US" dirty="0">
                <a:cs typeface="B Lotus" pitchFamily="2" charset="-78"/>
              </a:rPr>
              <a:t> </a:t>
            </a:r>
            <a:r>
              <a:rPr lang="ar-SA" dirty="0">
                <a:cs typeface="B Lotus" pitchFamily="2" charset="-78"/>
              </a:rPr>
              <a:t>سهم دوم پر کردن شکاف تحقیقاتی است که با روش‌های ارزیابی معماری پیدا می‌شود. مقالات زیادی در مورد چگونگی ارزیابی معماری‌های مرجع یا ارائه یک روش ارزیابی که به سمت طراحی و تجزیه و تحلیل یک معماری مرجع است، بحث نمی‌کنند.. </a:t>
            </a:r>
            <a:endParaRPr lang="en-US" dirty="0">
              <a:cs typeface="B Lotus" pitchFamily="2" charset="-78"/>
            </a:endParaRPr>
          </a:p>
        </p:txBody>
      </p:sp>
      <p:sp>
        <p:nvSpPr>
          <p:cNvPr id="3" name="Slide Number Placeholder 2"/>
          <p:cNvSpPr>
            <a:spLocks noGrp="1"/>
          </p:cNvSpPr>
          <p:nvPr>
            <p:ph type="sldNum" sz="quarter" idx="12"/>
          </p:nvPr>
        </p:nvSpPr>
        <p:spPr>
          <a:xfrm>
            <a:off x="8172400" y="6237312"/>
            <a:ext cx="552600" cy="365125"/>
          </a:xfrm>
        </p:spPr>
        <p:txBody>
          <a:bodyPr/>
          <a:lstStyle/>
          <a:p>
            <a:fld id="{CD06A7E7-55D2-4AAF-9D6C-048C8DE1A245}" type="slidenum">
              <a:rPr lang="en-US" smtClean="0"/>
              <a:pPr/>
              <a:t>18</a:t>
            </a:fld>
            <a:endParaRPr lang="en-US" dirty="0"/>
          </a:p>
        </p:txBody>
      </p:sp>
      <p:sp>
        <p:nvSpPr>
          <p:cNvPr id="4" name="Title 3"/>
          <p:cNvSpPr>
            <a:spLocks noGrp="1"/>
          </p:cNvSpPr>
          <p:nvPr>
            <p:ph type="title"/>
          </p:nvPr>
        </p:nvSpPr>
        <p:spPr>
          <a:xfrm>
            <a:off x="4499992" y="1421904"/>
            <a:ext cx="4186808" cy="710952"/>
          </a:xfrm>
        </p:spPr>
        <p:txBody>
          <a:bodyPr>
            <a:normAutofit/>
          </a:bodyPr>
          <a:lstStyle/>
          <a:p>
            <a:pPr algn="r" rtl="1"/>
            <a:r>
              <a:rPr lang="fa-IR" sz="2800" dirty="0" smtClean="0">
                <a:effectLst/>
              </a:rPr>
              <a:t>3.1  </a:t>
            </a:r>
            <a:r>
              <a:rPr lang="ar-SA" sz="2800" dirty="0" smtClean="0">
                <a:effectLst/>
              </a:rPr>
              <a:t>روش </a:t>
            </a:r>
            <a:r>
              <a:rPr lang="ar-SA" sz="2800" dirty="0">
                <a:effectLst/>
              </a:rPr>
              <a:t>تحقیق و </a:t>
            </a:r>
            <a:r>
              <a:rPr lang="ar-SA" sz="2800" dirty="0" smtClean="0">
                <a:effectLst/>
              </a:rPr>
              <a:t>مشارکت</a:t>
            </a:r>
            <a:endParaRPr lang="en-US" sz="2800" dirty="0"/>
          </a:p>
        </p:txBody>
      </p:sp>
    </p:spTree>
    <p:extLst>
      <p:ext uri="{BB962C8B-B14F-4D97-AF65-F5344CB8AC3E}">
        <p14:creationId xmlns:p14="http://schemas.microsoft.com/office/powerpoint/2010/main" val="468831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19</a:t>
            </a:fld>
            <a:endParaRPr lang="en-US"/>
          </a:p>
        </p:txBody>
      </p:sp>
      <p:sp>
        <p:nvSpPr>
          <p:cNvPr id="4" name="Title 3"/>
          <p:cNvSpPr>
            <a:spLocks noGrp="1"/>
          </p:cNvSpPr>
          <p:nvPr>
            <p:ph type="title"/>
          </p:nvPr>
        </p:nvSpPr>
        <p:spPr>
          <a:xfrm>
            <a:off x="2483768" y="1421904"/>
            <a:ext cx="4320480" cy="710952"/>
          </a:xfrm>
        </p:spPr>
        <p:txBody>
          <a:bodyPr>
            <a:normAutofit/>
          </a:bodyPr>
          <a:lstStyle/>
          <a:p>
            <a:pPr algn="ctr" rtl="1"/>
            <a:r>
              <a:rPr lang="ar-SA" sz="1600" dirty="0">
                <a:effectLst/>
              </a:rPr>
              <a:t>شکل </a:t>
            </a:r>
            <a:r>
              <a:rPr lang="fa-IR" sz="1600" dirty="0">
                <a:effectLst/>
              </a:rPr>
              <a:t>۱-۱: </a:t>
            </a:r>
            <a:r>
              <a:rPr lang="ar-SA" sz="1600" dirty="0">
                <a:effectLst/>
              </a:rPr>
              <a:t>متدولوژی  تحقیق</a:t>
            </a:r>
            <a:endParaRPr lang="en-US" sz="1600" dirty="0">
              <a:effectLst/>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840" y="2060848"/>
            <a:ext cx="2899506" cy="4104456"/>
          </a:xfrm>
          <a:prstGeom prst="rect">
            <a:avLst/>
          </a:prstGeom>
          <a:noFill/>
          <a:ln>
            <a:noFill/>
          </a:ln>
        </p:spPr>
      </p:pic>
    </p:spTree>
    <p:extLst>
      <p:ext uri="{BB962C8B-B14F-4D97-AF65-F5344CB8AC3E}">
        <p14:creationId xmlns:p14="http://schemas.microsoft.com/office/powerpoint/2010/main" val="1059430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2</a:t>
            </a:fld>
            <a:endParaRPr lang="en-US"/>
          </a:p>
        </p:txBody>
      </p:sp>
      <p:sp>
        <p:nvSpPr>
          <p:cNvPr id="4" name="Title 3"/>
          <p:cNvSpPr>
            <a:spLocks noGrp="1"/>
          </p:cNvSpPr>
          <p:nvPr>
            <p:ph type="title"/>
          </p:nvPr>
        </p:nvSpPr>
        <p:spPr/>
        <p:txBody>
          <a:bodyPr/>
          <a:lstStyle/>
          <a:p>
            <a:endParaRPr lang="en-US"/>
          </a:p>
        </p:txBody>
      </p:sp>
      <p:pic>
        <p:nvPicPr>
          <p:cNvPr id="5" name="Content Placeholder 4" descr="Description: Description: Description: Description: Description: Description: Description: Description: bism2"/>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89232" y="1412776"/>
            <a:ext cx="5563087" cy="4104456"/>
          </a:xfrm>
          <a:prstGeom prst="rect">
            <a:avLst/>
          </a:prstGeom>
          <a:noFill/>
          <a:ln>
            <a:noFill/>
          </a:ln>
        </p:spPr>
      </p:pic>
    </p:spTree>
    <p:extLst>
      <p:ext uri="{BB962C8B-B14F-4D97-AF65-F5344CB8AC3E}">
        <p14:creationId xmlns:p14="http://schemas.microsoft.com/office/powerpoint/2010/main" val="2877988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just" rtl="1">
              <a:lnSpc>
                <a:spcPct val="160000"/>
              </a:lnSpc>
              <a:buNone/>
            </a:pPr>
            <a:r>
              <a:rPr lang="ar-SA" sz="2000" dirty="0">
                <a:cs typeface="B Lotus" pitchFamily="2" charset="-78"/>
              </a:rPr>
              <a:t> یک مشکل رایج برای مساله اتوماسیون در آزمایشگاه‌ها وجود دارد </a:t>
            </a:r>
            <a:r>
              <a:rPr lang="en-US" sz="2000" dirty="0">
                <a:cs typeface="B Lotus" pitchFamily="2" charset="-78"/>
              </a:rPr>
              <a:t>[</a:t>
            </a:r>
            <a:r>
              <a:rPr lang="en-US" sz="1700" dirty="0">
                <a:latin typeface="Times New Roman" pitchFamily="18" charset="0"/>
                <a:cs typeface="Times New Roman" pitchFamily="18" charset="0"/>
              </a:rPr>
              <a:t>KYZC12</a:t>
            </a:r>
            <a:r>
              <a:rPr lang="en-US" sz="2000" dirty="0">
                <a:cs typeface="B Lotus" pitchFamily="2" charset="-78"/>
              </a:rPr>
              <a:t>]</a:t>
            </a:r>
            <a:r>
              <a:rPr lang="fa-IR" sz="2000" dirty="0">
                <a:cs typeface="B Lotus" pitchFamily="2" charset="-78"/>
              </a:rPr>
              <a:t>. </a:t>
            </a:r>
            <a:r>
              <a:rPr lang="ar-SA" sz="2000" dirty="0">
                <a:cs typeface="B Lotus" pitchFamily="2" charset="-78"/>
              </a:rPr>
              <a:t>در این آزمایشگاه­ها معمولا سیستم‌ها بدون در نظر گرفتن ادغام با </a:t>
            </a:r>
            <a:r>
              <a:rPr lang="fa-IR" sz="2000" dirty="0">
                <a:cs typeface="B Lotus" pitchFamily="2" charset="-78"/>
              </a:rPr>
              <a:t>سایر </a:t>
            </a:r>
            <a:r>
              <a:rPr lang="ar-SA" sz="2000" dirty="0">
                <a:cs typeface="B Lotus" pitchFamily="2" charset="-78"/>
              </a:rPr>
              <a:t>سیستم‌ها یا دستگاه‌های دیگر طراحی می‌شوند</a:t>
            </a:r>
            <a:r>
              <a:rPr lang="en-US" sz="1700" dirty="0">
                <a:latin typeface="Times New Roman" pitchFamily="18" charset="0"/>
                <a:cs typeface="Times New Roman" pitchFamily="18" charset="0"/>
              </a:rPr>
              <a:t>[KYZC12</a:t>
            </a:r>
            <a:r>
              <a:rPr lang="en-US" sz="2000" dirty="0">
                <a:cs typeface="B Lotus" pitchFamily="2" charset="-78"/>
              </a:rPr>
              <a:t>]</a:t>
            </a:r>
            <a:r>
              <a:rPr lang="ar-SA" sz="2000" dirty="0">
                <a:cs typeface="B Lotus" pitchFamily="2" charset="-78"/>
              </a:rPr>
              <a:t>. این امر می‌تواند تلاش برای ادغام سیستم‌های مختلف با یکدیگر را بسیار پیچیده­تر کند. برخی تحقیقات برای استانداردسازی ارتباطات و داده‌ها بین دستگاه‌های آزمایشگاهی انجام شده‌است </a:t>
            </a:r>
            <a:r>
              <a:rPr lang="en-US" sz="2000" dirty="0">
                <a:cs typeface="B Lotus" pitchFamily="2" charset="-78"/>
              </a:rPr>
              <a:t>[</a:t>
            </a:r>
            <a:r>
              <a:rPr lang="en-US" sz="1700" dirty="0">
                <a:latin typeface="Times New Roman" pitchFamily="18" charset="0"/>
                <a:cs typeface="Times New Roman" pitchFamily="18" charset="0"/>
              </a:rPr>
              <a:t>20</a:t>
            </a:r>
            <a:r>
              <a:rPr lang="en-US" sz="2000" dirty="0">
                <a:cs typeface="B Lotus" pitchFamily="2" charset="-78"/>
              </a:rPr>
              <a:t>] [</a:t>
            </a:r>
            <a:r>
              <a:rPr lang="en-US" sz="1700" dirty="0">
                <a:latin typeface="Times New Roman" pitchFamily="18" charset="0"/>
                <a:cs typeface="Times New Roman" pitchFamily="18" charset="0"/>
              </a:rPr>
              <a:t>PSL+20</a:t>
            </a:r>
            <a:r>
              <a:rPr lang="en-US" sz="2000" dirty="0">
                <a:cs typeface="B Lotus" pitchFamily="2" charset="-78"/>
              </a:rPr>
              <a:t>]</a:t>
            </a:r>
            <a:r>
              <a:rPr lang="fa-IR" sz="2000" dirty="0">
                <a:cs typeface="B Lotus" pitchFamily="2" charset="-78"/>
              </a:rPr>
              <a:t>. </a:t>
            </a:r>
            <a:r>
              <a:rPr lang="ar-SA" sz="2000" dirty="0">
                <a:cs typeface="B Lotus" pitchFamily="2" charset="-78"/>
              </a:rPr>
              <a:t>یکی از معروف</a:t>
            </a:r>
            <a:r>
              <a:rPr lang="fa-IR" sz="2000" dirty="0">
                <a:cs typeface="B Lotus" pitchFamily="2" charset="-78"/>
              </a:rPr>
              <a:t>‌</a:t>
            </a:r>
            <a:r>
              <a:rPr lang="ar-SA" sz="2000" dirty="0">
                <a:cs typeface="B Lotus" pitchFamily="2" charset="-78"/>
              </a:rPr>
              <a:t>ترین آنها </a:t>
            </a:r>
            <a:r>
              <a:rPr lang="en-US" sz="1700" dirty="0">
                <a:latin typeface="Times New Roman" pitchFamily="18" charset="0"/>
                <a:cs typeface="Times New Roman" pitchFamily="18" charset="0"/>
              </a:rPr>
              <a:t>SilA2</a:t>
            </a:r>
            <a:r>
              <a:rPr lang="en-US" sz="2000" dirty="0">
                <a:cs typeface="B Lotus" pitchFamily="2" charset="-78"/>
              </a:rPr>
              <a:t> </a:t>
            </a:r>
            <a:r>
              <a:rPr lang="ar-SA" sz="2000" dirty="0">
                <a:cs typeface="B Lotus" pitchFamily="2" charset="-78"/>
              </a:rPr>
              <a:t> است </a:t>
            </a:r>
            <a:r>
              <a:rPr lang="en-US" sz="2000" dirty="0">
                <a:cs typeface="B Lotus" pitchFamily="2" charset="-78"/>
              </a:rPr>
              <a:t>[</a:t>
            </a:r>
            <a:r>
              <a:rPr lang="en-US" sz="1700" dirty="0">
                <a:latin typeface="Times New Roman" pitchFamily="18" charset="0"/>
                <a:cs typeface="Times New Roman" pitchFamily="18" charset="0"/>
              </a:rPr>
              <a:t>PSL+20</a:t>
            </a:r>
            <a:r>
              <a:rPr lang="en-US" sz="2000" dirty="0">
                <a:cs typeface="B Lotus" pitchFamily="2" charset="-78"/>
              </a:rPr>
              <a:t>] [</a:t>
            </a:r>
            <a:r>
              <a:rPr lang="en-US" sz="1700" dirty="0">
                <a:latin typeface="Times New Roman" pitchFamily="18" charset="0"/>
                <a:cs typeface="Times New Roman" pitchFamily="18" charset="0"/>
              </a:rPr>
              <a:t>20</a:t>
            </a:r>
            <a:r>
              <a:rPr lang="en-US" sz="2000" dirty="0">
                <a:cs typeface="B Lotus" pitchFamily="2" charset="-78"/>
              </a:rPr>
              <a:t>] [</a:t>
            </a:r>
            <a:r>
              <a:rPr lang="en-US" sz="1700" dirty="0">
                <a:latin typeface="Times New Roman" pitchFamily="18" charset="0"/>
                <a:cs typeface="Times New Roman" pitchFamily="18" charset="0"/>
              </a:rPr>
              <a:t>SA17</a:t>
            </a:r>
            <a:r>
              <a:rPr lang="en-US" sz="2000" dirty="0">
                <a:cs typeface="B Lotus" pitchFamily="2" charset="-78"/>
              </a:rPr>
              <a:t>]</a:t>
            </a:r>
            <a:r>
              <a:rPr lang="ar-SA" sz="2000" dirty="0">
                <a:cs typeface="B Lotus" pitchFamily="2" charset="-78"/>
              </a:rPr>
              <a:t>. کونگ و همکاران </a:t>
            </a:r>
            <a:r>
              <a:rPr lang="en-US" sz="2000" dirty="0">
                <a:cs typeface="B Lotus" pitchFamily="2" charset="-78"/>
              </a:rPr>
              <a:t>[</a:t>
            </a:r>
            <a:r>
              <a:rPr lang="en-US" sz="1700" dirty="0">
                <a:latin typeface="Times New Roman" pitchFamily="18" charset="0"/>
                <a:cs typeface="Times New Roman" pitchFamily="18" charset="0"/>
              </a:rPr>
              <a:t>KYZC12</a:t>
            </a:r>
            <a:r>
              <a:rPr lang="en-US" sz="2000" dirty="0">
                <a:cs typeface="B Lotus" pitchFamily="2" charset="-78"/>
              </a:rPr>
              <a:t>]</a:t>
            </a:r>
            <a:r>
              <a:rPr lang="ar-SA" sz="2000" dirty="0">
                <a:cs typeface="B Lotus" pitchFamily="2" charset="-78"/>
              </a:rPr>
              <a:t> اشاره می‌کنند که می­توان بسیاری از لوازم جانبی را به سیستم دستگاه جابجایی مایع اضافه کرد به نحوی که هدف برنامه­پذیر بودن سیستم با یک رابط کاربر پسند و قابل ادغام با سایر دستگاه‌ها حاصل شود</a:t>
            </a:r>
            <a:r>
              <a:rPr lang="ar-SA" sz="2000" dirty="0" smtClean="0">
                <a:cs typeface="B Lotus" pitchFamily="2" charset="-78"/>
              </a:rPr>
              <a:t>.</a:t>
            </a:r>
            <a:r>
              <a:rPr lang="fa-IR" sz="2000" dirty="0" smtClean="0">
                <a:cs typeface="B Lotus" pitchFamily="2" charset="-78"/>
              </a:rPr>
              <a:t> </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20</a:t>
            </a:fld>
            <a:endParaRPr lang="en-US"/>
          </a:p>
        </p:txBody>
      </p:sp>
      <p:sp>
        <p:nvSpPr>
          <p:cNvPr id="4" name="Title 3"/>
          <p:cNvSpPr>
            <a:spLocks noGrp="1"/>
          </p:cNvSpPr>
          <p:nvPr>
            <p:ph type="title"/>
          </p:nvPr>
        </p:nvSpPr>
        <p:spPr>
          <a:xfrm>
            <a:off x="4572000" y="1421904"/>
            <a:ext cx="4114800" cy="710952"/>
          </a:xfrm>
        </p:spPr>
        <p:txBody>
          <a:bodyPr>
            <a:normAutofit/>
          </a:bodyPr>
          <a:lstStyle/>
          <a:p>
            <a:pPr algn="just" rtl="1"/>
            <a:r>
              <a:rPr lang="ar-SA" sz="2800" dirty="0">
                <a:effectLst/>
              </a:rPr>
              <a:t>2  آخرین فناوری روز </a:t>
            </a:r>
            <a:endParaRPr lang="en-US" sz="2800" dirty="0">
              <a:effectLst/>
            </a:endParaRPr>
          </a:p>
        </p:txBody>
      </p:sp>
    </p:spTree>
    <p:extLst>
      <p:ext uri="{BB962C8B-B14F-4D97-AF65-F5344CB8AC3E}">
        <p14:creationId xmlns:p14="http://schemas.microsoft.com/office/powerpoint/2010/main" val="3263074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4864"/>
            <a:ext cx="8229600" cy="3744416"/>
          </a:xfrm>
        </p:spPr>
        <p:txBody>
          <a:bodyPr>
            <a:noAutofit/>
          </a:bodyPr>
          <a:lstStyle/>
          <a:p>
            <a:pPr marL="109728" indent="0" algn="just" rtl="1">
              <a:lnSpc>
                <a:spcPct val="150000"/>
              </a:lnSpc>
              <a:buNone/>
            </a:pPr>
            <a:r>
              <a:rPr lang="ar-SA" sz="2000" dirty="0">
                <a:cs typeface="B Lotus" pitchFamily="2" charset="-78"/>
              </a:rPr>
              <a:t> این معماری مشخص می‌کند که چگونه دستگاه‌ها می‌توانند خودکار شده و با یکدیگر ادغام گردند. برای مثال، </a:t>
            </a:r>
            <a:r>
              <a:rPr lang="en-US" sz="2000" dirty="0">
                <a:cs typeface="B Lotus" pitchFamily="2" charset="-78"/>
              </a:rPr>
              <a:t>[</a:t>
            </a:r>
            <a:r>
              <a:rPr lang="en-US" sz="1600" dirty="0">
                <a:latin typeface="Times New Roman" pitchFamily="18" charset="0"/>
                <a:cs typeface="Times New Roman" pitchFamily="18" charset="0"/>
              </a:rPr>
              <a:t>KGFČ15</a:t>
            </a:r>
            <a:r>
              <a:rPr lang="en-US" sz="2000" dirty="0">
                <a:cs typeface="B Lotus" pitchFamily="2" charset="-78"/>
              </a:rPr>
              <a:t>]</a:t>
            </a:r>
            <a:r>
              <a:rPr lang="ar-SA" sz="2000" dirty="0">
                <a:cs typeface="B Lotus" pitchFamily="2" charset="-78"/>
              </a:rPr>
              <a:t> یک معماری برای کنترل خودکار آزمایشگاه‌های راه دور ارائه می‌دهد. مثال‌های دیگر </a:t>
            </a:r>
            <a:r>
              <a:rPr lang="en-US" sz="2000" dirty="0">
                <a:cs typeface="B Lotus" pitchFamily="2" charset="-78"/>
              </a:rPr>
              <a:t>[</a:t>
            </a:r>
            <a:r>
              <a:rPr lang="en-US" sz="1600" dirty="0">
                <a:latin typeface="Times New Roman" pitchFamily="18" charset="0"/>
                <a:cs typeface="Times New Roman" pitchFamily="18" charset="0"/>
              </a:rPr>
              <a:t>ZSZ11</a:t>
            </a:r>
            <a:r>
              <a:rPr lang="en-US" sz="2000" dirty="0">
                <a:cs typeface="B Lotus" pitchFamily="2" charset="-78"/>
              </a:rPr>
              <a:t>]</a:t>
            </a:r>
            <a:r>
              <a:rPr lang="ar-SA" sz="2000" dirty="0">
                <a:cs typeface="B Lotus" pitchFamily="2" charset="-78"/>
              </a:rPr>
              <a:t> و </a:t>
            </a:r>
            <a:r>
              <a:rPr lang="en-US" sz="2000" dirty="0">
                <a:cs typeface="B Lotus" pitchFamily="2" charset="-78"/>
              </a:rPr>
              <a:t>[</a:t>
            </a:r>
            <a:r>
              <a:rPr lang="en-US" sz="1600" dirty="0">
                <a:latin typeface="Times New Roman" pitchFamily="18" charset="0"/>
                <a:cs typeface="Times New Roman" pitchFamily="18" charset="0"/>
              </a:rPr>
              <a:t>Bis13</a:t>
            </a:r>
            <a:r>
              <a:rPr lang="en-US" sz="2000" dirty="0">
                <a:cs typeface="B Lotus" pitchFamily="2" charset="-78"/>
              </a:rPr>
              <a:t>]</a:t>
            </a:r>
            <a:r>
              <a:rPr lang="fa-IR" sz="2000" dirty="0">
                <a:cs typeface="B Lotus" pitchFamily="2" charset="-78"/>
              </a:rPr>
              <a:t>‏</a:t>
            </a:r>
            <a:r>
              <a:rPr lang="ar-SA" sz="2000" dirty="0">
                <a:cs typeface="B Lotus" pitchFamily="2" charset="-78"/>
              </a:rPr>
              <a:t> هستند که یک معماری را برای ساخت آزمایشگاهی به صورت مجازی (‏از راه دور) ‏ ارائه می‌دهند. همچنین مقاله‌ای </a:t>
            </a:r>
            <a:r>
              <a:rPr lang="en-US" sz="2000" dirty="0">
                <a:cs typeface="B Lotus" pitchFamily="2" charset="-78"/>
              </a:rPr>
              <a:t>[</a:t>
            </a:r>
            <a:r>
              <a:rPr lang="en-US" sz="1600" dirty="0">
                <a:latin typeface="Times New Roman" pitchFamily="18" charset="0"/>
                <a:cs typeface="Times New Roman" pitchFamily="18" charset="0"/>
              </a:rPr>
              <a:t>SA17</a:t>
            </a:r>
            <a:r>
              <a:rPr lang="en-US" sz="2000" dirty="0">
                <a:cs typeface="B Lotus" pitchFamily="2" charset="-78"/>
              </a:rPr>
              <a:t>]</a:t>
            </a:r>
            <a:r>
              <a:rPr lang="ar-SA" sz="2000" dirty="0">
                <a:cs typeface="B Lotus" pitchFamily="2" charset="-78"/>
              </a:rPr>
              <a:t> وجود دارد که یک معماری مرجع متمرکز را برای ادغام دستگاه‌های آزمایشگاهی مختلف مانند دستگاه‌های جابجایی مایعات فراهم می‌کند. معماری مرجع قرار است هنگام اضافه کردن پلتفرم‌ها در یک آزمایشگاه خودکار به مسائل فنی بپردازد </a:t>
            </a:r>
            <a:r>
              <a:rPr lang="en-US" sz="2000" dirty="0">
                <a:cs typeface="B Lotus" pitchFamily="2" charset="-78"/>
              </a:rPr>
              <a:t>[</a:t>
            </a:r>
            <a:r>
              <a:rPr lang="en-US" sz="1600" dirty="0">
                <a:latin typeface="Times New Roman" pitchFamily="18" charset="0"/>
                <a:cs typeface="Times New Roman" pitchFamily="18" charset="0"/>
              </a:rPr>
              <a:t>SA17</a:t>
            </a:r>
            <a:r>
              <a:rPr lang="en-US" sz="2000" dirty="0">
                <a:cs typeface="B Lotus" pitchFamily="2" charset="-78"/>
              </a:rPr>
              <a:t>]</a:t>
            </a:r>
            <a:r>
              <a:rPr lang="fa-IR" sz="2000" dirty="0">
                <a:cs typeface="B Lotus" pitchFamily="2" charset="-78"/>
              </a:rPr>
              <a:t>.</a:t>
            </a:r>
            <a:r>
              <a:rPr lang="ar-SA" sz="2000" dirty="0">
                <a:cs typeface="B Lotus" pitchFamily="2" charset="-78"/>
              </a:rPr>
              <a:t> همه اجزای نرم‌افزاری دیگر مانند رابط کاربر و انتقال داده با سیستم متمرکز اصلی از طریق </a:t>
            </a:r>
            <a:r>
              <a:rPr lang="ar-SA" sz="2000" dirty="0" smtClean="0">
                <a:cs typeface="B Lotus" pitchFamily="2" charset="-78"/>
              </a:rPr>
              <a:t>اتصال­دهنده­ها</a:t>
            </a:r>
            <a:r>
              <a:rPr lang="fa-IR" sz="2000" dirty="0" smtClean="0">
                <a:cs typeface="B Lotus" pitchFamily="2" charset="-78"/>
              </a:rPr>
              <a:t> </a:t>
            </a:r>
            <a:r>
              <a:rPr lang="ar-SA" sz="2000" dirty="0">
                <a:cs typeface="B Lotus" pitchFamily="2" charset="-78"/>
              </a:rPr>
              <a:t>ادغام خواهند شد </a:t>
            </a:r>
            <a:r>
              <a:rPr lang="en-US" sz="2000" dirty="0">
                <a:cs typeface="B Lotus" pitchFamily="2" charset="-78"/>
              </a:rPr>
              <a:t>[</a:t>
            </a:r>
            <a:r>
              <a:rPr lang="en-US" sz="1600" dirty="0">
                <a:latin typeface="Times New Roman" pitchFamily="18" charset="0"/>
                <a:cs typeface="Times New Roman" pitchFamily="18" charset="0"/>
              </a:rPr>
              <a:t>SA17</a:t>
            </a:r>
            <a:r>
              <a:rPr lang="en-US" sz="2000" dirty="0">
                <a:cs typeface="B Lotus" pitchFamily="2" charset="-78"/>
              </a:rPr>
              <a:t>]</a:t>
            </a:r>
            <a:r>
              <a:rPr lang="fa-IR" sz="2000" dirty="0">
                <a:cs typeface="B Lotus" pitchFamily="2" charset="-78"/>
              </a:rPr>
              <a:t>‏.</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21</a:t>
            </a:fld>
            <a:endParaRPr lang="en-US"/>
          </a:p>
        </p:txBody>
      </p:sp>
      <p:sp>
        <p:nvSpPr>
          <p:cNvPr id="4" name="Title 3"/>
          <p:cNvSpPr>
            <a:spLocks noGrp="1"/>
          </p:cNvSpPr>
          <p:nvPr>
            <p:ph type="title"/>
          </p:nvPr>
        </p:nvSpPr>
        <p:spPr>
          <a:xfrm>
            <a:off x="4572000" y="1421904"/>
            <a:ext cx="4114800" cy="710952"/>
          </a:xfrm>
        </p:spPr>
        <p:txBody>
          <a:bodyPr>
            <a:normAutofit/>
          </a:bodyPr>
          <a:lstStyle/>
          <a:p>
            <a:pPr algn="just" rtl="1"/>
            <a:r>
              <a:rPr lang="ar-SA" sz="2800" dirty="0">
                <a:effectLst/>
              </a:rPr>
              <a:t>2  آخرین فناوری روز </a:t>
            </a:r>
            <a:endParaRPr lang="en-US" sz="2800" dirty="0">
              <a:effectLst/>
            </a:endParaRPr>
          </a:p>
        </p:txBody>
      </p:sp>
    </p:spTree>
    <p:extLst>
      <p:ext uri="{BB962C8B-B14F-4D97-AF65-F5344CB8AC3E}">
        <p14:creationId xmlns:p14="http://schemas.microsoft.com/office/powerpoint/2010/main" val="3682754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60848"/>
            <a:ext cx="8229600" cy="4104456"/>
          </a:xfrm>
        </p:spPr>
        <p:txBody>
          <a:bodyPr>
            <a:normAutofit fontScale="85000" lnSpcReduction="20000"/>
          </a:bodyPr>
          <a:lstStyle/>
          <a:p>
            <a:pPr marL="109728" indent="0" algn="just" rtl="1">
              <a:lnSpc>
                <a:spcPct val="160000"/>
              </a:lnSpc>
              <a:buNone/>
            </a:pPr>
            <a:r>
              <a:rPr lang="ar-SA" sz="2000" dirty="0">
                <a:cs typeface="B Lotus" pitchFamily="2" charset="-78"/>
              </a:rPr>
              <a:t> متاسفانه، مستندات عمومی زیادی در مورد مشکلات پیش روی توسعه نرم‌افزار برای دستگاه‌های انتقال مایعات وجود ندارد. مشکلات معمولا در داخل شرکت‌ها رخ می‌دهد. مشکلاتی مانند اینکه چه چارچوب‌هایی، الگوهای معماری و فرمت های داده باید استفاده شوند. هیچ کدام از آن‌ها ساختار معماری نرم‌افزار دستگاه‌های جابجایی مایع را مشخص نمی‌کنند. اکثر معماری­ها کل آزمایشگاه را بدون تمرکز بر یک دستگاه آزمایشگاهی و یا نوع خاصی از دستگاه‌های آزمایشگاهی پوشش می­دهند. بیشتر کارها یک معماری ارائه می‌دهند که نیازمند این است که مشتری میزبان یک ماشین متمرکزسازی باشد که با چندین دستگاه ادغام شده است. این امر به کاربر پیچیدگی­های بیشتری می­افزاید، به خصوص اگر کاربران دستگاه‌های آزمایشگاهی زیادی نداشته باشند و و یا جنبه‌های خاصی از معماری مانند ارتباط از راه دور یا اتوماسیون را مطالبه نکنند. همچنین داشتن یک پایگاه‌داده برای همه دستگاه‌ها نیز می‌تواند پیچیدگی سیستم را افزایش دهد زیرا دستگاه‌های آزمایشگاهی مختلف نیاز به طرح‌های مختلفی دارند. با توجه به دستگاه آزمایشگاهی، معماری‌های ارائه‌شده کلی بوده و دیدگاه‌های متفاوتی از معماری ارائه نمی‌دهند. در نتیجه، این پایان‌نامه در نظر دارد تا این شکاف را پر کند و یک معماری مرجع دقیق برای دستگاه‌های انتقال مایع ارایه نماید.</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22</a:t>
            </a:fld>
            <a:endParaRPr lang="en-US"/>
          </a:p>
        </p:txBody>
      </p:sp>
      <p:sp>
        <p:nvSpPr>
          <p:cNvPr id="4" name="Title 3"/>
          <p:cNvSpPr>
            <a:spLocks noGrp="1"/>
          </p:cNvSpPr>
          <p:nvPr>
            <p:ph type="title"/>
          </p:nvPr>
        </p:nvSpPr>
        <p:spPr>
          <a:xfrm>
            <a:off x="4572000" y="1421904"/>
            <a:ext cx="4114800" cy="710952"/>
          </a:xfrm>
        </p:spPr>
        <p:txBody>
          <a:bodyPr>
            <a:normAutofit/>
          </a:bodyPr>
          <a:lstStyle/>
          <a:p>
            <a:pPr algn="just" rtl="1"/>
            <a:r>
              <a:rPr lang="ar-SA" sz="2800" dirty="0">
                <a:effectLst/>
              </a:rPr>
              <a:t>2  آخرین فناوری روز </a:t>
            </a:r>
            <a:endParaRPr lang="en-US" sz="2800" dirty="0">
              <a:effectLst/>
            </a:endParaRPr>
          </a:p>
        </p:txBody>
      </p:sp>
    </p:spTree>
    <p:extLst>
      <p:ext uri="{BB962C8B-B14F-4D97-AF65-F5344CB8AC3E}">
        <p14:creationId xmlns:p14="http://schemas.microsoft.com/office/powerpoint/2010/main" val="2606910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56992"/>
            <a:ext cx="8229600" cy="2650299"/>
          </a:xfrm>
        </p:spPr>
        <p:txBody>
          <a:bodyPr>
            <a:normAutofit fontScale="77500" lnSpcReduction="20000"/>
          </a:bodyPr>
          <a:lstStyle/>
          <a:p>
            <a:pPr marL="109728" indent="0" algn="just" rtl="1">
              <a:lnSpc>
                <a:spcPct val="170000"/>
              </a:lnSpc>
              <a:buNone/>
            </a:pPr>
            <a:r>
              <a:rPr lang="ar-SA" dirty="0">
                <a:cs typeface="B Lotus" pitchFamily="2" charset="-78"/>
              </a:rPr>
              <a:t> چندین تعریف از معماری نرم‌افزار ارائه شده‌است. شرط مشترک در میان آن‌ها این است که اطمینان حاصل شود که دیدگاه و هدف کلی سیستم ارضا شده‌است. معماری نرم‌افزار، اگر بر این اساس دنبال شود، خروجی نهایی سیستم را تعیین می‌کند. در ابتدا، چهار تعریف معماری نرم‌افزار ذکر می‌شوند، و سپس یک تعریف انتخابی براساس دانش از چهار تعریف و مطابقت آن‌ها با یک </a:t>
            </a:r>
            <a:r>
              <a:rPr lang="en-US" sz="2600" dirty="0">
                <a:latin typeface="Times New Roman" pitchFamily="18" charset="0"/>
                <a:cs typeface="B Lotus" pitchFamily="2" charset="-78"/>
              </a:rPr>
              <a:t>SRA</a:t>
            </a:r>
            <a:r>
              <a:rPr lang="en-US" dirty="0">
                <a:cs typeface="B Lotus" pitchFamily="2" charset="-78"/>
              </a:rPr>
              <a:t> </a:t>
            </a:r>
            <a:r>
              <a:rPr lang="fa-IR" dirty="0" smtClean="0">
                <a:cs typeface="B Lotus" pitchFamily="2" charset="-78"/>
              </a:rPr>
              <a:t> </a:t>
            </a:r>
            <a:r>
              <a:rPr lang="ar-SA" dirty="0" smtClean="0">
                <a:cs typeface="B Lotus" pitchFamily="2" charset="-78"/>
              </a:rPr>
              <a:t>دنبال </a:t>
            </a:r>
            <a:r>
              <a:rPr lang="ar-SA" dirty="0">
                <a:cs typeface="B Lotus" pitchFamily="2" charset="-78"/>
              </a:rPr>
              <a:t>می‌گردد: </a:t>
            </a:r>
            <a:endParaRPr lang="en-US"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23</a:t>
            </a:fld>
            <a:endParaRPr lang="en-US"/>
          </a:p>
        </p:txBody>
      </p:sp>
      <p:sp>
        <p:nvSpPr>
          <p:cNvPr id="4" name="Title 3"/>
          <p:cNvSpPr>
            <a:spLocks noGrp="1"/>
          </p:cNvSpPr>
          <p:nvPr>
            <p:ph type="title"/>
          </p:nvPr>
        </p:nvSpPr>
        <p:spPr>
          <a:xfrm>
            <a:off x="2555776" y="1421904"/>
            <a:ext cx="6131024" cy="710952"/>
          </a:xfrm>
        </p:spPr>
        <p:txBody>
          <a:bodyPr>
            <a:normAutofit/>
          </a:bodyPr>
          <a:lstStyle/>
          <a:p>
            <a:pPr algn="just" rtl="1"/>
            <a:r>
              <a:rPr lang="ar-SA" sz="2800" dirty="0">
                <a:effectLst/>
              </a:rPr>
              <a:t>3  آشنایی با معماری نرم‌افزار و طراحی نرم‌افزار</a:t>
            </a:r>
            <a:endParaRPr lang="en-US" sz="2800" dirty="0">
              <a:effectLst/>
            </a:endParaRPr>
          </a:p>
        </p:txBody>
      </p:sp>
      <p:sp>
        <p:nvSpPr>
          <p:cNvPr id="5" name="Title 3"/>
          <p:cNvSpPr txBox="1">
            <a:spLocks/>
          </p:cNvSpPr>
          <p:nvPr/>
        </p:nvSpPr>
        <p:spPr>
          <a:xfrm>
            <a:off x="4625280" y="2132856"/>
            <a:ext cx="3979168" cy="648072"/>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just" rtl="1"/>
            <a:r>
              <a:rPr lang="fa-IR" sz="2400" dirty="0" smtClean="0">
                <a:solidFill>
                  <a:srgbClr val="FF0000"/>
                </a:solidFill>
                <a:effectLst/>
                <a:cs typeface="B Lotus" pitchFamily="2" charset="-78"/>
              </a:rPr>
              <a:t>1.3  </a:t>
            </a:r>
            <a:r>
              <a:rPr lang="ar-SA" sz="2400" dirty="0" smtClean="0">
                <a:solidFill>
                  <a:srgbClr val="FF0000"/>
                </a:solidFill>
                <a:effectLst/>
                <a:cs typeface="B Lotus" pitchFamily="2" charset="-78"/>
              </a:rPr>
              <a:t>معماری </a:t>
            </a:r>
            <a:r>
              <a:rPr lang="ar-SA" sz="2400" dirty="0">
                <a:solidFill>
                  <a:srgbClr val="FF0000"/>
                </a:solidFill>
                <a:effectLst/>
                <a:cs typeface="B Lotus" pitchFamily="2" charset="-78"/>
              </a:rPr>
              <a:t>نرم‌افزار </a:t>
            </a:r>
            <a:endParaRPr lang="en-US" sz="2400" dirty="0">
              <a:solidFill>
                <a:srgbClr val="FF0000"/>
              </a:solidFill>
              <a:effectLst/>
              <a:cs typeface="B Lotus" pitchFamily="2" charset="-78"/>
            </a:endParaRPr>
          </a:p>
        </p:txBody>
      </p:sp>
      <p:sp>
        <p:nvSpPr>
          <p:cNvPr id="6" name="Title 3"/>
          <p:cNvSpPr txBox="1">
            <a:spLocks/>
          </p:cNvSpPr>
          <p:nvPr/>
        </p:nvSpPr>
        <p:spPr>
          <a:xfrm>
            <a:off x="4625280" y="2636912"/>
            <a:ext cx="3979168" cy="648072"/>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just" rtl="1"/>
            <a:r>
              <a:rPr lang="fa-IR" sz="2400" dirty="0" smtClean="0">
                <a:solidFill>
                  <a:srgbClr val="00B050"/>
                </a:solidFill>
                <a:effectLst/>
                <a:cs typeface="B Lotus" pitchFamily="2" charset="-78"/>
              </a:rPr>
              <a:t>1.1.3  تعاریف</a:t>
            </a:r>
            <a:r>
              <a:rPr lang="ar-SA" sz="2400" dirty="0" smtClean="0">
                <a:solidFill>
                  <a:srgbClr val="00B050"/>
                </a:solidFill>
                <a:effectLst/>
                <a:cs typeface="B Lotus" pitchFamily="2" charset="-78"/>
              </a:rPr>
              <a:t> </a:t>
            </a:r>
            <a:endParaRPr lang="en-US" sz="2400" dirty="0">
              <a:solidFill>
                <a:srgbClr val="00B050"/>
              </a:solidFill>
              <a:effectLst/>
              <a:cs typeface="B Lotus" pitchFamily="2" charset="-78"/>
            </a:endParaRPr>
          </a:p>
        </p:txBody>
      </p:sp>
    </p:spTree>
    <p:extLst>
      <p:ext uri="{BB962C8B-B14F-4D97-AF65-F5344CB8AC3E}">
        <p14:creationId xmlns:p14="http://schemas.microsoft.com/office/powerpoint/2010/main" val="3615191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4864"/>
            <a:ext cx="8229600" cy="3384376"/>
          </a:xfrm>
        </p:spPr>
        <p:txBody>
          <a:bodyPr>
            <a:normAutofit fontScale="47500" lnSpcReduction="20000"/>
          </a:bodyPr>
          <a:lstStyle/>
          <a:p>
            <a:pPr marL="109728" lvl="0" indent="0" algn="just" rtl="1">
              <a:lnSpc>
                <a:spcPct val="170000"/>
              </a:lnSpc>
              <a:buNone/>
            </a:pPr>
            <a:r>
              <a:rPr lang="ar-SA" sz="3600" dirty="0">
                <a:solidFill>
                  <a:srgbClr val="FF0000"/>
                </a:solidFill>
                <a:cs typeface="B Lotus" pitchFamily="2" charset="-78"/>
              </a:rPr>
              <a:t>اولین</a:t>
            </a:r>
            <a:r>
              <a:rPr lang="ar-SA" sz="3600" dirty="0">
                <a:cs typeface="B Lotus" pitchFamily="2" charset="-78"/>
              </a:rPr>
              <a:t> تعریف از موسسه مهندسی </a:t>
            </a:r>
            <a:r>
              <a:rPr lang="ar-SA" sz="3600" dirty="0" smtClean="0">
                <a:cs typeface="B Lotus" pitchFamily="2" charset="-78"/>
              </a:rPr>
              <a:t>نرم‌افزار</a:t>
            </a:r>
            <a:r>
              <a:rPr lang="fa-IR" sz="3600" dirty="0" smtClean="0">
                <a:cs typeface="B Lotus" pitchFamily="2" charset="-78"/>
              </a:rPr>
              <a:t> </a:t>
            </a:r>
            <a:r>
              <a:rPr lang="en-US" sz="3600" dirty="0">
                <a:cs typeface="B Lotus" pitchFamily="2" charset="-78"/>
              </a:rPr>
              <a:t>[</a:t>
            </a:r>
            <a:r>
              <a:rPr lang="en-US" sz="3400" dirty="0">
                <a:latin typeface="Times New Roman" pitchFamily="18" charset="0"/>
                <a:cs typeface="Times New Roman" pitchFamily="18" charset="0"/>
              </a:rPr>
              <a:t>CBB+10</a:t>
            </a:r>
            <a:r>
              <a:rPr lang="en-US" sz="3600" dirty="0">
                <a:cs typeface="B Lotus" pitchFamily="2" charset="-78"/>
              </a:rPr>
              <a:t>]</a:t>
            </a:r>
            <a:r>
              <a:rPr lang="ar-SA" sz="3600" dirty="0">
                <a:cs typeface="B Lotus" pitchFamily="2" charset="-78"/>
              </a:rPr>
              <a:t> است که توسط </a:t>
            </a:r>
            <a:r>
              <a:rPr lang="ar-SA" sz="3600" dirty="0" smtClean="0">
                <a:cs typeface="B Lotus" pitchFamily="2" charset="-78"/>
              </a:rPr>
              <a:t>فیربنکس</a:t>
            </a:r>
            <a:r>
              <a:rPr lang="fa-IR" sz="3600" dirty="0" smtClean="0">
                <a:cs typeface="B Lotus" pitchFamily="2" charset="-78"/>
              </a:rPr>
              <a:t> </a:t>
            </a:r>
            <a:r>
              <a:rPr lang="en-US" sz="3600" dirty="0">
                <a:cs typeface="B Lotus" pitchFamily="2" charset="-78"/>
              </a:rPr>
              <a:t>[</a:t>
            </a:r>
            <a:r>
              <a:rPr lang="en-US" sz="3400" dirty="0">
                <a:latin typeface="Times New Roman" pitchFamily="18" charset="0"/>
                <a:cs typeface="Times New Roman" pitchFamily="18" charset="0"/>
              </a:rPr>
              <a:t>Fai12</a:t>
            </a:r>
            <a:r>
              <a:rPr lang="en-US" sz="3600" dirty="0">
                <a:cs typeface="B Lotus" pitchFamily="2" charset="-78"/>
              </a:rPr>
              <a:t>]</a:t>
            </a:r>
            <a:r>
              <a:rPr lang="ar-SA" sz="3600" dirty="0">
                <a:cs typeface="B Lotus" pitchFamily="2" charset="-78"/>
              </a:rPr>
              <a:t> نیز ذکر شده‌است. او می‌گوید: "معماری نرم‌افزاری یک سیستم محاسباتی مجموعه‌ای از ساختارهای مورد نیاز برای استدلال در مورد سیستم است که عناصر نرم‌افزاری، روابط بین آن‌ها و ویژگی‌های هر دو را شامل می‌شود." </a:t>
            </a:r>
            <a:endParaRPr lang="fa-IR" sz="3600" dirty="0" smtClean="0">
              <a:cs typeface="B Lotus" pitchFamily="2" charset="-78"/>
            </a:endParaRPr>
          </a:p>
          <a:p>
            <a:pPr marL="109728" lvl="0" indent="0" algn="just" rtl="1">
              <a:lnSpc>
                <a:spcPct val="170000"/>
              </a:lnSpc>
              <a:buNone/>
            </a:pPr>
            <a:endParaRPr lang="fa-IR" sz="3600" dirty="0" smtClean="0">
              <a:cs typeface="B Lotus" pitchFamily="2" charset="-78"/>
            </a:endParaRPr>
          </a:p>
          <a:p>
            <a:pPr marL="109728" lvl="0" indent="0" algn="just" rtl="1">
              <a:lnSpc>
                <a:spcPct val="170000"/>
              </a:lnSpc>
              <a:buNone/>
            </a:pPr>
            <a:r>
              <a:rPr lang="ar-SA" sz="3600" dirty="0">
                <a:cs typeface="B Lotus" pitchFamily="2" charset="-78"/>
              </a:rPr>
              <a:t>تعریف </a:t>
            </a:r>
            <a:r>
              <a:rPr lang="ar-SA" sz="3600" dirty="0">
                <a:solidFill>
                  <a:srgbClr val="FF0000"/>
                </a:solidFill>
                <a:cs typeface="B Lotus" pitchFamily="2" charset="-78"/>
              </a:rPr>
              <a:t>دوم</a:t>
            </a:r>
            <a:r>
              <a:rPr lang="ar-SA" sz="3600" dirty="0">
                <a:cs typeface="B Lotus" pitchFamily="2" charset="-78"/>
              </a:rPr>
              <a:t> از </a:t>
            </a:r>
            <a:r>
              <a:rPr lang="ar-SA" sz="3600" dirty="0" smtClean="0">
                <a:cs typeface="B Lotus" pitchFamily="2" charset="-78"/>
              </a:rPr>
              <a:t>سولمز</a:t>
            </a:r>
            <a:r>
              <a:rPr lang="fa-IR" sz="3600" dirty="0" smtClean="0">
                <a:cs typeface="B Lotus" pitchFamily="2" charset="-78"/>
              </a:rPr>
              <a:t> </a:t>
            </a:r>
            <a:r>
              <a:rPr lang="en-US" sz="3600" dirty="0">
                <a:cs typeface="B Lotus" pitchFamily="2" charset="-78"/>
              </a:rPr>
              <a:t>[</a:t>
            </a:r>
            <a:r>
              <a:rPr lang="en-US" sz="3400" dirty="0">
                <a:cs typeface="B Lotus" pitchFamily="2" charset="-78"/>
              </a:rPr>
              <a:t>Sol12</a:t>
            </a:r>
            <a:r>
              <a:rPr lang="en-US" sz="3600" dirty="0">
                <a:cs typeface="B Lotus" pitchFamily="2" charset="-78"/>
              </a:rPr>
              <a:t>]</a:t>
            </a:r>
            <a:r>
              <a:rPr lang="ar-SA" sz="3600" dirty="0">
                <a:cs typeface="B Lotus" pitchFamily="2" charset="-78"/>
              </a:rPr>
              <a:t> است که در آن معماری نرم‌افزار را به عنوان "زیرساخت نرم‌افزاری" تعریف می‌کند که در آن مولفه‌های نرم‌افزار که عملکرد کاربر را فراهم می‌کنند را می­توان مشخص، مستقر و اجرا کرد. اجزای برنامه کاربردی یا </a:t>
            </a:r>
            <a:r>
              <a:rPr lang="ar-SA" sz="3600" dirty="0" smtClean="0">
                <a:cs typeface="B Lotus" pitchFamily="2" charset="-78"/>
              </a:rPr>
              <a:t>اپلیکیشن</a:t>
            </a:r>
            <a:r>
              <a:rPr lang="fa-IR" sz="3600" dirty="0" smtClean="0">
                <a:cs typeface="B Lotus" pitchFamily="2" charset="-78"/>
              </a:rPr>
              <a:t> </a:t>
            </a:r>
            <a:r>
              <a:rPr lang="ar-SA" sz="3600" dirty="0">
                <a:cs typeface="B Lotus" pitchFamily="2" charset="-78"/>
              </a:rPr>
              <a:t>، همان اجزای نرم‌افزاری هستند که به نیازمندی‌های عملکردی سیستم نرم‌افزاری می‌پردازند."  </a:t>
            </a:r>
            <a:endParaRPr lang="en-US" sz="36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24</a:t>
            </a:fld>
            <a:endParaRPr lang="en-US"/>
          </a:p>
        </p:txBody>
      </p:sp>
      <p:sp>
        <p:nvSpPr>
          <p:cNvPr id="4" name="Title 3"/>
          <p:cNvSpPr>
            <a:spLocks noGrp="1"/>
          </p:cNvSpPr>
          <p:nvPr>
            <p:ph type="title"/>
          </p:nvPr>
        </p:nvSpPr>
        <p:spPr>
          <a:xfrm>
            <a:off x="2555776" y="1421904"/>
            <a:ext cx="6131024" cy="710952"/>
          </a:xfrm>
        </p:spPr>
        <p:txBody>
          <a:bodyPr>
            <a:normAutofit/>
          </a:bodyPr>
          <a:lstStyle/>
          <a:p>
            <a:pPr algn="just" rtl="1"/>
            <a:r>
              <a:rPr lang="fa-IR" sz="2800" dirty="0">
                <a:solidFill>
                  <a:srgbClr val="FF0000"/>
                </a:solidFill>
                <a:effectLst/>
                <a:cs typeface="B Lotus" pitchFamily="2" charset="-78"/>
              </a:rPr>
              <a:t>1.1.3  </a:t>
            </a:r>
            <a:r>
              <a:rPr lang="fa-IR" sz="2800" dirty="0">
                <a:solidFill>
                  <a:schemeClr val="accent4">
                    <a:lumMod val="75000"/>
                  </a:schemeClr>
                </a:solidFill>
                <a:effectLst/>
                <a:cs typeface="B Lotus" pitchFamily="2" charset="-78"/>
              </a:rPr>
              <a:t>تعاریف</a:t>
            </a:r>
            <a:r>
              <a:rPr lang="ar-SA" sz="2800" dirty="0">
                <a:solidFill>
                  <a:srgbClr val="FF0000"/>
                </a:solidFill>
                <a:effectLst/>
                <a:cs typeface="B Lotus" pitchFamily="2" charset="-78"/>
              </a:rPr>
              <a:t> </a:t>
            </a:r>
            <a:endParaRPr lang="en-US" sz="2800" dirty="0">
              <a:solidFill>
                <a:srgbClr val="FF0000"/>
              </a:solidFill>
              <a:effectLst/>
              <a:cs typeface="B Lotus" pitchFamily="2" charset="-78"/>
            </a:endParaRPr>
          </a:p>
        </p:txBody>
      </p:sp>
    </p:spTree>
    <p:extLst>
      <p:ext uri="{BB962C8B-B14F-4D97-AF65-F5344CB8AC3E}">
        <p14:creationId xmlns:p14="http://schemas.microsoft.com/office/powerpoint/2010/main" val="4171871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4864"/>
            <a:ext cx="8229600" cy="3816424"/>
          </a:xfrm>
        </p:spPr>
        <p:txBody>
          <a:bodyPr>
            <a:normAutofit fontScale="40000" lnSpcReduction="20000"/>
          </a:bodyPr>
          <a:lstStyle/>
          <a:p>
            <a:pPr marL="109728" lvl="0" indent="0" algn="just" rtl="1">
              <a:lnSpc>
                <a:spcPct val="170000"/>
              </a:lnSpc>
              <a:buNone/>
            </a:pPr>
            <a:r>
              <a:rPr lang="ar-SA" sz="4200" dirty="0">
                <a:cs typeface="B Lotus" pitchFamily="2" charset="-78"/>
              </a:rPr>
              <a:t>تعریف </a:t>
            </a:r>
            <a:r>
              <a:rPr lang="ar-SA" sz="4200" dirty="0">
                <a:solidFill>
                  <a:srgbClr val="FF0000"/>
                </a:solidFill>
                <a:cs typeface="B Lotus" pitchFamily="2" charset="-78"/>
              </a:rPr>
              <a:t>سوم</a:t>
            </a:r>
            <a:r>
              <a:rPr lang="ar-SA" sz="4200" dirty="0">
                <a:cs typeface="B Lotus" pitchFamily="2" charset="-78"/>
              </a:rPr>
              <a:t>، تعریف </a:t>
            </a:r>
            <a:r>
              <a:rPr lang="en-US" sz="4200" dirty="0">
                <a:cs typeface="B Lotus" pitchFamily="2" charset="-78"/>
              </a:rPr>
              <a:t>[</a:t>
            </a:r>
            <a:r>
              <a:rPr lang="en-US" sz="4200" dirty="0">
                <a:latin typeface="Times New Roman" pitchFamily="18" charset="0"/>
                <a:cs typeface="B Lotus" pitchFamily="2" charset="-78"/>
              </a:rPr>
              <a:t>RW12</a:t>
            </a:r>
            <a:r>
              <a:rPr lang="en-US" sz="4200" dirty="0">
                <a:cs typeface="B Lotus" pitchFamily="2" charset="-78"/>
              </a:rPr>
              <a:t>]</a:t>
            </a:r>
            <a:r>
              <a:rPr lang="ar-SA" sz="4200" dirty="0">
                <a:cs typeface="B Lotus" pitchFamily="2" charset="-78"/>
              </a:rPr>
              <a:t> است. نویسندگان معماری نرم‌افزار را به عنوان سیستمی تعریف می‌کنند که از عناصر سیستم و روابط بین آن‌ها، ویژگی‌های سیستم که از قابلیت‌های سیستم و ویژگی‌های کیفیت تشکیل شده‌است، و اصول طراحی که به عنوان راهنمایی برای تعریف معماری عمل می‌کنند، تشکیل گردیده‌است. </a:t>
            </a:r>
            <a:r>
              <a:rPr lang="en-US" sz="4200" dirty="0" smtClean="0">
                <a:cs typeface="B Lotus" pitchFamily="2" charset="-78"/>
              </a:rPr>
              <a:t>​</a:t>
            </a:r>
            <a:endParaRPr lang="fa-IR" sz="4200" dirty="0" smtClean="0">
              <a:cs typeface="B Lotus" pitchFamily="2" charset="-78"/>
            </a:endParaRPr>
          </a:p>
          <a:p>
            <a:pPr marL="109728" lvl="0" indent="0" algn="just" rtl="1">
              <a:lnSpc>
                <a:spcPct val="170000"/>
              </a:lnSpc>
              <a:buNone/>
            </a:pPr>
            <a:endParaRPr lang="fa-IR" sz="4200" dirty="0" smtClean="0">
              <a:cs typeface="B Lotus" pitchFamily="2" charset="-78"/>
            </a:endParaRPr>
          </a:p>
          <a:p>
            <a:pPr marL="109728" indent="0" algn="just" rtl="1">
              <a:lnSpc>
                <a:spcPct val="170000"/>
              </a:lnSpc>
              <a:buNone/>
            </a:pPr>
            <a:r>
              <a:rPr lang="ar-SA" sz="4200" dirty="0">
                <a:cs typeface="B Lotus" pitchFamily="2" charset="-78"/>
              </a:rPr>
              <a:t>آخرین و </a:t>
            </a:r>
            <a:r>
              <a:rPr lang="ar-SA" sz="4200" dirty="0">
                <a:solidFill>
                  <a:srgbClr val="FF0000"/>
                </a:solidFill>
                <a:cs typeface="B Lotus" pitchFamily="2" charset="-78"/>
              </a:rPr>
              <a:t>چهارمین</a:t>
            </a:r>
            <a:r>
              <a:rPr lang="ar-SA" sz="4200" dirty="0">
                <a:cs typeface="B Lotus" pitchFamily="2" charset="-78"/>
              </a:rPr>
              <a:t> تعریف از </a:t>
            </a:r>
            <a:r>
              <a:rPr lang="en-US" sz="4200" dirty="0">
                <a:cs typeface="B Lotus" pitchFamily="2" charset="-78"/>
              </a:rPr>
              <a:t>[</a:t>
            </a:r>
            <a:r>
              <a:rPr lang="en-US" sz="4200" dirty="0">
                <a:latin typeface="Times New Roman" pitchFamily="18" charset="0"/>
                <a:cs typeface="B Lotus" pitchFamily="2" charset="-78"/>
              </a:rPr>
              <a:t>Bro18</a:t>
            </a:r>
            <a:r>
              <a:rPr lang="en-US" sz="4200" dirty="0">
                <a:cs typeface="B Lotus" pitchFamily="2" charset="-78"/>
              </a:rPr>
              <a:t>]</a:t>
            </a:r>
            <a:r>
              <a:rPr lang="ar-SA" sz="4200" dirty="0">
                <a:cs typeface="B Lotus" pitchFamily="2" charset="-78"/>
              </a:rPr>
              <a:t> است که در آن نویسنده معماری نرم‌افزار را به عنوان "ترکیبی از معماری برنامه کاربردی و معماری سیستم، و در ارتباط با ساختار و "</a:t>
            </a:r>
            <a:r>
              <a:rPr lang="ar-SA" sz="4200" dirty="0" smtClean="0">
                <a:cs typeface="B Lotus" pitchFamily="2" charset="-78"/>
              </a:rPr>
              <a:t>چشم‌انداز</a:t>
            </a:r>
            <a:r>
              <a:rPr lang="fa-IR" sz="4200" dirty="0" smtClean="0">
                <a:cs typeface="B Lotus" pitchFamily="2" charset="-78"/>
              </a:rPr>
              <a:t>  </a:t>
            </a:r>
            <a:r>
              <a:rPr lang="ar-SA" sz="4200" dirty="0">
                <a:cs typeface="B Lotus" pitchFamily="2" charset="-78"/>
              </a:rPr>
              <a:t>" تعریف می‌کند. معماری برنامه، چگونگی سازماندهی، طراحی و ساخت برنامه را توصیف می‌کند. معماری سیستم دیدگاه بالاتری دارد که از واحدهای قابل گسترش زیادی تشکیل شده‌است که برای درک نرم‌افزار و سخت‌افزار کنار هم قرار گرفته‌اند. </a:t>
            </a:r>
            <a:r>
              <a:rPr lang="en-US" sz="4200" dirty="0" smtClean="0">
                <a:cs typeface="B Lotus" pitchFamily="2" charset="-78"/>
              </a:rPr>
              <a:t>​</a:t>
            </a:r>
            <a:endParaRPr lang="en-US" sz="42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25</a:t>
            </a:fld>
            <a:endParaRPr lang="en-US"/>
          </a:p>
        </p:txBody>
      </p:sp>
      <p:sp>
        <p:nvSpPr>
          <p:cNvPr id="4" name="Title 3"/>
          <p:cNvSpPr>
            <a:spLocks noGrp="1"/>
          </p:cNvSpPr>
          <p:nvPr>
            <p:ph type="title"/>
          </p:nvPr>
        </p:nvSpPr>
        <p:spPr>
          <a:xfrm>
            <a:off x="2555776" y="1421904"/>
            <a:ext cx="6131024" cy="710952"/>
          </a:xfrm>
        </p:spPr>
        <p:txBody>
          <a:bodyPr>
            <a:normAutofit/>
          </a:bodyPr>
          <a:lstStyle/>
          <a:p>
            <a:pPr algn="just" rtl="1"/>
            <a:r>
              <a:rPr lang="fa-IR" sz="2800" dirty="0">
                <a:solidFill>
                  <a:srgbClr val="FF0000"/>
                </a:solidFill>
                <a:effectLst/>
                <a:cs typeface="B Lotus" pitchFamily="2" charset="-78"/>
              </a:rPr>
              <a:t>1.1.3  </a:t>
            </a:r>
            <a:r>
              <a:rPr lang="fa-IR" sz="2800" dirty="0">
                <a:solidFill>
                  <a:schemeClr val="accent4">
                    <a:lumMod val="75000"/>
                  </a:schemeClr>
                </a:solidFill>
                <a:effectLst/>
                <a:cs typeface="B Lotus" pitchFamily="2" charset="-78"/>
              </a:rPr>
              <a:t>تعاریف</a:t>
            </a:r>
            <a:r>
              <a:rPr lang="ar-SA" sz="2800" dirty="0">
                <a:solidFill>
                  <a:srgbClr val="FF0000"/>
                </a:solidFill>
                <a:effectLst/>
                <a:cs typeface="B Lotus" pitchFamily="2" charset="-78"/>
              </a:rPr>
              <a:t> </a:t>
            </a:r>
            <a:endParaRPr lang="en-US" sz="2800" dirty="0">
              <a:solidFill>
                <a:srgbClr val="FF0000"/>
              </a:solidFill>
              <a:effectLst/>
              <a:cs typeface="B Lotus" pitchFamily="2" charset="-78"/>
            </a:endParaRPr>
          </a:p>
        </p:txBody>
      </p:sp>
    </p:spTree>
    <p:extLst>
      <p:ext uri="{BB962C8B-B14F-4D97-AF65-F5344CB8AC3E}">
        <p14:creationId xmlns:p14="http://schemas.microsoft.com/office/powerpoint/2010/main" val="2196309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67744" y="2276872"/>
            <a:ext cx="6131024" cy="1512168"/>
          </a:xfrm>
        </p:spPr>
        <p:txBody>
          <a:bodyPr>
            <a:normAutofit/>
          </a:bodyPr>
          <a:lstStyle/>
          <a:p>
            <a:pPr marL="623887" lvl="0" indent="-514350" algn="just" rtl="1">
              <a:lnSpc>
                <a:spcPct val="150000"/>
              </a:lnSpc>
              <a:buFont typeface="+mj-lt"/>
              <a:buAutoNum type="arabicPeriod"/>
            </a:pPr>
            <a:r>
              <a:rPr lang="ar-SA" sz="1700" dirty="0">
                <a:cs typeface="B Lotus" pitchFamily="2" charset="-78"/>
              </a:rPr>
              <a:t>عناصر نرم‌افزاری، </a:t>
            </a:r>
            <a:endParaRPr lang="en-US" sz="1700" dirty="0">
              <a:cs typeface="B Lotus" pitchFamily="2" charset="-78"/>
            </a:endParaRPr>
          </a:p>
          <a:p>
            <a:pPr marL="623887" lvl="0" indent="-514350" algn="just" rtl="1">
              <a:lnSpc>
                <a:spcPct val="150000"/>
              </a:lnSpc>
              <a:buFont typeface="+mj-lt"/>
              <a:buAutoNum type="arabicPeriod"/>
            </a:pPr>
            <a:r>
              <a:rPr lang="ar-SA" sz="1700" dirty="0">
                <a:cs typeface="B Lotus" pitchFamily="2" charset="-78"/>
              </a:rPr>
              <a:t>روابط بین آن‌ها </a:t>
            </a:r>
            <a:endParaRPr lang="en-US" sz="1700" dirty="0">
              <a:cs typeface="B Lotus" pitchFamily="2" charset="-78"/>
            </a:endParaRPr>
          </a:p>
          <a:p>
            <a:pPr marL="623887" indent="-514350" algn="just" rtl="1">
              <a:lnSpc>
                <a:spcPct val="150000"/>
              </a:lnSpc>
              <a:buFont typeface="+mj-lt"/>
              <a:buAutoNum type="arabicPeriod"/>
            </a:pPr>
            <a:r>
              <a:rPr lang="ar-SA" sz="1700" dirty="0">
                <a:cs typeface="B Lotus" pitchFamily="2" charset="-78"/>
              </a:rPr>
              <a:t>ویژگی‌های هر کدام برای توصیف ساختار یک سیستم. </a:t>
            </a:r>
            <a:endParaRPr lang="fa-IR" sz="1700" dirty="0">
              <a:cs typeface="B Lotus" pitchFamily="2" charset="-78"/>
            </a:endParaRPr>
          </a:p>
          <a:p>
            <a:pPr marL="109728" indent="0" algn="r" rtl="1">
              <a:buNone/>
            </a:pPr>
            <a:endParaRPr lang="en-US" dirty="0"/>
          </a:p>
          <a:p>
            <a:pPr marL="109728" indent="0" algn="r" rtl="1">
              <a:buNone/>
            </a:pPr>
            <a:endParaRPr lang="en-US" dirty="0"/>
          </a:p>
        </p:txBody>
      </p:sp>
      <p:sp>
        <p:nvSpPr>
          <p:cNvPr id="3" name="Slide Number Placeholder 2"/>
          <p:cNvSpPr>
            <a:spLocks noGrp="1"/>
          </p:cNvSpPr>
          <p:nvPr>
            <p:ph type="sldNum" sz="quarter" idx="12"/>
          </p:nvPr>
        </p:nvSpPr>
        <p:spPr/>
        <p:txBody>
          <a:bodyPr/>
          <a:lstStyle/>
          <a:p>
            <a:fld id="{CD06A7E7-55D2-4AAF-9D6C-048C8DE1A245}" type="slidenum">
              <a:rPr lang="en-US" smtClean="0"/>
              <a:pPr/>
              <a:t>26</a:t>
            </a:fld>
            <a:endParaRPr lang="en-US"/>
          </a:p>
        </p:txBody>
      </p:sp>
      <p:sp>
        <p:nvSpPr>
          <p:cNvPr id="4" name="Title 3"/>
          <p:cNvSpPr>
            <a:spLocks noGrp="1"/>
          </p:cNvSpPr>
          <p:nvPr>
            <p:ph type="title"/>
          </p:nvPr>
        </p:nvSpPr>
        <p:spPr>
          <a:xfrm>
            <a:off x="3563888" y="1556792"/>
            <a:ext cx="5122912" cy="792088"/>
          </a:xfrm>
        </p:spPr>
        <p:txBody>
          <a:bodyPr>
            <a:normAutofit/>
          </a:bodyPr>
          <a:lstStyle/>
          <a:p>
            <a:pPr algn="just" rtl="1"/>
            <a:r>
              <a:rPr lang="ar-SA" sz="2400" dirty="0">
                <a:effectLst/>
              </a:rPr>
              <a:t>جنبه‌های معماری عبارتند از:</a:t>
            </a:r>
            <a:endParaRPr lang="en-US" sz="2400" dirty="0">
              <a:solidFill>
                <a:schemeClr val="accent1">
                  <a:lumMod val="75000"/>
                </a:schemeClr>
              </a:solidFill>
            </a:endParaRPr>
          </a:p>
        </p:txBody>
      </p:sp>
      <p:sp>
        <p:nvSpPr>
          <p:cNvPr id="5" name="Title 3"/>
          <p:cNvSpPr txBox="1">
            <a:spLocks/>
          </p:cNvSpPr>
          <p:nvPr/>
        </p:nvSpPr>
        <p:spPr>
          <a:xfrm>
            <a:off x="4572000" y="3789040"/>
            <a:ext cx="4114800" cy="504056"/>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just" rtl="1"/>
            <a:r>
              <a:rPr lang="ar-SA" sz="2400" dirty="0" smtClean="0">
                <a:effectLst/>
              </a:rPr>
              <a:t>نتایج </a:t>
            </a:r>
            <a:r>
              <a:rPr lang="ar-SA" sz="2400" dirty="0">
                <a:effectLst/>
              </a:rPr>
              <a:t>قابل تحویل  معماری نرم‌افزار</a:t>
            </a:r>
            <a:endParaRPr lang="en-US" sz="2400" dirty="0">
              <a:solidFill>
                <a:schemeClr val="accent1">
                  <a:lumMod val="75000"/>
                </a:schemeClr>
              </a:solidFill>
            </a:endParaRPr>
          </a:p>
        </p:txBody>
      </p:sp>
      <p:sp>
        <p:nvSpPr>
          <p:cNvPr id="6" name="Content Placeholder 1"/>
          <p:cNvSpPr txBox="1">
            <a:spLocks/>
          </p:cNvSpPr>
          <p:nvPr/>
        </p:nvSpPr>
        <p:spPr>
          <a:xfrm>
            <a:off x="3995936" y="4365104"/>
            <a:ext cx="4267200" cy="1800200"/>
          </a:xfrm>
          <a:prstGeom prst="rect">
            <a:avLst/>
          </a:prstGeom>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624078" lvl="0" indent="-514350" algn="just" rtl="1">
              <a:buFont typeface="+mj-lt"/>
              <a:buAutoNum type="arabicPeriod"/>
            </a:pPr>
            <a:r>
              <a:rPr lang="ar-SA" sz="2300" dirty="0">
                <a:cs typeface="B Lotus" pitchFamily="2" charset="-78"/>
              </a:rPr>
              <a:t>‏</a:t>
            </a:r>
            <a:r>
              <a:rPr lang="fa-IR" sz="2300" dirty="0">
                <a:cs typeface="B Lotus" pitchFamily="2" charset="-78"/>
              </a:rPr>
              <a:t>عملکردها(</a:t>
            </a:r>
            <a:r>
              <a:rPr lang="ar-SA" sz="2300" dirty="0">
                <a:cs typeface="B Lotus" pitchFamily="2" charset="-78"/>
              </a:rPr>
              <a:t>کارکردها)، </a:t>
            </a:r>
            <a:endParaRPr lang="en-US" sz="2300" dirty="0">
              <a:cs typeface="B Lotus" pitchFamily="2" charset="-78"/>
            </a:endParaRPr>
          </a:p>
          <a:p>
            <a:pPr marL="624078" lvl="0" indent="-514350" algn="just" rtl="1">
              <a:buFont typeface="+mj-lt"/>
              <a:buAutoNum type="arabicPeriod"/>
            </a:pPr>
            <a:r>
              <a:rPr lang="ar-SA" sz="2300" dirty="0">
                <a:cs typeface="B Lotus" pitchFamily="2" charset="-78"/>
              </a:rPr>
              <a:t>ویژگی‌های کیفیت، </a:t>
            </a:r>
            <a:endParaRPr lang="en-US" sz="2300" dirty="0">
              <a:cs typeface="B Lotus" pitchFamily="2" charset="-78"/>
            </a:endParaRPr>
          </a:p>
          <a:p>
            <a:pPr marL="624078" lvl="0" indent="-514350" algn="just" rtl="1">
              <a:buFont typeface="+mj-lt"/>
              <a:buAutoNum type="arabicPeriod"/>
            </a:pPr>
            <a:r>
              <a:rPr lang="ar-SA" sz="2300" dirty="0">
                <a:cs typeface="B Lotus" pitchFamily="2" charset="-78"/>
              </a:rPr>
              <a:t>سناریوها، </a:t>
            </a:r>
            <a:endParaRPr lang="en-US" sz="2300" dirty="0">
              <a:cs typeface="B Lotus" pitchFamily="2" charset="-78"/>
            </a:endParaRPr>
          </a:p>
          <a:p>
            <a:pPr marL="624078" lvl="0" indent="-514350" algn="just" rtl="1">
              <a:buFont typeface="+mj-lt"/>
              <a:buAutoNum type="arabicPeriod"/>
            </a:pPr>
            <a:r>
              <a:rPr lang="ar-SA" sz="2300" dirty="0">
                <a:cs typeface="B Lotus" pitchFamily="2" charset="-78"/>
              </a:rPr>
              <a:t>محدودیت‌ها </a:t>
            </a:r>
            <a:endParaRPr lang="en-US" sz="2300" dirty="0">
              <a:cs typeface="B Lotus" pitchFamily="2" charset="-78"/>
            </a:endParaRPr>
          </a:p>
          <a:p>
            <a:pPr marL="624078" lvl="0" indent="-514350" algn="just" rtl="1">
              <a:buFont typeface="+mj-lt"/>
              <a:buAutoNum type="arabicPeriod"/>
            </a:pPr>
            <a:r>
              <a:rPr lang="ar-SA" sz="2300" dirty="0">
                <a:cs typeface="B Lotus" pitchFamily="2" charset="-78"/>
              </a:rPr>
              <a:t>اصول </a:t>
            </a:r>
            <a:endParaRPr lang="en-US" sz="2300" dirty="0">
              <a:cs typeface="B Lotus" pitchFamily="2" charset="-78"/>
            </a:endParaRPr>
          </a:p>
        </p:txBody>
      </p:sp>
    </p:spTree>
    <p:extLst>
      <p:ext uri="{BB962C8B-B14F-4D97-AF65-F5344CB8AC3E}">
        <p14:creationId xmlns:p14="http://schemas.microsoft.com/office/powerpoint/2010/main" val="1597418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571184" cy="1008112"/>
          </a:xfrm>
        </p:spPr>
        <p:txBody>
          <a:bodyPr>
            <a:normAutofit/>
          </a:bodyPr>
          <a:lstStyle/>
          <a:p>
            <a:pPr marL="109537" indent="0" algn="just" rtl="1">
              <a:lnSpc>
                <a:spcPct val="150000"/>
              </a:lnSpc>
              <a:buNone/>
            </a:pPr>
            <a:r>
              <a:rPr lang="ar-SA" sz="1800" dirty="0"/>
              <a:t> محرک‌های معماری از پنج عنصر تشکیل شده‌اند که سیستم باید ارائه دهد. در زیر به اختصار توضیح داده شده است.</a:t>
            </a:r>
            <a:endParaRPr lang="en-US" dirty="0"/>
          </a:p>
        </p:txBody>
      </p:sp>
      <p:sp>
        <p:nvSpPr>
          <p:cNvPr id="3" name="Slide Number Placeholder 2"/>
          <p:cNvSpPr>
            <a:spLocks noGrp="1"/>
          </p:cNvSpPr>
          <p:nvPr>
            <p:ph type="sldNum" sz="quarter" idx="12"/>
          </p:nvPr>
        </p:nvSpPr>
        <p:spPr/>
        <p:txBody>
          <a:bodyPr/>
          <a:lstStyle/>
          <a:p>
            <a:fld id="{CD06A7E7-55D2-4AAF-9D6C-048C8DE1A245}" type="slidenum">
              <a:rPr lang="en-US" smtClean="0"/>
              <a:pPr/>
              <a:t>27</a:t>
            </a:fld>
            <a:endParaRPr lang="en-US"/>
          </a:p>
        </p:txBody>
      </p:sp>
      <p:sp>
        <p:nvSpPr>
          <p:cNvPr id="4" name="Title 3"/>
          <p:cNvSpPr>
            <a:spLocks noGrp="1"/>
          </p:cNvSpPr>
          <p:nvPr>
            <p:ph type="title"/>
          </p:nvPr>
        </p:nvSpPr>
        <p:spPr>
          <a:xfrm>
            <a:off x="3563888" y="1556792"/>
            <a:ext cx="5122912" cy="792088"/>
          </a:xfrm>
        </p:spPr>
        <p:txBody>
          <a:bodyPr>
            <a:normAutofit/>
          </a:bodyPr>
          <a:lstStyle/>
          <a:p>
            <a:pPr algn="just" rtl="1"/>
            <a:r>
              <a:rPr lang="ar-SA" sz="2400" dirty="0" smtClean="0">
                <a:effectLst/>
              </a:rPr>
              <a:t>2.1.3  درایورهای معماری </a:t>
            </a:r>
            <a:endParaRPr lang="en-US" sz="2400" dirty="0">
              <a:effectLst/>
            </a:endParaRPr>
          </a:p>
        </p:txBody>
      </p:sp>
      <p:sp>
        <p:nvSpPr>
          <p:cNvPr id="6" name="Content Placeholder 1"/>
          <p:cNvSpPr txBox="1">
            <a:spLocks/>
          </p:cNvSpPr>
          <p:nvPr/>
        </p:nvSpPr>
        <p:spPr>
          <a:xfrm>
            <a:off x="5148064" y="3284984"/>
            <a:ext cx="3115072" cy="23762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624078" lvl="0" indent="-514350" algn="just" rtl="1">
              <a:buFont typeface="+mj-lt"/>
              <a:buAutoNum type="arabicPeriod"/>
            </a:pPr>
            <a:r>
              <a:rPr lang="ar-SA" sz="2300" dirty="0" smtClean="0">
                <a:cs typeface="B Lotus" pitchFamily="2" charset="-78"/>
              </a:rPr>
              <a:t>‏</a:t>
            </a:r>
            <a:r>
              <a:rPr lang="fa-IR" sz="2300" dirty="0" smtClean="0">
                <a:cs typeface="B Lotus" pitchFamily="2" charset="-78"/>
              </a:rPr>
              <a:t>الزامات عملکردها</a:t>
            </a:r>
            <a:r>
              <a:rPr lang="ar-SA" sz="2300" dirty="0" smtClean="0">
                <a:cs typeface="B Lotus" pitchFamily="2" charset="-78"/>
              </a:rPr>
              <a:t>، </a:t>
            </a:r>
            <a:endParaRPr lang="en-US" sz="2300" dirty="0">
              <a:cs typeface="B Lotus" pitchFamily="2" charset="-78"/>
            </a:endParaRPr>
          </a:p>
          <a:p>
            <a:pPr marL="624078" lvl="0" indent="-514350" algn="just" rtl="1">
              <a:buFont typeface="+mj-lt"/>
              <a:buAutoNum type="arabicPeriod"/>
            </a:pPr>
            <a:r>
              <a:rPr lang="ar-SA" sz="2300" dirty="0">
                <a:cs typeface="B Lotus" pitchFamily="2" charset="-78"/>
              </a:rPr>
              <a:t>ویژگی‌های </a:t>
            </a:r>
            <a:r>
              <a:rPr lang="ar-SA" sz="2300" dirty="0" smtClean="0">
                <a:cs typeface="B Lotus" pitchFamily="2" charset="-78"/>
              </a:rPr>
              <a:t>کیفی، </a:t>
            </a:r>
            <a:endParaRPr lang="en-US" sz="2300" dirty="0">
              <a:cs typeface="B Lotus" pitchFamily="2" charset="-78"/>
            </a:endParaRPr>
          </a:p>
          <a:p>
            <a:pPr marL="624078" lvl="0" indent="-514350" algn="just" rtl="1">
              <a:buFont typeface="+mj-lt"/>
              <a:buAutoNum type="arabicPeriod"/>
            </a:pPr>
            <a:r>
              <a:rPr lang="ar-SA" sz="2300" dirty="0">
                <a:cs typeface="B Lotus" pitchFamily="2" charset="-78"/>
              </a:rPr>
              <a:t>سناریوها، </a:t>
            </a:r>
            <a:endParaRPr lang="en-US" sz="2300" dirty="0">
              <a:cs typeface="B Lotus" pitchFamily="2" charset="-78"/>
            </a:endParaRPr>
          </a:p>
          <a:p>
            <a:pPr marL="624078" lvl="0" indent="-514350" algn="just" rtl="1">
              <a:buFont typeface="+mj-lt"/>
              <a:buAutoNum type="arabicPeriod"/>
            </a:pPr>
            <a:r>
              <a:rPr lang="ar-SA" sz="2300" dirty="0">
                <a:cs typeface="B Lotus" pitchFamily="2" charset="-78"/>
              </a:rPr>
              <a:t>محدودیت‌ها </a:t>
            </a:r>
            <a:endParaRPr lang="en-US" sz="2300" dirty="0">
              <a:cs typeface="B Lotus" pitchFamily="2" charset="-78"/>
            </a:endParaRPr>
          </a:p>
          <a:p>
            <a:pPr marL="624078" lvl="0" indent="-514350" algn="just" rtl="1">
              <a:buFont typeface="+mj-lt"/>
              <a:buAutoNum type="arabicPeriod"/>
            </a:pPr>
            <a:r>
              <a:rPr lang="ar-SA" sz="2300" dirty="0">
                <a:cs typeface="B Lotus" pitchFamily="2" charset="-78"/>
              </a:rPr>
              <a:t>اصول </a:t>
            </a:r>
            <a:endParaRPr lang="en-US" sz="2300" dirty="0">
              <a:cs typeface="B Lotus" pitchFamily="2" charset="-78"/>
            </a:endParaRPr>
          </a:p>
          <a:p>
            <a:pPr marL="109728" indent="0" algn="just">
              <a:buFont typeface="Wingdings 3"/>
              <a:buNone/>
            </a:pPr>
            <a:endParaRPr lang="en-US" dirty="0" smtClean="0"/>
          </a:p>
          <a:p>
            <a:pPr marL="109728" indent="0" algn="r" rtl="1">
              <a:buFont typeface="Wingdings 3"/>
              <a:buNone/>
            </a:pPr>
            <a:endParaRPr lang="en-US" dirty="0"/>
          </a:p>
        </p:txBody>
      </p:sp>
    </p:spTree>
    <p:extLst>
      <p:ext uri="{BB962C8B-B14F-4D97-AF65-F5344CB8AC3E}">
        <p14:creationId xmlns:p14="http://schemas.microsoft.com/office/powerpoint/2010/main" val="1034238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571184" cy="2088232"/>
          </a:xfrm>
        </p:spPr>
        <p:txBody>
          <a:bodyPr>
            <a:normAutofit/>
          </a:bodyPr>
          <a:lstStyle/>
          <a:p>
            <a:pPr marL="109728" indent="0" algn="just" rtl="1">
              <a:lnSpc>
                <a:spcPct val="150000"/>
              </a:lnSpc>
              <a:buNone/>
            </a:pPr>
            <a:r>
              <a:rPr lang="ar-SA" sz="2000" dirty="0">
                <a:cs typeface="B Lotus" pitchFamily="2" charset="-78"/>
              </a:rPr>
              <a:t>موارد استفاده و الزامات عملکردی اغلب اولین جنبه‌ای هستند که مورد بحث قرار می‌گیرند زیرا درک کلی از اهداف اصلی سیستم را فراهم می‌کنند و در حقیقت، قابلیت‌های سیستم و کاربران نهایی را مشخص می‌کنند. قابلیت‌های سیستم سناریوهایی‌ از آنچه کاربر نهایی می‌تواند با سیستم به دست آورد را فراهم می‌کند  </a:t>
            </a:r>
            <a:r>
              <a:rPr lang="en-US" sz="2000" dirty="0">
                <a:cs typeface="B Lotus" pitchFamily="2" charset="-78"/>
              </a:rPr>
              <a:t>[</a:t>
            </a:r>
            <a:r>
              <a:rPr lang="en-US" sz="1600" dirty="0">
                <a:cs typeface="B Lotus" pitchFamily="2" charset="-78"/>
              </a:rPr>
              <a:t>RW12</a:t>
            </a:r>
            <a:r>
              <a:rPr lang="en-US" sz="2000" dirty="0">
                <a:cs typeface="B Lotus" pitchFamily="2" charset="-78"/>
              </a:rPr>
              <a:t>] [</a:t>
            </a:r>
            <a:r>
              <a:rPr lang="en-US" sz="1600" dirty="0">
                <a:latin typeface="Times New Roman" pitchFamily="18" charset="0"/>
                <a:cs typeface="Times New Roman" pitchFamily="18" charset="0"/>
              </a:rPr>
              <a:t>Bro18</a:t>
            </a:r>
            <a:r>
              <a:rPr lang="en-US" sz="2000" dirty="0">
                <a:cs typeface="B Lotus" pitchFamily="2" charset="-78"/>
              </a:rPr>
              <a:t>]</a:t>
            </a:r>
            <a:r>
              <a:rPr lang="fa-IR" sz="2000" dirty="0">
                <a:cs typeface="B Lotus" pitchFamily="2" charset="-78"/>
              </a:rPr>
              <a:t>‏. </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28</a:t>
            </a:fld>
            <a:endParaRPr lang="en-US"/>
          </a:p>
        </p:txBody>
      </p:sp>
      <p:sp>
        <p:nvSpPr>
          <p:cNvPr id="4" name="Title 3"/>
          <p:cNvSpPr>
            <a:spLocks noGrp="1"/>
          </p:cNvSpPr>
          <p:nvPr>
            <p:ph type="title"/>
          </p:nvPr>
        </p:nvSpPr>
        <p:spPr>
          <a:xfrm>
            <a:off x="3563888" y="1556792"/>
            <a:ext cx="5122912" cy="792088"/>
          </a:xfrm>
        </p:spPr>
        <p:txBody>
          <a:bodyPr>
            <a:normAutofit/>
          </a:bodyPr>
          <a:lstStyle/>
          <a:p>
            <a:pPr marL="624078" lvl="0" indent="-514350" algn="just" rtl="1"/>
            <a:r>
              <a:rPr lang="ar-SA" sz="2400" dirty="0">
                <a:cs typeface="B Lotus" pitchFamily="2" charset="-78"/>
              </a:rPr>
              <a:t>‏</a:t>
            </a:r>
            <a:r>
              <a:rPr lang="fa-IR" sz="2400" dirty="0">
                <a:cs typeface="B Lotus" pitchFamily="2" charset="-78"/>
              </a:rPr>
              <a:t>الزامات </a:t>
            </a:r>
            <a:r>
              <a:rPr lang="fa-IR" sz="2400" dirty="0" smtClean="0">
                <a:cs typeface="B Lotus" pitchFamily="2" charset="-78"/>
              </a:rPr>
              <a:t>عملکردی</a:t>
            </a:r>
            <a:endParaRPr lang="en-US" sz="2400" dirty="0">
              <a:cs typeface="B Lotus" pitchFamily="2" charset="-78"/>
            </a:endParaRPr>
          </a:p>
        </p:txBody>
      </p:sp>
    </p:spTree>
    <p:extLst>
      <p:ext uri="{BB962C8B-B14F-4D97-AF65-F5344CB8AC3E}">
        <p14:creationId xmlns:p14="http://schemas.microsoft.com/office/powerpoint/2010/main" val="4253022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571184" cy="1008112"/>
          </a:xfrm>
        </p:spPr>
        <p:txBody>
          <a:bodyPr>
            <a:normAutofit/>
          </a:bodyPr>
          <a:lstStyle/>
          <a:p>
            <a:pPr marL="109728" indent="0" algn="just" rtl="1">
              <a:buNone/>
            </a:pPr>
            <a:r>
              <a:rPr lang="ar-SA" sz="2000" dirty="0">
                <a:cs typeface="B Lotus" pitchFamily="2" charset="-78"/>
              </a:rPr>
              <a:t>ویژگی‌های کیفی، که به عنوان الزامات غیر کارکردی نیز شناخته می‌شوند، مشخص می‌کنند که سیستم چه ویژگی‌هایی را باید ارائه دهد. ویژگی‌های کیفی برای مثال:</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29</a:t>
            </a:fld>
            <a:endParaRPr lang="en-US"/>
          </a:p>
        </p:txBody>
      </p:sp>
      <p:sp>
        <p:nvSpPr>
          <p:cNvPr id="4" name="Title 3"/>
          <p:cNvSpPr>
            <a:spLocks noGrp="1"/>
          </p:cNvSpPr>
          <p:nvPr>
            <p:ph type="title"/>
          </p:nvPr>
        </p:nvSpPr>
        <p:spPr>
          <a:xfrm>
            <a:off x="3563888" y="1556792"/>
            <a:ext cx="5122912" cy="792088"/>
          </a:xfrm>
        </p:spPr>
        <p:txBody>
          <a:bodyPr>
            <a:normAutofit/>
          </a:bodyPr>
          <a:lstStyle/>
          <a:p>
            <a:pPr algn="just" rtl="1"/>
            <a:r>
              <a:rPr lang="ar-SA" sz="2400" dirty="0">
                <a:effectLst/>
              </a:rPr>
              <a:t>ویژگی‌های کیفی </a:t>
            </a:r>
            <a:endParaRPr lang="en-US" sz="2400" dirty="0">
              <a:effectLst/>
            </a:endParaRPr>
          </a:p>
        </p:txBody>
      </p:sp>
      <p:sp>
        <p:nvSpPr>
          <p:cNvPr id="8" name="Content Placeholder 1"/>
          <p:cNvSpPr txBox="1">
            <a:spLocks/>
          </p:cNvSpPr>
          <p:nvPr/>
        </p:nvSpPr>
        <p:spPr>
          <a:xfrm>
            <a:off x="889248" y="3284984"/>
            <a:ext cx="7571184" cy="2664296"/>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566928" indent="-457200" algn="just" rtl="1">
              <a:buFont typeface="+mj-lt"/>
              <a:buAutoNum type="arabicPeriod"/>
            </a:pPr>
            <a:r>
              <a:rPr lang="fa-IR" sz="2000" dirty="0" smtClean="0">
                <a:cs typeface="B Lotus" pitchFamily="2" charset="-78"/>
              </a:rPr>
              <a:t>عملکرد</a:t>
            </a:r>
          </a:p>
          <a:p>
            <a:pPr marL="566928" indent="-457200" algn="just" rtl="1">
              <a:buFont typeface="+mj-lt"/>
              <a:buAutoNum type="arabicPeriod"/>
            </a:pPr>
            <a:r>
              <a:rPr lang="fa-IR" sz="2000" dirty="0" smtClean="0">
                <a:cs typeface="B Lotus" pitchFamily="2" charset="-78"/>
              </a:rPr>
              <a:t>امنیت</a:t>
            </a:r>
          </a:p>
          <a:p>
            <a:pPr marL="566928" indent="-457200" algn="just" rtl="1">
              <a:buFont typeface="+mj-lt"/>
              <a:buAutoNum type="arabicPeriod"/>
            </a:pPr>
            <a:r>
              <a:rPr lang="fa-IR" sz="2000" dirty="0" smtClean="0">
                <a:cs typeface="B Lotus" pitchFamily="2" charset="-78"/>
              </a:rPr>
              <a:t>قابلیت نگهداری</a:t>
            </a:r>
          </a:p>
          <a:p>
            <a:pPr marL="566928" indent="-457200" algn="just" rtl="1">
              <a:buFont typeface="+mj-lt"/>
              <a:buAutoNum type="arabicPeriod"/>
            </a:pPr>
            <a:r>
              <a:rPr lang="fa-IR" sz="2000" dirty="0" smtClean="0">
                <a:cs typeface="B Lotus" pitchFamily="2" charset="-78"/>
              </a:rPr>
              <a:t>قابلیت استفاده</a:t>
            </a:r>
          </a:p>
          <a:p>
            <a:pPr marL="566928" indent="-457200" algn="just" rtl="1">
              <a:buFont typeface="+mj-lt"/>
              <a:buAutoNum type="arabicPeriod"/>
            </a:pPr>
            <a:r>
              <a:rPr lang="fa-IR" sz="2000" dirty="0" smtClean="0">
                <a:cs typeface="B Lotus" pitchFamily="2" charset="-78"/>
              </a:rPr>
              <a:t>ثبات</a:t>
            </a:r>
          </a:p>
          <a:p>
            <a:pPr marL="566928" indent="-457200" algn="just" rtl="1">
              <a:buFont typeface="+mj-lt"/>
              <a:buAutoNum type="arabicPeriod"/>
            </a:pPr>
            <a:r>
              <a:rPr lang="fa-IR" sz="2000" dirty="0" smtClean="0">
                <a:cs typeface="B Lotus" pitchFamily="2" charset="-78"/>
              </a:rPr>
              <a:t>قابلیت درک</a:t>
            </a:r>
          </a:p>
          <a:p>
            <a:pPr marL="566928" indent="-457200" algn="just" rtl="1">
              <a:buFont typeface="+mj-lt"/>
              <a:buAutoNum type="arabicPeriod"/>
            </a:pPr>
            <a:r>
              <a:rPr lang="fa-IR" sz="2000" dirty="0" smtClean="0">
                <a:cs typeface="B Lotus" pitchFamily="2" charset="-78"/>
              </a:rPr>
              <a:t>قابلیت تغییر</a:t>
            </a:r>
            <a:endParaRPr lang="en-US" sz="2000" dirty="0">
              <a:cs typeface="B Lotus" pitchFamily="2" charset="-78"/>
            </a:endParaRPr>
          </a:p>
        </p:txBody>
      </p:sp>
    </p:spTree>
    <p:extLst>
      <p:ext uri="{BB962C8B-B14F-4D97-AF65-F5344CB8AC3E}">
        <p14:creationId xmlns:p14="http://schemas.microsoft.com/office/powerpoint/2010/main" val="3966799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8344" y="1340768"/>
            <a:ext cx="1018456" cy="504056"/>
          </a:xfrm>
        </p:spPr>
        <p:txBody>
          <a:bodyPr>
            <a:normAutofit/>
          </a:bodyPr>
          <a:lstStyle/>
          <a:p>
            <a:pPr marL="0" indent="0" algn="ctr"/>
            <a:r>
              <a:rPr lang="fa-IR" sz="1800" dirty="0" smtClean="0">
                <a:cs typeface="B Titr" pitchFamily="2" charset="-78"/>
              </a:rPr>
              <a:t>فهرست</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3</a:t>
            </a:fld>
            <a:endParaRPr lang="en-US" sz="2000" dirty="0"/>
          </a:p>
        </p:txBody>
      </p:sp>
      <p:sp>
        <p:nvSpPr>
          <p:cNvPr id="6" name="Content Placeholder 5"/>
          <p:cNvSpPr>
            <a:spLocks noGrp="1"/>
          </p:cNvSpPr>
          <p:nvPr>
            <p:ph idx="1"/>
          </p:nvPr>
        </p:nvSpPr>
        <p:spPr>
          <a:xfrm>
            <a:off x="2987824" y="2002837"/>
            <a:ext cx="5698976" cy="3802427"/>
          </a:xfrm>
        </p:spPr>
        <p:txBody>
          <a:bodyPr>
            <a:normAutofit fontScale="55000" lnSpcReduction="20000"/>
          </a:bodyPr>
          <a:lstStyle/>
          <a:p>
            <a:pPr marL="109728" indent="0" algn="just" rtl="1">
              <a:buNone/>
            </a:pPr>
            <a:r>
              <a:rPr lang="fa-IR" dirty="0"/>
              <a:t>کلمات کلیدی                                                                        </a:t>
            </a:r>
            <a:r>
              <a:rPr lang="fa-IR" dirty="0" smtClean="0"/>
              <a:t>       </a:t>
            </a:r>
            <a:r>
              <a:rPr lang="fa-IR" dirty="0"/>
              <a:t>7</a:t>
            </a:r>
          </a:p>
          <a:p>
            <a:pPr marL="109728" indent="0" algn="just" rtl="1">
              <a:buNone/>
            </a:pPr>
            <a:r>
              <a:rPr lang="fa-IR" dirty="0"/>
              <a:t>چکیده                                                        </a:t>
            </a:r>
            <a:r>
              <a:rPr lang="fa-IR" dirty="0" smtClean="0"/>
              <a:t>                               </a:t>
            </a:r>
            <a:r>
              <a:rPr lang="fa-IR" dirty="0"/>
              <a:t>8</a:t>
            </a:r>
          </a:p>
          <a:p>
            <a:pPr marL="109728" indent="0" algn="just" rtl="1">
              <a:buNone/>
            </a:pPr>
            <a:r>
              <a:rPr lang="fa-IR" sz="2800" dirty="0"/>
              <a:t>1 مقدمه                                                              </a:t>
            </a:r>
            <a:r>
              <a:rPr lang="fa-IR" sz="2800" dirty="0" smtClean="0"/>
              <a:t>                       </a:t>
            </a:r>
            <a:r>
              <a:rPr lang="fa-IR" sz="2800" dirty="0"/>
              <a:t>9</a:t>
            </a:r>
          </a:p>
          <a:p>
            <a:pPr marL="109728" indent="0" algn="just" rtl="1">
              <a:buNone/>
            </a:pPr>
            <a:r>
              <a:rPr lang="fa-IR" sz="2800" dirty="0"/>
              <a:t>1.1 بیان مساله                                                          </a:t>
            </a:r>
            <a:r>
              <a:rPr lang="fa-IR" sz="2800" dirty="0" smtClean="0"/>
              <a:t>                  </a:t>
            </a:r>
            <a:r>
              <a:rPr lang="fa-IR" sz="2800" dirty="0"/>
              <a:t>11</a:t>
            </a:r>
          </a:p>
          <a:p>
            <a:pPr marL="109728" indent="0" algn="just" rtl="1">
              <a:buNone/>
            </a:pPr>
            <a:r>
              <a:rPr lang="fa-IR" sz="2800" dirty="0"/>
              <a:t>2.1  هدف                                                                    </a:t>
            </a:r>
            <a:r>
              <a:rPr lang="fa-IR" sz="2800" dirty="0" smtClean="0"/>
              <a:t>             </a:t>
            </a:r>
            <a:r>
              <a:rPr lang="fa-IR" sz="2800" dirty="0"/>
              <a:t>15</a:t>
            </a:r>
          </a:p>
          <a:p>
            <a:pPr marL="109728" indent="0" algn="just" rtl="1">
              <a:buNone/>
            </a:pPr>
            <a:r>
              <a:rPr lang="fa-IR" sz="2800" dirty="0"/>
              <a:t>3.1  </a:t>
            </a:r>
            <a:r>
              <a:rPr lang="ar-SA" sz="2800" dirty="0"/>
              <a:t>روش تحقیق و مشارکت</a:t>
            </a:r>
            <a:r>
              <a:rPr lang="fa-IR" sz="2800" dirty="0"/>
              <a:t>                                                  </a:t>
            </a:r>
            <a:r>
              <a:rPr lang="fa-IR" sz="2800" dirty="0" smtClean="0"/>
              <a:t>         </a:t>
            </a:r>
            <a:r>
              <a:rPr lang="fa-IR" sz="2800" dirty="0"/>
              <a:t>18</a:t>
            </a:r>
          </a:p>
          <a:p>
            <a:pPr marL="109728" indent="0" algn="just" rtl="1">
              <a:buNone/>
            </a:pPr>
            <a:r>
              <a:rPr lang="ar-SA" sz="2800" b="1" dirty="0"/>
              <a:t>2  آخرین فناوری روز </a:t>
            </a:r>
            <a:r>
              <a:rPr lang="fa-IR" sz="2800" b="1" dirty="0"/>
              <a:t>                                          </a:t>
            </a:r>
            <a:r>
              <a:rPr lang="fa-IR" sz="2800" dirty="0"/>
              <a:t>           </a:t>
            </a:r>
            <a:r>
              <a:rPr lang="fa-IR" sz="2800" dirty="0" smtClean="0"/>
              <a:t>            20</a:t>
            </a:r>
            <a:endParaRPr lang="fa-IR" sz="2800" dirty="0"/>
          </a:p>
          <a:p>
            <a:pPr marL="0" indent="0" algn="just" rtl="1">
              <a:buNone/>
            </a:pPr>
            <a:r>
              <a:rPr lang="fa-IR" sz="2800" dirty="0"/>
              <a:t>آشنایی با</a:t>
            </a:r>
            <a:r>
              <a:rPr lang="ar-SA" sz="2800" dirty="0"/>
              <a:t> معماری نرم‌افزار و طراحی نرم‌افزار</a:t>
            </a:r>
            <a:r>
              <a:rPr lang="fa-IR" sz="2800" dirty="0"/>
              <a:t>                        </a:t>
            </a:r>
            <a:r>
              <a:rPr lang="fa-IR" sz="2800" dirty="0" smtClean="0"/>
              <a:t>          </a:t>
            </a:r>
            <a:r>
              <a:rPr lang="fa-IR" sz="2800" dirty="0" smtClean="0"/>
              <a:t>       </a:t>
            </a:r>
            <a:r>
              <a:rPr lang="fa-IR" sz="2800" dirty="0"/>
              <a:t>23</a:t>
            </a:r>
          </a:p>
          <a:p>
            <a:pPr marL="109728" indent="0" algn="just" rtl="1">
              <a:buNone/>
            </a:pPr>
            <a:r>
              <a:rPr lang="fa-IR" sz="2800" dirty="0"/>
              <a:t>1.3  </a:t>
            </a:r>
            <a:r>
              <a:rPr lang="ar-SA" sz="2800" dirty="0"/>
              <a:t>معماری نرم‌افزار </a:t>
            </a:r>
            <a:r>
              <a:rPr lang="fa-IR" sz="2800" dirty="0"/>
              <a:t>                                                             </a:t>
            </a:r>
            <a:r>
              <a:rPr lang="fa-IR" sz="2800" dirty="0" smtClean="0"/>
              <a:t>    </a:t>
            </a:r>
            <a:r>
              <a:rPr lang="fa-IR" sz="2800" dirty="0"/>
              <a:t>23</a:t>
            </a:r>
          </a:p>
          <a:p>
            <a:pPr marL="109728" indent="0" algn="just" rtl="1">
              <a:buNone/>
            </a:pPr>
            <a:r>
              <a:rPr lang="fa-IR" sz="2800" dirty="0"/>
              <a:t>1.1.3  تعاریف</a:t>
            </a:r>
            <a:r>
              <a:rPr lang="ar-SA" sz="2800" dirty="0"/>
              <a:t> </a:t>
            </a:r>
            <a:r>
              <a:rPr lang="fa-IR" sz="2800" dirty="0"/>
              <a:t>                                                                     </a:t>
            </a:r>
            <a:r>
              <a:rPr lang="fa-IR" sz="2800" dirty="0" smtClean="0"/>
              <a:t>     </a:t>
            </a:r>
            <a:r>
              <a:rPr lang="fa-IR" sz="2800" dirty="0"/>
              <a:t>23</a:t>
            </a:r>
          </a:p>
          <a:p>
            <a:pPr marL="109728" indent="0" algn="just" rtl="1">
              <a:buNone/>
            </a:pPr>
            <a:r>
              <a:rPr lang="ar-SA" sz="2800" dirty="0"/>
              <a:t>جنبه‌های معماری</a:t>
            </a:r>
            <a:r>
              <a:rPr lang="fa-IR" sz="2800" dirty="0"/>
              <a:t>                                                                   </a:t>
            </a:r>
            <a:r>
              <a:rPr lang="fa-IR" sz="2800" dirty="0" smtClean="0"/>
              <a:t>      </a:t>
            </a:r>
            <a:r>
              <a:rPr lang="fa-IR" sz="2800" dirty="0"/>
              <a:t>26</a:t>
            </a:r>
          </a:p>
          <a:p>
            <a:pPr marL="109728" indent="0" algn="just" rtl="1">
              <a:buNone/>
            </a:pPr>
            <a:r>
              <a:rPr lang="ar-SA" sz="2800" dirty="0"/>
              <a:t>نتایج قابل تحویل  معماری نرم‌افزار</a:t>
            </a:r>
            <a:r>
              <a:rPr lang="fa-IR" sz="2800" dirty="0"/>
              <a:t>                                             </a:t>
            </a:r>
            <a:r>
              <a:rPr lang="fa-IR" sz="2800" dirty="0" smtClean="0"/>
              <a:t>       </a:t>
            </a:r>
            <a:r>
              <a:rPr lang="fa-IR" sz="2800" dirty="0"/>
              <a:t>26</a:t>
            </a:r>
          </a:p>
          <a:p>
            <a:pPr marL="109728" indent="0" algn="just" rtl="1">
              <a:buNone/>
            </a:pPr>
            <a:r>
              <a:rPr lang="ar-SA" sz="2800" dirty="0"/>
              <a:t>2.1.3  درایورهای معماری </a:t>
            </a:r>
            <a:r>
              <a:rPr lang="fa-IR" sz="2800" dirty="0"/>
              <a:t>                                           </a:t>
            </a:r>
            <a:r>
              <a:rPr lang="fa-IR" sz="2800" dirty="0" smtClean="0"/>
              <a:t>                 27</a:t>
            </a:r>
            <a:endParaRPr lang="fa-IR" sz="2800" dirty="0"/>
          </a:p>
        </p:txBody>
      </p:sp>
    </p:spTree>
    <p:extLst>
      <p:ext uri="{BB962C8B-B14F-4D97-AF65-F5344CB8AC3E}">
        <p14:creationId xmlns:p14="http://schemas.microsoft.com/office/powerpoint/2010/main" val="1684362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571184" cy="2520280"/>
          </a:xfrm>
        </p:spPr>
        <p:txBody>
          <a:bodyPr>
            <a:normAutofit/>
          </a:bodyPr>
          <a:lstStyle/>
          <a:p>
            <a:pPr marL="109728" indent="0" algn="just" rtl="1">
              <a:buNone/>
            </a:pPr>
            <a:r>
              <a:rPr lang="ar-SA" sz="2000" dirty="0">
                <a:cs typeface="B Lotus" pitchFamily="2" charset="-78"/>
              </a:rPr>
              <a:t>الزامات سیستم را می توان با استفاده از تصمیمات معماری مختلف اجرا کرد. با این حال، هر تصمیم معماری، ویژگی‌های کیفی را به طور متفاوت برآورده می‌کند، زیرا این ویژگی‌ها با توجه به تبادلات و ریسک‌های مختلفی که معرفی می‌کنند، متفاوت هستند. در نتیجه، مهم است که این ویژگی‌های کیفی توسط سهامداران مورد بحث، و اولویت‌بندی قرار گیرند تا دلایلی برای پیروی از یک تصمیم ارائه شود </a:t>
            </a:r>
            <a:r>
              <a:rPr lang="en-US" sz="2000" dirty="0">
                <a:cs typeface="B Lotus" pitchFamily="2" charset="-78"/>
              </a:rPr>
              <a:t>[</a:t>
            </a:r>
            <a:r>
              <a:rPr lang="en-US" sz="1600" dirty="0">
                <a:latin typeface="Times New Roman" pitchFamily="18" charset="0"/>
                <a:cs typeface="Times New Roman" pitchFamily="18" charset="0"/>
              </a:rPr>
              <a:t>Fai12</a:t>
            </a:r>
            <a:r>
              <a:rPr lang="en-US" sz="2000" dirty="0">
                <a:cs typeface="B Lotus" pitchFamily="2" charset="-78"/>
              </a:rPr>
              <a:t>] [</a:t>
            </a:r>
            <a:r>
              <a:rPr lang="en-US" sz="1600" dirty="0">
                <a:latin typeface="Times New Roman" pitchFamily="18" charset="0"/>
                <a:cs typeface="Times New Roman" pitchFamily="18" charset="0"/>
              </a:rPr>
              <a:t>RW12</a:t>
            </a:r>
            <a:r>
              <a:rPr lang="en-US" sz="2000" dirty="0">
                <a:cs typeface="B Lotus" pitchFamily="2" charset="-78"/>
              </a:rPr>
              <a:t>] [</a:t>
            </a:r>
            <a:r>
              <a:rPr lang="en-US" sz="1600" dirty="0">
                <a:latin typeface="Times New Roman" pitchFamily="18" charset="0"/>
                <a:cs typeface="Times New Roman" pitchFamily="18" charset="0"/>
              </a:rPr>
              <a:t>Bro18</a:t>
            </a:r>
            <a:r>
              <a:rPr lang="en-US" sz="2000" dirty="0">
                <a:cs typeface="B Lotus" pitchFamily="2" charset="-78"/>
              </a:rPr>
              <a:t>]</a:t>
            </a:r>
            <a:r>
              <a:rPr lang="fa-IR" sz="2000" dirty="0">
                <a:cs typeface="B Lotus" pitchFamily="2" charset="-78"/>
              </a:rPr>
              <a:t>‏</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30</a:t>
            </a:fld>
            <a:endParaRPr lang="en-US"/>
          </a:p>
        </p:txBody>
      </p:sp>
      <p:sp>
        <p:nvSpPr>
          <p:cNvPr id="4" name="Title 3"/>
          <p:cNvSpPr>
            <a:spLocks noGrp="1"/>
          </p:cNvSpPr>
          <p:nvPr>
            <p:ph type="title"/>
          </p:nvPr>
        </p:nvSpPr>
        <p:spPr>
          <a:xfrm>
            <a:off x="3563888" y="1556792"/>
            <a:ext cx="5122912" cy="792088"/>
          </a:xfrm>
        </p:spPr>
        <p:txBody>
          <a:bodyPr>
            <a:normAutofit/>
          </a:bodyPr>
          <a:lstStyle/>
          <a:p>
            <a:pPr algn="just" rtl="1"/>
            <a:r>
              <a:rPr lang="ar-SA" sz="2400" dirty="0">
                <a:effectLst/>
              </a:rPr>
              <a:t>ویژگی‌های کیفی </a:t>
            </a:r>
            <a:endParaRPr lang="en-US" sz="2400" dirty="0">
              <a:effectLst/>
            </a:endParaRPr>
          </a:p>
        </p:txBody>
      </p:sp>
    </p:spTree>
    <p:extLst>
      <p:ext uri="{BB962C8B-B14F-4D97-AF65-F5344CB8AC3E}">
        <p14:creationId xmlns:p14="http://schemas.microsoft.com/office/powerpoint/2010/main" val="108942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571184" cy="1368152"/>
          </a:xfrm>
        </p:spPr>
        <p:txBody>
          <a:bodyPr>
            <a:normAutofit fontScale="92500" lnSpcReduction="10000"/>
          </a:bodyPr>
          <a:lstStyle/>
          <a:p>
            <a:pPr marL="109728" indent="0" algn="just" rtl="1">
              <a:lnSpc>
                <a:spcPct val="150000"/>
              </a:lnSpc>
              <a:buNone/>
            </a:pPr>
            <a:r>
              <a:rPr lang="ar-SA" sz="2000" dirty="0" smtClean="0">
                <a:cs typeface="B Lotus" pitchFamily="2" charset="-78"/>
              </a:rPr>
              <a:t>یک سناریو توصیف کوتاهی از تعامل ذینفعان با سیستم است</a:t>
            </a:r>
            <a:r>
              <a:rPr lang="en-US" sz="1600" dirty="0" smtClean="0">
                <a:latin typeface="Times New Roman" pitchFamily="18" charset="0"/>
                <a:cs typeface="Times New Roman" pitchFamily="18" charset="0"/>
              </a:rPr>
              <a:t>[KKC00</a:t>
            </a:r>
            <a:r>
              <a:rPr lang="en-US" sz="2000" dirty="0" smtClean="0">
                <a:cs typeface="B Lotus" pitchFamily="2" charset="-78"/>
              </a:rPr>
              <a:t>]</a:t>
            </a:r>
            <a:r>
              <a:rPr lang="fa-IR" sz="2000" dirty="0" smtClean="0">
                <a:cs typeface="B Lotus" pitchFamily="2" charset="-78"/>
              </a:rPr>
              <a:t>‏</a:t>
            </a:r>
            <a:r>
              <a:rPr lang="ar-SA" sz="2000" dirty="0" smtClean="0">
                <a:cs typeface="B Lotus" pitchFamily="2" charset="-78"/>
              </a:rPr>
              <a:t>. یک معماری نرم‌افزار طراحی شده‌ باید بر روی میزان رضایت کاربران از سناریوها ارزیابی شود. براساس نظر کازمن و همکاران</a:t>
            </a:r>
            <a:r>
              <a:rPr lang="fa-IR" sz="2000" dirty="0" smtClean="0">
                <a:cs typeface="B Lotus" pitchFamily="2" charset="-78"/>
              </a:rPr>
              <a:t> </a:t>
            </a:r>
            <a:r>
              <a:rPr lang="en-US" sz="2000" dirty="0">
                <a:cs typeface="B Lotus" pitchFamily="2" charset="-78"/>
              </a:rPr>
              <a:t>[</a:t>
            </a:r>
            <a:r>
              <a:rPr lang="en-US" sz="1600" dirty="0">
                <a:cs typeface="B Lotus" pitchFamily="2" charset="-78"/>
              </a:rPr>
              <a:t>KKC00</a:t>
            </a:r>
            <a:r>
              <a:rPr lang="en-US" sz="2000" dirty="0">
                <a:cs typeface="B Lotus" pitchFamily="2" charset="-78"/>
              </a:rPr>
              <a:t>]</a:t>
            </a:r>
            <a:r>
              <a:rPr lang="fa-IR" sz="2000" dirty="0">
                <a:cs typeface="B Lotus" pitchFamily="2" charset="-78"/>
              </a:rPr>
              <a:t>‏</a:t>
            </a:r>
            <a:r>
              <a:rPr lang="ar-SA" sz="2000" dirty="0">
                <a:cs typeface="B Lotus" pitchFamily="2" charset="-78"/>
              </a:rPr>
              <a:t>، سناریوها را می</a:t>
            </a:r>
            <a:r>
              <a:rPr lang="fa-IR" sz="2000" dirty="0">
                <a:cs typeface="B Lotus" pitchFamily="2" charset="-78"/>
              </a:rPr>
              <a:t>‌</a:t>
            </a:r>
            <a:r>
              <a:rPr lang="ar-SA" sz="2000" dirty="0">
                <a:cs typeface="B Lotus" pitchFamily="2" charset="-78"/>
              </a:rPr>
              <a:t>توان به سه نوع مختلف تقسیم کرد: </a:t>
            </a:r>
            <a:endParaRPr lang="en-US" sz="2000" dirty="0">
              <a:cs typeface="B Lotus" pitchFamily="2" charset="-78"/>
            </a:endParaRPr>
          </a:p>
          <a:p>
            <a:pPr marL="109728" indent="0" algn="just" rtl="1">
              <a:buNone/>
            </a:pP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31</a:t>
            </a:fld>
            <a:endParaRPr lang="en-US"/>
          </a:p>
        </p:txBody>
      </p:sp>
      <p:sp>
        <p:nvSpPr>
          <p:cNvPr id="4" name="Title 3"/>
          <p:cNvSpPr>
            <a:spLocks noGrp="1"/>
          </p:cNvSpPr>
          <p:nvPr>
            <p:ph type="title"/>
          </p:nvPr>
        </p:nvSpPr>
        <p:spPr>
          <a:xfrm>
            <a:off x="3563888" y="1556792"/>
            <a:ext cx="5122912" cy="792088"/>
          </a:xfrm>
        </p:spPr>
        <p:txBody>
          <a:bodyPr>
            <a:normAutofit/>
          </a:bodyPr>
          <a:lstStyle/>
          <a:p>
            <a:pPr algn="just" rtl="1"/>
            <a:r>
              <a:rPr lang="fa-IR" sz="2400" dirty="0" smtClean="0">
                <a:effectLst/>
              </a:rPr>
              <a:t>سناریوها</a:t>
            </a:r>
            <a:endParaRPr lang="en-US" sz="2400" dirty="0">
              <a:effectLst/>
            </a:endParaRPr>
          </a:p>
        </p:txBody>
      </p:sp>
      <p:sp>
        <p:nvSpPr>
          <p:cNvPr id="6" name="Content Placeholder 1"/>
          <p:cNvSpPr txBox="1">
            <a:spLocks/>
          </p:cNvSpPr>
          <p:nvPr/>
        </p:nvSpPr>
        <p:spPr>
          <a:xfrm>
            <a:off x="755576" y="3717032"/>
            <a:ext cx="7571184" cy="1368152"/>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566928" indent="-457200" algn="just" rtl="1">
              <a:lnSpc>
                <a:spcPct val="150000"/>
              </a:lnSpc>
              <a:buFont typeface="+mj-lt"/>
              <a:buAutoNum type="arabicPeriod"/>
            </a:pPr>
            <a:r>
              <a:rPr lang="fa-IR" sz="2000" dirty="0" smtClean="0"/>
              <a:t>مورد استفاده</a:t>
            </a:r>
          </a:p>
          <a:p>
            <a:pPr marL="566928" indent="-457200" algn="just" rtl="1">
              <a:lnSpc>
                <a:spcPct val="150000"/>
              </a:lnSpc>
              <a:buFont typeface="+mj-lt"/>
              <a:buAutoNum type="arabicPeriod"/>
            </a:pPr>
            <a:r>
              <a:rPr lang="fa-IR" sz="2000" dirty="0" smtClean="0">
                <a:cs typeface="B Lotus" pitchFamily="2" charset="-78"/>
              </a:rPr>
              <a:t>رشد</a:t>
            </a:r>
          </a:p>
          <a:p>
            <a:pPr marL="566928" indent="-457200" algn="just" rtl="1">
              <a:lnSpc>
                <a:spcPct val="150000"/>
              </a:lnSpc>
              <a:buFont typeface="+mj-lt"/>
              <a:buAutoNum type="arabicPeriod"/>
            </a:pPr>
            <a:r>
              <a:rPr lang="fa-IR" sz="2000" dirty="0" smtClean="0">
                <a:cs typeface="B Lotus" pitchFamily="2" charset="-78"/>
              </a:rPr>
              <a:t>سناریوهای اکتشافی</a:t>
            </a:r>
            <a:endParaRPr lang="en-US" sz="2000" dirty="0">
              <a:cs typeface="B Lotus" pitchFamily="2" charset="-78"/>
            </a:endParaRPr>
          </a:p>
        </p:txBody>
      </p:sp>
    </p:spTree>
    <p:extLst>
      <p:ext uri="{BB962C8B-B14F-4D97-AF65-F5344CB8AC3E}">
        <p14:creationId xmlns:p14="http://schemas.microsoft.com/office/powerpoint/2010/main" val="596705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571184" cy="2736304"/>
          </a:xfrm>
        </p:spPr>
        <p:txBody>
          <a:bodyPr>
            <a:normAutofit/>
          </a:bodyPr>
          <a:lstStyle/>
          <a:p>
            <a:pPr marL="109728" indent="0" algn="just" rtl="1">
              <a:lnSpc>
                <a:spcPct val="150000"/>
              </a:lnSpc>
              <a:buNone/>
            </a:pPr>
            <a:r>
              <a:rPr lang="ar-SA" sz="2000" dirty="0">
                <a:cs typeface="B Lotus" pitchFamily="2" charset="-78"/>
              </a:rPr>
              <a:t>سناریوی مورد استفاده مشابه با الزامات عملکردی تعریف‌شده قبلی است. آن‌ها موارد استفاده مختلفی که کاربر نهایی می‌تواند با سیستم داشته باشد را مشخص می‌کنند. سناریوی رشد، سناریویی است که تغییرات آینده را پیش‌بینی می‌کند که ممکن است در سیستم رخ دهد. یک سناریوی اکتشافی سناریویی است که تغییرات شدید در سیستم را بررسی می‌کند. این کار برای تاکید بر سیستم و آزمایش قابلیت‌های آن تحت شرایط غیر معمول انجام می‌شود </a:t>
            </a:r>
            <a:r>
              <a:rPr lang="en-US" sz="2000" dirty="0">
                <a:cs typeface="B Lotus" pitchFamily="2" charset="-78"/>
              </a:rPr>
              <a:t>[</a:t>
            </a:r>
            <a:r>
              <a:rPr lang="en-US" sz="1600" dirty="0">
                <a:latin typeface="Times New Roman" pitchFamily="18" charset="0"/>
                <a:cs typeface="Times New Roman" pitchFamily="18" charset="0"/>
              </a:rPr>
              <a:t>RW12</a:t>
            </a:r>
            <a:r>
              <a:rPr lang="en-US" sz="2000" dirty="0">
                <a:cs typeface="B Lotus" pitchFamily="2" charset="-78"/>
              </a:rPr>
              <a:t>]</a:t>
            </a:r>
            <a:r>
              <a:rPr lang="fa-IR" sz="2000" dirty="0">
                <a:cs typeface="B Lotus" pitchFamily="2" charset="-78"/>
              </a:rPr>
              <a:t>‏‏. </a:t>
            </a:r>
            <a:endParaRPr lang="en-US" sz="2000" dirty="0">
              <a:cs typeface="B Lotus" pitchFamily="2" charset="-78"/>
            </a:endParaRPr>
          </a:p>
          <a:p>
            <a:pPr marL="109728" indent="0" algn="just" rtl="1">
              <a:buNone/>
            </a:pP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32</a:t>
            </a:fld>
            <a:endParaRPr lang="en-US"/>
          </a:p>
        </p:txBody>
      </p:sp>
      <p:sp>
        <p:nvSpPr>
          <p:cNvPr id="4" name="Title 3"/>
          <p:cNvSpPr>
            <a:spLocks noGrp="1"/>
          </p:cNvSpPr>
          <p:nvPr>
            <p:ph type="title"/>
          </p:nvPr>
        </p:nvSpPr>
        <p:spPr>
          <a:xfrm>
            <a:off x="3563888" y="1556792"/>
            <a:ext cx="5122912" cy="792088"/>
          </a:xfrm>
        </p:spPr>
        <p:txBody>
          <a:bodyPr>
            <a:normAutofit/>
          </a:bodyPr>
          <a:lstStyle/>
          <a:p>
            <a:pPr algn="just" rtl="1"/>
            <a:r>
              <a:rPr lang="fa-IR" sz="2400" dirty="0" smtClean="0">
                <a:effectLst/>
              </a:rPr>
              <a:t>سناریوها</a:t>
            </a:r>
            <a:endParaRPr lang="en-US" sz="2400" dirty="0">
              <a:effectLst/>
            </a:endParaRPr>
          </a:p>
        </p:txBody>
      </p:sp>
    </p:spTree>
    <p:extLst>
      <p:ext uri="{BB962C8B-B14F-4D97-AF65-F5344CB8AC3E}">
        <p14:creationId xmlns:p14="http://schemas.microsoft.com/office/powerpoint/2010/main" val="38476327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571184" cy="2016224"/>
          </a:xfrm>
        </p:spPr>
        <p:txBody>
          <a:bodyPr>
            <a:normAutofit/>
          </a:bodyPr>
          <a:lstStyle/>
          <a:p>
            <a:pPr marL="109728" indent="0" algn="just" rtl="1">
              <a:lnSpc>
                <a:spcPct val="150000"/>
              </a:lnSpc>
              <a:buNone/>
            </a:pPr>
            <a:r>
              <a:rPr lang="ar-SA" sz="2000" dirty="0">
                <a:cs typeface="B Lotus" pitchFamily="2" charset="-78"/>
              </a:rPr>
              <a:t>محدودیت‌ها یا </a:t>
            </a:r>
            <a:r>
              <a:rPr lang="en-US" sz="2000" dirty="0">
                <a:latin typeface="Times New Roman" pitchFamily="18" charset="0"/>
                <a:cs typeface="Times New Roman" pitchFamily="18" charset="0"/>
              </a:rPr>
              <a:t>Constraints</a:t>
            </a:r>
            <a:r>
              <a:rPr lang="fa-IR" sz="2000" dirty="0">
                <a:cs typeface="B Lotus" pitchFamily="2" charset="-78"/>
              </a:rPr>
              <a:t>،</a:t>
            </a:r>
            <a:r>
              <a:rPr lang="ar-SA" sz="2000" dirty="0">
                <a:cs typeface="B Lotus" pitchFamily="2" charset="-78"/>
              </a:rPr>
              <a:t> محدودیت‌های معماری سیستم را مشخص می‌کنند. آن‌ها اغلب توسط سهامداران ارائه می‌شوند، و محدودیت‌هایی را در مورد این که چگونه نیازهای عملکردی و غیر عملکردی می‌توانند به خوبی درک شوند، تعیین می‌کنند. محدودیت‌ها </a:t>
            </a:r>
            <a:r>
              <a:rPr lang="fa-IR" sz="2000" dirty="0" smtClean="0">
                <a:cs typeface="B Lotus" pitchFamily="2" charset="-78"/>
              </a:rPr>
              <a:t>عبارتند از:</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33</a:t>
            </a:fld>
            <a:endParaRPr lang="en-US"/>
          </a:p>
        </p:txBody>
      </p:sp>
      <p:sp>
        <p:nvSpPr>
          <p:cNvPr id="4" name="Title 3"/>
          <p:cNvSpPr>
            <a:spLocks noGrp="1"/>
          </p:cNvSpPr>
          <p:nvPr>
            <p:ph type="title"/>
          </p:nvPr>
        </p:nvSpPr>
        <p:spPr>
          <a:xfrm>
            <a:off x="3563888" y="1556792"/>
            <a:ext cx="5122912" cy="792088"/>
          </a:xfrm>
        </p:spPr>
        <p:txBody>
          <a:bodyPr>
            <a:normAutofit/>
          </a:bodyPr>
          <a:lstStyle/>
          <a:p>
            <a:pPr algn="just" rtl="1"/>
            <a:r>
              <a:rPr lang="ar-SA" sz="2400" dirty="0">
                <a:effectLst/>
              </a:rPr>
              <a:t>اجبار(محدودیت‌ها) </a:t>
            </a:r>
            <a:endParaRPr lang="en-US" sz="2400" dirty="0">
              <a:effectLst/>
            </a:endParaRPr>
          </a:p>
        </p:txBody>
      </p:sp>
      <p:sp>
        <p:nvSpPr>
          <p:cNvPr id="5" name="Content Placeholder 1"/>
          <p:cNvSpPr txBox="1">
            <a:spLocks/>
          </p:cNvSpPr>
          <p:nvPr/>
        </p:nvSpPr>
        <p:spPr>
          <a:xfrm>
            <a:off x="827584" y="4149080"/>
            <a:ext cx="7571184" cy="201622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566928" lvl="0" indent="-457200" algn="just" rtl="1">
              <a:buFont typeface="+mj-lt"/>
              <a:buAutoNum type="arabicPeriod"/>
            </a:pPr>
            <a:r>
              <a:rPr lang="ar-SA" sz="2000" dirty="0">
                <a:cs typeface="B Lotus" pitchFamily="2" charset="-78"/>
              </a:rPr>
              <a:t> زمان، </a:t>
            </a:r>
            <a:endParaRPr lang="en-US" sz="2000" dirty="0">
              <a:cs typeface="B Lotus" pitchFamily="2" charset="-78"/>
            </a:endParaRPr>
          </a:p>
          <a:p>
            <a:pPr marL="566928" lvl="0" indent="-457200" algn="just" rtl="1">
              <a:buFont typeface="+mj-lt"/>
              <a:buAutoNum type="arabicPeriod"/>
            </a:pPr>
            <a:r>
              <a:rPr lang="ar-SA" sz="2000" dirty="0">
                <a:cs typeface="B Lotus" pitchFamily="2" charset="-78"/>
              </a:rPr>
              <a:t>هزینه، </a:t>
            </a:r>
            <a:endParaRPr lang="en-US" sz="2000" dirty="0">
              <a:cs typeface="B Lotus" pitchFamily="2" charset="-78"/>
            </a:endParaRPr>
          </a:p>
          <a:p>
            <a:pPr marL="566928" lvl="0" indent="-457200" algn="just" rtl="1">
              <a:buFont typeface="+mj-lt"/>
              <a:buAutoNum type="arabicPeriod"/>
            </a:pPr>
            <a:r>
              <a:rPr lang="ar-SA" sz="2000" dirty="0">
                <a:cs typeface="B Lotus" pitchFamily="2" charset="-78"/>
              </a:rPr>
              <a:t>تکنولوژی مورد استفاده، </a:t>
            </a:r>
            <a:endParaRPr lang="en-US" sz="2000" dirty="0">
              <a:cs typeface="B Lotus" pitchFamily="2" charset="-78"/>
            </a:endParaRPr>
          </a:p>
          <a:p>
            <a:pPr marL="566928" lvl="0" indent="-457200" algn="just" rtl="1">
              <a:buFont typeface="+mj-lt"/>
              <a:buAutoNum type="arabicPeriod"/>
            </a:pPr>
            <a:r>
              <a:rPr lang="ar-SA" sz="2000" dirty="0">
                <a:cs typeface="B Lotus" pitchFamily="2" charset="-78"/>
              </a:rPr>
              <a:t>سازمان یا تیم پیاده‌سازی </a:t>
            </a:r>
            <a:endParaRPr lang="en-US" sz="2000" dirty="0">
              <a:cs typeface="B Lotus" pitchFamily="2" charset="-78"/>
            </a:endParaRPr>
          </a:p>
          <a:p>
            <a:pPr marL="566928" lvl="0" indent="-457200" algn="just" rtl="1">
              <a:buFont typeface="+mj-lt"/>
              <a:buAutoNum type="arabicPeriod"/>
            </a:pPr>
            <a:r>
              <a:rPr lang="ar-SA" sz="2000" dirty="0">
                <a:cs typeface="B Lotus" pitchFamily="2" charset="-78"/>
              </a:rPr>
              <a:t>توسعه سیستم </a:t>
            </a:r>
            <a:endParaRPr lang="en-US" sz="2000" dirty="0">
              <a:cs typeface="B Lotus" pitchFamily="2" charset="-78"/>
            </a:endParaRPr>
          </a:p>
        </p:txBody>
      </p:sp>
    </p:spTree>
    <p:extLst>
      <p:ext uri="{BB962C8B-B14F-4D97-AF65-F5344CB8AC3E}">
        <p14:creationId xmlns:p14="http://schemas.microsoft.com/office/powerpoint/2010/main" val="4221323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571184" cy="3240360"/>
          </a:xfrm>
        </p:spPr>
        <p:txBody>
          <a:bodyPr>
            <a:normAutofit lnSpcReduction="10000"/>
          </a:bodyPr>
          <a:lstStyle/>
          <a:p>
            <a:pPr marL="109728" indent="0" algn="just" rtl="1">
              <a:lnSpc>
                <a:spcPct val="150000"/>
              </a:lnSpc>
              <a:buNone/>
            </a:pPr>
            <a:r>
              <a:rPr lang="ar-SA" sz="2000" dirty="0">
                <a:cs typeface="B Lotus" pitchFamily="2" charset="-78"/>
              </a:rPr>
              <a:t> اصول معماری، قوانین و اصولی هستند که برای هدایت طراحی و اجرای سیستم دنبال می‌شوند. اصول می‌توانند به عنوان یک نقطه شروع خوب برای انتقال از فضای مساله به فضای راه‌حل عمل کنند در حالی که دلایل ریشه‌ای تصمیمات معماری را فراهم می‌کنند </a:t>
            </a:r>
            <a:r>
              <a:rPr lang="en-US" sz="2000" dirty="0">
                <a:cs typeface="B Lotus" pitchFamily="2" charset="-78"/>
              </a:rPr>
              <a:t>[</a:t>
            </a:r>
            <a:r>
              <a:rPr lang="en-US" sz="1600" dirty="0">
                <a:latin typeface="Times New Roman" pitchFamily="18" charset="0"/>
                <a:cs typeface="Times New Roman" pitchFamily="18" charset="0"/>
              </a:rPr>
              <a:t>RW12</a:t>
            </a:r>
            <a:r>
              <a:rPr lang="en-US" sz="2000" dirty="0">
                <a:cs typeface="B Lotus" pitchFamily="2" charset="-78"/>
              </a:rPr>
              <a:t>]</a:t>
            </a:r>
            <a:r>
              <a:rPr lang="ar-SA" sz="2000" dirty="0">
                <a:cs typeface="B Lotus" pitchFamily="2" charset="-78"/>
              </a:rPr>
              <a:t>. اصول معماری می‌تواند نوعی سبک معماری باشد که باید به دقت پیگیری و دنبال شود. به عنوان مثال، یک معماری لایه‌ای </a:t>
            </a:r>
            <a:r>
              <a:rPr lang="en-US" sz="1600" dirty="0">
                <a:latin typeface="Times New Roman" pitchFamily="18" charset="0"/>
                <a:cs typeface="Times New Roman" pitchFamily="18" charset="0"/>
              </a:rPr>
              <a:t>N</a:t>
            </a:r>
            <a:r>
              <a:rPr lang="en-US" sz="2000" dirty="0">
                <a:cs typeface="B Lotus" pitchFamily="2" charset="-78"/>
              </a:rPr>
              <a:t> </a:t>
            </a:r>
            <a:r>
              <a:rPr lang="ar-SA" sz="2000" dirty="0">
                <a:cs typeface="B Lotus" pitchFamily="2" charset="-78"/>
              </a:rPr>
              <a:t>- لایه، لوله‌ها و فیلتر، یا یک معماری مرکز داده. علاوه بر این، اصول معماری همچنین می‌توانند به مفاهیمی اشاره کنند که معماری باید داشته باشد، مانند جفت شدن یا استقلال اجزا </a:t>
            </a:r>
            <a:r>
              <a:rPr lang="en-US" sz="2000" dirty="0">
                <a:cs typeface="B Lotus" pitchFamily="2" charset="-78"/>
              </a:rPr>
              <a:t>[</a:t>
            </a:r>
            <a:r>
              <a:rPr lang="en-US" sz="1600" dirty="0">
                <a:latin typeface="Times New Roman" pitchFamily="18" charset="0"/>
                <a:cs typeface="Times New Roman" pitchFamily="18" charset="0"/>
              </a:rPr>
              <a:t>Fai12</a:t>
            </a:r>
            <a:r>
              <a:rPr lang="en-US" sz="2000" dirty="0">
                <a:cs typeface="B Lotus" pitchFamily="2" charset="-78"/>
              </a:rPr>
              <a:t>] [</a:t>
            </a:r>
            <a:r>
              <a:rPr lang="en-US" sz="1600" dirty="0">
                <a:latin typeface="Times New Roman" pitchFamily="18" charset="0"/>
                <a:cs typeface="Times New Roman" pitchFamily="18" charset="0"/>
              </a:rPr>
              <a:t>RW12</a:t>
            </a:r>
            <a:r>
              <a:rPr lang="en-US" sz="2000" dirty="0">
                <a:cs typeface="B Lotus" pitchFamily="2" charset="-78"/>
              </a:rPr>
              <a:t>] [</a:t>
            </a:r>
            <a:r>
              <a:rPr lang="en-US" sz="1600" dirty="0">
                <a:cs typeface="B Lotus" pitchFamily="2" charset="-78"/>
              </a:rPr>
              <a:t>Bro18</a:t>
            </a:r>
            <a:r>
              <a:rPr lang="en-US" sz="2000" dirty="0">
                <a:cs typeface="B Lotus" pitchFamily="2" charset="-78"/>
              </a:rPr>
              <a:t>] </a:t>
            </a:r>
            <a:r>
              <a:rPr lang="ar-SA" sz="2000" dirty="0">
                <a:cs typeface="B Lotus" pitchFamily="2" charset="-78"/>
              </a:rPr>
              <a:t>.  </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34</a:t>
            </a:fld>
            <a:endParaRPr lang="en-US"/>
          </a:p>
        </p:txBody>
      </p:sp>
      <p:sp>
        <p:nvSpPr>
          <p:cNvPr id="4" name="Title 3"/>
          <p:cNvSpPr>
            <a:spLocks noGrp="1"/>
          </p:cNvSpPr>
          <p:nvPr>
            <p:ph type="title"/>
          </p:nvPr>
        </p:nvSpPr>
        <p:spPr>
          <a:xfrm>
            <a:off x="3563888" y="1556792"/>
            <a:ext cx="5122912" cy="792088"/>
          </a:xfrm>
        </p:spPr>
        <p:txBody>
          <a:bodyPr>
            <a:normAutofit/>
          </a:bodyPr>
          <a:lstStyle/>
          <a:p>
            <a:pPr algn="just" rtl="1"/>
            <a:r>
              <a:rPr lang="fa-IR" sz="2400" dirty="0" smtClean="0">
                <a:effectLst/>
              </a:rPr>
              <a:t>اصول</a:t>
            </a:r>
            <a:endParaRPr lang="en-US" sz="2400" dirty="0">
              <a:effectLst/>
            </a:endParaRPr>
          </a:p>
        </p:txBody>
      </p:sp>
    </p:spTree>
    <p:extLst>
      <p:ext uri="{BB962C8B-B14F-4D97-AF65-F5344CB8AC3E}">
        <p14:creationId xmlns:p14="http://schemas.microsoft.com/office/powerpoint/2010/main" val="3521292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348880"/>
            <a:ext cx="8229600" cy="2736304"/>
          </a:xfrm>
        </p:spPr>
        <p:txBody>
          <a:bodyPr>
            <a:normAutofit lnSpcReduction="10000"/>
          </a:bodyPr>
          <a:lstStyle/>
          <a:p>
            <a:pPr marL="109728" indent="0" algn="just" rtl="1">
              <a:lnSpc>
                <a:spcPct val="150000"/>
              </a:lnSpc>
              <a:buNone/>
            </a:pPr>
            <a:r>
              <a:rPr lang="ar-SA" sz="2000" dirty="0">
                <a:cs typeface="B Lotus" pitchFamily="2" charset="-78"/>
              </a:rPr>
              <a:t>معماری نرم‌افزار طراحی نرم‌افزار است اما برعکس این گزاره صادق نیست </a:t>
            </a:r>
            <a:r>
              <a:rPr lang="en-US" sz="2000" dirty="0">
                <a:cs typeface="B Lotus" pitchFamily="2" charset="-78"/>
              </a:rPr>
              <a:t>[</a:t>
            </a:r>
            <a:r>
              <a:rPr lang="en-US" sz="1600" dirty="0">
                <a:latin typeface="Times New Roman" pitchFamily="18" charset="0"/>
                <a:cs typeface="Times New Roman" pitchFamily="18" charset="0"/>
              </a:rPr>
              <a:t>Bro18</a:t>
            </a:r>
            <a:r>
              <a:rPr lang="en-US" sz="2000" dirty="0">
                <a:cs typeface="B Lotus" pitchFamily="2" charset="-78"/>
              </a:rPr>
              <a:t>]</a:t>
            </a:r>
            <a:r>
              <a:rPr lang="fa-IR" sz="2000" dirty="0">
                <a:cs typeface="B Lotus" pitchFamily="2" charset="-78"/>
              </a:rPr>
              <a:t>‏.</a:t>
            </a:r>
            <a:r>
              <a:rPr lang="ar-SA" sz="2000" dirty="0">
                <a:cs typeface="B Lotus" pitchFamily="2" charset="-78"/>
              </a:rPr>
              <a:t> طراحی نرم‌افزار در مورد انتخاب یک راه‌حل از بسیاری از راه‌حل‌های ممکن اجرای سیستم است </a:t>
            </a:r>
            <a:r>
              <a:rPr lang="en-US" sz="2000" dirty="0">
                <a:cs typeface="B Lotus" pitchFamily="2" charset="-78"/>
              </a:rPr>
              <a:t>[</a:t>
            </a:r>
            <a:r>
              <a:rPr lang="en-US" sz="1600" dirty="0">
                <a:latin typeface="Times New Roman" pitchFamily="18" charset="0"/>
                <a:cs typeface="Times New Roman" pitchFamily="18" charset="0"/>
              </a:rPr>
              <a:t>Bro18</a:t>
            </a:r>
            <a:r>
              <a:rPr lang="en-US" sz="2000" dirty="0">
                <a:cs typeface="B Lotus" pitchFamily="2" charset="-78"/>
              </a:rPr>
              <a:t>]</a:t>
            </a:r>
            <a:r>
              <a:rPr lang="ar-SA" sz="2000" dirty="0">
                <a:cs typeface="B Lotus" pitchFamily="2" charset="-78"/>
              </a:rPr>
              <a:t>. یک معمار هنگام طراحی یک معماری نرم‌افزار باید بیشتر بر ویژگی‌های کیفی تمرکز کند تا ویژگی‌ها به عنوان یک مشخصه­ کلی، زیرا ویژگی‌ها را می‌توان با استفاده از روش‌های مختلف طراحی نرم‌افزار با کیفیت‌های مختلف به دست آورد</a:t>
            </a:r>
            <a:r>
              <a:rPr lang="en-US" sz="1600" dirty="0">
                <a:latin typeface="Times New Roman" pitchFamily="18" charset="0"/>
                <a:cs typeface="Times New Roman" pitchFamily="18" charset="0"/>
              </a:rPr>
              <a:t>[Fai12</a:t>
            </a:r>
            <a:r>
              <a:rPr lang="en-US" sz="2000" dirty="0">
                <a:cs typeface="B Lotus" pitchFamily="2" charset="-78"/>
              </a:rPr>
              <a:t>]</a:t>
            </a:r>
            <a:r>
              <a:rPr lang="ar-SA" sz="2000" dirty="0">
                <a:cs typeface="B Lotus" pitchFamily="2" charset="-78"/>
              </a:rPr>
              <a:t>. طراحی نرم‌افزار بیشتر به حوزه سطح پایین‌تر نحوه ساخت اجزا می‌پردازد. </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35</a:t>
            </a:fld>
            <a:endParaRPr lang="en-US"/>
          </a:p>
        </p:txBody>
      </p:sp>
      <p:sp>
        <p:nvSpPr>
          <p:cNvPr id="4" name="Title 3"/>
          <p:cNvSpPr>
            <a:spLocks noGrp="1"/>
          </p:cNvSpPr>
          <p:nvPr>
            <p:ph type="title"/>
          </p:nvPr>
        </p:nvSpPr>
        <p:spPr>
          <a:xfrm>
            <a:off x="2195736" y="1421904"/>
            <a:ext cx="6491064" cy="926976"/>
          </a:xfrm>
        </p:spPr>
        <p:txBody>
          <a:bodyPr>
            <a:normAutofit/>
          </a:bodyPr>
          <a:lstStyle/>
          <a:p>
            <a:pPr algn="just" rtl="1"/>
            <a:r>
              <a:rPr lang="fa-IR" sz="2800" dirty="0" smtClean="0">
                <a:effectLst/>
              </a:rPr>
              <a:t>2.3  </a:t>
            </a:r>
            <a:r>
              <a:rPr lang="ar-SA" sz="2800" dirty="0" smtClean="0">
                <a:effectLst/>
              </a:rPr>
              <a:t>تمایز </a:t>
            </a:r>
            <a:r>
              <a:rPr lang="ar-SA" sz="2800" dirty="0">
                <a:effectLst/>
              </a:rPr>
              <a:t>بین طراحی نرم‌افزار و معماری نرم‌افزار </a:t>
            </a:r>
            <a:endParaRPr lang="en-US" sz="2800" dirty="0">
              <a:effectLst/>
            </a:endParaRPr>
          </a:p>
        </p:txBody>
      </p:sp>
    </p:spTree>
    <p:extLst>
      <p:ext uri="{BB962C8B-B14F-4D97-AF65-F5344CB8AC3E}">
        <p14:creationId xmlns:p14="http://schemas.microsoft.com/office/powerpoint/2010/main" val="3545604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348880"/>
            <a:ext cx="8229600" cy="3312368"/>
          </a:xfrm>
        </p:spPr>
        <p:txBody>
          <a:bodyPr>
            <a:normAutofit/>
          </a:bodyPr>
          <a:lstStyle/>
          <a:p>
            <a:pPr marL="109728" indent="0" algn="just" rtl="1">
              <a:lnSpc>
                <a:spcPct val="150000"/>
              </a:lnSpc>
              <a:buNone/>
            </a:pPr>
            <a:r>
              <a:rPr lang="ar-SA" sz="2000" dirty="0">
                <a:cs typeface="B Lotus" pitchFamily="2" charset="-78"/>
              </a:rPr>
              <a:t>برای ایجاد یک خط تعریفِ روشن بین معماری نرم‌افزار و طراحی نرم‌افزار، باید به این نکته اشاره کرد که معماری نرم‌افزار باید شامل تصمیمات مهمی باشد که به راحتی در چرخه‌های بعدی عمر نرم‌افزار قابل‌تغییر نیستند </a:t>
            </a:r>
            <a:r>
              <a:rPr lang="en-US" sz="2000" dirty="0">
                <a:cs typeface="B Lotus" pitchFamily="2" charset="-78"/>
              </a:rPr>
              <a:t>[</a:t>
            </a:r>
            <a:r>
              <a:rPr lang="en-US" sz="1600" dirty="0">
                <a:latin typeface="Times New Roman" pitchFamily="18" charset="0"/>
                <a:cs typeface="Times New Roman" pitchFamily="18" charset="0"/>
              </a:rPr>
              <a:t>Bro18</a:t>
            </a:r>
            <a:r>
              <a:rPr lang="en-US" sz="2000" dirty="0">
                <a:cs typeface="B Lotus" pitchFamily="2" charset="-78"/>
              </a:rPr>
              <a:t>]</a:t>
            </a:r>
            <a:r>
              <a:rPr lang="fa-IR" sz="2000" dirty="0">
                <a:cs typeface="B Lotus" pitchFamily="2" charset="-78"/>
              </a:rPr>
              <a:t>‏.</a:t>
            </a:r>
            <a:r>
              <a:rPr lang="ar-SA" sz="2000" dirty="0">
                <a:cs typeface="B Lotus" pitchFamily="2" charset="-78"/>
              </a:rPr>
              <a:t> معماری نرم‌افزار مهم‌تر از طراحی نرم‌افزار در رسیدگی به مسائل مربوط به سیستم است، مانند استفاده غیر منتظره یا تغییر سناریوها و ویژگی‌های کیفی، زیرا ساختار سیستم در این مسائل منعکس می‌شود</a:t>
            </a:r>
            <a:r>
              <a:rPr lang="en-US" sz="1600" dirty="0">
                <a:latin typeface="Times New Roman" pitchFamily="18" charset="0"/>
                <a:cs typeface="Times New Roman" pitchFamily="18" charset="0"/>
              </a:rPr>
              <a:t>[Fai12</a:t>
            </a:r>
            <a:r>
              <a:rPr lang="en-US" sz="2000" dirty="0">
                <a:cs typeface="B Lotus" pitchFamily="2" charset="-78"/>
              </a:rPr>
              <a:t>]</a:t>
            </a:r>
            <a:r>
              <a:rPr lang="fa-IR" sz="2000" dirty="0">
                <a:cs typeface="B Lotus" pitchFamily="2" charset="-78"/>
              </a:rPr>
              <a:t>‏</a:t>
            </a:r>
            <a:r>
              <a:rPr lang="ar-SA" sz="2000" dirty="0">
                <a:cs typeface="B Lotus" pitchFamily="2" charset="-78"/>
              </a:rPr>
              <a:t>. معماری نرم‌افزار جزئیات مورد نیاز برای دستیابی به یک ویژگی کیفی کلی سیستم را در بر می‌گیرد، از سوی دیگر، طراحی نرم‌افزار راه‌حل پیاده‌سازی برای ارائه کارکردها و برآورده کردن ویژگی‌های کیفی است.</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36</a:t>
            </a:fld>
            <a:endParaRPr lang="en-US"/>
          </a:p>
        </p:txBody>
      </p:sp>
      <p:sp>
        <p:nvSpPr>
          <p:cNvPr id="4" name="Title 3"/>
          <p:cNvSpPr>
            <a:spLocks noGrp="1"/>
          </p:cNvSpPr>
          <p:nvPr>
            <p:ph type="title"/>
          </p:nvPr>
        </p:nvSpPr>
        <p:spPr>
          <a:xfrm>
            <a:off x="2195736" y="1421904"/>
            <a:ext cx="6491064" cy="926976"/>
          </a:xfrm>
        </p:spPr>
        <p:txBody>
          <a:bodyPr>
            <a:normAutofit/>
          </a:bodyPr>
          <a:lstStyle/>
          <a:p>
            <a:pPr algn="just" rtl="1"/>
            <a:r>
              <a:rPr lang="fa-IR" sz="2800" dirty="0" smtClean="0">
                <a:effectLst/>
              </a:rPr>
              <a:t>2.3  </a:t>
            </a:r>
            <a:r>
              <a:rPr lang="ar-SA" sz="2800" dirty="0" smtClean="0">
                <a:effectLst/>
              </a:rPr>
              <a:t>تمایز </a:t>
            </a:r>
            <a:r>
              <a:rPr lang="ar-SA" sz="2800" dirty="0">
                <a:effectLst/>
              </a:rPr>
              <a:t>بین طراحی نرم‌افزار و معماری نرم‌افزار </a:t>
            </a:r>
            <a:endParaRPr lang="en-US" sz="2800" dirty="0">
              <a:effectLst/>
            </a:endParaRPr>
          </a:p>
        </p:txBody>
      </p:sp>
    </p:spTree>
    <p:extLst>
      <p:ext uri="{BB962C8B-B14F-4D97-AF65-F5344CB8AC3E}">
        <p14:creationId xmlns:p14="http://schemas.microsoft.com/office/powerpoint/2010/main" val="31012430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2856"/>
            <a:ext cx="8229600" cy="3960440"/>
          </a:xfrm>
        </p:spPr>
        <p:txBody>
          <a:bodyPr>
            <a:normAutofit fontScale="77500" lnSpcReduction="20000"/>
          </a:bodyPr>
          <a:lstStyle/>
          <a:p>
            <a:pPr marL="109728" indent="0" algn="just" rtl="1">
              <a:lnSpc>
                <a:spcPct val="150000"/>
              </a:lnSpc>
              <a:buNone/>
            </a:pPr>
            <a:r>
              <a:rPr lang="en-US" sz="2300" dirty="0">
                <a:cs typeface="B Lotus" pitchFamily="2" charset="-78"/>
              </a:rPr>
              <a:t> </a:t>
            </a:r>
            <a:r>
              <a:rPr lang="ar-SA" sz="2300" dirty="0">
                <a:cs typeface="B Lotus" pitchFamily="2" charset="-78"/>
              </a:rPr>
              <a:t>مشابه با معماری و طراحی نرم‌افزار، هیچ تعریف مشترکی در مورد </a:t>
            </a:r>
            <a:r>
              <a:rPr lang="en-US" sz="2300" dirty="0">
                <a:cs typeface="B Lotus" pitchFamily="2" charset="-78"/>
              </a:rPr>
              <a:t>SRA</a:t>
            </a:r>
            <a:r>
              <a:rPr lang="ar-SA" sz="2300" dirty="0">
                <a:cs typeface="B Lotus" pitchFamily="2" charset="-78"/>
              </a:rPr>
              <a:t> وجود ندارد </a:t>
            </a:r>
            <a:r>
              <a:rPr lang="en-US" sz="2300" dirty="0">
                <a:cs typeface="B Lotus" pitchFamily="2" charset="-78"/>
              </a:rPr>
              <a:t>[CMV+09]</a:t>
            </a:r>
            <a:r>
              <a:rPr lang="ar-SA" sz="2300" dirty="0">
                <a:cs typeface="B Lotus" pitchFamily="2" charset="-78"/>
              </a:rPr>
              <a:t>. با این حال، </a:t>
            </a:r>
            <a:r>
              <a:rPr lang="en-US" sz="2300" dirty="0">
                <a:cs typeface="B Lotus" pitchFamily="2" charset="-78"/>
              </a:rPr>
              <a:t>SRA</a:t>
            </a:r>
            <a:r>
              <a:rPr lang="ar-SA" sz="2300" dirty="0">
                <a:cs typeface="B Lotus" pitchFamily="2" charset="-78"/>
              </a:rPr>
              <a:t> معمولا به عنوان یک استاندارد یا تسهیل‌کننده برای حصول معماری معینی از نرم‌افزار  شناخته می‌شود. این معماری در سطح بالاتری از </a:t>
            </a:r>
            <a:r>
              <a:rPr lang="ar-SA" sz="2300" dirty="0" smtClean="0">
                <a:cs typeface="B Lotus" pitchFamily="2" charset="-78"/>
              </a:rPr>
              <a:t>انتزاع</a:t>
            </a:r>
            <a:r>
              <a:rPr lang="fa-IR" sz="2300" dirty="0" smtClean="0">
                <a:cs typeface="B Lotus" pitchFamily="2" charset="-78"/>
              </a:rPr>
              <a:t> </a:t>
            </a:r>
            <a:r>
              <a:rPr lang="ar-SA" sz="2300" dirty="0">
                <a:cs typeface="B Lotus" pitchFamily="2" charset="-78"/>
              </a:rPr>
              <a:t>در مقایسه با معماری نرم‌افزار واقعی طراحی شده‌است </a:t>
            </a:r>
            <a:r>
              <a:rPr lang="en-US" sz="2300" dirty="0">
                <a:cs typeface="B Lotus" pitchFamily="2" charset="-78"/>
              </a:rPr>
              <a:t>[AGG12]</a:t>
            </a:r>
            <a:r>
              <a:rPr lang="fa-IR" sz="2300" dirty="0">
                <a:cs typeface="B Lotus" pitchFamily="2" charset="-78"/>
              </a:rPr>
              <a:t>.</a:t>
            </a:r>
            <a:r>
              <a:rPr lang="ar-SA" sz="2300" dirty="0">
                <a:cs typeface="B Lotus" pitchFamily="2" charset="-78"/>
              </a:rPr>
              <a:t> این مساله باعث می‌شود یک </a:t>
            </a:r>
            <a:r>
              <a:rPr lang="en-US" sz="2300" dirty="0">
                <a:cs typeface="B Lotus" pitchFamily="2" charset="-78"/>
              </a:rPr>
              <a:t>SRA</a:t>
            </a:r>
            <a:r>
              <a:rPr lang="ar-SA" sz="2300" dirty="0">
                <a:cs typeface="B Lotus" pitchFamily="2" charset="-78"/>
              </a:rPr>
              <a:t> به عنوان یک استاندارد و یا یک تسهیل‌کننده برای زمینه‌های مختلف در یک حوزه مشابه قابل‌اجرا باشد. هدف یک </a:t>
            </a:r>
            <a:r>
              <a:rPr lang="en-US" sz="2300" dirty="0">
                <a:cs typeface="B Lotus" pitchFamily="2" charset="-78"/>
              </a:rPr>
              <a:t>SRA</a:t>
            </a:r>
            <a:r>
              <a:rPr lang="ar-SA" sz="2300" dirty="0">
                <a:cs typeface="B Lotus" pitchFamily="2" charset="-78"/>
              </a:rPr>
              <a:t> استاندارد قابلیت هم‌کاری سیستم است در حالی که تسهیل­کننده با هدف فراهم کردن دستورالعمل‌های طراحی معماری نرم‌افزار به شکل منسجم عمل می­کند </a:t>
            </a:r>
            <a:r>
              <a:rPr lang="en-US" sz="2300" dirty="0">
                <a:cs typeface="B Lotus" pitchFamily="2" charset="-78"/>
              </a:rPr>
              <a:t>[AGG12]</a:t>
            </a:r>
            <a:r>
              <a:rPr lang="fa-IR" sz="2300" dirty="0">
                <a:cs typeface="B Lotus" pitchFamily="2" charset="-78"/>
              </a:rPr>
              <a:t>.</a:t>
            </a:r>
            <a:endParaRPr lang="en-US" sz="2300" dirty="0">
              <a:cs typeface="B Lotus" pitchFamily="2" charset="-78"/>
            </a:endParaRPr>
          </a:p>
          <a:p>
            <a:pPr marL="109728" indent="0" algn="just" rtl="1">
              <a:lnSpc>
                <a:spcPct val="150000"/>
              </a:lnSpc>
              <a:buNone/>
            </a:pPr>
            <a:r>
              <a:rPr lang="ar-SA" sz="2300" dirty="0">
                <a:cs typeface="B Lotus" pitchFamily="2" charset="-78"/>
              </a:rPr>
              <a:t>کلوتیر و همکاران </a:t>
            </a:r>
            <a:r>
              <a:rPr lang="en-US" sz="2300" dirty="0">
                <a:cs typeface="B Lotus" pitchFamily="2" charset="-78"/>
              </a:rPr>
              <a:t>[CMV+09] </a:t>
            </a:r>
            <a:r>
              <a:rPr lang="ar-SA" sz="2300" dirty="0">
                <a:cs typeface="B Lotus" pitchFamily="2" charset="-78"/>
              </a:rPr>
              <a:t> و آنجلوف و همکاران </a:t>
            </a:r>
            <a:r>
              <a:rPr lang="en-US" sz="2300" dirty="0">
                <a:cs typeface="B Lotus" pitchFamily="2" charset="-78"/>
              </a:rPr>
              <a:t>[AGG12]</a:t>
            </a:r>
            <a:r>
              <a:rPr lang="ar-SA" sz="2300" dirty="0">
                <a:cs typeface="B Lotus" pitchFamily="2" charset="-78"/>
              </a:rPr>
              <a:t>. </a:t>
            </a:r>
            <a:r>
              <a:rPr lang="en-US" sz="2300" dirty="0">
                <a:cs typeface="B Lotus" pitchFamily="2" charset="-78"/>
              </a:rPr>
              <a:t>SRA</a:t>
            </a:r>
            <a:r>
              <a:rPr lang="ar-SA" sz="2300" dirty="0">
                <a:cs typeface="B Lotus" pitchFamily="2" charset="-78"/>
              </a:rPr>
              <a:t>  را به‌عنوان هدفی تعریف می‌کند که معماری‌های موجود و دانش دامنه را برای کمک به توسعه با اجرای عملکردهای مشترک و جریان داده‌های معماری نرم‌افزار جذب می‌کند. </a:t>
            </a:r>
            <a:r>
              <a:rPr lang="en-US" sz="2300" dirty="0">
                <a:cs typeface="B Lotus" pitchFamily="2" charset="-78"/>
              </a:rPr>
              <a:t>​</a:t>
            </a:r>
            <a:r>
              <a:rPr lang="ar-SA" sz="2300" dirty="0">
                <a:cs typeface="B Lotus" pitchFamily="2" charset="-78"/>
              </a:rPr>
              <a:t>یک </a:t>
            </a:r>
            <a:r>
              <a:rPr lang="en-US" sz="2300" dirty="0">
                <a:cs typeface="B Lotus" pitchFamily="2" charset="-78"/>
              </a:rPr>
              <a:t>SRA</a:t>
            </a:r>
            <a:r>
              <a:rPr lang="ar-SA" sz="2300" dirty="0">
                <a:cs typeface="B Lotus" pitchFamily="2" charset="-78"/>
              </a:rPr>
              <a:t> همچنین می‌تواند به عنوان یک معماری نرم‌افزار سطح بالا دیده شود که عملکردهای مشترک، ویژگی‌های کیفیت، محدودیت‌ها و اصول را برای یک دامنه خاص ثبت می‌کند. </a:t>
            </a:r>
            <a:r>
              <a:rPr lang="en-US" sz="2300" dirty="0">
                <a:cs typeface="B Lotus" pitchFamily="2" charset="-78"/>
              </a:rPr>
              <a:t>​</a:t>
            </a:r>
          </a:p>
          <a:p>
            <a:pPr marL="109728" indent="0" algn="just" rtl="1">
              <a:lnSpc>
                <a:spcPct val="150000"/>
              </a:lnSpc>
              <a:buNone/>
            </a:pPr>
            <a:endParaRPr lang="en-US" sz="24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37</a:t>
            </a:fld>
            <a:endParaRPr lang="en-US"/>
          </a:p>
        </p:txBody>
      </p:sp>
      <p:sp>
        <p:nvSpPr>
          <p:cNvPr id="4" name="Title 3"/>
          <p:cNvSpPr>
            <a:spLocks noGrp="1"/>
          </p:cNvSpPr>
          <p:nvPr>
            <p:ph type="title"/>
          </p:nvPr>
        </p:nvSpPr>
        <p:spPr>
          <a:xfrm>
            <a:off x="5004048" y="1421904"/>
            <a:ext cx="3682752" cy="854968"/>
          </a:xfrm>
        </p:spPr>
        <p:txBody>
          <a:bodyPr>
            <a:normAutofit/>
          </a:bodyPr>
          <a:lstStyle/>
          <a:p>
            <a:pPr algn="just" rtl="1"/>
            <a:r>
              <a:rPr lang="fa-IR" sz="2800" dirty="0" smtClean="0">
                <a:effectLst/>
              </a:rPr>
              <a:t>3.3  </a:t>
            </a:r>
            <a:r>
              <a:rPr lang="ar-SA" sz="2800" dirty="0" smtClean="0">
                <a:effectLst/>
              </a:rPr>
              <a:t>معماری </a:t>
            </a:r>
            <a:r>
              <a:rPr lang="ar-SA" sz="2800" dirty="0">
                <a:effectLst/>
              </a:rPr>
              <a:t>مرجع نرم‌افزار </a:t>
            </a:r>
            <a:endParaRPr lang="en-US" sz="2800" dirty="0">
              <a:effectLst/>
            </a:endParaRPr>
          </a:p>
        </p:txBody>
      </p:sp>
    </p:spTree>
    <p:extLst>
      <p:ext uri="{BB962C8B-B14F-4D97-AF65-F5344CB8AC3E}">
        <p14:creationId xmlns:p14="http://schemas.microsoft.com/office/powerpoint/2010/main" val="820744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rtl="1">
              <a:buFont typeface="Wingdings" pitchFamily="2" charset="2"/>
              <a:buChar char="v"/>
            </a:pPr>
            <a:r>
              <a:rPr lang="ar-SA" sz="2000" dirty="0">
                <a:cs typeface="B Lotus" pitchFamily="2" charset="-78"/>
              </a:rPr>
              <a:t>کاهش هزینه‌ها و زمان توسعه</a:t>
            </a:r>
            <a:r>
              <a:rPr lang="en-US" sz="1600" dirty="0">
                <a:latin typeface="Times New Roman" pitchFamily="18" charset="0"/>
                <a:cs typeface="Times New Roman" pitchFamily="18" charset="0"/>
              </a:rPr>
              <a:t>[MSA+15</a:t>
            </a:r>
            <a:r>
              <a:rPr lang="en-US" sz="2000" dirty="0">
                <a:cs typeface="B Lotus" pitchFamily="2" charset="-78"/>
              </a:rPr>
              <a:t>]</a:t>
            </a:r>
            <a:r>
              <a:rPr lang="fa-IR" sz="2000" dirty="0">
                <a:cs typeface="B Lotus" pitchFamily="2" charset="-78"/>
              </a:rPr>
              <a:t>‏ </a:t>
            </a:r>
            <a:r>
              <a:rPr lang="en-US" sz="2000" dirty="0">
                <a:cs typeface="B Lotus" pitchFamily="2" charset="-78"/>
              </a:rPr>
              <a:t>[</a:t>
            </a:r>
            <a:r>
              <a:rPr lang="en-US" sz="1600" dirty="0" smtClean="0">
                <a:latin typeface="Times New Roman" pitchFamily="18" charset="0"/>
                <a:cs typeface="Times New Roman" pitchFamily="18" charset="0"/>
              </a:rPr>
              <a:t>MAFA13</a:t>
            </a:r>
            <a:r>
              <a:rPr lang="en-US" sz="2000" dirty="0" smtClean="0">
                <a:cs typeface="B Lotus" pitchFamily="2" charset="-78"/>
              </a:rPr>
              <a:t>]</a:t>
            </a:r>
            <a:r>
              <a:rPr lang="fa-IR" sz="2000" dirty="0" smtClean="0">
                <a:cs typeface="B Lotus" pitchFamily="2" charset="-78"/>
              </a:rPr>
              <a:t>.</a:t>
            </a:r>
            <a:endParaRPr lang="en-US" sz="2000" dirty="0" smtClean="0">
              <a:cs typeface="B Lotus" pitchFamily="2" charset="-78"/>
            </a:endParaRPr>
          </a:p>
          <a:p>
            <a:pPr lvl="0" algn="just" rtl="1">
              <a:buFont typeface="Wingdings" pitchFamily="2" charset="2"/>
              <a:buChar char="v"/>
            </a:pPr>
            <a:r>
              <a:rPr lang="ar-SA" sz="2000" dirty="0" smtClean="0">
                <a:cs typeface="B Lotus" pitchFamily="2" charset="-78"/>
              </a:rPr>
              <a:t>بهبود قابلیت درک معماری و ارتباط میان تیم‌ها و ذینفعان </a:t>
            </a:r>
            <a:r>
              <a:rPr lang="en-US" sz="2000" dirty="0" smtClean="0">
                <a:cs typeface="B Lotus" pitchFamily="2" charset="-78"/>
              </a:rPr>
              <a:t>[</a:t>
            </a:r>
            <a:r>
              <a:rPr lang="en-US" sz="1600" dirty="0" smtClean="0">
                <a:latin typeface="Times New Roman" pitchFamily="18" charset="0"/>
                <a:cs typeface="Times New Roman" pitchFamily="18" charset="0"/>
              </a:rPr>
              <a:t>MAFA13</a:t>
            </a:r>
            <a:r>
              <a:rPr lang="en-US" sz="2000" dirty="0" smtClean="0">
                <a:cs typeface="B Lotus" pitchFamily="2" charset="-78"/>
              </a:rPr>
              <a:t>]</a:t>
            </a:r>
            <a:r>
              <a:rPr lang="fa-IR" sz="2000" dirty="0" smtClean="0">
                <a:cs typeface="B Lotus" pitchFamily="2" charset="-78"/>
              </a:rPr>
              <a:t>‏ </a:t>
            </a:r>
            <a:r>
              <a:rPr lang="en-US" sz="2000" dirty="0" smtClean="0">
                <a:cs typeface="B Lotus" pitchFamily="2" charset="-78"/>
              </a:rPr>
              <a:t>[</a:t>
            </a:r>
            <a:r>
              <a:rPr lang="en-US" sz="1600" dirty="0" smtClean="0">
                <a:latin typeface="Times New Roman" pitchFamily="18" charset="0"/>
                <a:cs typeface="Times New Roman" pitchFamily="18" charset="0"/>
              </a:rPr>
              <a:t>CMV+09</a:t>
            </a:r>
            <a:r>
              <a:rPr lang="en-US" sz="2000" dirty="0" smtClean="0">
                <a:cs typeface="B Lotus" pitchFamily="2" charset="-78"/>
              </a:rPr>
              <a:t>]</a:t>
            </a:r>
            <a:r>
              <a:rPr lang="ar-SA" sz="2000" dirty="0" smtClean="0">
                <a:cs typeface="B Lotus" pitchFamily="2" charset="-78"/>
              </a:rPr>
              <a:t> . </a:t>
            </a:r>
            <a:endParaRPr lang="en-US" sz="2000" dirty="0" smtClean="0">
              <a:cs typeface="B Lotus" pitchFamily="2" charset="-78"/>
            </a:endParaRPr>
          </a:p>
          <a:p>
            <a:pPr lvl="0" algn="just" rtl="1">
              <a:buFont typeface="Wingdings" pitchFamily="2" charset="2"/>
              <a:buChar char="v"/>
            </a:pPr>
            <a:r>
              <a:rPr lang="ar-SA" sz="2000" dirty="0" smtClean="0">
                <a:cs typeface="B Lotus" pitchFamily="2" charset="-78"/>
              </a:rPr>
              <a:t>کاهش </a:t>
            </a:r>
            <a:r>
              <a:rPr lang="ar-SA" sz="2000" dirty="0">
                <a:cs typeface="B Lotus" pitchFamily="2" charset="-78"/>
              </a:rPr>
              <a:t>ریسک </a:t>
            </a:r>
            <a:r>
              <a:rPr lang="en-US" sz="2000" dirty="0">
                <a:cs typeface="B Lotus" pitchFamily="2" charset="-78"/>
              </a:rPr>
              <a:t>[</a:t>
            </a:r>
            <a:r>
              <a:rPr lang="en-US" sz="1600" dirty="0">
                <a:latin typeface="Times New Roman" pitchFamily="18" charset="0"/>
                <a:cs typeface="Times New Roman" pitchFamily="18" charset="0"/>
              </a:rPr>
              <a:t>CMV+09</a:t>
            </a:r>
            <a:r>
              <a:rPr lang="en-US" sz="2000" dirty="0">
                <a:cs typeface="B Lotus" pitchFamily="2" charset="-78"/>
              </a:rPr>
              <a:t>]</a:t>
            </a:r>
            <a:r>
              <a:rPr lang="fa-IR" sz="2000" dirty="0">
                <a:cs typeface="B Lotus" pitchFamily="2" charset="-78"/>
              </a:rPr>
              <a:t>.</a:t>
            </a:r>
            <a:endParaRPr lang="en-US" sz="2000" dirty="0">
              <a:cs typeface="B Lotus" pitchFamily="2" charset="-78"/>
            </a:endParaRPr>
          </a:p>
          <a:p>
            <a:pPr lvl="0" algn="just" rtl="1">
              <a:buFont typeface="Wingdings" pitchFamily="2" charset="2"/>
              <a:buChar char="v"/>
            </a:pPr>
            <a:r>
              <a:rPr lang="ar-SA" sz="2000" dirty="0">
                <a:cs typeface="B Lotus" pitchFamily="2" charset="-78"/>
              </a:rPr>
              <a:t>افزایش کیفیت کلی نرم‌افزار </a:t>
            </a:r>
            <a:r>
              <a:rPr lang="en-US" sz="2000" dirty="0">
                <a:cs typeface="B Lotus" pitchFamily="2" charset="-78"/>
              </a:rPr>
              <a:t>[</a:t>
            </a:r>
            <a:r>
              <a:rPr lang="en-US" sz="1600" dirty="0">
                <a:latin typeface="Times New Roman" pitchFamily="18" charset="0"/>
                <a:cs typeface="Times New Roman" pitchFamily="18" charset="0"/>
              </a:rPr>
              <a:t>MSA+15</a:t>
            </a:r>
            <a:r>
              <a:rPr lang="en-US" sz="2000" dirty="0">
                <a:cs typeface="B Lotus" pitchFamily="2" charset="-78"/>
              </a:rPr>
              <a:t>] [</a:t>
            </a:r>
            <a:r>
              <a:rPr lang="en-US" sz="1600" dirty="0">
                <a:latin typeface="Times New Roman" pitchFamily="18" charset="0"/>
                <a:cs typeface="Times New Roman" pitchFamily="18" charset="0"/>
              </a:rPr>
              <a:t>MAFA13</a:t>
            </a:r>
            <a:r>
              <a:rPr lang="en-US" sz="2000" dirty="0">
                <a:cs typeface="B Lotus" pitchFamily="2" charset="-78"/>
              </a:rPr>
              <a:t>]</a:t>
            </a:r>
            <a:r>
              <a:rPr lang="fa-IR" sz="2000" dirty="0">
                <a:cs typeface="B Lotus" pitchFamily="2" charset="-78"/>
              </a:rPr>
              <a:t>‏.  </a:t>
            </a:r>
            <a:endParaRPr lang="en-US" sz="2000" dirty="0">
              <a:cs typeface="B Lotus" pitchFamily="2" charset="-78"/>
            </a:endParaRPr>
          </a:p>
          <a:p>
            <a:pPr lvl="0" algn="just" rtl="1">
              <a:buFont typeface="Wingdings" pitchFamily="2" charset="2"/>
              <a:buChar char="v"/>
            </a:pPr>
            <a:r>
              <a:rPr lang="ar-SA" sz="2000" dirty="0">
                <a:cs typeface="B Lotus" pitchFamily="2" charset="-78"/>
              </a:rPr>
              <a:t>اعتبار مجدد و اختراع مجدد راه حل‌ها را حذف کنید زیرا استانداردی برای طراحی و توسعه تاسیسات  ارائه می‌دهد </a:t>
            </a:r>
            <a:r>
              <a:rPr lang="en-US" sz="2000" dirty="0">
                <a:cs typeface="B Lotus" pitchFamily="2" charset="-78"/>
              </a:rPr>
              <a:t>[</a:t>
            </a:r>
            <a:r>
              <a:rPr lang="en-US" sz="1600" dirty="0">
                <a:latin typeface="Times New Roman" pitchFamily="18" charset="0"/>
                <a:cs typeface="Times New Roman" pitchFamily="18" charset="0"/>
              </a:rPr>
              <a:t>CMV+09</a:t>
            </a:r>
            <a:r>
              <a:rPr lang="en-US" sz="2000" dirty="0">
                <a:cs typeface="B Lotus" pitchFamily="2" charset="-78"/>
              </a:rPr>
              <a:t>] [</a:t>
            </a:r>
            <a:r>
              <a:rPr lang="en-US" sz="1600" dirty="0">
                <a:latin typeface="Times New Roman" pitchFamily="18" charset="0"/>
                <a:cs typeface="Times New Roman" pitchFamily="18" charset="0"/>
              </a:rPr>
              <a:t>AGG12</a:t>
            </a:r>
            <a:r>
              <a:rPr lang="en-US" sz="2000" dirty="0">
                <a:cs typeface="B Lotus" pitchFamily="2" charset="-78"/>
              </a:rPr>
              <a:t>]</a:t>
            </a:r>
            <a:r>
              <a:rPr lang="fa-IR" sz="2000" dirty="0">
                <a:cs typeface="B Lotus" pitchFamily="2" charset="-78"/>
              </a:rPr>
              <a:t>.  </a:t>
            </a:r>
            <a:endParaRPr lang="en-US" sz="2000" dirty="0">
              <a:cs typeface="B Lotus" pitchFamily="2" charset="-78"/>
            </a:endParaRPr>
          </a:p>
          <a:p>
            <a:pPr lvl="0" algn="just" rtl="1">
              <a:buFont typeface="Wingdings" pitchFamily="2" charset="2"/>
              <a:buChar char="v"/>
            </a:pPr>
            <a:r>
              <a:rPr lang="ar-SA" sz="2000" dirty="0">
                <a:cs typeface="B Lotus" pitchFamily="2" charset="-78"/>
              </a:rPr>
              <a:t>می‌تواند به خوبی در شرکت‌ها و سازمان‌هایی که با چندین پروژه نرم‌افزاری مشابه در حال گسترش هستند  سازگار شود </a:t>
            </a:r>
            <a:r>
              <a:rPr lang="en-US" sz="2000" dirty="0">
                <a:cs typeface="B Lotus" pitchFamily="2" charset="-78"/>
              </a:rPr>
              <a:t>[</a:t>
            </a:r>
            <a:r>
              <a:rPr lang="en-US" sz="1600" dirty="0">
                <a:latin typeface="Times New Roman" pitchFamily="18" charset="0"/>
                <a:cs typeface="Times New Roman" pitchFamily="18" charset="0"/>
              </a:rPr>
              <a:t>MSA+15</a:t>
            </a:r>
            <a:r>
              <a:rPr lang="en-US" sz="2000" dirty="0">
                <a:cs typeface="B Lotus" pitchFamily="2" charset="-78"/>
              </a:rPr>
              <a:t>]</a:t>
            </a:r>
            <a:r>
              <a:rPr lang="fa-IR" sz="2000" dirty="0">
                <a:cs typeface="B Lotus" pitchFamily="2" charset="-78"/>
              </a:rPr>
              <a:t>.</a:t>
            </a:r>
            <a:endParaRPr lang="en-US" sz="2000" dirty="0">
              <a:cs typeface="B Lotus" pitchFamily="2" charset="-78"/>
            </a:endParaRPr>
          </a:p>
          <a:p>
            <a:pPr lvl="0" algn="just" rtl="1">
              <a:buFont typeface="Wingdings" pitchFamily="2" charset="2"/>
              <a:buChar char="v"/>
            </a:pPr>
            <a:r>
              <a:rPr lang="ar-SA" sz="2000" dirty="0">
                <a:cs typeface="B Lotus" pitchFamily="2" charset="-78"/>
              </a:rPr>
              <a:t>مناسب برای معماری یک دامنه کاربردی خاص برای تعریف محرک‌های معماری رایج از جمله ویژگی‌های کیفیت </a:t>
            </a:r>
            <a:r>
              <a:rPr lang="en-US" sz="2000" dirty="0">
                <a:cs typeface="B Lotus" pitchFamily="2" charset="-78"/>
              </a:rPr>
              <a:t>[</a:t>
            </a:r>
            <a:r>
              <a:rPr lang="en-US" sz="1600" dirty="0">
                <a:latin typeface="Times New Roman" pitchFamily="18" charset="0"/>
                <a:cs typeface="Times New Roman" pitchFamily="18" charset="0"/>
              </a:rPr>
              <a:t>MSA+15</a:t>
            </a:r>
            <a:r>
              <a:rPr lang="en-US" sz="2000" dirty="0">
                <a:cs typeface="B Lotus" pitchFamily="2" charset="-78"/>
              </a:rPr>
              <a:t>]</a:t>
            </a:r>
            <a:r>
              <a:rPr lang="ar-SA" sz="2000" dirty="0">
                <a:cs typeface="B Lotus" pitchFamily="2" charset="-78"/>
              </a:rPr>
              <a:t>.</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38</a:t>
            </a:fld>
            <a:endParaRPr lang="en-US"/>
          </a:p>
        </p:txBody>
      </p:sp>
      <p:sp>
        <p:nvSpPr>
          <p:cNvPr id="4" name="Title 3"/>
          <p:cNvSpPr>
            <a:spLocks noGrp="1"/>
          </p:cNvSpPr>
          <p:nvPr>
            <p:ph type="title"/>
          </p:nvPr>
        </p:nvSpPr>
        <p:spPr>
          <a:xfrm>
            <a:off x="4572000" y="1421904"/>
            <a:ext cx="4114800" cy="1143000"/>
          </a:xfrm>
        </p:spPr>
        <p:txBody>
          <a:bodyPr>
            <a:normAutofit/>
          </a:bodyPr>
          <a:lstStyle/>
          <a:p>
            <a:pPr algn="just" rtl="1"/>
            <a:r>
              <a:rPr lang="ar-SA" sz="2800" dirty="0">
                <a:effectLst/>
              </a:rPr>
              <a:t>مزایای </a:t>
            </a:r>
            <a:r>
              <a:rPr lang="en-US" sz="2400" dirty="0">
                <a:effectLst/>
                <a:latin typeface="Times New Roman" pitchFamily="18" charset="0"/>
                <a:cs typeface="Times New Roman" pitchFamily="18" charset="0"/>
              </a:rPr>
              <a:t>SRA</a:t>
            </a:r>
            <a:r>
              <a:rPr lang="ar-SA" sz="2800" dirty="0">
                <a:effectLst/>
              </a:rPr>
              <a:t> عبارتند از: 	</a:t>
            </a:r>
            <a:endParaRPr lang="en-US" sz="2800" dirty="0">
              <a:effectLst/>
            </a:endParaRPr>
          </a:p>
        </p:txBody>
      </p:sp>
    </p:spTree>
    <p:extLst>
      <p:ext uri="{BB962C8B-B14F-4D97-AF65-F5344CB8AC3E}">
        <p14:creationId xmlns:p14="http://schemas.microsoft.com/office/powerpoint/2010/main" val="579797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rtl="1">
              <a:lnSpc>
                <a:spcPct val="150000"/>
              </a:lnSpc>
              <a:buNone/>
            </a:pPr>
            <a:r>
              <a:rPr lang="ar-SA" sz="2000" dirty="0">
                <a:cs typeface="B Lotus" pitchFamily="2" charset="-78"/>
              </a:rPr>
              <a:t>حذف اعتبارسنجی مجدد و ابداع مجدد راه‌حل‌ها زیرا استاندارد طراحی و توسعه تسهیلات را فراهم می‌کند و می‌تواند به خوبی در شرکت‌ها و سازمان‌هایی که در حال توسعه با چندین پروژه برنامه کاربردی نرم‌افزاری مشابه هستند، سازگار شود. </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39</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29104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1008"/>
            <a:ext cx="8229600" cy="1800200"/>
          </a:xfrm>
        </p:spPr>
        <p:txBody>
          <a:bodyPr>
            <a:normAutofit/>
          </a:bodyPr>
          <a:lstStyle/>
          <a:p>
            <a:pPr algn="ctr"/>
            <a:endParaRPr lang="en-US" dirty="0" smtClean="0"/>
          </a:p>
          <a:p>
            <a:pPr marL="0" indent="0" algn="ctr">
              <a:buNone/>
            </a:pPr>
            <a:endParaRPr lang="fa-IR" sz="4000" dirty="0" smtClean="0">
              <a:cs typeface="B Nazanin" pitchFamily="2" charset="-78"/>
            </a:endParaRPr>
          </a:p>
        </p:txBody>
      </p:sp>
      <p:sp>
        <p:nvSpPr>
          <p:cNvPr id="2" name="Title 1"/>
          <p:cNvSpPr>
            <a:spLocks noGrp="1"/>
          </p:cNvSpPr>
          <p:nvPr>
            <p:ph type="title"/>
          </p:nvPr>
        </p:nvSpPr>
        <p:spPr>
          <a:xfrm>
            <a:off x="7668344" y="1340768"/>
            <a:ext cx="1018456" cy="504056"/>
          </a:xfrm>
        </p:spPr>
        <p:txBody>
          <a:bodyPr>
            <a:normAutofit/>
          </a:bodyPr>
          <a:lstStyle/>
          <a:p>
            <a:pPr marL="0" indent="0" algn="ctr"/>
            <a:r>
              <a:rPr lang="fa-IR" sz="1800" dirty="0" smtClean="0">
                <a:cs typeface="B Titr" pitchFamily="2" charset="-78"/>
              </a:rPr>
              <a:t>فهرست</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4</a:t>
            </a:fld>
            <a:endParaRPr lang="en-US" sz="2000" dirty="0"/>
          </a:p>
        </p:txBody>
      </p:sp>
      <p:sp>
        <p:nvSpPr>
          <p:cNvPr id="5" name="TextBox 4"/>
          <p:cNvSpPr txBox="1"/>
          <p:nvPr/>
        </p:nvSpPr>
        <p:spPr>
          <a:xfrm>
            <a:off x="2195736" y="2132856"/>
            <a:ext cx="6120680" cy="4524315"/>
          </a:xfrm>
          <a:prstGeom prst="rect">
            <a:avLst/>
          </a:prstGeom>
          <a:noFill/>
        </p:spPr>
        <p:txBody>
          <a:bodyPr wrap="square" rtlCol="0">
            <a:spAutoFit/>
          </a:bodyPr>
          <a:lstStyle/>
          <a:p>
            <a:pPr algn="just" rtl="1"/>
            <a:r>
              <a:rPr lang="ar-SA" dirty="0" smtClean="0">
                <a:cs typeface="B Lotus" pitchFamily="2" charset="-78"/>
              </a:rPr>
              <a:t>‏</a:t>
            </a:r>
            <a:r>
              <a:rPr lang="fa-IR" dirty="0">
                <a:cs typeface="B Lotus" pitchFamily="2" charset="-78"/>
              </a:rPr>
              <a:t>الزامات </a:t>
            </a:r>
            <a:r>
              <a:rPr lang="fa-IR" dirty="0" smtClean="0">
                <a:cs typeface="B Lotus" pitchFamily="2" charset="-78"/>
              </a:rPr>
              <a:t>عملکردی                                                                             28</a:t>
            </a:r>
          </a:p>
          <a:p>
            <a:pPr algn="just" rtl="1"/>
            <a:r>
              <a:rPr lang="ar-SA" dirty="0"/>
              <a:t>ویژگی‌های کیفی </a:t>
            </a:r>
            <a:r>
              <a:rPr lang="fa-IR" dirty="0" smtClean="0"/>
              <a:t>                                                                     29</a:t>
            </a:r>
            <a:endParaRPr lang="fa-IR" dirty="0" smtClean="0">
              <a:cs typeface="B Lotus" pitchFamily="2" charset="-78"/>
            </a:endParaRPr>
          </a:p>
          <a:p>
            <a:pPr algn="just" rtl="1"/>
            <a:r>
              <a:rPr lang="fa-IR" dirty="0" smtClean="0"/>
              <a:t>سناریوها                                                                              31</a:t>
            </a:r>
          </a:p>
          <a:p>
            <a:pPr algn="just" rtl="1"/>
            <a:r>
              <a:rPr lang="ar-SA" dirty="0"/>
              <a:t>اجبار(محدودیت‌ها</a:t>
            </a:r>
            <a:r>
              <a:rPr lang="ar-SA" dirty="0" smtClean="0"/>
              <a:t>)</a:t>
            </a:r>
            <a:r>
              <a:rPr lang="fa-IR" dirty="0" smtClean="0"/>
              <a:t>                                                                  </a:t>
            </a:r>
            <a:r>
              <a:rPr lang="ar-SA" dirty="0" smtClean="0"/>
              <a:t> </a:t>
            </a:r>
            <a:r>
              <a:rPr lang="fa-IR" dirty="0" smtClean="0"/>
              <a:t>33</a:t>
            </a:r>
          </a:p>
          <a:p>
            <a:pPr algn="just" rtl="1"/>
            <a:r>
              <a:rPr lang="fa-IR" dirty="0" smtClean="0"/>
              <a:t>اصول                                                                                 34</a:t>
            </a:r>
          </a:p>
          <a:p>
            <a:pPr algn="just" rtl="1"/>
            <a:r>
              <a:rPr lang="fa-IR" dirty="0"/>
              <a:t>2.3  </a:t>
            </a:r>
            <a:r>
              <a:rPr lang="ar-SA" dirty="0"/>
              <a:t>تمایز بین طراحی نرم‌افزار و معماری نرم‌افزار </a:t>
            </a:r>
            <a:r>
              <a:rPr lang="fa-IR" dirty="0" smtClean="0"/>
              <a:t>                          35</a:t>
            </a:r>
          </a:p>
          <a:p>
            <a:pPr algn="just" rtl="1"/>
            <a:r>
              <a:rPr lang="fa-IR" dirty="0"/>
              <a:t>3.3  </a:t>
            </a:r>
            <a:r>
              <a:rPr lang="ar-SA" dirty="0"/>
              <a:t>معماری مرجع نرم‌افزار </a:t>
            </a:r>
            <a:r>
              <a:rPr lang="fa-IR"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SRA</a:t>
            </a:r>
            <a:r>
              <a:rPr lang="fa-IR" dirty="0" smtClean="0">
                <a:latin typeface="Times New Roman" pitchFamily="18" charset="0"/>
                <a:cs typeface="Times New Roman" pitchFamily="18" charset="0"/>
              </a:rPr>
              <a:t>)</a:t>
            </a:r>
            <a:r>
              <a:rPr lang="fa-IR" dirty="0" smtClean="0"/>
              <a:t>                                           37</a:t>
            </a:r>
          </a:p>
          <a:p>
            <a:pPr algn="just" rtl="1"/>
            <a:r>
              <a:rPr lang="ar-SA" dirty="0"/>
              <a:t>مزایای </a:t>
            </a:r>
            <a:r>
              <a:rPr lang="en-US" sz="1600" dirty="0">
                <a:latin typeface="Times New Roman" pitchFamily="18" charset="0"/>
                <a:cs typeface="Times New Roman" pitchFamily="18" charset="0"/>
              </a:rPr>
              <a:t>SRA</a:t>
            </a:r>
            <a:r>
              <a:rPr lang="ar-SA" dirty="0"/>
              <a:t> </a:t>
            </a:r>
            <a:r>
              <a:rPr lang="fa-IR" dirty="0"/>
              <a:t> </a:t>
            </a:r>
            <a:r>
              <a:rPr lang="fa-IR" dirty="0" smtClean="0"/>
              <a:t>                                                                      </a:t>
            </a:r>
            <a:r>
              <a:rPr lang="en-US" dirty="0" smtClean="0"/>
              <a:t> </a:t>
            </a:r>
            <a:r>
              <a:rPr lang="fa-IR" dirty="0" smtClean="0"/>
              <a:t>38</a:t>
            </a:r>
            <a:endParaRPr lang="fa-IR" dirty="0"/>
          </a:p>
          <a:p>
            <a:pPr algn="just" rtl="1"/>
            <a:r>
              <a:rPr lang="fa-IR" dirty="0" smtClean="0"/>
              <a:t>معایب </a:t>
            </a:r>
            <a:r>
              <a:rPr lang="en-US" dirty="0" smtClean="0">
                <a:latin typeface="Times New Roman" pitchFamily="18" charset="0"/>
                <a:cs typeface="Times New Roman" pitchFamily="18" charset="0"/>
              </a:rPr>
              <a:t>SRA</a:t>
            </a:r>
            <a:r>
              <a:rPr lang="fa-IR" dirty="0" smtClean="0">
                <a:latin typeface="Times New Roman" pitchFamily="18" charset="0"/>
                <a:cs typeface="Times New Roman" pitchFamily="18" charset="0"/>
              </a:rPr>
              <a:t>                                                                                 40</a:t>
            </a:r>
            <a:endParaRPr lang="en-US" dirty="0" smtClean="0">
              <a:latin typeface="Times New Roman" pitchFamily="18" charset="0"/>
              <a:cs typeface="Times New Roman" pitchFamily="18" charset="0"/>
            </a:endParaRPr>
          </a:p>
          <a:p>
            <a:pPr algn="just" rtl="1"/>
            <a:r>
              <a:rPr lang="fa-IR" dirty="0" smtClean="0">
                <a:latin typeface="Times New Roman" pitchFamily="18" charset="0"/>
                <a:cs typeface="Times New Roman" pitchFamily="18" charset="0"/>
              </a:rPr>
              <a:t>دامنه هدف </a:t>
            </a:r>
            <a:r>
              <a:rPr lang="en-US" dirty="0" smtClean="0">
                <a:latin typeface="Times New Roman" pitchFamily="18" charset="0"/>
                <a:cs typeface="Times New Roman" pitchFamily="18" charset="0"/>
              </a:rPr>
              <a:t>SRA</a:t>
            </a:r>
            <a:r>
              <a:rPr lang="fa-IR" dirty="0" smtClean="0">
                <a:latin typeface="Times New Roman" pitchFamily="18" charset="0"/>
                <a:cs typeface="Times New Roman" pitchFamily="18" charset="0"/>
              </a:rPr>
              <a:t>                                                                           41</a:t>
            </a:r>
          </a:p>
          <a:p>
            <a:pPr algn="just" rtl="1"/>
            <a:r>
              <a:rPr lang="ar-SA" dirty="0" smtClean="0"/>
              <a:t>ابعاد </a:t>
            </a:r>
            <a:r>
              <a:rPr lang="ar-SA" dirty="0"/>
              <a:t>طراحی </a:t>
            </a:r>
            <a:r>
              <a:rPr lang="en-US" dirty="0"/>
              <a:t>SRA</a:t>
            </a:r>
            <a:r>
              <a:rPr lang="fa-IR" dirty="0" smtClean="0"/>
              <a:t>:                                                                42</a:t>
            </a:r>
          </a:p>
          <a:p>
            <a:pPr marL="109728" indent="0" algn="just" rtl="1">
              <a:buNone/>
            </a:pPr>
            <a:r>
              <a:rPr lang="ar-SA" dirty="0"/>
              <a:t>1.4  رویکرد ارزیابی معماری </a:t>
            </a:r>
            <a:r>
              <a:rPr lang="fa-IR" dirty="0"/>
              <a:t>                                               </a:t>
            </a:r>
            <a:r>
              <a:rPr lang="fa-IR" dirty="0" smtClean="0"/>
              <a:t>  </a:t>
            </a:r>
            <a:r>
              <a:rPr lang="fa-IR" dirty="0"/>
              <a:t>43</a:t>
            </a:r>
          </a:p>
          <a:p>
            <a:pPr marL="109728" indent="0" algn="just" rtl="1">
              <a:buNone/>
            </a:pPr>
            <a:r>
              <a:rPr lang="ar-SA" dirty="0">
                <a:latin typeface="Times New Roman" pitchFamily="18" charset="0"/>
                <a:cs typeface="Times New Roman" pitchFamily="18" charset="0"/>
              </a:rPr>
              <a:t>2.4  روش‌های ارزیابی معماری </a:t>
            </a:r>
            <a:r>
              <a:rPr lang="fa-IR" dirty="0">
                <a:latin typeface="Times New Roman" pitchFamily="18" charset="0"/>
                <a:cs typeface="Times New Roman" pitchFamily="18" charset="0"/>
              </a:rPr>
              <a:t>                                                   </a:t>
            </a:r>
            <a:r>
              <a:rPr lang="fa-IR" dirty="0" smtClean="0">
                <a:latin typeface="Times New Roman" pitchFamily="18" charset="0"/>
                <a:cs typeface="Times New Roman" pitchFamily="18" charset="0"/>
              </a:rPr>
              <a:t>  </a:t>
            </a:r>
            <a:r>
              <a:rPr lang="fa-IR" dirty="0"/>
              <a:t>46</a:t>
            </a:r>
          </a:p>
          <a:p>
            <a:pPr marL="109728" indent="0" algn="just" rtl="1">
              <a:buNone/>
            </a:pPr>
            <a:r>
              <a:rPr lang="fa-IR" dirty="0"/>
              <a:t>3.4  </a:t>
            </a:r>
            <a:r>
              <a:rPr lang="ar-SA" dirty="0"/>
              <a:t>مشکلات </a:t>
            </a:r>
            <a:r>
              <a:rPr lang="en-US" sz="1400" dirty="0">
                <a:latin typeface="Times New Roman" pitchFamily="18" charset="0"/>
                <a:cs typeface="Times New Roman" pitchFamily="18" charset="0"/>
              </a:rPr>
              <a:t>ATAM</a:t>
            </a:r>
            <a:r>
              <a:rPr lang="en-US" sz="1400" dirty="0"/>
              <a:t> </a:t>
            </a:r>
            <a:r>
              <a:rPr lang="fa-IR" sz="1400" dirty="0"/>
              <a:t> </a:t>
            </a:r>
            <a:r>
              <a:rPr lang="ar-SA" dirty="0"/>
              <a:t>برای معماران مرجع نرم‌افزار </a:t>
            </a:r>
            <a:r>
              <a:rPr lang="fa-IR" dirty="0"/>
              <a:t>                      </a:t>
            </a:r>
            <a:r>
              <a:rPr lang="fa-IR" dirty="0" smtClean="0"/>
              <a:t> </a:t>
            </a:r>
            <a:r>
              <a:rPr lang="fa-IR" dirty="0"/>
              <a:t>48 </a:t>
            </a:r>
          </a:p>
          <a:p>
            <a:pPr marL="109728" indent="0" algn="just" rtl="1">
              <a:buNone/>
            </a:pPr>
            <a:r>
              <a:rPr lang="fa-IR" dirty="0"/>
              <a:t>4.4  </a:t>
            </a:r>
            <a:r>
              <a:rPr lang="ar-SA" dirty="0"/>
              <a:t>روش ارزیابی معماری برای معماری مرجع نرم‌افزار </a:t>
            </a:r>
            <a:r>
              <a:rPr lang="en-US" sz="1600" dirty="0"/>
              <a:t>(</a:t>
            </a:r>
            <a:r>
              <a:rPr lang="en-US" sz="1600" dirty="0">
                <a:latin typeface="Times New Roman" pitchFamily="18" charset="0"/>
                <a:cs typeface="Times New Roman" pitchFamily="18" charset="0"/>
              </a:rPr>
              <a:t>SRA</a:t>
            </a:r>
            <a:r>
              <a:rPr lang="en-US" sz="1600" dirty="0"/>
              <a:t>)</a:t>
            </a:r>
            <a:r>
              <a:rPr lang="fa-IR" sz="1600" dirty="0"/>
              <a:t>        </a:t>
            </a:r>
            <a:r>
              <a:rPr lang="fa-IR" sz="1600" dirty="0" smtClean="0"/>
              <a:t> </a:t>
            </a:r>
            <a:r>
              <a:rPr lang="fa-IR" sz="1600" dirty="0"/>
              <a:t>50</a:t>
            </a:r>
          </a:p>
          <a:p>
            <a:pPr algn="just" rtl="1"/>
            <a:endParaRPr lang="fa-IR" dirty="0" smtClean="0"/>
          </a:p>
        </p:txBody>
      </p:sp>
    </p:spTree>
    <p:extLst>
      <p:ext uri="{BB962C8B-B14F-4D97-AF65-F5344CB8AC3E}">
        <p14:creationId xmlns:p14="http://schemas.microsoft.com/office/powerpoint/2010/main" val="4148856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18861"/>
            <a:ext cx="8229600" cy="3802427"/>
          </a:xfrm>
        </p:spPr>
        <p:txBody>
          <a:bodyPr>
            <a:noAutofit/>
          </a:bodyPr>
          <a:lstStyle/>
          <a:p>
            <a:pPr lvl="0" algn="just" rtl="1">
              <a:lnSpc>
                <a:spcPct val="150000"/>
              </a:lnSpc>
              <a:buFont typeface="Wingdings" pitchFamily="2" charset="2"/>
              <a:buChar char="v"/>
            </a:pPr>
            <a:r>
              <a:rPr lang="ar-SA" sz="2000" dirty="0">
                <a:cs typeface="B Lotus" pitchFamily="2" charset="-78"/>
              </a:rPr>
              <a:t>یک منحنی یادگیری را برای معماران و توسعه‌دهندگان معرفی می‌کند اگر آن‌ها با </a:t>
            </a:r>
            <a:r>
              <a:rPr lang="en-US" sz="1600" dirty="0">
                <a:latin typeface="Times New Roman" pitchFamily="18" charset="0"/>
                <a:cs typeface="Times New Roman" pitchFamily="18" charset="0"/>
              </a:rPr>
              <a:t>SRA</a:t>
            </a:r>
            <a:r>
              <a:rPr lang="ar-SA" sz="2000" dirty="0">
                <a:cs typeface="B Lotus" pitchFamily="2" charset="-78"/>
              </a:rPr>
              <a:t>  آشنا </a:t>
            </a:r>
            <a:r>
              <a:rPr lang="ar-SA" sz="2000" dirty="0" smtClean="0">
                <a:cs typeface="B Lotus" pitchFamily="2" charset="-78"/>
              </a:rPr>
              <a:t>نباشند</a:t>
            </a:r>
            <a:r>
              <a:rPr lang="fa-IR" sz="2000" dirty="0" smtClean="0">
                <a:cs typeface="B Lotus" pitchFamily="2" charset="-78"/>
              </a:rPr>
              <a:t> </a:t>
            </a:r>
            <a:r>
              <a:rPr lang="en-US" sz="2000" dirty="0">
                <a:latin typeface="Times New Roman" pitchFamily="18" charset="0"/>
                <a:cs typeface="Times New Roman" pitchFamily="18" charset="0"/>
              </a:rPr>
              <a:t>[</a:t>
            </a:r>
            <a:r>
              <a:rPr lang="en-US" sz="1600" dirty="0">
                <a:latin typeface="Times New Roman" pitchFamily="18" charset="0"/>
                <a:cs typeface="Times New Roman" pitchFamily="18" charset="0"/>
              </a:rPr>
              <a:t>MSA+15</a:t>
            </a: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MAFA13</a:t>
            </a:r>
            <a:r>
              <a:rPr lang="en-US" sz="2000" dirty="0">
                <a:latin typeface="Times New Roman" pitchFamily="18" charset="0"/>
                <a:cs typeface="Times New Roman" pitchFamily="18" charset="0"/>
              </a:rPr>
              <a:t>]</a:t>
            </a:r>
            <a:r>
              <a:rPr lang="ar-SA" sz="2000" dirty="0" smtClean="0">
                <a:cs typeface="B Lotus" pitchFamily="2" charset="-78"/>
              </a:rPr>
              <a:t>. </a:t>
            </a:r>
            <a:r>
              <a:rPr lang="en-US" sz="2000" dirty="0">
                <a:cs typeface="B Lotus" pitchFamily="2" charset="-78"/>
              </a:rPr>
              <a:t>​</a:t>
            </a:r>
          </a:p>
          <a:p>
            <a:pPr lvl="0" algn="just" rtl="1">
              <a:lnSpc>
                <a:spcPct val="150000"/>
              </a:lnSpc>
              <a:buFont typeface="Wingdings" pitchFamily="2" charset="2"/>
              <a:buChar char="v"/>
            </a:pPr>
            <a:r>
              <a:rPr lang="ar-SA" sz="2000" dirty="0">
                <a:cs typeface="B Lotus" pitchFamily="2" charset="-78"/>
              </a:rPr>
              <a:t>سرمایه‌گذاری زمان اولیه در ساخت </a:t>
            </a:r>
            <a:r>
              <a:rPr lang="en-US" sz="1600" dirty="0">
                <a:latin typeface="Times New Roman" pitchFamily="18" charset="0"/>
                <a:cs typeface="Times New Roman" pitchFamily="18" charset="0"/>
              </a:rPr>
              <a:t>SRA</a:t>
            </a:r>
            <a:r>
              <a:rPr lang="ar-SA" sz="2000" dirty="0">
                <a:cs typeface="B Lotus" pitchFamily="2" charset="-78"/>
              </a:rPr>
              <a:t> می‌تواند یک مشکل باشد اگر سیستم نیاز به استقرار در یک دوره زمانی کوتاه داشته </a:t>
            </a:r>
            <a:r>
              <a:rPr lang="ar-SA" sz="2000" dirty="0" smtClean="0">
                <a:cs typeface="B Lotus" pitchFamily="2" charset="-78"/>
              </a:rPr>
              <a:t>باشد</a:t>
            </a:r>
            <a:r>
              <a:rPr lang="fa-IR" sz="2000" dirty="0" smtClean="0">
                <a:cs typeface="B Lotus" pitchFamily="2" charset="-78"/>
              </a:rPr>
              <a:t> </a:t>
            </a:r>
            <a:r>
              <a:rPr lang="en-US" sz="2000" dirty="0">
                <a:latin typeface="Times New Roman" pitchFamily="18" charset="0"/>
                <a:cs typeface="Times New Roman" pitchFamily="18" charset="0"/>
              </a:rPr>
              <a:t>[</a:t>
            </a:r>
            <a:r>
              <a:rPr lang="en-US" sz="1600" dirty="0">
                <a:latin typeface="Times New Roman" pitchFamily="18" charset="0"/>
                <a:cs typeface="Times New Roman" pitchFamily="18" charset="0"/>
              </a:rPr>
              <a:t>MAFA13</a:t>
            </a:r>
            <a:r>
              <a:rPr lang="en-US" sz="2000" dirty="0" smtClean="0">
                <a:latin typeface="Times New Roman" pitchFamily="18" charset="0"/>
                <a:cs typeface="Times New Roman" pitchFamily="18" charset="0"/>
              </a:rPr>
              <a:t>]</a:t>
            </a:r>
            <a:r>
              <a:rPr lang="fa-IR" sz="2000" dirty="0" smtClean="0">
                <a:cs typeface="B Lotus" pitchFamily="2" charset="-78"/>
              </a:rPr>
              <a:t>.</a:t>
            </a:r>
            <a:endParaRPr lang="en-US" sz="2000" dirty="0">
              <a:cs typeface="B Lotus" pitchFamily="2" charset="-78"/>
            </a:endParaRPr>
          </a:p>
          <a:p>
            <a:pPr lvl="0" algn="just" rtl="1">
              <a:lnSpc>
                <a:spcPct val="150000"/>
              </a:lnSpc>
              <a:buFont typeface="Wingdings" pitchFamily="2" charset="2"/>
              <a:buChar char="v"/>
            </a:pPr>
            <a:r>
              <a:rPr lang="ar-SA" sz="2000" dirty="0">
                <a:cs typeface="B Lotus" pitchFamily="2" charset="-78"/>
              </a:rPr>
              <a:t>مسائل وابستگی در </a:t>
            </a:r>
            <a:r>
              <a:rPr lang="en-US" sz="1600" dirty="0">
                <a:latin typeface="Times New Roman" pitchFamily="18" charset="0"/>
                <a:cs typeface="Times New Roman" pitchFamily="18" charset="0"/>
              </a:rPr>
              <a:t>SRA</a:t>
            </a:r>
            <a:r>
              <a:rPr lang="ar-SA" sz="2000" dirty="0">
                <a:cs typeface="B Lotus" pitchFamily="2" charset="-78"/>
              </a:rPr>
              <a:t> به این دلیل که باید قبل از اعمال آن به سیستم‌ها تغییر کند (اگر یک محرک معماری مشترک جدید معرفی شود</a:t>
            </a:r>
            <a:r>
              <a:rPr lang="ar-SA" sz="2000" dirty="0" smtClean="0">
                <a:cs typeface="B Lotus" pitchFamily="2" charset="-78"/>
              </a:rPr>
              <a:t>)</a:t>
            </a: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MAFA13</a:t>
            </a:r>
            <a:r>
              <a:rPr lang="en-US" sz="2000" dirty="0" smtClean="0">
                <a:latin typeface="Times New Roman" pitchFamily="18" charset="0"/>
                <a:cs typeface="Times New Roman" pitchFamily="18" charset="0"/>
              </a:rPr>
              <a:t>]</a:t>
            </a:r>
            <a:r>
              <a:rPr lang="fa-IR" sz="2000" dirty="0" smtClean="0">
                <a:cs typeface="B Lotus" pitchFamily="2" charset="-78"/>
              </a:rPr>
              <a:t>.</a:t>
            </a:r>
            <a:endParaRPr lang="en-US" sz="2000" dirty="0">
              <a:cs typeface="B Lotus" pitchFamily="2" charset="-78"/>
            </a:endParaRPr>
          </a:p>
          <a:p>
            <a:pPr lvl="0" algn="just" rtl="1">
              <a:lnSpc>
                <a:spcPct val="150000"/>
              </a:lnSpc>
              <a:buFont typeface="Wingdings" pitchFamily="2" charset="2"/>
              <a:buChar char="v"/>
            </a:pPr>
            <a:r>
              <a:rPr lang="ar-SA" sz="2000" dirty="0">
                <a:cs typeface="B Lotus" pitchFamily="2" charset="-78"/>
              </a:rPr>
              <a:t>انعطاف‌پذیری محدود در سیستم‌ها به این دلیل است که محدود به یک حوزه­ی خاص </a:t>
            </a:r>
            <a:r>
              <a:rPr lang="ar-SA" sz="2000" dirty="0" smtClean="0">
                <a:cs typeface="B Lotus" pitchFamily="2" charset="-78"/>
              </a:rPr>
              <a:t>است</a:t>
            </a:r>
            <a:r>
              <a:rPr lang="fa-IR" sz="2000" dirty="0" smtClean="0">
                <a:cs typeface="B Lotus" pitchFamily="2" charset="-78"/>
              </a:rPr>
              <a:t> </a:t>
            </a:r>
            <a:r>
              <a:rPr lang="en-US" sz="2000" dirty="0">
                <a:latin typeface="Times New Roman" pitchFamily="18" charset="0"/>
                <a:cs typeface="Times New Roman" pitchFamily="18" charset="0"/>
              </a:rPr>
              <a:t>[</a:t>
            </a:r>
            <a:r>
              <a:rPr lang="en-US" sz="1600" dirty="0">
                <a:latin typeface="Times New Roman" pitchFamily="18" charset="0"/>
                <a:cs typeface="Times New Roman" pitchFamily="18" charset="0"/>
              </a:rPr>
              <a:t>MAFA13</a:t>
            </a:r>
            <a:r>
              <a:rPr lang="en-US" sz="2000" dirty="0">
                <a:latin typeface="Times New Roman" pitchFamily="18" charset="0"/>
                <a:cs typeface="Times New Roman" pitchFamily="18" charset="0"/>
              </a:rPr>
              <a:t>]</a:t>
            </a:r>
            <a:r>
              <a:rPr lang="fa-IR" sz="2000" dirty="0" smtClean="0">
                <a:cs typeface="B Lotus" pitchFamily="2" charset="-78"/>
              </a:rPr>
              <a:t>.</a:t>
            </a:r>
            <a:endParaRPr lang="en-US" sz="2000" dirty="0">
              <a:cs typeface="B Lotus" pitchFamily="2" charset="-78"/>
            </a:endParaRPr>
          </a:p>
          <a:p>
            <a:pPr marL="109728" indent="0" algn="just" rtl="1">
              <a:buNone/>
            </a:pPr>
            <a:endParaRPr lang="fa-IR" sz="2000" dirty="0" smtClean="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40</a:t>
            </a:fld>
            <a:endParaRPr lang="en-US"/>
          </a:p>
        </p:txBody>
      </p:sp>
      <p:sp>
        <p:nvSpPr>
          <p:cNvPr id="4" name="Title 3"/>
          <p:cNvSpPr>
            <a:spLocks noGrp="1"/>
          </p:cNvSpPr>
          <p:nvPr>
            <p:ph type="title"/>
          </p:nvPr>
        </p:nvSpPr>
        <p:spPr>
          <a:xfrm>
            <a:off x="4572000" y="1421904"/>
            <a:ext cx="4114800" cy="854968"/>
          </a:xfrm>
        </p:spPr>
        <p:txBody>
          <a:bodyPr>
            <a:normAutofit/>
          </a:bodyPr>
          <a:lstStyle/>
          <a:p>
            <a:pPr algn="just" rtl="1"/>
            <a:r>
              <a:rPr lang="ar-SA" sz="2800" dirty="0">
                <a:effectLst/>
              </a:rPr>
              <a:t>معایب </a:t>
            </a:r>
            <a:r>
              <a:rPr lang="en-US" sz="2800" dirty="0">
                <a:effectLst/>
                <a:latin typeface="Times New Roman" pitchFamily="18" charset="0"/>
                <a:cs typeface="Times New Roman" pitchFamily="18" charset="0"/>
              </a:rPr>
              <a:t>SRA</a:t>
            </a:r>
            <a:r>
              <a:rPr lang="ar-SA" sz="2800" dirty="0">
                <a:effectLst/>
              </a:rPr>
              <a:t> عبارتند از: </a:t>
            </a:r>
            <a:endParaRPr lang="en-US" sz="2800" dirty="0">
              <a:effectLst/>
            </a:endParaRPr>
          </a:p>
        </p:txBody>
      </p:sp>
    </p:spTree>
    <p:extLst>
      <p:ext uri="{BB962C8B-B14F-4D97-AF65-F5344CB8AC3E}">
        <p14:creationId xmlns:p14="http://schemas.microsoft.com/office/powerpoint/2010/main" val="3239315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68960"/>
            <a:ext cx="8229600" cy="3096344"/>
          </a:xfrm>
        </p:spPr>
        <p:txBody>
          <a:bodyPr>
            <a:normAutofit/>
          </a:bodyPr>
          <a:lstStyle/>
          <a:p>
            <a:pPr lvl="0" algn="just" rtl="1">
              <a:buFont typeface="Wingdings" pitchFamily="2" charset="2"/>
              <a:buChar char="v"/>
            </a:pPr>
            <a:r>
              <a:rPr lang="ar-SA" sz="2000" dirty="0">
                <a:cs typeface="B Lotus" pitchFamily="2" charset="-78"/>
              </a:rPr>
              <a:t>" از آن در کجا استفاده خواهد شد؟</a:t>
            </a:r>
            <a:r>
              <a:rPr lang="en-US" sz="2000" dirty="0">
                <a:cs typeface="B Lotus" pitchFamily="2" charset="-78"/>
              </a:rPr>
              <a:t>​ </a:t>
            </a:r>
            <a:r>
              <a:rPr lang="ar-SA" sz="2000" dirty="0">
                <a:cs typeface="B Lotus" pitchFamily="2" charset="-78"/>
              </a:rPr>
              <a:t>به این سوال درباره نوع سازمان مورد نظر پاسخ می‌دهد</a:t>
            </a:r>
            <a:r>
              <a:rPr lang="en-US" sz="1600" dirty="0">
                <a:latin typeface="Times New Roman" pitchFamily="18" charset="0"/>
                <a:cs typeface="Times New Roman" pitchFamily="18" charset="0"/>
              </a:rPr>
              <a:t>[CBS17</a:t>
            </a:r>
            <a:r>
              <a:rPr lang="en-US" sz="2000" dirty="0">
                <a:cs typeface="B Lotus" pitchFamily="2" charset="-78"/>
              </a:rPr>
              <a:t>] [</a:t>
            </a:r>
            <a:r>
              <a:rPr lang="en-US" sz="1600" dirty="0">
                <a:latin typeface="Times New Roman" pitchFamily="18" charset="0"/>
                <a:cs typeface="Times New Roman" pitchFamily="18" charset="0"/>
              </a:rPr>
              <a:t>AGG12</a:t>
            </a:r>
            <a:r>
              <a:rPr lang="en-US" sz="2000" dirty="0">
                <a:cs typeface="B Lotus" pitchFamily="2" charset="-78"/>
              </a:rPr>
              <a:t>]</a:t>
            </a:r>
            <a:r>
              <a:rPr lang="fa-IR" sz="2000" dirty="0">
                <a:cs typeface="B Lotus" pitchFamily="2" charset="-78"/>
              </a:rPr>
              <a:t>.</a:t>
            </a:r>
            <a:endParaRPr lang="en-US" sz="2000" dirty="0">
              <a:cs typeface="B Lotus" pitchFamily="2" charset="-78"/>
            </a:endParaRPr>
          </a:p>
          <a:p>
            <a:pPr lvl="0" algn="just" rtl="1">
              <a:buFont typeface="Wingdings" pitchFamily="2" charset="2"/>
              <a:buChar char="v"/>
            </a:pPr>
            <a:r>
              <a:rPr lang="ar-SA" sz="2000" dirty="0">
                <a:cs typeface="B Lotus" pitchFamily="2" charset="-78"/>
              </a:rPr>
              <a:t>" چه کسی آن را تعریف می‌کند؟ </a:t>
            </a:r>
            <a:r>
              <a:rPr lang="en-US" sz="2000" dirty="0">
                <a:cs typeface="B Lotus" pitchFamily="2" charset="-78"/>
              </a:rPr>
              <a:t>​ </a:t>
            </a:r>
            <a:r>
              <a:rPr lang="ar-SA" sz="2000" dirty="0">
                <a:cs typeface="B Lotus" pitchFamily="2" charset="-78"/>
              </a:rPr>
              <a:t>به این سوال پاسخ می‌دهد که آیا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برای </a:t>
            </a:r>
            <a:r>
              <a:rPr lang="ar-SA" sz="2000" dirty="0">
                <a:cs typeface="B Lotus" pitchFamily="2" charset="-78"/>
              </a:rPr>
              <a:t>یک سازمان یا چند سازمان در نظر گرفته شده است </a:t>
            </a:r>
            <a:r>
              <a:rPr lang="en-US" sz="2000" dirty="0">
                <a:cs typeface="B Lotus" pitchFamily="2" charset="-78"/>
              </a:rPr>
              <a:t>[</a:t>
            </a:r>
            <a:r>
              <a:rPr lang="en-US" sz="1600" dirty="0">
                <a:latin typeface="Times New Roman" pitchFamily="18" charset="0"/>
                <a:cs typeface="Times New Roman" pitchFamily="18" charset="0"/>
              </a:rPr>
              <a:t>CBS17</a:t>
            </a:r>
            <a:r>
              <a:rPr lang="en-US" sz="2000" dirty="0">
                <a:cs typeface="B Lotus" pitchFamily="2" charset="-78"/>
              </a:rPr>
              <a:t>] [</a:t>
            </a:r>
            <a:r>
              <a:rPr lang="en-US" sz="1600" dirty="0">
                <a:latin typeface="Times New Roman" pitchFamily="18" charset="0"/>
                <a:cs typeface="Times New Roman" pitchFamily="18" charset="0"/>
              </a:rPr>
              <a:t>AGG12</a:t>
            </a:r>
            <a:r>
              <a:rPr lang="en-US" sz="2000" dirty="0">
                <a:cs typeface="B Lotus" pitchFamily="2" charset="-78"/>
              </a:rPr>
              <a:t>]</a:t>
            </a:r>
            <a:r>
              <a:rPr lang="fa-IR" sz="2000" dirty="0">
                <a:cs typeface="B Lotus" pitchFamily="2" charset="-78"/>
              </a:rPr>
              <a:t>. </a:t>
            </a:r>
            <a:endParaRPr lang="en-US" sz="2000" dirty="0">
              <a:cs typeface="B Lotus" pitchFamily="2" charset="-78"/>
            </a:endParaRPr>
          </a:p>
          <a:p>
            <a:pPr lvl="0" algn="just" rtl="1">
              <a:buFont typeface="Wingdings" pitchFamily="2" charset="2"/>
              <a:buChar char="v"/>
            </a:pPr>
            <a:r>
              <a:rPr lang="ar-SA" sz="2000" dirty="0">
                <a:cs typeface="B Lotus" pitchFamily="2" charset="-78"/>
              </a:rPr>
              <a:t>" چه زمانی تعریف می‌شود؟": به این سوال پاسخ می‌دهد که آیا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قبل </a:t>
            </a:r>
            <a:r>
              <a:rPr lang="ar-SA" sz="2000" dirty="0">
                <a:cs typeface="B Lotus" pitchFamily="2" charset="-78"/>
              </a:rPr>
              <a:t>یا بعد از توسعه معماری و برنامه کاربردی نرم‌افزار معین اجرا می‌شود </a:t>
            </a:r>
            <a:r>
              <a:rPr lang="en-US" sz="2000" dirty="0">
                <a:cs typeface="B Lotus" pitchFamily="2" charset="-78"/>
              </a:rPr>
              <a:t>[</a:t>
            </a:r>
            <a:r>
              <a:rPr lang="en-US" sz="1600" dirty="0">
                <a:latin typeface="Times New Roman" pitchFamily="18" charset="0"/>
                <a:cs typeface="Times New Roman" pitchFamily="18" charset="0"/>
              </a:rPr>
              <a:t>AGG12</a:t>
            </a:r>
            <a:r>
              <a:rPr lang="en-US" sz="2000" dirty="0">
                <a:cs typeface="B Lotus" pitchFamily="2" charset="-78"/>
              </a:rPr>
              <a:t>]</a:t>
            </a:r>
            <a:r>
              <a:rPr lang="fa-IR" sz="2000" dirty="0">
                <a:cs typeface="B Lotus" pitchFamily="2" charset="-78"/>
              </a:rPr>
              <a:t>.  </a:t>
            </a:r>
            <a:r>
              <a:rPr lang="en-US" sz="2000" dirty="0">
                <a:cs typeface="B Lotus" pitchFamily="2" charset="-78"/>
              </a:rPr>
              <a:t>​</a:t>
            </a:r>
          </a:p>
          <a:p>
            <a:pPr lvl="0" algn="just" rtl="1">
              <a:buFont typeface="Wingdings" pitchFamily="2" charset="2"/>
              <a:buChar char="v"/>
            </a:pPr>
            <a:r>
              <a:rPr lang="ar-SA" sz="2000" dirty="0">
                <a:cs typeface="B Lotus" pitchFamily="2" charset="-78"/>
              </a:rPr>
              <a:t>"مرحله بلوغ دامنه چیست؟": بررسی می کند که آیا دامنه بالغ است یا خیر تا اطمینان حاصل شود که یک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می</a:t>
            </a:r>
            <a:r>
              <a:rPr lang="fa-IR" sz="2000" dirty="0" smtClean="0">
                <a:cs typeface="B Lotus" pitchFamily="2" charset="-78"/>
              </a:rPr>
              <a:t>‌</a:t>
            </a:r>
            <a:r>
              <a:rPr lang="ar-SA" sz="2000" dirty="0" smtClean="0">
                <a:cs typeface="B Lotus" pitchFamily="2" charset="-78"/>
              </a:rPr>
              <a:t>تواند </a:t>
            </a:r>
            <a:r>
              <a:rPr lang="ar-SA" sz="2000" dirty="0">
                <a:cs typeface="B Lotus" pitchFamily="2" charset="-78"/>
              </a:rPr>
              <a:t>بدون تغییرات زیادی در آینده طراحی شود </a:t>
            </a:r>
            <a:r>
              <a:rPr lang="en-US" sz="2000" dirty="0">
                <a:cs typeface="B Lotus" pitchFamily="2" charset="-78"/>
              </a:rPr>
              <a:t>​[</a:t>
            </a:r>
            <a:r>
              <a:rPr lang="en-US" sz="1600" dirty="0">
                <a:latin typeface="Times New Roman" pitchFamily="18" charset="0"/>
                <a:cs typeface="Times New Roman" pitchFamily="18" charset="0"/>
              </a:rPr>
              <a:t>CBS17</a:t>
            </a:r>
            <a:r>
              <a:rPr lang="en-US" sz="2000" dirty="0">
                <a:cs typeface="B Lotus" pitchFamily="2" charset="-78"/>
              </a:rPr>
              <a:t>]</a:t>
            </a:r>
            <a:r>
              <a:rPr lang="fa-IR" sz="2000" dirty="0">
                <a:cs typeface="B Lotus" pitchFamily="2" charset="-78"/>
              </a:rPr>
              <a:t>.</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41</a:t>
            </a:fld>
            <a:endParaRPr lang="en-US"/>
          </a:p>
        </p:txBody>
      </p:sp>
      <p:sp>
        <p:nvSpPr>
          <p:cNvPr id="4" name="Title 3"/>
          <p:cNvSpPr>
            <a:spLocks noGrp="1"/>
          </p:cNvSpPr>
          <p:nvPr>
            <p:ph type="title"/>
          </p:nvPr>
        </p:nvSpPr>
        <p:spPr>
          <a:xfrm>
            <a:off x="4572000" y="1421904"/>
            <a:ext cx="4114800" cy="782960"/>
          </a:xfrm>
        </p:spPr>
        <p:txBody>
          <a:bodyPr>
            <a:normAutofit/>
          </a:bodyPr>
          <a:lstStyle/>
          <a:p>
            <a:pPr algn="just" rtl="1"/>
            <a:r>
              <a:rPr lang="ar-SA" sz="3200" dirty="0">
                <a:effectLst/>
              </a:rPr>
              <a:t>دامنه هدف </a:t>
            </a:r>
            <a:r>
              <a:rPr lang="en-US" sz="2800" dirty="0">
                <a:effectLst/>
                <a:latin typeface="Times New Roman" pitchFamily="18" charset="0"/>
                <a:cs typeface="Times New Roman" pitchFamily="18" charset="0"/>
              </a:rPr>
              <a:t>SRA</a:t>
            </a:r>
            <a:r>
              <a:rPr lang="ar-SA" sz="3200" dirty="0">
                <a:effectLst/>
              </a:rPr>
              <a:t>: </a:t>
            </a:r>
            <a:endParaRPr lang="en-US" sz="3200" dirty="0">
              <a:effectLst/>
            </a:endParaRPr>
          </a:p>
        </p:txBody>
      </p:sp>
      <p:sp>
        <p:nvSpPr>
          <p:cNvPr id="5" name="TextBox 4"/>
          <p:cNvSpPr txBox="1"/>
          <p:nvPr/>
        </p:nvSpPr>
        <p:spPr>
          <a:xfrm>
            <a:off x="611560" y="2204864"/>
            <a:ext cx="7848872" cy="707886"/>
          </a:xfrm>
          <a:prstGeom prst="rect">
            <a:avLst/>
          </a:prstGeom>
          <a:noFill/>
        </p:spPr>
        <p:txBody>
          <a:bodyPr wrap="square" rtlCol="0">
            <a:spAutoFit/>
          </a:bodyPr>
          <a:lstStyle/>
          <a:p>
            <a:pPr algn="just" rtl="1"/>
            <a:r>
              <a:rPr lang="ar-SA" sz="2000" b="1" dirty="0">
                <a:latin typeface="Times New Roman" pitchFamily="18" charset="0"/>
                <a:cs typeface="B Lotus" pitchFamily="2" charset="-78"/>
              </a:rPr>
              <a:t>ابعاد طبقه‌بندی </a:t>
            </a:r>
            <a:r>
              <a:rPr lang="en-US" sz="2000" b="1" dirty="0">
                <a:latin typeface="Times New Roman" pitchFamily="18" charset="0"/>
                <a:cs typeface="Times New Roman" pitchFamily="18" charset="0"/>
              </a:rPr>
              <a:t>SRA</a:t>
            </a:r>
            <a:r>
              <a:rPr lang="ar-SA" sz="2000" b="1" dirty="0">
                <a:latin typeface="Times New Roman" pitchFamily="18" charset="0"/>
                <a:cs typeface="B Lotus" pitchFamily="2" charset="-78"/>
              </a:rPr>
              <a:t>:</a:t>
            </a:r>
            <a:r>
              <a:rPr lang="ar-SA" sz="2000" dirty="0">
                <a:latin typeface="Times New Roman" pitchFamily="18" charset="0"/>
                <a:cs typeface="B Lotus" pitchFamily="2" charset="-78"/>
              </a:rPr>
              <a:t> این بُعد برای طبقه‌بندی </a:t>
            </a:r>
            <a:r>
              <a:rPr lang="en-US" sz="2000" dirty="0">
                <a:latin typeface="Times New Roman" pitchFamily="18" charset="0"/>
                <a:cs typeface="Times New Roman" pitchFamily="18" charset="0"/>
              </a:rPr>
              <a:t>SRA</a:t>
            </a:r>
            <a:r>
              <a:rPr lang="ar-SA" sz="2000" dirty="0">
                <a:latin typeface="Times New Roman" pitchFamily="18" charset="0"/>
                <a:cs typeface="B Lotus" pitchFamily="2" charset="-78"/>
              </a:rPr>
              <a:t> استفاده می‌شود و به پرسش‌های زیر پاسخ می‌دهد: </a:t>
            </a:r>
            <a:endParaRPr lang="en-US" sz="2000" dirty="0">
              <a:latin typeface="Times New Roman" pitchFamily="18" charset="0"/>
              <a:cs typeface="B Lotus" pitchFamily="2" charset="-78"/>
            </a:endParaRPr>
          </a:p>
        </p:txBody>
      </p:sp>
    </p:spTree>
    <p:extLst>
      <p:ext uri="{BB962C8B-B14F-4D97-AF65-F5344CB8AC3E}">
        <p14:creationId xmlns:p14="http://schemas.microsoft.com/office/powerpoint/2010/main" val="1779764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68960"/>
            <a:ext cx="8229600" cy="2808312"/>
          </a:xfrm>
        </p:spPr>
        <p:txBody>
          <a:bodyPr>
            <a:normAutofit lnSpcReduction="10000"/>
          </a:bodyPr>
          <a:lstStyle/>
          <a:p>
            <a:pPr lvl="0" algn="just" rtl="1">
              <a:lnSpc>
                <a:spcPct val="150000"/>
              </a:lnSpc>
              <a:buFont typeface="Wingdings" pitchFamily="2" charset="2"/>
              <a:buChar char="q"/>
            </a:pPr>
            <a:r>
              <a:rPr lang="ar-SA" sz="2000" dirty="0">
                <a:cs typeface="B Lotus" pitchFamily="2" charset="-78"/>
              </a:rPr>
              <a:t>"چه توضیح داده شده است؟": توضیح می‌دهد که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شامل </a:t>
            </a:r>
            <a:r>
              <a:rPr lang="ar-SA" sz="2000" dirty="0">
                <a:cs typeface="B Lotus" pitchFamily="2" charset="-78"/>
              </a:rPr>
              <a:t>چه چیزی می‌شود</a:t>
            </a:r>
            <a:r>
              <a:rPr lang="en-US" sz="1600" dirty="0">
                <a:latin typeface="Times New Roman" pitchFamily="18" charset="0"/>
                <a:cs typeface="Times New Roman" pitchFamily="18" charset="0"/>
              </a:rPr>
              <a:t>[CBS17]</a:t>
            </a:r>
            <a:r>
              <a:rPr lang="ar-SA" sz="2000" dirty="0">
                <a:cs typeface="B Lotus" pitchFamily="2" charset="-78"/>
              </a:rPr>
              <a:t>. همچنین می‌تواند عناصر اساسی را در سطح بالایی فهرست کند </a:t>
            </a:r>
            <a:r>
              <a:rPr lang="en-US" sz="1600" dirty="0">
                <a:latin typeface="Times New Roman" pitchFamily="18" charset="0"/>
                <a:cs typeface="Times New Roman" pitchFamily="18" charset="0"/>
              </a:rPr>
              <a:t>[AGG12]</a:t>
            </a:r>
            <a:r>
              <a:rPr lang="ar-SA" sz="2000" dirty="0">
                <a:cs typeface="B Lotus" pitchFamily="2" charset="-78"/>
              </a:rPr>
              <a:t>.</a:t>
            </a:r>
            <a:endParaRPr lang="en-US" sz="2000" dirty="0">
              <a:cs typeface="B Lotus" pitchFamily="2" charset="-78"/>
            </a:endParaRPr>
          </a:p>
          <a:p>
            <a:pPr lvl="0" algn="just" rtl="1">
              <a:lnSpc>
                <a:spcPct val="150000"/>
              </a:lnSpc>
              <a:buFont typeface="Wingdings" pitchFamily="2" charset="2"/>
              <a:buChar char="q"/>
            </a:pPr>
            <a:r>
              <a:rPr lang="ar-SA" sz="2000" dirty="0">
                <a:cs typeface="B Lotus" pitchFamily="2" charset="-78"/>
              </a:rPr>
              <a:t>"چگونه نمایش داده می شود؟": توضیح می دهد که آیا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قرار </a:t>
            </a:r>
            <a:r>
              <a:rPr lang="ar-SA" sz="2000" dirty="0">
                <a:cs typeface="B Lotus" pitchFamily="2" charset="-78"/>
              </a:rPr>
              <a:t>است به صورت غیررسمی، نیمه رسمی یا رسمی ارائه شود</a:t>
            </a:r>
            <a:r>
              <a:rPr lang="en-US" sz="1600" dirty="0">
                <a:latin typeface="Times New Roman" pitchFamily="18" charset="0"/>
                <a:cs typeface="Times New Roman" pitchFamily="18" charset="0"/>
              </a:rPr>
              <a:t>[CBS17] [AGG12]</a:t>
            </a:r>
            <a:r>
              <a:rPr lang="ar-SA" sz="2000" dirty="0">
                <a:cs typeface="B Lotus" pitchFamily="2" charset="-78"/>
              </a:rPr>
              <a:t>.</a:t>
            </a:r>
            <a:endParaRPr lang="en-US" sz="2000" dirty="0">
              <a:cs typeface="B Lotus" pitchFamily="2" charset="-78"/>
            </a:endParaRPr>
          </a:p>
          <a:p>
            <a:pPr lvl="0" algn="just" rtl="1">
              <a:lnSpc>
                <a:spcPct val="150000"/>
              </a:lnSpc>
              <a:buFont typeface="Wingdings" pitchFamily="2" charset="2"/>
              <a:buChar char="q"/>
            </a:pPr>
            <a:r>
              <a:rPr lang="ar-SA" sz="2000" dirty="0">
                <a:cs typeface="B Lotus" pitchFamily="2" charset="-78"/>
              </a:rPr>
              <a:t>"چگونه توضیح داده شده است؟": فرمت (بنی، گرافیکی، ...) را در مورد نحوه توصیف </a:t>
            </a:r>
            <a:r>
              <a:rPr lang="en-US" sz="16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مشخص می کند </a:t>
            </a:r>
            <a:r>
              <a:rPr lang="en-US" sz="1600" dirty="0">
                <a:latin typeface="Times New Roman" pitchFamily="18" charset="0"/>
                <a:cs typeface="Times New Roman" pitchFamily="18" charset="0"/>
              </a:rPr>
              <a:t>[CBS17]</a:t>
            </a:r>
            <a:r>
              <a:rPr lang="en-US" sz="2000" dirty="0">
                <a:cs typeface="B Lotus" pitchFamily="2" charset="-78"/>
              </a:rPr>
              <a:t> </a:t>
            </a:r>
            <a:r>
              <a:rPr lang="ar-SA" sz="2000" dirty="0">
                <a:cs typeface="B Lotus" pitchFamily="2" charset="-78"/>
              </a:rPr>
              <a:t>.</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42</a:t>
            </a:fld>
            <a:endParaRPr lang="en-US"/>
          </a:p>
        </p:txBody>
      </p:sp>
      <p:sp>
        <p:nvSpPr>
          <p:cNvPr id="4" name="Title 3"/>
          <p:cNvSpPr>
            <a:spLocks noGrp="1"/>
          </p:cNvSpPr>
          <p:nvPr>
            <p:ph type="title"/>
          </p:nvPr>
        </p:nvSpPr>
        <p:spPr>
          <a:xfrm>
            <a:off x="4644008" y="1421904"/>
            <a:ext cx="4042792" cy="710952"/>
          </a:xfrm>
        </p:spPr>
        <p:txBody>
          <a:bodyPr>
            <a:normAutofit/>
          </a:bodyPr>
          <a:lstStyle/>
          <a:p>
            <a:pPr algn="just" rtl="1"/>
            <a:r>
              <a:rPr lang="ar-SA" sz="2800" dirty="0">
                <a:effectLst/>
              </a:rPr>
              <a:t>ابعاد طراحی </a:t>
            </a:r>
            <a:r>
              <a:rPr lang="en-US" sz="2800" dirty="0" smtClean="0">
                <a:effectLst/>
                <a:latin typeface="Times New Roman" pitchFamily="18" charset="0"/>
                <a:cs typeface="Times New Roman" pitchFamily="18" charset="0"/>
              </a:rPr>
              <a:t>SRA</a:t>
            </a:r>
            <a:r>
              <a:rPr lang="fa-IR" sz="2800" dirty="0" smtClean="0">
                <a:effectLst/>
              </a:rPr>
              <a:t>:</a:t>
            </a:r>
            <a:endParaRPr lang="en-US" sz="2800" dirty="0">
              <a:effectLst/>
            </a:endParaRPr>
          </a:p>
        </p:txBody>
      </p:sp>
      <p:sp>
        <p:nvSpPr>
          <p:cNvPr id="5" name="Content Placeholder 1"/>
          <p:cNvSpPr txBox="1">
            <a:spLocks/>
          </p:cNvSpPr>
          <p:nvPr/>
        </p:nvSpPr>
        <p:spPr>
          <a:xfrm>
            <a:off x="609600" y="1916833"/>
            <a:ext cx="8229600" cy="1224135"/>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rtl="1">
              <a:lnSpc>
                <a:spcPct val="150000"/>
              </a:lnSpc>
              <a:buNone/>
            </a:pPr>
            <a:r>
              <a:rPr lang="ar-SA" sz="2000" dirty="0">
                <a:cs typeface="B Lotus" pitchFamily="2" charset="-78"/>
              </a:rPr>
              <a:t>این بعد تعیین می‌کند که چگونه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استفاده </a:t>
            </a:r>
            <a:r>
              <a:rPr lang="ar-SA" sz="2000" dirty="0">
                <a:cs typeface="B Lotus" pitchFamily="2" charset="-78"/>
              </a:rPr>
              <a:t>و اجرا خواهد شد</a:t>
            </a:r>
            <a:r>
              <a:rPr lang="ar-SA" sz="1600" dirty="0">
                <a:latin typeface="Times New Roman" pitchFamily="18" charset="0"/>
                <a:cs typeface="Times New Roman" pitchFamily="18" charset="0"/>
              </a:rPr>
              <a:t> </a:t>
            </a:r>
            <a:r>
              <a:rPr lang="en-US" sz="1600" dirty="0">
                <a:latin typeface="Times New Roman" pitchFamily="18" charset="0"/>
                <a:cs typeface="Times New Roman" pitchFamily="18" charset="0"/>
              </a:rPr>
              <a:t>[AGG12]</a:t>
            </a:r>
            <a:r>
              <a:rPr lang="fa-IR" sz="2000" dirty="0">
                <a:cs typeface="B Lotus" pitchFamily="2" charset="-78"/>
              </a:rPr>
              <a:t>.</a:t>
            </a:r>
            <a:r>
              <a:rPr lang="ar-SA" sz="2000" dirty="0">
                <a:cs typeface="B Lotus" pitchFamily="2" charset="-78"/>
              </a:rPr>
              <a:t> همچنین شامل چگونگی جزئیات، توصیف و نمایش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است</a:t>
            </a:r>
            <a:r>
              <a:rPr lang="en-US" sz="1600" dirty="0">
                <a:latin typeface="Times New Roman" pitchFamily="18" charset="0"/>
                <a:cs typeface="Times New Roman" pitchFamily="18" charset="0"/>
              </a:rPr>
              <a:t>[CBS17</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AGG12]</a:t>
            </a:r>
            <a:r>
              <a:rPr lang="fa-IR" sz="2000" dirty="0">
                <a:cs typeface="B Lotus" pitchFamily="2" charset="-78"/>
              </a:rPr>
              <a:t>.</a:t>
            </a:r>
            <a:r>
              <a:rPr lang="ar-SA" sz="2000" dirty="0">
                <a:cs typeface="B Lotus" pitchFamily="2" charset="-78"/>
              </a:rPr>
              <a:t> و به پرسش‌های زیر پاسخ می‌دهد:</a:t>
            </a:r>
            <a:endParaRPr lang="en-US" sz="2000" dirty="0">
              <a:cs typeface="B Lotus" pitchFamily="2" charset="-78"/>
            </a:endParaRPr>
          </a:p>
        </p:txBody>
      </p:sp>
    </p:spTree>
    <p:extLst>
      <p:ext uri="{BB962C8B-B14F-4D97-AF65-F5344CB8AC3E}">
        <p14:creationId xmlns:p14="http://schemas.microsoft.com/office/powerpoint/2010/main" val="271148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744416"/>
          </a:xfrm>
        </p:spPr>
        <p:txBody>
          <a:bodyPr>
            <a:noAutofit/>
          </a:bodyPr>
          <a:lstStyle/>
          <a:p>
            <a:pPr marL="109728" indent="0" algn="just" rtl="1">
              <a:lnSpc>
                <a:spcPct val="150000"/>
              </a:lnSpc>
              <a:buNone/>
            </a:pPr>
            <a:r>
              <a:rPr lang="en-US" sz="2000" dirty="0">
                <a:cs typeface="B Lotus" pitchFamily="2" charset="-78"/>
              </a:rPr>
              <a:t> </a:t>
            </a:r>
            <a:r>
              <a:rPr lang="ar-SA" sz="2000" dirty="0">
                <a:cs typeface="B Lotus" pitchFamily="2" charset="-78"/>
              </a:rPr>
              <a:t>یک ارزیابی معماری می‌تواند پنج رویکرد مختلف، یا ترکیبی از چندین رویکرد را برای ارزیابی یک معماری دنبال کند: </a:t>
            </a:r>
            <a:endParaRPr lang="fa-IR" sz="2000" dirty="0" smtClean="0">
              <a:cs typeface="B Lotus" pitchFamily="2" charset="-78"/>
            </a:endParaRPr>
          </a:p>
          <a:p>
            <a:pPr lvl="0" algn="just" rtl="1">
              <a:buFont typeface="Wingdings" pitchFamily="2" charset="2"/>
              <a:buChar char="q"/>
            </a:pPr>
            <a:r>
              <a:rPr lang="ar-SA" sz="2000" dirty="0">
                <a:cs typeface="B Lotus" pitchFamily="2" charset="-78"/>
              </a:rPr>
              <a:t>تجربه قبلی توسعه دهندگان و ذینفعان </a:t>
            </a:r>
            <a:r>
              <a:rPr lang="en-US" sz="1600" dirty="0">
                <a:latin typeface="Times New Roman" pitchFamily="18" charset="0"/>
                <a:cs typeface="B Lotus" pitchFamily="2" charset="-78"/>
              </a:rPr>
              <a:t>[PS15a]</a:t>
            </a:r>
            <a:r>
              <a:rPr lang="ar-SA" sz="2000" dirty="0">
                <a:cs typeface="B Lotus" pitchFamily="2" charset="-78"/>
              </a:rPr>
              <a:t>.</a:t>
            </a:r>
            <a:endParaRPr lang="en-US" sz="2000" dirty="0">
              <a:cs typeface="B Lotus" pitchFamily="2" charset="-78"/>
            </a:endParaRPr>
          </a:p>
          <a:p>
            <a:pPr lvl="0" algn="just" rtl="1">
              <a:buFont typeface="Wingdings" pitchFamily="2" charset="2"/>
              <a:buChar char="q"/>
            </a:pPr>
            <a:r>
              <a:rPr lang="ar-SA" sz="2000" dirty="0">
                <a:cs typeface="B Lotus" pitchFamily="2" charset="-78"/>
              </a:rPr>
              <a:t>یک مدل ریاضی برای ارزیابی مشخصه‌های کمی کیفیت مانند عملکرد، تاخیر و قابلیت اطمینان</a:t>
            </a:r>
            <a:r>
              <a:rPr lang="en-US" sz="1600" dirty="0">
                <a:latin typeface="Times New Roman" pitchFamily="18" charset="0"/>
                <a:cs typeface="B Lotus" pitchFamily="2" charset="-78"/>
              </a:rPr>
              <a:t>[PS15a]</a:t>
            </a:r>
            <a:r>
              <a:rPr lang="ar-SA" sz="2000" dirty="0">
                <a:cs typeface="B Lotus" pitchFamily="2" charset="-78"/>
              </a:rPr>
              <a:t>. </a:t>
            </a:r>
            <a:endParaRPr lang="en-US" sz="2000" dirty="0">
              <a:cs typeface="B Lotus" pitchFamily="2" charset="-78"/>
            </a:endParaRPr>
          </a:p>
          <a:p>
            <a:pPr lvl="0" algn="just" rtl="1">
              <a:buFont typeface="Wingdings" pitchFamily="2" charset="2"/>
              <a:buChar char="q"/>
            </a:pPr>
            <a:r>
              <a:rPr lang="ar-SA" sz="2000" dirty="0">
                <a:cs typeface="B Lotus" pitchFamily="2" charset="-78"/>
              </a:rPr>
              <a:t>یک روش شبیه‌سازی برای تقلید اجزای معماری در سطح بالا </a:t>
            </a:r>
            <a:r>
              <a:rPr lang="en-US" sz="2000" dirty="0">
                <a:cs typeface="B Lotus" pitchFamily="2" charset="-78"/>
              </a:rPr>
              <a:t>​</a:t>
            </a:r>
            <a:r>
              <a:rPr lang="en-US" sz="1600" dirty="0">
                <a:latin typeface="Times New Roman" pitchFamily="18" charset="0"/>
                <a:cs typeface="B Lotus" pitchFamily="2" charset="-78"/>
              </a:rPr>
              <a:t>[PS15a]</a:t>
            </a:r>
            <a:r>
              <a:rPr lang="ar-SA" sz="2000" dirty="0">
                <a:cs typeface="B Lotus" pitchFamily="2" charset="-78"/>
              </a:rPr>
              <a:t>.</a:t>
            </a:r>
            <a:endParaRPr lang="en-US" sz="2000" dirty="0">
              <a:cs typeface="B Lotus" pitchFamily="2" charset="-78"/>
            </a:endParaRPr>
          </a:p>
          <a:p>
            <a:pPr lvl="0" algn="just" rtl="1">
              <a:buFont typeface="Wingdings" pitchFamily="2" charset="2"/>
              <a:buChar char="q"/>
            </a:pPr>
            <a:r>
              <a:rPr lang="ar-SA" sz="2000" dirty="0">
                <a:cs typeface="B Lotus" pitchFamily="2" charset="-78"/>
              </a:rPr>
              <a:t>یک سیستم نمونه اولیه به عنوان اثبات مفهوم </a:t>
            </a:r>
            <a:r>
              <a:rPr lang="en-US" sz="1600" dirty="0">
                <a:latin typeface="Times New Roman" pitchFamily="18" charset="0"/>
                <a:cs typeface="B Lotus" pitchFamily="2" charset="-78"/>
              </a:rPr>
              <a:t>[RW12</a:t>
            </a:r>
            <a:r>
              <a:rPr lang="en-US" sz="1600" dirty="0" smtClean="0">
                <a:latin typeface="Times New Roman" pitchFamily="18" charset="0"/>
                <a:cs typeface="B Lotus" pitchFamily="2" charset="-78"/>
              </a:rPr>
              <a:t>]</a:t>
            </a:r>
            <a:r>
              <a:rPr lang="fa-IR" sz="2000" dirty="0" smtClean="0">
                <a:latin typeface="Times New Roman" pitchFamily="18" charset="0"/>
                <a:cs typeface="B Lotus" pitchFamily="2" charset="-78"/>
              </a:rPr>
              <a:t>.</a:t>
            </a:r>
            <a:endParaRPr lang="en-US" sz="2000" dirty="0">
              <a:latin typeface="Times New Roman" pitchFamily="18" charset="0"/>
              <a:cs typeface="B Lotus" pitchFamily="2" charset="-78"/>
            </a:endParaRPr>
          </a:p>
          <a:p>
            <a:pPr lvl="0" algn="just" rtl="1">
              <a:buFont typeface="Wingdings" pitchFamily="2" charset="2"/>
              <a:buChar char="q"/>
            </a:pPr>
            <a:r>
              <a:rPr lang="ar-SA" sz="2000" dirty="0">
                <a:cs typeface="B Lotus" pitchFamily="2" charset="-78"/>
              </a:rPr>
              <a:t>یک رویکرد مبتنی بر سناریو برای شناسایی سناریوها به منظور تحلیل اثرات آن‌ها بر ویژگی‌های کیفی</a:t>
            </a:r>
            <a:r>
              <a:rPr lang="en-US" sz="1600" dirty="0">
                <a:latin typeface="Times New Roman" pitchFamily="18" charset="0"/>
                <a:cs typeface="B Lotus" pitchFamily="2" charset="-78"/>
              </a:rPr>
              <a:t>[RW12</a:t>
            </a:r>
            <a:r>
              <a:rPr lang="en-US" sz="1600" dirty="0" smtClean="0">
                <a:latin typeface="Times New Roman" pitchFamily="18" charset="0"/>
                <a:cs typeface="B Lotus" pitchFamily="2" charset="-78"/>
              </a:rPr>
              <a:t>][</a:t>
            </a:r>
            <a:r>
              <a:rPr lang="en-US" sz="1600" dirty="0">
                <a:latin typeface="Times New Roman" pitchFamily="18" charset="0"/>
                <a:cs typeface="B Lotus" pitchFamily="2" charset="-78"/>
              </a:rPr>
              <a:t>PS15a]</a:t>
            </a:r>
            <a:r>
              <a:rPr lang="ar-SA" sz="2000" dirty="0">
                <a:cs typeface="B Lotus" pitchFamily="2" charset="-78"/>
              </a:rPr>
              <a:t>. </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43</a:t>
            </a:fld>
            <a:endParaRPr lang="en-US"/>
          </a:p>
        </p:txBody>
      </p:sp>
      <p:sp>
        <p:nvSpPr>
          <p:cNvPr id="4" name="Title 3"/>
          <p:cNvSpPr>
            <a:spLocks noGrp="1"/>
          </p:cNvSpPr>
          <p:nvPr>
            <p:ph type="title"/>
          </p:nvPr>
        </p:nvSpPr>
        <p:spPr>
          <a:xfrm>
            <a:off x="5076056" y="1637928"/>
            <a:ext cx="3610744" cy="638944"/>
          </a:xfrm>
        </p:spPr>
        <p:txBody>
          <a:bodyPr>
            <a:normAutofit fontScale="90000"/>
          </a:bodyPr>
          <a:lstStyle/>
          <a:p>
            <a:pPr algn="just" rtl="1"/>
            <a:r>
              <a:rPr lang="ar-SA" sz="2800" dirty="0">
                <a:effectLst/>
              </a:rPr>
              <a:t>1.4  رویکرد ارزیابی معماری </a:t>
            </a:r>
            <a:endParaRPr lang="en-US" sz="2800" dirty="0">
              <a:effectLst/>
            </a:endParaRPr>
          </a:p>
        </p:txBody>
      </p:sp>
    </p:spTree>
    <p:extLst>
      <p:ext uri="{BB962C8B-B14F-4D97-AF65-F5344CB8AC3E}">
        <p14:creationId xmlns:p14="http://schemas.microsoft.com/office/powerpoint/2010/main" val="26915929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744416"/>
          </a:xfrm>
        </p:spPr>
        <p:txBody>
          <a:bodyPr>
            <a:noAutofit/>
          </a:bodyPr>
          <a:lstStyle/>
          <a:p>
            <a:pPr marL="109728" indent="0" algn="just" rtl="1">
              <a:lnSpc>
                <a:spcPct val="150000"/>
              </a:lnSpc>
              <a:buNone/>
            </a:pPr>
            <a:r>
              <a:rPr lang="en-US" sz="2000" dirty="0">
                <a:cs typeface="B Lotus" pitchFamily="2" charset="-78"/>
              </a:rPr>
              <a:t> </a:t>
            </a:r>
            <a:r>
              <a:rPr lang="ar-SA" sz="2000" dirty="0">
                <a:cs typeface="B Lotus" pitchFamily="2" charset="-78"/>
              </a:rPr>
              <a:t>استفاده از تجربه قبلی به عنوان یک رویکرد ارزیابی می‌تواند برای ارزیابی اعتبار آن دشوار باشد زیرا تجربه بین افراد مساله­ی متفاوتی است و کیفیت متفاوتی نیز دارد. علاوه بر این، استفاده از آن در صورتی که تجربه قبلی وجود نداشته باشد، غیر ممکن است. همانطور که برای مدل ریاضی، یک رویکرد مناسب برای استفاده زمانی است که ویژگی‌های کمی اولویت بالایی دارند. با این حال، این مقاله فرض می‌کند که </a:t>
            </a:r>
            <a:r>
              <a:rPr lang="en-US" sz="1600" dirty="0">
                <a:latin typeface="Times New Roman" pitchFamily="18" charset="0"/>
                <a:cs typeface="B Lotus" pitchFamily="2" charset="-78"/>
              </a:rPr>
              <a:t>SRA</a:t>
            </a:r>
            <a:r>
              <a:rPr lang="ar-SA" sz="2000" dirty="0">
                <a:cs typeface="B Lotus" pitchFamily="2" charset="-78"/>
              </a:rPr>
              <a:t> شامل جزئیات سخت‌افزار نمی‌شود که باعث می‌شود مدل ریاضی یک رویکرد ناکافی باشد.</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44</a:t>
            </a:fld>
            <a:endParaRPr lang="en-US"/>
          </a:p>
        </p:txBody>
      </p:sp>
      <p:sp>
        <p:nvSpPr>
          <p:cNvPr id="4" name="Title 3"/>
          <p:cNvSpPr>
            <a:spLocks noGrp="1"/>
          </p:cNvSpPr>
          <p:nvPr>
            <p:ph type="title"/>
          </p:nvPr>
        </p:nvSpPr>
        <p:spPr>
          <a:xfrm>
            <a:off x="5076056" y="1637928"/>
            <a:ext cx="3610744" cy="638944"/>
          </a:xfrm>
        </p:spPr>
        <p:txBody>
          <a:bodyPr>
            <a:normAutofit fontScale="90000"/>
          </a:bodyPr>
          <a:lstStyle/>
          <a:p>
            <a:pPr algn="just" rtl="1"/>
            <a:r>
              <a:rPr lang="ar-SA" sz="2800" dirty="0">
                <a:effectLst/>
              </a:rPr>
              <a:t>1.4  رویکرد ارزیابی معماری </a:t>
            </a:r>
            <a:endParaRPr lang="en-US" sz="2800" dirty="0">
              <a:effectLst/>
            </a:endParaRPr>
          </a:p>
        </p:txBody>
      </p:sp>
    </p:spTree>
    <p:extLst>
      <p:ext uri="{BB962C8B-B14F-4D97-AF65-F5344CB8AC3E}">
        <p14:creationId xmlns:p14="http://schemas.microsoft.com/office/powerpoint/2010/main" val="1272665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744416"/>
          </a:xfrm>
        </p:spPr>
        <p:txBody>
          <a:bodyPr>
            <a:noAutofit/>
          </a:bodyPr>
          <a:lstStyle/>
          <a:p>
            <a:pPr marL="109728" indent="0" algn="just" rtl="1">
              <a:lnSpc>
                <a:spcPct val="150000"/>
              </a:lnSpc>
              <a:buNone/>
            </a:pPr>
            <a:r>
              <a:rPr lang="en-US" sz="2000" dirty="0">
                <a:cs typeface="B Lotus" pitchFamily="2" charset="-78"/>
              </a:rPr>
              <a:t> </a:t>
            </a:r>
            <a:r>
              <a:rPr lang="ar-SA" sz="2000" dirty="0">
                <a:cs typeface="B Lotus" pitchFamily="2" charset="-78"/>
              </a:rPr>
              <a:t>همانند روش‌های شبیه‌سازی و نمونه اولیه، رویکردهای ارزیابی می‌توانند به عنوان اثبات مفهوم برای ارزیابی قابلیت استفاده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با </a:t>
            </a:r>
            <a:r>
              <a:rPr lang="ar-SA" sz="2000" dirty="0">
                <a:cs typeface="B Lotus" pitchFamily="2" charset="-78"/>
              </a:rPr>
              <a:t>طراحی و اجرای معماری نمونه اولیه مبتنی براساس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مورد </a:t>
            </a:r>
            <a:r>
              <a:rPr lang="ar-SA" sz="2000" dirty="0">
                <a:cs typeface="B Lotus" pitchFamily="2" charset="-78"/>
              </a:rPr>
              <a:t>استفاده قرار گیرند. رویکرد مبتنی بر سناریو، ویژگی‌ها و سناریوهای مختلف کیفیت را از ذینفعان می‌گیرد و دلایلی برای پیروی از تصمیمات یک معماری خاص فراهم می‌کند. رویکرد مبتنی بر سناریو در این مقاله استفاده خواهد شد زیرا ویژگی‌های کیفی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را </a:t>
            </a:r>
            <a:r>
              <a:rPr lang="ar-SA" sz="2000" dirty="0">
                <a:cs typeface="B Lotus" pitchFamily="2" charset="-78"/>
              </a:rPr>
              <a:t>ارزیابی می‌کند و نحوه مقابله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با </a:t>
            </a:r>
            <a:r>
              <a:rPr lang="ar-SA" sz="2000" dirty="0">
                <a:cs typeface="B Lotus" pitchFamily="2" charset="-78"/>
              </a:rPr>
              <a:t>سناریوهای مختلف در یک حوزه ذرات را ارزیابی می‌کند. در حالی که رویکرد نمونه اولیه را می‌توان برای ارزیابی قابلیت استفاده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در </a:t>
            </a:r>
            <a:r>
              <a:rPr lang="ar-SA" sz="2000" dirty="0">
                <a:cs typeface="B Lotus" pitchFamily="2" charset="-78"/>
              </a:rPr>
              <a:t>مورد اینکه چقدر طراحی چندین معماری معین را تسهیل می‌کند، استفاده کرد.  </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45</a:t>
            </a:fld>
            <a:endParaRPr lang="en-US"/>
          </a:p>
        </p:txBody>
      </p:sp>
      <p:sp>
        <p:nvSpPr>
          <p:cNvPr id="4" name="Title 3"/>
          <p:cNvSpPr>
            <a:spLocks noGrp="1"/>
          </p:cNvSpPr>
          <p:nvPr>
            <p:ph type="title"/>
          </p:nvPr>
        </p:nvSpPr>
        <p:spPr>
          <a:xfrm>
            <a:off x="5076056" y="1637928"/>
            <a:ext cx="3610744" cy="638944"/>
          </a:xfrm>
        </p:spPr>
        <p:txBody>
          <a:bodyPr>
            <a:normAutofit fontScale="90000"/>
          </a:bodyPr>
          <a:lstStyle/>
          <a:p>
            <a:pPr algn="just" rtl="1"/>
            <a:r>
              <a:rPr lang="ar-SA" sz="2800" dirty="0">
                <a:effectLst/>
              </a:rPr>
              <a:t>1.4  رویکرد ارزیابی معماری </a:t>
            </a:r>
            <a:endParaRPr lang="en-US" sz="2800" dirty="0">
              <a:effectLst/>
            </a:endParaRPr>
          </a:p>
        </p:txBody>
      </p:sp>
    </p:spTree>
    <p:extLst>
      <p:ext uri="{BB962C8B-B14F-4D97-AF65-F5344CB8AC3E}">
        <p14:creationId xmlns:p14="http://schemas.microsoft.com/office/powerpoint/2010/main" val="39216563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20888"/>
            <a:ext cx="8229600" cy="3528392"/>
          </a:xfrm>
        </p:spPr>
        <p:txBody>
          <a:bodyPr>
            <a:normAutofit/>
          </a:bodyPr>
          <a:lstStyle/>
          <a:p>
            <a:pPr marL="109728" indent="0" algn="just" rtl="1">
              <a:buNone/>
            </a:pPr>
            <a:r>
              <a:rPr lang="ar-SA" sz="2000" dirty="0">
                <a:cs typeface="B Lotus" pitchFamily="2" charset="-78"/>
              </a:rPr>
              <a:t> چندین روش ارزیابی سناریو، عمدتا برای ارزیابی معماری نرم‌افزار پیشنهاد شده‌اند. با این حال، روش‌های ارزیابی معماری خاصی نسبت به </a:t>
            </a:r>
            <a:r>
              <a:rPr lang="en-US" sz="1600" dirty="0">
                <a:latin typeface="Times New Roman" pitchFamily="18" charset="0"/>
                <a:cs typeface="Times New Roman" pitchFamily="18" charset="0"/>
              </a:rPr>
              <a:t>SRAs</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وجود </a:t>
            </a:r>
            <a:r>
              <a:rPr lang="ar-SA" sz="2000" dirty="0">
                <a:cs typeface="B Lotus" pitchFamily="2" charset="-78"/>
              </a:rPr>
              <a:t>ندارد. در نتیجه، این مقاله یک روش ارزیابی را تعیین می‌کند که جهت</a:t>
            </a:r>
            <a:r>
              <a:rPr lang="fa-IR" sz="2000" dirty="0">
                <a:cs typeface="B Lotus" pitchFamily="2" charset="-78"/>
              </a:rPr>
              <a:t>‌</a:t>
            </a:r>
            <a:r>
              <a:rPr lang="ar-SA" sz="2000" dirty="0">
                <a:cs typeface="B Lotus" pitchFamily="2" charset="-78"/>
              </a:rPr>
              <a:t>گیری بیشتری دارد و بر ارزیابی </a:t>
            </a:r>
            <a:r>
              <a:rPr lang="en-US" sz="1600" dirty="0">
                <a:latin typeface="Times New Roman" pitchFamily="18" charset="0"/>
                <a:cs typeface="Times New Roman" pitchFamily="18" charset="0"/>
              </a:rPr>
              <a:t>SRAs</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متمرکز </a:t>
            </a:r>
            <a:r>
              <a:rPr lang="ar-SA" sz="2000" dirty="0">
                <a:cs typeface="B Lotus" pitchFamily="2" charset="-78"/>
              </a:rPr>
              <a:t>است. روش ارزیابی براساس مقایسه معماری با توجه به اینکه چگونه </a:t>
            </a:r>
            <a:r>
              <a:rPr lang="en-US" sz="1600" dirty="0" smtClean="0">
                <a:latin typeface="Times New Roman" pitchFamily="18" charset="0"/>
                <a:cs typeface="Times New Roman" pitchFamily="18" charset="0"/>
              </a:rPr>
              <a:t>SRA</a:t>
            </a:r>
            <a:r>
              <a:rPr lang="en-US" sz="2000" dirty="0" smtClean="0">
                <a:cs typeface="B Lotus" pitchFamily="2" charset="-78"/>
              </a:rPr>
              <a:t> </a:t>
            </a:r>
            <a:r>
              <a:rPr lang="fa-IR" sz="2000" dirty="0" smtClean="0">
                <a:cs typeface="B Lotus" pitchFamily="2" charset="-78"/>
              </a:rPr>
              <a:t>ها </a:t>
            </a:r>
            <a:r>
              <a:rPr lang="ar-SA" sz="2000" dirty="0" smtClean="0">
                <a:cs typeface="B Lotus" pitchFamily="2" charset="-78"/>
              </a:rPr>
              <a:t>محرک‌های </a:t>
            </a:r>
            <a:r>
              <a:rPr lang="ar-SA" sz="2000" dirty="0">
                <a:cs typeface="B Lotus" pitchFamily="2" charset="-78"/>
              </a:rPr>
              <a:t>معماری مختلف سیستم را برآورده می‌کند، خواهد بود. </a:t>
            </a:r>
            <a:r>
              <a:rPr lang="en-US" sz="2000" dirty="0" smtClean="0">
                <a:cs typeface="B Lotus" pitchFamily="2" charset="-78"/>
              </a:rPr>
              <a:t>​</a:t>
            </a:r>
            <a:endParaRPr lang="fa-IR" sz="2000" dirty="0" smtClean="0">
              <a:cs typeface="B Lotus" pitchFamily="2" charset="-78"/>
            </a:endParaRPr>
          </a:p>
          <a:p>
            <a:pPr marL="109728" indent="0" algn="just" rtl="1">
              <a:buNone/>
            </a:pPr>
            <a:r>
              <a:rPr lang="ar-SA" sz="2000" dirty="0">
                <a:cs typeface="B Lotus" pitchFamily="2" charset="-78"/>
              </a:rPr>
              <a:t> برای تعیین یک روش ارزیابی برای </a:t>
            </a:r>
            <a:r>
              <a:rPr lang="en-US" sz="1600" dirty="0">
                <a:latin typeface="Times New Roman" pitchFamily="18" charset="0"/>
                <a:cs typeface="Times New Roman" pitchFamily="18" charset="0"/>
              </a:rPr>
              <a:t>SRA</a:t>
            </a:r>
            <a:r>
              <a:rPr lang="ar-SA" sz="2000" dirty="0">
                <a:cs typeface="B Lotus" pitchFamily="2" charset="-78"/>
              </a:rPr>
              <a:t>، رویکردهای ارزیابی قبلی باید مورد مطالعه قرار گیرند و مشخص شود که آیا آن‌ها می‌توانند به عنوان یک منبع بالقوه در نظر گرفته شوند. جدول </a:t>
            </a:r>
            <a:r>
              <a:rPr lang="en-US" sz="1600" dirty="0">
                <a:latin typeface="Times New Roman" pitchFamily="18" charset="0"/>
                <a:cs typeface="Times New Roman" pitchFamily="18" charset="0"/>
              </a:rPr>
              <a:t>A.1 </a:t>
            </a:r>
            <a:r>
              <a:rPr lang="ar-SA" sz="2000" dirty="0">
                <a:cs typeface="B Lotus" pitchFamily="2" charset="-78"/>
              </a:rPr>
              <a:t>در ضمیمه </a:t>
            </a:r>
            <a:r>
              <a:rPr lang="en-US" sz="1600" dirty="0">
                <a:latin typeface="Times New Roman" pitchFamily="18" charset="0"/>
                <a:cs typeface="Times New Roman" pitchFamily="18" charset="0"/>
              </a:rPr>
              <a:t>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شامل </a:t>
            </a:r>
            <a:r>
              <a:rPr lang="ar-SA" sz="2000" dirty="0">
                <a:cs typeface="B Lotus" pitchFamily="2" charset="-78"/>
              </a:rPr>
              <a:t>روش‌های ارزیابی است که ممکن است به عنوان یک منبع برای تعیین یک روش ارزیابی برای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استفاده </a:t>
            </a:r>
            <a:r>
              <a:rPr lang="ar-SA" sz="2000" dirty="0">
                <a:cs typeface="B Lotus" pitchFamily="2" charset="-78"/>
              </a:rPr>
              <a:t>شود. از سوی دیگر، جدول </a:t>
            </a:r>
            <a:r>
              <a:rPr lang="en-US" sz="2000" dirty="0">
                <a:cs typeface="B Lotus" pitchFamily="2" charset="-78"/>
              </a:rPr>
              <a:t> </a:t>
            </a:r>
            <a:r>
              <a:rPr lang="en-US" sz="1600" dirty="0">
                <a:latin typeface="Times New Roman" pitchFamily="18" charset="0"/>
                <a:cs typeface="Times New Roman" pitchFamily="18" charset="0"/>
              </a:rPr>
              <a:t>A.2</a:t>
            </a:r>
            <a:r>
              <a:rPr lang="ar-SA" sz="2000" dirty="0">
                <a:cs typeface="B Lotus" pitchFamily="2" charset="-78"/>
              </a:rPr>
              <a:t>شامل روش‌های ارزیابی است که نمی‌تواند برای رسیدن به یک روش ارزیابی برای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استفاده </a:t>
            </a:r>
            <a:r>
              <a:rPr lang="ar-SA" sz="2000" dirty="0">
                <a:cs typeface="B Lotus" pitchFamily="2" charset="-78"/>
              </a:rPr>
              <a:t>شود. </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46</a:t>
            </a:fld>
            <a:endParaRPr lang="en-US"/>
          </a:p>
        </p:txBody>
      </p:sp>
      <p:sp>
        <p:nvSpPr>
          <p:cNvPr id="4" name="Title 3"/>
          <p:cNvSpPr>
            <a:spLocks noGrp="1"/>
          </p:cNvSpPr>
          <p:nvPr>
            <p:ph type="title"/>
          </p:nvPr>
        </p:nvSpPr>
        <p:spPr>
          <a:xfrm>
            <a:off x="3419872" y="1421904"/>
            <a:ext cx="5266928" cy="782960"/>
          </a:xfrm>
        </p:spPr>
        <p:txBody>
          <a:bodyPr>
            <a:normAutofit/>
          </a:bodyPr>
          <a:lstStyle/>
          <a:p>
            <a:pPr algn="just" rtl="1"/>
            <a:r>
              <a:rPr lang="ar-SA" sz="2400" dirty="0">
                <a:effectLst/>
                <a:latin typeface="Times New Roman" pitchFamily="18" charset="0"/>
                <a:cs typeface="Times New Roman" pitchFamily="18" charset="0"/>
              </a:rPr>
              <a:t>2.4  روش‌های ارزیابی معماری </a:t>
            </a: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45570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76872"/>
            <a:ext cx="8229600" cy="3528392"/>
          </a:xfrm>
        </p:spPr>
        <p:txBody>
          <a:bodyPr>
            <a:normAutofit fontScale="92500" lnSpcReduction="20000"/>
          </a:bodyPr>
          <a:lstStyle/>
          <a:p>
            <a:pPr marL="109728" indent="0" algn="just" rtl="1">
              <a:lnSpc>
                <a:spcPct val="150000"/>
              </a:lnSpc>
              <a:buNone/>
            </a:pPr>
            <a:r>
              <a:rPr lang="ar-SA" sz="2000" dirty="0">
                <a:cs typeface="B Lotus" pitchFamily="2" charset="-78"/>
              </a:rPr>
              <a:t>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و </a:t>
            </a:r>
            <a:r>
              <a:rPr lang="ar-SA" sz="2000" dirty="0">
                <a:cs typeface="B Lotus" pitchFamily="2" charset="-78"/>
              </a:rPr>
              <a:t>روش تجزیه و تحلیل معماری نرم‌افزار </a:t>
            </a:r>
            <a:r>
              <a:rPr lang="ar-SA" sz="1600" dirty="0">
                <a:latin typeface="Times New Roman" pitchFamily="18" charset="0"/>
                <a:cs typeface="Times New Roman" pitchFamily="18" charset="0"/>
              </a:rPr>
              <a:t>(‏</a:t>
            </a:r>
            <a:r>
              <a:rPr lang="en-US" sz="1600" dirty="0">
                <a:latin typeface="Times New Roman" pitchFamily="18" charset="0"/>
                <a:cs typeface="Times New Roman" pitchFamily="18" charset="0"/>
              </a:rPr>
              <a:t>SAAM</a:t>
            </a:r>
            <a:r>
              <a:rPr lang="ar-SA" sz="1600" dirty="0">
                <a:latin typeface="Times New Roman" pitchFamily="18" charset="0"/>
                <a:cs typeface="Times New Roman" pitchFamily="18" charset="0"/>
              </a:rPr>
              <a:t>)</a:t>
            </a:r>
            <a:r>
              <a:rPr lang="ar-SA" sz="2000" dirty="0">
                <a:cs typeface="B Lotus" pitchFamily="2" charset="-78"/>
              </a:rPr>
              <a:t>‏ رایج‌ترین روش‌های ارزیابی مورد استفاده هستند و هر دو با بیش از </a:t>
            </a:r>
            <a:r>
              <a:rPr lang="fa-IR" sz="2000" dirty="0">
                <a:cs typeface="B Lotus" pitchFamily="2" charset="-78"/>
              </a:rPr>
              <a:t>۸۰۰</a:t>
            </a:r>
            <a:r>
              <a:rPr lang="ar-SA" sz="2000" dirty="0">
                <a:cs typeface="B Lotus" pitchFamily="2" charset="-78"/>
              </a:rPr>
              <a:t> مقاله مورد مطالعه قرار گرفته­اند. </a:t>
            </a:r>
            <a:r>
              <a:rPr lang="en-US" sz="1600" dirty="0" smtClean="0">
                <a:latin typeface="Times New Roman" pitchFamily="18" charset="0"/>
                <a:cs typeface="Times New Roman" pitchFamily="18" charset="0"/>
              </a:rPr>
              <a:t>ATAM</a:t>
            </a:r>
            <a:r>
              <a:rPr lang="fa-IR" sz="1600" dirty="0" smtClean="0">
                <a:latin typeface="Times New Roman" pitchFamily="18" charset="0"/>
                <a:cs typeface="Times New Roman" pitchFamily="18" charset="0"/>
              </a:rPr>
              <a:t> </a:t>
            </a:r>
            <a:r>
              <a:rPr lang="ar-SA" sz="2000" dirty="0" smtClean="0">
                <a:cs typeface="B Lotus" pitchFamily="2" charset="-78"/>
              </a:rPr>
              <a:t>یک </a:t>
            </a:r>
            <a:r>
              <a:rPr lang="ar-SA" sz="2000" dirty="0">
                <a:cs typeface="B Lotus" pitchFamily="2" charset="-78"/>
              </a:rPr>
              <a:t>بهبود در </a:t>
            </a:r>
            <a:r>
              <a:rPr lang="en-US" sz="1600" dirty="0">
                <a:latin typeface="Times New Roman" pitchFamily="18" charset="0"/>
                <a:cs typeface="Times New Roman" pitchFamily="18" charset="0"/>
              </a:rPr>
              <a:t>SAAM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است </a:t>
            </a:r>
            <a:r>
              <a:rPr lang="ar-SA" sz="2000" dirty="0">
                <a:cs typeface="B Lotus" pitchFamily="2" charset="-78"/>
              </a:rPr>
              <a:t>و فرآیندی است که توضیح می‌دهد چگونه یک معماری می‌تواند براساس ویژگی‌های کیفیت و سناریوهای ثبت شده از طرف ذینفعان ارزیابی کرد. ارزیابی، ریسک‌ها، حساسیت‌ها و مبادلاتی را که هر تصمیم معماری با توجه به یک ویژگی یا سناریوی با کیفیت خاص معرفی می‌کند، تعیین می‌کند.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یک </a:t>
            </a:r>
            <a:r>
              <a:rPr lang="ar-SA" sz="2000" dirty="0">
                <a:cs typeface="B Lotus" pitchFamily="2" charset="-78"/>
              </a:rPr>
              <a:t>روش کامل است که ساختار روشنی را در مورد چگونگی ارزیابی معماری فراهم می‌کند و به طور گسترده توسط بسیاری از سازمان‌های مختلف مورد استفاده قرار می‌گیرد. از میان تمام روش‌های ارزیابی قابل‌اجرا که در این پایان­نامه ذکر شده‌اند،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به </a:t>
            </a:r>
            <a:r>
              <a:rPr lang="ar-SA" sz="2000" dirty="0">
                <a:cs typeface="B Lotus" pitchFamily="2" charset="-78"/>
              </a:rPr>
              <a:t>عنوان پایه‌ای برای تطبیق آن برای ارزیابی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به </a:t>
            </a:r>
            <a:r>
              <a:rPr lang="ar-SA" sz="2000" dirty="0">
                <a:cs typeface="B Lotus" pitchFamily="2" charset="-78"/>
              </a:rPr>
              <a:t>جای معماری معینی از نرم‌افزار استفاده خواهد شد. </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47</a:t>
            </a:fld>
            <a:endParaRPr lang="en-US"/>
          </a:p>
        </p:txBody>
      </p:sp>
      <p:sp>
        <p:nvSpPr>
          <p:cNvPr id="4" name="Title 3"/>
          <p:cNvSpPr>
            <a:spLocks noGrp="1"/>
          </p:cNvSpPr>
          <p:nvPr>
            <p:ph type="title"/>
          </p:nvPr>
        </p:nvSpPr>
        <p:spPr>
          <a:xfrm>
            <a:off x="3419872" y="1421904"/>
            <a:ext cx="5266928" cy="782960"/>
          </a:xfrm>
        </p:spPr>
        <p:txBody>
          <a:bodyPr>
            <a:normAutofit/>
          </a:bodyPr>
          <a:lstStyle/>
          <a:p>
            <a:pPr algn="just" rtl="1"/>
            <a:r>
              <a:rPr lang="ar-SA" sz="2400" dirty="0">
                <a:effectLst/>
                <a:latin typeface="Times New Roman" pitchFamily="18" charset="0"/>
                <a:cs typeface="Times New Roman" pitchFamily="18" charset="0"/>
              </a:rPr>
              <a:t>2.4  روش‌های ارزیابی معماری </a:t>
            </a: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42601799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4864"/>
            <a:ext cx="8229600" cy="3888432"/>
          </a:xfrm>
        </p:spPr>
        <p:txBody>
          <a:bodyPr>
            <a:noAutofit/>
          </a:bodyPr>
          <a:lstStyle/>
          <a:p>
            <a:pPr marL="109728" indent="0" algn="just" rtl="1">
              <a:buNone/>
            </a:pPr>
            <a:r>
              <a:rPr lang="ar-SA" sz="2000" dirty="0">
                <a:cs typeface="B Lotus" pitchFamily="2" charset="-78"/>
              </a:rPr>
              <a:t> اشکالات براساس استفاده از </a:t>
            </a:r>
            <a:r>
              <a:rPr lang="en-US" sz="1600" dirty="0">
                <a:latin typeface="Times New Roman" pitchFamily="18" charset="0"/>
                <a:cs typeface="B Lotus" pitchFamily="2" charset="-78"/>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برای </a:t>
            </a:r>
            <a:r>
              <a:rPr lang="ar-SA" sz="2000" dirty="0">
                <a:cs typeface="B Lotus" pitchFamily="2" charset="-78"/>
              </a:rPr>
              <a:t>ارزیابی </a:t>
            </a:r>
            <a:r>
              <a:rPr lang="ar-SA" sz="2000" dirty="0" smtClean="0">
                <a:cs typeface="B Lotus" pitchFamily="2" charset="-78"/>
              </a:rPr>
              <a:t>یک</a:t>
            </a:r>
            <a:r>
              <a:rPr lang="en-US" sz="1600" dirty="0" smtClean="0">
                <a:latin typeface="Times New Roman" pitchFamily="18" charset="0"/>
                <a:cs typeface="Times New Roman" pitchFamily="18" charset="0"/>
              </a:rPr>
              <a:t>SRA</a:t>
            </a:r>
            <a:r>
              <a:rPr lang="en-US" sz="2000" dirty="0" smtClean="0">
                <a:cs typeface="B Lotus" pitchFamily="2" charset="-78"/>
              </a:rPr>
              <a:t> </a:t>
            </a:r>
            <a:r>
              <a:rPr lang="fa-IR" sz="2000" dirty="0" smtClean="0">
                <a:cs typeface="B Lotus" pitchFamily="2" charset="-78"/>
              </a:rPr>
              <a:t> </a:t>
            </a:r>
            <a:r>
              <a:rPr lang="ar-SA" sz="2000" dirty="0" smtClean="0">
                <a:cs typeface="B Lotus" pitchFamily="2" charset="-78"/>
              </a:rPr>
              <a:t>است </a:t>
            </a:r>
            <a:r>
              <a:rPr lang="ar-SA" sz="2000" dirty="0">
                <a:cs typeface="B Lotus" pitchFamily="2" charset="-78"/>
              </a:rPr>
              <a:t>که دامنه آن تعریف شده‌است: </a:t>
            </a:r>
            <a:endParaRPr lang="fa-IR" sz="2000" dirty="0" smtClean="0">
              <a:cs typeface="B Lotus" pitchFamily="2" charset="-78"/>
            </a:endParaRPr>
          </a:p>
          <a:p>
            <a:pPr marL="109728" lvl="0" indent="0" algn="just" rtl="1">
              <a:buNone/>
            </a:pPr>
            <a:r>
              <a:rPr lang="ar-SA" sz="2000" dirty="0">
                <a:solidFill>
                  <a:srgbClr val="FF0000"/>
                </a:solidFill>
                <a:cs typeface="B Lotus" pitchFamily="2" charset="-78"/>
              </a:rPr>
              <a:t>عیب اول</a:t>
            </a:r>
            <a:r>
              <a:rPr lang="fa-IR" sz="2000" dirty="0">
                <a:solidFill>
                  <a:srgbClr val="FF0000"/>
                </a:solidFill>
                <a:cs typeface="B Lotus" pitchFamily="2" charset="-78"/>
              </a:rPr>
              <a:t>:</a:t>
            </a:r>
            <a:r>
              <a:rPr lang="fa-IR" sz="2000" dirty="0">
                <a:cs typeface="B Lotus" pitchFamily="2" charset="-78"/>
              </a:rPr>
              <a:t> </a:t>
            </a:r>
            <a:r>
              <a:rPr lang="ar-SA" sz="2000" dirty="0">
                <a:cs typeface="B Lotus" pitchFamily="2" charset="-78"/>
              </a:rPr>
              <a:t>به دست آوردن ویژگی‌ها و سناریوهای کیفی برای </a:t>
            </a:r>
            <a:r>
              <a:rPr lang="ar-SA" sz="2000" dirty="0" smtClean="0">
                <a:cs typeface="B Lotus" pitchFamily="2" charset="-78"/>
              </a:rPr>
              <a:t>یک</a:t>
            </a:r>
            <a:r>
              <a:rPr lang="en-US" sz="1600" dirty="0" smtClean="0">
                <a:latin typeface="Times New Roman" pitchFamily="18" charset="0"/>
                <a:cs typeface="B Lotus" pitchFamily="2" charset="-78"/>
              </a:rPr>
              <a:t>SRA</a:t>
            </a:r>
            <a:r>
              <a:rPr lang="en-US" sz="2000" dirty="0" smtClean="0">
                <a:cs typeface="B Lotus" pitchFamily="2" charset="-78"/>
              </a:rPr>
              <a:t> </a:t>
            </a:r>
            <a:r>
              <a:rPr lang="ar-SA" sz="2000" dirty="0">
                <a:cs typeface="B Lotus" pitchFamily="2" charset="-78"/>
              </a:rPr>
              <a:t>مشخص نشده است </a:t>
            </a:r>
            <a:r>
              <a:rPr lang="en-US" sz="1600" dirty="0">
                <a:latin typeface="Times New Roman" pitchFamily="18" charset="0"/>
                <a:cs typeface="B Lotus" pitchFamily="2" charset="-78"/>
              </a:rPr>
              <a:t>[ATG14][ATG08]</a:t>
            </a:r>
            <a:r>
              <a:rPr lang="fa-IR" sz="2000" dirty="0">
                <a:cs typeface="B Lotus" pitchFamily="2" charset="-78"/>
              </a:rPr>
              <a:t>.</a:t>
            </a:r>
            <a:r>
              <a:rPr lang="ar-SA" sz="2000" dirty="0">
                <a:cs typeface="B Lotus" pitchFamily="2" charset="-78"/>
              </a:rPr>
              <a:t> سهامداران برای فراهم کردن کارکردها، ویژگی‌های کیفی و سناریوها براساس یک سیستم خاص را استفاده می‌کنند. این امر می‌تواند برای سهامداران چالش برانگیز باشد اگر آن‌ها هر زمینه در دسترس را در نظر بگیرند، آنگاه </a:t>
            </a:r>
            <a:r>
              <a:rPr lang="en-US" sz="1600" dirty="0">
                <a:latin typeface="Times New Roman" pitchFamily="18" charset="0"/>
                <a:cs typeface="B Lotus" pitchFamily="2" charset="-78"/>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می‌تواند </a:t>
            </a:r>
            <a:r>
              <a:rPr lang="ar-SA" sz="2000" dirty="0">
                <a:cs typeface="B Lotus" pitchFamily="2" charset="-78"/>
              </a:rPr>
              <a:t>اعمال شود. این امر منجر به تکرار سناریو و افزایش ناخواسته در سناریوهایی می‌شود که برای یک سیستم قابل‌اجرا هستند </a:t>
            </a:r>
            <a:r>
              <a:rPr lang="en-US" sz="1600" dirty="0">
                <a:latin typeface="Times New Roman" pitchFamily="18" charset="0"/>
                <a:cs typeface="B Lotus" pitchFamily="2" charset="-78"/>
              </a:rPr>
              <a:t>[ATG14][ATG08]</a:t>
            </a:r>
            <a:r>
              <a:rPr lang="ar-SA" sz="2000" dirty="0">
                <a:cs typeface="B Lotus" pitchFamily="2" charset="-78"/>
              </a:rPr>
              <a:t>. </a:t>
            </a:r>
            <a:endParaRPr lang="en-US" sz="1800" dirty="0">
              <a:cs typeface="B Lotus" pitchFamily="2" charset="-78"/>
            </a:endParaRPr>
          </a:p>
          <a:p>
            <a:pPr marL="109728" lvl="0" indent="0" algn="just" rtl="1">
              <a:buNone/>
            </a:pPr>
            <a:r>
              <a:rPr lang="ar-SA" sz="2000" dirty="0">
                <a:solidFill>
                  <a:srgbClr val="FF0000"/>
                </a:solidFill>
                <a:cs typeface="B Lotus" pitchFamily="2" charset="-78"/>
              </a:rPr>
              <a:t>عیب دوم</a:t>
            </a:r>
            <a:r>
              <a:rPr lang="fa-IR" sz="2000" dirty="0">
                <a:solidFill>
                  <a:srgbClr val="FF0000"/>
                </a:solidFill>
                <a:cs typeface="B Lotus" pitchFamily="2" charset="-78"/>
              </a:rPr>
              <a:t>:</a:t>
            </a:r>
            <a:r>
              <a:rPr lang="fa-IR" sz="2000" dirty="0">
                <a:cs typeface="B Lotus" pitchFamily="2" charset="-78"/>
              </a:rPr>
              <a:t> </a:t>
            </a:r>
            <a:r>
              <a:rPr lang="ar-SA" sz="2000" dirty="0">
                <a:cs typeface="B Lotus" pitchFamily="2" charset="-78"/>
              </a:rPr>
              <a:t>روش روشنی برای ارزیابی ویژگی‌های کیفی برای یک معماری مرجع فراهم نمی‌کند</a:t>
            </a:r>
            <a:r>
              <a:rPr lang="en-US" sz="1600" dirty="0">
                <a:latin typeface="Times New Roman" pitchFamily="18" charset="0"/>
                <a:cs typeface="Times New Roman" pitchFamily="18" charset="0"/>
              </a:rPr>
              <a:t>[ATG14][ATG08]</a:t>
            </a:r>
            <a:r>
              <a:rPr lang="fa-IR" sz="1600" dirty="0">
                <a:latin typeface="Times New Roman" pitchFamily="18" charset="0"/>
                <a:cs typeface="Times New Roman" pitchFamily="18" charset="0"/>
              </a:rPr>
              <a:t>.</a:t>
            </a:r>
            <a:r>
              <a:rPr lang="fa-IR" sz="2000" dirty="0">
                <a:cs typeface="B Lotus" pitchFamily="2" charset="-78"/>
              </a:rPr>
              <a:t> </a:t>
            </a:r>
            <a:r>
              <a:rPr lang="en-US" sz="1600" dirty="0">
                <a:latin typeface="Times New Roman" pitchFamily="18" charset="0"/>
                <a:cs typeface="Times New Roman" pitchFamily="18" charset="0"/>
              </a:rPr>
              <a:t>SRA</a:t>
            </a:r>
            <a:r>
              <a:rPr lang="en-US" sz="2000" dirty="0">
                <a:latin typeface="Times New Roman" pitchFamily="18" charset="0"/>
                <a:cs typeface="Times New Roman" pitchFamily="18" charset="0"/>
              </a:rPr>
              <a:t> </a:t>
            </a:r>
            <a:r>
              <a:rPr lang="ar-SA" sz="2000" dirty="0">
                <a:cs typeface="B Lotus" pitchFamily="2" charset="-78"/>
              </a:rPr>
              <a:t>در سطح بالاتری از انتزاع در مقایسه با معماری منسجم قرار دارد، و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برای </a:t>
            </a:r>
            <a:r>
              <a:rPr lang="ar-SA" sz="2000" dirty="0">
                <a:cs typeface="B Lotus" pitchFamily="2" charset="-78"/>
              </a:rPr>
              <a:t>تعریف جزئیات سطح پایین هر ویژگی کیفیت به عنوان شکلی از سناریوها استفاده می‌شود. به عنوان مثال، برای ویژگی کیفیت عملکرد، ممکن است سناریویی وجود داشته باشد که در آن آستانه­ی زمان اجرا نباید توسط سیستم افزایش یابد. </a:t>
            </a:r>
            <a:r>
              <a:rPr lang="en-US" sz="2000" dirty="0">
                <a:cs typeface="B Lotus" pitchFamily="2" charset="-78"/>
              </a:rPr>
              <a:t>​  </a:t>
            </a:r>
          </a:p>
        </p:txBody>
      </p:sp>
      <p:sp>
        <p:nvSpPr>
          <p:cNvPr id="3" name="Slide Number Placeholder 2"/>
          <p:cNvSpPr>
            <a:spLocks noGrp="1"/>
          </p:cNvSpPr>
          <p:nvPr>
            <p:ph type="sldNum" sz="quarter" idx="12"/>
          </p:nvPr>
        </p:nvSpPr>
        <p:spPr/>
        <p:txBody>
          <a:bodyPr/>
          <a:lstStyle/>
          <a:p>
            <a:fld id="{CD06A7E7-55D2-4AAF-9D6C-048C8DE1A245}" type="slidenum">
              <a:rPr lang="en-US" smtClean="0"/>
              <a:pPr/>
              <a:t>48</a:t>
            </a:fld>
            <a:endParaRPr lang="en-US"/>
          </a:p>
        </p:txBody>
      </p:sp>
      <p:sp>
        <p:nvSpPr>
          <p:cNvPr id="4" name="Title 3"/>
          <p:cNvSpPr>
            <a:spLocks noGrp="1"/>
          </p:cNvSpPr>
          <p:nvPr>
            <p:ph type="title"/>
          </p:nvPr>
        </p:nvSpPr>
        <p:spPr>
          <a:xfrm>
            <a:off x="457200" y="1421904"/>
            <a:ext cx="8229600" cy="854968"/>
          </a:xfrm>
        </p:spPr>
        <p:txBody>
          <a:bodyPr>
            <a:normAutofit/>
          </a:bodyPr>
          <a:lstStyle/>
          <a:p>
            <a:pPr algn="just" rtl="1"/>
            <a:r>
              <a:rPr lang="fa-IR" sz="2800" dirty="0" smtClean="0">
                <a:effectLst/>
              </a:rPr>
              <a:t>3.4  </a:t>
            </a:r>
            <a:r>
              <a:rPr lang="ar-SA" sz="2800" dirty="0" smtClean="0">
                <a:effectLst/>
              </a:rPr>
              <a:t>مشکلات </a:t>
            </a:r>
            <a:r>
              <a:rPr lang="en-US" sz="2000" dirty="0">
                <a:effectLst/>
                <a:latin typeface="Times New Roman" pitchFamily="18" charset="0"/>
                <a:cs typeface="Times New Roman" pitchFamily="18" charset="0"/>
              </a:rPr>
              <a:t>ATAM</a:t>
            </a:r>
            <a:r>
              <a:rPr lang="en-US" sz="2000" dirty="0">
                <a:effectLst/>
              </a:rPr>
              <a:t> </a:t>
            </a:r>
            <a:r>
              <a:rPr lang="fa-IR" sz="2000" dirty="0" smtClean="0">
                <a:effectLst/>
              </a:rPr>
              <a:t> </a:t>
            </a:r>
            <a:r>
              <a:rPr lang="ar-SA" sz="2800" dirty="0" smtClean="0">
                <a:effectLst/>
              </a:rPr>
              <a:t>برای </a:t>
            </a:r>
            <a:r>
              <a:rPr lang="ar-SA" sz="2800" dirty="0">
                <a:effectLst/>
              </a:rPr>
              <a:t>معماران مرجع نرم‌افزار </a:t>
            </a:r>
            <a:endParaRPr lang="en-US" sz="2800" dirty="0">
              <a:effectLst/>
            </a:endParaRPr>
          </a:p>
        </p:txBody>
      </p:sp>
    </p:spTree>
    <p:extLst>
      <p:ext uri="{BB962C8B-B14F-4D97-AF65-F5344CB8AC3E}">
        <p14:creationId xmlns:p14="http://schemas.microsoft.com/office/powerpoint/2010/main" val="28261533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4864"/>
            <a:ext cx="8229600" cy="3888432"/>
          </a:xfrm>
        </p:spPr>
        <p:txBody>
          <a:bodyPr>
            <a:noAutofit/>
          </a:bodyPr>
          <a:lstStyle/>
          <a:p>
            <a:pPr marL="109728" lvl="0" indent="0" algn="just" rtl="1">
              <a:lnSpc>
                <a:spcPct val="150000"/>
              </a:lnSpc>
              <a:buNone/>
            </a:pPr>
            <a:r>
              <a:rPr lang="ar-SA" sz="2000" dirty="0">
                <a:solidFill>
                  <a:srgbClr val="FF0000"/>
                </a:solidFill>
                <a:cs typeface="B Lotus" pitchFamily="2" charset="-78"/>
              </a:rPr>
              <a:t>عیب </a:t>
            </a:r>
            <a:r>
              <a:rPr lang="fa-IR" sz="2000" dirty="0">
                <a:solidFill>
                  <a:srgbClr val="FF0000"/>
                </a:solidFill>
                <a:cs typeface="B Lotus" pitchFamily="2" charset="-78"/>
              </a:rPr>
              <a:t>سوم:</a:t>
            </a:r>
            <a:r>
              <a:rPr lang="fa-IR" sz="2000" dirty="0">
                <a:cs typeface="B Lotus" pitchFamily="2" charset="-78"/>
              </a:rPr>
              <a:t> </a:t>
            </a:r>
            <a:r>
              <a:rPr lang="ar-SA" sz="2000" dirty="0">
                <a:cs typeface="B Lotus" pitchFamily="2" charset="-78"/>
              </a:rPr>
              <a:t>اگر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برای </a:t>
            </a:r>
            <a:r>
              <a:rPr lang="ar-SA" sz="2000" dirty="0">
                <a:cs typeface="B Lotus" pitchFamily="2" charset="-78"/>
              </a:rPr>
              <a:t>سازمان‌های مختلف در یک دامنه یک‌سان اعمال شود، تعداد ذینفعان می‌تواند بسیار افزایش یابد </a:t>
            </a:r>
            <a:r>
              <a:rPr lang="en-US" sz="1600" dirty="0">
                <a:latin typeface="Times New Roman" pitchFamily="18" charset="0"/>
                <a:cs typeface="Times New Roman" pitchFamily="18" charset="0"/>
              </a:rPr>
              <a:t>[GVV05][ATG14][ATG08]</a:t>
            </a:r>
            <a:r>
              <a:rPr lang="ar-SA"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ATAM</a:t>
            </a:r>
            <a:r>
              <a:rPr lang="en-US" sz="2000" dirty="0" smtClean="0">
                <a:cs typeface="B Lotus" pitchFamily="2" charset="-78"/>
              </a:rPr>
              <a:t> </a:t>
            </a:r>
            <a:r>
              <a:rPr lang="fa-IR" sz="2000" dirty="0" smtClean="0">
                <a:cs typeface="B Lotus" pitchFamily="2" charset="-78"/>
              </a:rPr>
              <a:t> </a:t>
            </a:r>
            <a:r>
              <a:rPr lang="ar-SA" sz="2000" dirty="0" smtClean="0">
                <a:cs typeface="B Lotus" pitchFamily="2" charset="-78"/>
              </a:rPr>
              <a:t>پیشنهاد </a:t>
            </a:r>
            <a:r>
              <a:rPr lang="ar-SA" sz="2000" dirty="0">
                <a:cs typeface="B Lotus" pitchFamily="2" charset="-78"/>
              </a:rPr>
              <a:t>می‌کند تا جای ممکن سهامداران بیشتری را درگیر کن</a:t>
            </a:r>
            <a:r>
              <a:rPr lang="fa-IR" sz="2000" dirty="0">
                <a:cs typeface="B Lotus" pitchFamily="2" charset="-78"/>
              </a:rPr>
              <a:t>ن</a:t>
            </a:r>
            <a:r>
              <a:rPr lang="ar-SA" sz="2000" dirty="0">
                <a:cs typeface="B Lotus" pitchFamily="2" charset="-78"/>
              </a:rPr>
              <a:t>د. با این حال، مشارکت ذینفعان از سازمان‌های مختلف برای لیست کردن و اولویت‌بندی ویژگی‌ها و سناریوهای کیفی ممکن است غیر ممکن باشد</a:t>
            </a:r>
            <a:r>
              <a:rPr lang="en-US" sz="1600" dirty="0">
                <a:latin typeface="Times New Roman" pitchFamily="18" charset="0"/>
                <a:cs typeface="Times New Roman" pitchFamily="18" charset="0"/>
              </a:rPr>
              <a:t>[GVV05][ATG14] [ATG08]</a:t>
            </a:r>
            <a:r>
              <a:rPr lang="ar-SA" sz="2000" dirty="0" smtClean="0">
                <a:cs typeface="B Lotus" pitchFamily="2" charset="-78"/>
              </a:rPr>
              <a:t>.</a:t>
            </a:r>
            <a:endParaRPr lang="fa-IR" sz="2000" dirty="0" smtClean="0">
              <a:cs typeface="B Lotus" pitchFamily="2" charset="-78"/>
            </a:endParaRPr>
          </a:p>
          <a:p>
            <a:pPr marL="109728" indent="0" algn="just" rtl="1">
              <a:lnSpc>
                <a:spcPct val="150000"/>
              </a:lnSpc>
              <a:buNone/>
            </a:pPr>
            <a:r>
              <a:rPr lang="en-US" sz="2000" dirty="0">
                <a:cs typeface="B Lotus" pitchFamily="2" charset="-78"/>
              </a:rPr>
              <a:t> </a:t>
            </a:r>
            <a:r>
              <a:rPr lang="fa-IR" sz="2000" dirty="0">
                <a:solidFill>
                  <a:srgbClr val="FF0000"/>
                </a:solidFill>
                <a:cs typeface="B Lotus" pitchFamily="2" charset="-78"/>
              </a:rPr>
              <a:t>عیب چهارم:</a:t>
            </a:r>
            <a:r>
              <a:rPr lang="fa-IR" sz="2000" dirty="0">
                <a:cs typeface="B Lotus" pitchFamily="2" charset="-78"/>
              </a:rPr>
              <a:t>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از </a:t>
            </a:r>
            <a:r>
              <a:rPr lang="ar-SA" sz="2000" dirty="0">
                <a:cs typeface="B Lotus" pitchFamily="2" charset="-78"/>
              </a:rPr>
              <a:t>مقایسه معماری­هابا یکدیگر برای رسیدن به معماری بهینه پشتیبانی نمی‌کند </a:t>
            </a:r>
            <a:r>
              <a:rPr lang="en-US" sz="1600" dirty="0">
                <a:latin typeface="Times New Roman" pitchFamily="18" charset="0"/>
                <a:cs typeface="Times New Roman" pitchFamily="18" charset="0"/>
              </a:rPr>
              <a:t>[BRST05]</a:t>
            </a:r>
            <a:r>
              <a:rPr lang="fa-IR" sz="2000" dirty="0" smtClean="0">
                <a:cs typeface="B Lotus" pitchFamily="2" charset="-78"/>
              </a:rPr>
              <a:t>.</a:t>
            </a:r>
            <a:r>
              <a:rPr lang="en-US" sz="1600" dirty="0" smtClean="0">
                <a:latin typeface="Times New Roman" pitchFamily="18" charset="0"/>
                <a:cs typeface="Times New Roman" pitchFamily="18" charset="0"/>
              </a:rPr>
              <a:t>ATAM</a:t>
            </a:r>
            <a:r>
              <a:rPr lang="en-US" sz="2000" dirty="0" smtClean="0">
                <a:cs typeface="B Lotus" pitchFamily="2" charset="-78"/>
              </a:rPr>
              <a:t> </a:t>
            </a:r>
            <a:r>
              <a:rPr lang="ar-SA" sz="2000" dirty="0">
                <a:cs typeface="B Lotus" pitchFamily="2" charset="-78"/>
              </a:rPr>
              <a:t>برای ارزیابی تعادل یک معماری واحد، بدون در نظر گرفتن سایر روش‌های معماری طراحی شده‌است.   </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49</a:t>
            </a:fld>
            <a:endParaRPr lang="en-US"/>
          </a:p>
        </p:txBody>
      </p:sp>
      <p:sp>
        <p:nvSpPr>
          <p:cNvPr id="4" name="Title 3"/>
          <p:cNvSpPr>
            <a:spLocks noGrp="1"/>
          </p:cNvSpPr>
          <p:nvPr>
            <p:ph type="title"/>
          </p:nvPr>
        </p:nvSpPr>
        <p:spPr>
          <a:xfrm>
            <a:off x="457200" y="1421904"/>
            <a:ext cx="8229600" cy="854968"/>
          </a:xfrm>
        </p:spPr>
        <p:txBody>
          <a:bodyPr>
            <a:normAutofit/>
          </a:bodyPr>
          <a:lstStyle/>
          <a:p>
            <a:pPr algn="just" rtl="1"/>
            <a:r>
              <a:rPr lang="fa-IR" sz="2800" dirty="0" smtClean="0">
                <a:effectLst/>
              </a:rPr>
              <a:t>3.4  </a:t>
            </a:r>
            <a:r>
              <a:rPr lang="ar-SA" sz="2800" dirty="0" smtClean="0">
                <a:effectLst/>
              </a:rPr>
              <a:t>مشکلات </a:t>
            </a:r>
            <a:r>
              <a:rPr lang="en-US" sz="2000" dirty="0">
                <a:effectLst/>
                <a:latin typeface="Times New Roman" pitchFamily="18" charset="0"/>
                <a:cs typeface="Times New Roman" pitchFamily="18" charset="0"/>
              </a:rPr>
              <a:t>ATAM</a:t>
            </a:r>
            <a:r>
              <a:rPr lang="en-US" sz="2000" dirty="0">
                <a:effectLst/>
              </a:rPr>
              <a:t> </a:t>
            </a:r>
            <a:r>
              <a:rPr lang="fa-IR" sz="2000" dirty="0" smtClean="0">
                <a:effectLst/>
              </a:rPr>
              <a:t> </a:t>
            </a:r>
            <a:r>
              <a:rPr lang="ar-SA" sz="2800" dirty="0" smtClean="0">
                <a:effectLst/>
              </a:rPr>
              <a:t>برای </a:t>
            </a:r>
            <a:r>
              <a:rPr lang="ar-SA" sz="2800" dirty="0">
                <a:effectLst/>
              </a:rPr>
              <a:t>معماران مرجع نرم‌افزار </a:t>
            </a:r>
            <a:endParaRPr lang="en-US" sz="2800" dirty="0">
              <a:effectLst/>
            </a:endParaRPr>
          </a:p>
        </p:txBody>
      </p:sp>
    </p:spTree>
    <p:extLst>
      <p:ext uri="{BB962C8B-B14F-4D97-AF65-F5344CB8AC3E}">
        <p14:creationId xmlns:p14="http://schemas.microsoft.com/office/powerpoint/2010/main" val="3321205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8344" y="1340768"/>
            <a:ext cx="1018456" cy="504056"/>
          </a:xfrm>
        </p:spPr>
        <p:txBody>
          <a:bodyPr>
            <a:normAutofit/>
          </a:bodyPr>
          <a:lstStyle/>
          <a:p>
            <a:pPr marL="0" indent="0" algn="ctr"/>
            <a:r>
              <a:rPr lang="fa-IR" sz="1800" dirty="0" smtClean="0">
                <a:cs typeface="B Titr" pitchFamily="2" charset="-78"/>
              </a:rPr>
              <a:t>فهرست</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5</a:t>
            </a:fld>
            <a:endParaRPr lang="en-US" sz="2000" dirty="0"/>
          </a:p>
        </p:txBody>
      </p:sp>
      <p:sp>
        <p:nvSpPr>
          <p:cNvPr id="6" name="Content Placeholder 5"/>
          <p:cNvSpPr>
            <a:spLocks noGrp="1"/>
          </p:cNvSpPr>
          <p:nvPr>
            <p:ph idx="1"/>
          </p:nvPr>
        </p:nvSpPr>
        <p:spPr>
          <a:xfrm>
            <a:off x="1763688" y="1916832"/>
            <a:ext cx="6707088" cy="4032448"/>
          </a:xfrm>
        </p:spPr>
        <p:txBody>
          <a:bodyPr>
            <a:normAutofit fontScale="62500" lnSpcReduction="20000"/>
          </a:bodyPr>
          <a:lstStyle/>
          <a:p>
            <a:pPr marL="109728" indent="0" algn="just" rtl="1">
              <a:buNone/>
            </a:pPr>
            <a:r>
              <a:rPr lang="fa-IR" dirty="0" smtClean="0">
                <a:latin typeface="Times New Roman" pitchFamily="18" charset="0"/>
                <a:cs typeface="Times New Roman" pitchFamily="18" charset="0"/>
              </a:rPr>
              <a:t>مراحل </a:t>
            </a:r>
            <a:r>
              <a:rPr lang="en-US" dirty="0">
                <a:latin typeface="Times New Roman" pitchFamily="18" charset="0"/>
                <a:cs typeface="Times New Roman" pitchFamily="18" charset="0"/>
              </a:rPr>
              <a:t>ATAM</a:t>
            </a:r>
            <a:r>
              <a:rPr lang="fa-IR" dirty="0">
                <a:latin typeface="Times New Roman" pitchFamily="18" charset="0"/>
                <a:cs typeface="Times New Roman" pitchFamily="18" charset="0"/>
              </a:rPr>
              <a:t>                                                                                       51</a:t>
            </a:r>
          </a:p>
          <a:p>
            <a:pPr marL="109728" indent="0" algn="just" rtl="1">
              <a:buNone/>
            </a:pPr>
            <a:r>
              <a:rPr lang="ar-SA" dirty="0"/>
              <a:t>1.4.4  مرحله </a:t>
            </a:r>
            <a:r>
              <a:rPr lang="fa-IR" dirty="0"/>
              <a:t>۱: </a:t>
            </a:r>
            <a:r>
              <a:rPr lang="en-US" sz="2000" dirty="0">
                <a:latin typeface="Times New Roman" pitchFamily="18" charset="0"/>
                <a:cs typeface="Times New Roman" pitchFamily="18" charset="0"/>
              </a:rPr>
              <a:t>ATAM</a:t>
            </a:r>
            <a:r>
              <a:rPr lang="en-US" dirty="0"/>
              <a:t> </a:t>
            </a:r>
            <a:r>
              <a:rPr lang="fa-IR" dirty="0"/>
              <a:t> </a:t>
            </a:r>
            <a:r>
              <a:rPr lang="ar-SA" dirty="0"/>
              <a:t>را ارائه کنید. </a:t>
            </a:r>
            <a:r>
              <a:rPr lang="en-US" dirty="0"/>
              <a:t>​</a:t>
            </a:r>
            <a:r>
              <a:rPr lang="fa-IR" dirty="0"/>
              <a:t>                                                52</a:t>
            </a:r>
          </a:p>
          <a:p>
            <a:pPr marL="109728" indent="0" algn="just" rtl="1">
              <a:buNone/>
            </a:pPr>
            <a:r>
              <a:rPr lang="ar-SA" dirty="0"/>
              <a:t>2.4.4</a:t>
            </a:r>
            <a:r>
              <a:rPr lang="fa-IR" dirty="0"/>
              <a:t> </a:t>
            </a:r>
            <a:r>
              <a:rPr lang="ar-SA" dirty="0"/>
              <a:t>  مرحله </a:t>
            </a:r>
            <a:r>
              <a:rPr lang="fa-IR" dirty="0"/>
              <a:t>۲: ارائه </a:t>
            </a:r>
            <a:r>
              <a:rPr lang="ar-SA" dirty="0"/>
              <a:t>محرک‌های  کسب‌وکار </a:t>
            </a:r>
            <a:r>
              <a:rPr lang="fa-IR" dirty="0"/>
              <a:t>                                        53</a:t>
            </a:r>
          </a:p>
          <a:p>
            <a:pPr marL="109728" indent="0" algn="just" rtl="1">
              <a:buNone/>
            </a:pPr>
            <a:r>
              <a:rPr lang="ar-SA" dirty="0"/>
              <a:t>3.4.4  مرحله </a:t>
            </a:r>
            <a:r>
              <a:rPr lang="fa-IR" dirty="0"/>
              <a:t>۳: </a:t>
            </a:r>
            <a:r>
              <a:rPr lang="ar-SA" dirty="0"/>
              <a:t>معماری کنونی </a:t>
            </a:r>
            <a:r>
              <a:rPr lang="fa-IR" dirty="0"/>
              <a:t>                                                         58</a:t>
            </a:r>
          </a:p>
          <a:p>
            <a:pPr marL="109728" indent="0" algn="just" rtl="1">
              <a:buNone/>
            </a:pPr>
            <a:r>
              <a:rPr lang="ar-SA" dirty="0"/>
              <a:t>4.4.4  مرحله </a:t>
            </a:r>
            <a:r>
              <a:rPr lang="fa-IR" dirty="0"/>
              <a:t>۴: </a:t>
            </a:r>
            <a:r>
              <a:rPr lang="ar-SA" dirty="0"/>
              <a:t>شناسایی رویکردهای معماری </a:t>
            </a:r>
            <a:r>
              <a:rPr lang="fa-IR" dirty="0"/>
              <a:t>                                        63</a:t>
            </a:r>
          </a:p>
          <a:p>
            <a:pPr marL="109728" indent="0" algn="just" rtl="1">
              <a:buNone/>
            </a:pPr>
            <a:r>
              <a:rPr lang="ar-SA" dirty="0"/>
              <a:t>5.4.4  مرحله </a:t>
            </a:r>
            <a:r>
              <a:rPr lang="fa-IR" dirty="0"/>
              <a:t>۵:</a:t>
            </a:r>
            <a:r>
              <a:rPr lang="ar-SA" dirty="0"/>
              <a:t> درخت کاربردی ویژگی کیفیت را تولید کنید. </a:t>
            </a:r>
            <a:r>
              <a:rPr lang="en-US" dirty="0"/>
              <a:t>​</a:t>
            </a:r>
            <a:r>
              <a:rPr lang="fa-IR" dirty="0"/>
              <a:t>                       64</a:t>
            </a:r>
          </a:p>
          <a:p>
            <a:pPr marL="109728" indent="0" algn="just" rtl="1">
              <a:buNone/>
            </a:pPr>
            <a:r>
              <a:rPr lang="ar-SA" dirty="0"/>
              <a:t>6.4.4  مرحله </a:t>
            </a:r>
            <a:r>
              <a:rPr lang="fa-IR" dirty="0"/>
              <a:t>۶: </a:t>
            </a:r>
            <a:r>
              <a:rPr lang="ar-SA" dirty="0"/>
              <a:t>تجزیه و تحلیل روش‌های معماری</a:t>
            </a:r>
            <a:r>
              <a:rPr lang="fa-IR" dirty="0"/>
              <a:t>                                    71</a:t>
            </a:r>
          </a:p>
          <a:p>
            <a:pPr marL="109728" indent="0" algn="just" rtl="1">
              <a:buNone/>
            </a:pPr>
            <a:r>
              <a:rPr lang="ar-SA" dirty="0"/>
              <a:t>7.4.4  مرحله </a:t>
            </a:r>
            <a:r>
              <a:rPr lang="fa-IR" dirty="0"/>
              <a:t>۷: </a:t>
            </a:r>
            <a:r>
              <a:rPr lang="ar-SA" dirty="0"/>
              <a:t>طوفان مغزی و اولویت‌بندی سناریوها</a:t>
            </a:r>
            <a:r>
              <a:rPr lang="fa-IR" dirty="0"/>
              <a:t>                                77</a:t>
            </a:r>
          </a:p>
          <a:p>
            <a:pPr marL="109728" indent="0" algn="just" rtl="1">
              <a:buNone/>
            </a:pPr>
            <a:r>
              <a:rPr lang="ar-SA" dirty="0"/>
              <a:t>8.4.4  مرحله </a:t>
            </a:r>
            <a:r>
              <a:rPr lang="fa-IR" dirty="0"/>
              <a:t>۸: </a:t>
            </a:r>
            <a:r>
              <a:rPr lang="ar-SA" dirty="0"/>
              <a:t>رویکردهای معماری مبتنی بر تجزیه و تحلیل </a:t>
            </a:r>
            <a:r>
              <a:rPr lang="fa-IR" dirty="0"/>
              <a:t>                      79</a:t>
            </a:r>
          </a:p>
          <a:p>
            <a:pPr marL="109728" indent="0" algn="just" rtl="1">
              <a:buNone/>
            </a:pPr>
            <a:r>
              <a:rPr lang="ar-SA" sz="2800" dirty="0"/>
              <a:t>9.4.4  مرحله </a:t>
            </a:r>
            <a:r>
              <a:rPr lang="fa-IR" sz="2800" dirty="0"/>
              <a:t>۹: ارائه </a:t>
            </a:r>
            <a:r>
              <a:rPr lang="ar-SA" sz="2800" dirty="0"/>
              <a:t>نتایج </a:t>
            </a:r>
            <a:r>
              <a:rPr lang="fa-IR" sz="2800" dirty="0" smtClean="0"/>
              <a:t>                                                         80</a:t>
            </a:r>
            <a:endParaRPr lang="fa-IR" dirty="0" smtClean="0"/>
          </a:p>
          <a:p>
            <a:pPr marL="109728" indent="0" algn="just" rtl="1">
              <a:buNone/>
            </a:pPr>
            <a:r>
              <a:rPr lang="fa-IR" sz="2800" dirty="0"/>
              <a:t>10.4.4  مرحله 10:</a:t>
            </a:r>
            <a:r>
              <a:rPr lang="ar-SA" sz="2800" dirty="0"/>
              <a:t> خلاصه </a:t>
            </a:r>
            <a:r>
              <a:rPr lang="fa-IR" sz="2800" dirty="0" smtClean="0"/>
              <a:t>                                                         81</a:t>
            </a:r>
            <a:endParaRPr lang="fa-IR" dirty="0"/>
          </a:p>
          <a:p>
            <a:pPr marL="109728" indent="0" algn="just" rtl="1">
              <a:buNone/>
            </a:pPr>
            <a:r>
              <a:rPr lang="ar-SA" sz="2800" dirty="0" smtClean="0"/>
              <a:t>مراجع</a:t>
            </a:r>
            <a:r>
              <a:rPr lang="fa-IR" sz="2800" dirty="0" smtClean="0"/>
              <a:t>                                                                                     85</a:t>
            </a:r>
            <a:endParaRPr lang="fa-IR" dirty="0"/>
          </a:p>
          <a:p>
            <a:pPr marL="109728" indent="0">
              <a:buNone/>
            </a:pPr>
            <a:endParaRPr lang="en-US" dirty="0"/>
          </a:p>
        </p:txBody>
      </p:sp>
    </p:spTree>
    <p:extLst>
      <p:ext uri="{BB962C8B-B14F-4D97-AF65-F5344CB8AC3E}">
        <p14:creationId xmlns:p14="http://schemas.microsoft.com/office/powerpoint/2010/main" val="23310888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lgn="just" rtl="1">
              <a:lnSpc>
                <a:spcPct val="150000"/>
              </a:lnSpc>
              <a:buNone/>
            </a:pPr>
            <a:r>
              <a:rPr lang="ar-SA" dirty="0">
                <a:cs typeface="B Lotus" pitchFamily="2" charset="-78"/>
              </a:rPr>
              <a:t>روش ارزیابی برای پاسخ </a:t>
            </a:r>
            <a:r>
              <a:rPr lang="ar-SA" dirty="0" smtClean="0">
                <a:cs typeface="B Lotus" pitchFamily="2" charset="-78"/>
              </a:rPr>
              <a:t>به</a:t>
            </a:r>
            <a:r>
              <a:rPr lang="en-US" sz="2600" dirty="0" smtClean="0">
                <a:latin typeface="Times New Roman" pitchFamily="18" charset="0"/>
                <a:cs typeface="B Lotus" pitchFamily="2" charset="-78"/>
              </a:rPr>
              <a:t>RQ1</a:t>
            </a:r>
            <a:r>
              <a:rPr lang="en-US" dirty="0" smtClean="0">
                <a:latin typeface="Times New Roman" pitchFamily="18" charset="0"/>
                <a:cs typeface="B Lotus" pitchFamily="2" charset="-78"/>
              </a:rPr>
              <a:t> </a:t>
            </a:r>
            <a:r>
              <a:rPr lang="fa-IR" dirty="0" smtClean="0">
                <a:latin typeface="Times New Roman" pitchFamily="18" charset="0"/>
                <a:cs typeface="B Lotus" pitchFamily="2" charset="-78"/>
              </a:rPr>
              <a:t> </a:t>
            </a:r>
            <a:r>
              <a:rPr lang="ar-SA" dirty="0" smtClean="0">
                <a:cs typeface="B Lotus" pitchFamily="2" charset="-78"/>
              </a:rPr>
              <a:t>استفاده </a:t>
            </a:r>
            <a:r>
              <a:rPr lang="ar-SA" dirty="0">
                <a:cs typeface="B Lotus" pitchFamily="2" charset="-78"/>
              </a:rPr>
              <a:t>خواهد شد. به طور دقیق‌تر، </a:t>
            </a:r>
            <a:r>
              <a:rPr lang="fa-IR" dirty="0">
                <a:cs typeface="B Lotus" pitchFamily="2" charset="-78"/>
              </a:rPr>
              <a:t>روش ارزیابی </a:t>
            </a:r>
            <a:r>
              <a:rPr lang="ar-SA" dirty="0">
                <a:cs typeface="B Lotus" pitchFamily="2" charset="-78"/>
              </a:rPr>
              <a:t>در حال تلاش برای پاسخ به سوال زیر برای از بین بردن معایب </a:t>
            </a:r>
            <a:r>
              <a:rPr lang="en-US" dirty="0">
                <a:latin typeface="Times New Roman" pitchFamily="18" charset="0"/>
                <a:cs typeface="B Lotus" pitchFamily="2" charset="-78"/>
              </a:rPr>
              <a:t>ATAM</a:t>
            </a:r>
            <a:r>
              <a:rPr lang="en-US" dirty="0">
                <a:cs typeface="B Lotus" pitchFamily="2" charset="-78"/>
              </a:rPr>
              <a:t> </a:t>
            </a:r>
            <a:r>
              <a:rPr lang="ar-SA" dirty="0">
                <a:cs typeface="B Lotus" pitchFamily="2" charset="-78"/>
              </a:rPr>
              <a:t>در هنگام اعمال آن به </a:t>
            </a:r>
            <a:r>
              <a:rPr lang="en-US" dirty="0" smtClean="0">
                <a:latin typeface="Times New Roman" pitchFamily="18" charset="0"/>
                <a:cs typeface="Times New Roman" pitchFamily="18" charset="0"/>
              </a:rPr>
              <a:t>SRA</a:t>
            </a:r>
            <a:r>
              <a:rPr lang="en-US" dirty="0" smtClean="0">
                <a:cs typeface="B Lotus" pitchFamily="2" charset="-78"/>
              </a:rPr>
              <a:t> </a:t>
            </a:r>
            <a:r>
              <a:rPr lang="fa-IR" dirty="0" smtClean="0">
                <a:cs typeface="B Lotus" pitchFamily="2" charset="-78"/>
              </a:rPr>
              <a:t>ها</a:t>
            </a:r>
            <a:r>
              <a:rPr lang="ar-SA" dirty="0" smtClean="0">
                <a:cs typeface="B Lotus" pitchFamily="2" charset="-78"/>
              </a:rPr>
              <a:t>است</a:t>
            </a:r>
            <a:r>
              <a:rPr lang="ar-SA" dirty="0">
                <a:cs typeface="B Lotus" pitchFamily="2" charset="-78"/>
              </a:rPr>
              <a:t>: </a:t>
            </a:r>
            <a:endParaRPr lang="fa-IR" dirty="0" smtClean="0">
              <a:cs typeface="B Lotus" pitchFamily="2" charset="-78"/>
            </a:endParaRPr>
          </a:p>
          <a:p>
            <a:pPr marL="109728" indent="0" algn="just" rtl="1">
              <a:lnSpc>
                <a:spcPct val="150000"/>
              </a:lnSpc>
              <a:buNone/>
            </a:pPr>
            <a:r>
              <a:rPr lang="ar-SA" sz="2400" dirty="0">
                <a:latin typeface="Times New Roman" pitchFamily="18" charset="0"/>
                <a:cs typeface="B Lotus" pitchFamily="2" charset="-78"/>
              </a:rPr>
              <a:t>سوال </a:t>
            </a:r>
            <a:r>
              <a:rPr lang="fa-IR" sz="2400" dirty="0">
                <a:latin typeface="Times New Roman" pitchFamily="18" charset="0"/>
                <a:cs typeface="B Lotus" pitchFamily="2" charset="-78"/>
              </a:rPr>
              <a:t>۱: </a:t>
            </a:r>
            <a:r>
              <a:rPr lang="ar-SA" sz="2400" dirty="0">
                <a:latin typeface="Times New Roman" pitchFamily="18" charset="0"/>
                <a:cs typeface="B Lotus" pitchFamily="2" charset="-78"/>
              </a:rPr>
              <a:t>چگونه می توان ویژگی‌ها و سناریوهای کیفی را برای یک </a:t>
            </a:r>
            <a:r>
              <a:rPr lang="en-US" sz="2400" dirty="0">
                <a:latin typeface="Times New Roman" pitchFamily="18" charset="0"/>
                <a:cs typeface="B Lotus" pitchFamily="2" charset="-78"/>
              </a:rPr>
              <a:t>SRA </a:t>
            </a:r>
            <a:r>
              <a:rPr lang="ar-SA" sz="2400" dirty="0">
                <a:latin typeface="Times New Roman" pitchFamily="18" charset="0"/>
                <a:cs typeface="B Lotus" pitchFamily="2" charset="-78"/>
              </a:rPr>
              <a:t>به دست آورد؟ </a:t>
            </a:r>
            <a:r>
              <a:rPr lang="en-US" sz="2400" dirty="0">
                <a:latin typeface="Times New Roman" pitchFamily="18" charset="0"/>
                <a:cs typeface="B Lotus" pitchFamily="2" charset="-78"/>
              </a:rPr>
              <a:t>​</a:t>
            </a:r>
          </a:p>
          <a:p>
            <a:pPr marL="109728" indent="0" algn="just" rtl="1">
              <a:lnSpc>
                <a:spcPct val="150000"/>
              </a:lnSpc>
              <a:buNone/>
            </a:pPr>
            <a:r>
              <a:rPr lang="ar-SA" sz="2400" dirty="0">
                <a:latin typeface="Times New Roman" pitchFamily="18" charset="0"/>
                <a:cs typeface="B Lotus" pitchFamily="2" charset="-78"/>
              </a:rPr>
              <a:t>سوال </a:t>
            </a:r>
            <a:r>
              <a:rPr lang="fa-IR" sz="2400" dirty="0">
                <a:latin typeface="Times New Roman" pitchFamily="18" charset="0"/>
                <a:cs typeface="B Lotus" pitchFamily="2" charset="-78"/>
              </a:rPr>
              <a:t>۲: </a:t>
            </a:r>
            <a:r>
              <a:rPr lang="ar-SA" sz="2400" dirty="0">
                <a:latin typeface="Times New Roman" pitchFamily="18" charset="0"/>
                <a:cs typeface="B Lotus" pitchFamily="2" charset="-78"/>
              </a:rPr>
              <a:t>چه روشی را می توان برای ارزیابی ویژگی‌ها و سناریوهای کیفیت </a:t>
            </a:r>
            <a:r>
              <a:rPr lang="en-US" sz="2400" dirty="0">
                <a:latin typeface="Times New Roman" pitchFamily="18" charset="0"/>
                <a:cs typeface="B Lotus" pitchFamily="2" charset="-78"/>
              </a:rPr>
              <a:t>SRA </a:t>
            </a:r>
            <a:r>
              <a:rPr lang="ar-SA" sz="2400" dirty="0">
                <a:latin typeface="Times New Roman" pitchFamily="18" charset="0"/>
                <a:cs typeface="B Lotus" pitchFamily="2" charset="-78"/>
              </a:rPr>
              <a:t>دنبال کرد؟ </a:t>
            </a:r>
            <a:r>
              <a:rPr lang="en-US" sz="2400" dirty="0">
                <a:latin typeface="Times New Roman" pitchFamily="18" charset="0"/>
                <a:cs typeface="B Lotus" pitchFamily="2" charset="-78"/>
              </a:rPr>
              <a:t>​</a:t>
            </a:r>
          </a:p>
          <a:p>
            <a:pPr marL="109728" indent="0" algn="just" rtl="1">
              <a:lnSpc>
                <a:spcPct val="150000"/>
              </a:lnSpc>
              <a:buNone/>
            </a:pPr>
            <a:r>
              <a:rPr lang="ar-SA" sz="2400" dirty="0">
                <a:latin typeface="Times New Roman" pitchFamily="18" charset="0"/>
                <a:cs typeface="B Lotus" pitchFamily="2" charset="-78"/>
              </a:rPr>
              <a:t>سوال </a:t>
            </a:r>
            <a:r>
              <a:rPr lang="fa-IR" sz="2400" dirty="0">
                <a:latin typeface="Times New Roman" pitchFamily="18" charset="0"/>
                <a:cs typeface="B Lotus" pitchFamily="2" charset="-78"/>
              </a:rPr>
              <a:t>۳: </a:t>
            </a:r>
            <a:r>
              <a:rPr lang="ar-SA" sz="2400" dirty="0">
                <a:latin typeface="Times New Roman" pitchFamily="18" charset="0"/>
                <a:cs typeface="B Lotus" pitchFamily="2" charset="-78"/>
              </a:rPr>
              <a:t>اگر یک </a:t>
            </a:r>
            <a:r>
              <a:rPr lang="en-US" sz="2400" dirty="0">
                <a:latin typeface="Times New Roman" pitchFamily="18" charset="0"/>
                <a:cs typeface="B Lotus" pitchFamily="2" charset="-78"/>
              </a:rPr>
              <a:t>SRA </a:t>
            </a:r>
            <a:r>
              <a:rPr lang="ar-SA" sz="2400" dirty="0">
                <a:latin typeface="Times New Roman" pitchFamily="18" charset="0"/>
                <a:cs typeface="B Lotus" pitchFamily="2" charset="-78"/>
              </a:rPr>
              <a:t>به چندین سازمان اعمال شود، سهامداران از یک سازمان چگونه می‌توانند سازمان‌های دیگر را </a:t>
            </a:r>
            <a:r>
              <a:rPr lang="fa-IR" sz="2400" dirty="0">
                <a:latin typeface="Times New Roman" pitchFamily="18" charset="0"/>
                <a:cs typeface="B Lotus" pitchFamily="2" charset="-78"/>
              </a:rPr>
              <a:t>نمایندگی کنند</a:t>
            </a:r>
            <a:r>
              <a:rPr lang="ar-SA" sz="2400" dirty="0">
                <a:latin typeface="Times New Roman" pitchFamily="18" charset="0"/>
                <a:cs typeface="B Lotus" pitchFamily="2" charset="-78"/>
              </a:rPr>
              <a:t>؟ </a:t>
            </a:r>
            <a:r>
              <a:rPr lang="en-US" sz="2400" dirty="0" smtClean="0">
                <a:latin typeface="Times New Roman" pitchFamily="18" charset="0"/>
                <a:cs typeface="B Lotus" pitchFamily="2" charset="-78"/>
              </a:rPr>
              <a:t>​</a:t>
            </a:r>
            <a:endParaRPr lang="fa-IR" sz="2400" dirty="0" smtClean="0">
              <a:latin typeface="Times New Roman" pitchFamily="18" charset="0"/>
              <a:cs typeface="B Lotus" pitchFamily="2" charset="-78"/>
            </a:endParaRPr>
          </a:p>
          <a:p>
            <a:pPr marL="109728" indent="0" algn="just" rtl="1">
              <a:lnSpc>
                <a:spcPct val="150000"/>
              </a:lnSpc>
              <a:buNone/>
            </a:pPr>
            <a:r>
              <a:rPr lang="ar-SA" sz="2400" dirty="0">
                <a:cs typeface="B Lotus" pitchFamily="2" charset="-78"/>
              </a:rPr>
              <a:t>سوال </a:t>
            </a:r>
            <a:r>
              <a:rPr lang="fa-IR" sz="2400" dirty="0">
                <a:cs typeface="B Lotus" pitchFamily="2" charset="-78"/>
              </a:rPr>
              <a:t>۴: </a:t>
            </a:r>
            <a:r>
              <a:rPr lang="ar-SA" sz="2400" dirty="0">
                <a:cs typeface="B Lotus" pitchFamily="2" charset="-78"/>
              </a:rPr>
              <a:t>چگونه می توان </a:t>
            </a:r>
            <a:r>
              <a:rPr lang="en-US" sz="2400" dirty="0">
                <a:latin typeface="Times New Roman" pitchFamily="18" charset="0"/>
                <a:cs typeface="Times New Roman" pitchFamily="18" charset="0"/>
              </a:rPr>
              <a:t>SRA</a:t>
            </a:r>
            <a:r>
              <a:rPr lang="en-US" sz="2400" dirty="0">
                <a:cs typeface="B Lotus" pitchFamily="2" charset="-78"/>
              </a:rPr>
              <a:t> </a:t>
            </a:r>
            <a:r>
              <a:rPr lang="ar-SA" sz="2400" dirty="0">
                <a:cs typeface="B Lotus" pitchFamily="2" charset="-78"/>
              </a:rPr>
              <a:t>های مختلف را براساس ویژگی‌ها و سناریوهای کیفی با یکدیگر مقایسه کرد؟ </a:t>
            </a:r>
            <a:r>
              <a:rPr lang="en-US" sz="2400" dirty="0" smtClean="0">
                <a:cs typeface="B Lotus" pitchFamily="2" charset="-78"/>
              </a:rPr>
              <a:t>​</a:t>
            </a:r>
            <a:endParaRPr lang="en-US" sz="24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50</a:t>
            </a:fld>
            <a:endParaRPr lang="en-US"/>
          </a:p>
        </p:txBody>
      </p:sp>
      <p:sp>
        <p:nvSpPr>
          <p:cNvPr id="4" name="Title 3"/>
          <p:cNvSpPr>
            <a:spLocks noGrp="1"/>
          </p:cNvSpPr>
          <p:nvPr>
            <p:ph type="title"/>
          </p:nvPr>
        </p:nvSpPr>
        <p:spPr/>
        <p:txBody>
          <a:bodyPr>
            <a:noAutofit/>
          </a:bodyPr>
          <a:lstStyle/>
          <a:p>
            <a:pPr algn="just" rtl="1"/>
            <a:r>
              <a:rPr lang="fa-IR" sz="2400" dirty="0" smtClean="0">
                <a:effectLst/>
              </a:rPr>
              <a:t>4.4  </a:t>
            </a:r>
            <a:r>
              <a:rPr lang="ar-SA" sz="2400" dirty="0" smtClean="0">
                <a:effectLst/>
              </a:rPr>
              <a:t>روش </a:t>
            </a:r>
            <a:r>
              <a:rPr lang="ar-SA" sz="2400" dirty="0">
                <a:effectLst/>
              </a:rPr>
              <a:t>ارزیابی معماری برای معماری مرجع نرم‌افزار </a:t>
            </a:r>
            <a:r>
              <a:rPr lang="en-US" sz="2000" dirty="0" smtClean="0">
                <a:effectLst/>
              </a:rPr>
              <a:t>(</a:t>
            </a:r>
            <a:r>
              <a:rPr lang="en-US" sz="2000" dirty="0" smtClean="0">
                <a:effectLst/>
                <a:latin typeface="Times New Roman" pitchFamily="18" charset="0"/>
                <a:cs typeface="Times New Roman" pitchFamily="18" charset="0"/>
              </a:rPr>
              <a:t>SRA</a:t>
            </a:r>
            <a:r>
              <a:rPr lang="en-US" sz="2000" dirty="0" smtClean="0">
                <a:effectLst/>
              </a:rPr>
              <a:t>)</a:t>
            </a:r>
            <a:endParaRPr lang="en-US" sz="2000" dirty="0">
              <a:effectLst/>
            </a:endParaRPr>
          </a:p>
        </p:txBody>
      </p:sp>
    </p:spTree>
    <p:extLst>
      <p:ext uri="{BB962C8B-B14F-4D97-AF65-F5344CB8AC3E}">
        <p14:creationId xmlns:p14="http://schemas.microsoft.com/office/powerpoint/2010/main" val="31429079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624078" lvl="0" indent="-514350" algn="just" rtl="1">
              <a:buFont typeface="+mj-lt"/>
              <a:buAutoNum type="arabicPeriod"/>
            </a:pPr>
            <a:r>
              <a:rPr lang="ar-SA" dirty="0">
                <a:cs typeface="B Lotus" pitchFamily="2" charset="-78"/>
              </a:rPr>
              <a:t>ارائه </a:t>
            </a:r>
            <a:r>
              <a:rPr lang="en-US" dirty="0">
                <a:latin typeface="Times New Roman" pitchFamily="18" charset="0"/>
                <a:cs typeface="B Lotus" pitchFamily="2" charset="-78"/>
              </a:rPr>
              <a:t>ATAM </a:t>
            </a:r>
          </a:p>
          <a:p>
            <a:pPr marL="624078" lvl="0" indent="-514350" algn="just" rtl="1">
              <a:buFont typeface="+mj-lt"/>
              <a:buAutoNum type="arabicPeriod"/>
            </a:pPr>
            <a:r>
              <a:rPr lang="ar-SA" dirty="0">
                <a:cs typeface="B Lotus" pitchFamily="2" charset="-78"/>
              </a:rPr>
              <a:t>دستورالعمل‌های کسب‌وکار موجود </a:t>
            </a:r>
            <a:endParaRPr lang="en-US" dirty="0">
              <a:cs typeface="B Lotus" pitchFamily="2" charset="-78"/>
            </a:endParaRPr>
          </a:p>
          <a:p>
            <a:pPr marL="624078" lvl="0" indent="-514350" algn="just" rtl="1">
              <a:buFont typeface="+mj-lt"/>
              <a:buAutoNum type="arabicPeriod"/>
            </a:pPr>
            <a:r>
              <a:rPr lang="en-US" dirty="0">
                <a:cs typeface="B Lotus" pitchFamily="2" charset="-78"/>
              </a:rPr>
              <a:t> </a:t>
            </a:r>
            <a:r>
              <a:rPr lang="ar-SA" dirty="0">
                <a:cs typeface="B Lotus" pitchFamily="2" charset="-78"/>
              </a:rPr>
              <a:t>معماری موجود </a:t>
            </a:r>
            <a:endParaRPr lang="en-US" dirty="0">
              <a:cs typeface="B Lotus" pitchFamily="2" charset="-78"/>
            </a:endParaRPr>
          </a:p>
          <a:p>
            <a:pPr marL="624078" lvl="0" indent="-514350" algn="just" rtl="1">
              <a:buFont typeface="+mj-lt"/>
              <a:buAutoNum type="arabicPeriod"/>
            </a:pPr>
            <a:r>
              <a:rPr lang="ar-SA" dirty="0">
                <a:cs typeface="B Lotus" pitchFamily="2" charset="-78"/>
              </a:rPr>
              <a:t>شناسایی رویکردهای معماری </a:t>
            </a:r>
            <a:endParaRPr lang="en-US" dirty="0">
              <a:cs typeface="B Lotus" pitchFamily="2" charset="-78"/>
            </a:endParaRPr>
          </a:p>
          <a:p>
            <a:pPr marL="624078" lvl="0" indent="-514350" algn="just" rtl="1">
              <a:buFont typeface="+mj-lt"/>
              <a:buAutoNum type="arabicPeriod"/>
            </a:pPr>
            <a:r>
              <a:rPr lang="en-US" dirty="0">
                <a:cs typeface="B Lotus" pitchFamily="2" charset="-78"/>
              </a:rPr>
              <a:t> </a:t>
            </a:r>
            <a:r>
              <a:rPr lang="ar-SA" dirty="0">
                <a:cs typeface="B Lotus" pitchFamily="2" charset="-78"/>
              </a:rPr>
              <a:t>ایجاد مزیت ویژگی کیفیت </a:t>
            </a:r>
            <a:endParaRPr lang="en-US" dirty="0">
              <a:cs typeface="B Lotus" pitchFamily="2" charset="-78"/>
            </a:endParaRPr>
          </a:p>
          <a:p>
            <a:pPr marL="624078" lvl="0" indent="-514350" algn="just" rtl="1">
              <a:buFont typeface="+mj-lt"/>
              <a:buAutoNum type="arabicPeriod"/>
            </a:pPr>
            <a:r>
              <a:rPr lang="en-US" dirty="0">
                <a:cs typeface="B Lotus" pitchFamily="2" charset="-78"/>
              </a:rPr>
              <a:t> </a:t>
            </a:r>
            <a:r>
              <a:rPr lang="ar-SA" dirty="0">
                <a:cs typeface="B Lotus" pitchFamily="2" charset="-78"/>
              </a:rPr>
              <a:t>تحلیل معماری </a:t>
            </a:r>
            <a:endParaRPr lang="en-US" dirty="0">
              <a:cs typeface="B Lotus" pitchFamily="2" charset="-78"/>
            </a:endParaRPr>
          </a:p>
          <a:p>
            <a:pPr marL="624078" lvl="0" indent="-514350" algn="just" rtl="1">
              <a:buFont typeface="+mj-lt"/>
              <a:buAutoNum type="arabicPeriod"/>
            </a:pPr>
            <a:r>
              <a:rPr lang="en-US" dirty="0">
                <a:cs typeface="B Lotus" pitchFamily="2" charset="-78"/>
              </a:rPr>
              <a:t> </a:t>
            </a:r>
            <a:r>
              <a:rPr lang="ar-SA" dirty="0">
                <a:cs typeface="B Lotus" pitchFamily="2" charset="-78"/>
              </a:rPr>
              <a:t>طوفان مغزی </a:t>
            </a:r>
            <a:r>
              <a:rPr lang="fa-IR" dirty="0">
                <a:cs typeface="B Lotus" pitchFamily="2" charset="-78"/>
              </a:rPr>
              <a:t>و </a:t>
            </a:r>
            <a:r>
              <a:rPr lang="ar-SA" dirty="0">
                <a:cs typeface="B Lotus" pitchFamily="2" charset="-78"/>
              </a:rPr>
              <a:t>اولویت‌بندی سناریوها </a:t>
            </a:r>
            <a:endParaRPr lang="en-US" dirty="0">
              <a:cs typeface="B Lotus" pitchFamily="2" charset="-78"/>
            </a:endParaRPr>
          </a:p>
          <a:p>
            <a:pPr marL="624078" lvl="0" indent="-514350" algn="just" rtl="1">
              <a:buFont typeface="+mj-lt"/>
              <a:buAutoNum type="arabicPeriod"/>
            </a:pPr>
            <a:r>
              <a:rPr lang="en-US" dirty="0">
                <a:cs typeface="B Lotus" pitchFamily="2" charset="-78"/>
              </a:rPr>
              <a:t> </a:t>
            </a:r>
            <a:r>
              <a:rPr lang="ar-SA" dirty="0">
                <a:cs typeface="B Lotus" pitchFamily="2" charset="-78"/>
              </a:rPr>
              <a:t>تحلیل رویکردهای معماری </a:t>
            </a:r>
            <a:endParaRPr lang="en-US" dirty="0">
              <a:cs typeface="B Lotus" pitchFamily="2" charset="-78"/>
            </a:endParaRPr>
          </a:p>
          <a:p>
            <a:pPr marL="624078" lvl="0" indent="-514350" algn="just" rtl="1">
              <a:buFont typeface="+mj-lt"/>
              <a:buAutoNum type="arabicPeriod"/>
            </a:pPr>
            <a:r>
              <a:rPr lang="ar-SA" dirty="0">
                <a:cs typeface="B Lotus" pitchFamily="2" charset="-78"/>
              </a:rPr>
              <a:t>ارائه نتایج </a:t>
            </a:r>
            <a:endParaRPr lang="en-US"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51</a:t>
            </a:fld>
            <a:endParaRPr lang="en-US"/>
          </a:p>
        </p:txBody>
      </p:sp>
      <p:sp>
        <p:nvSpPr>
          <p:cNvPr id="4" name="Title 3"/>
          <p:cNvSpPr>
            <a:spLocks noGrp="1"/>
          </p:cNvSpPr>
          <p:nvPr>
            <p:ph type="title"/>
          </p:nvPr>
        </p:nvSpPr>
        <p:spPr/>
        <p:txBody>
          <a:bodyPr>
            <a:normAutofit/>
          </a:bodyPr>
          <a:lstStyle/>
          <a:p>
            <a:pPr algn="just" rtl="1"/>
            <a:r>
              <a:rPr lang="en-US" sz="2800" dirty="0">
                <a:effectLst/>
                <a:latin typeface="Times New Roman" pitchFamily="18" charset="0"/>
                <a:cs typeface="Times New Roman" pitchFamily="18" charset="0"/>
              </a:rPr>
              <a:t>ATAM</a:t>
            </a:r>
            <a:r>
              <a:rPr lang="ar-SA" sz="2800" dirty="0">
                <a:effectLst/>
              </a:rPr>
              <a:t> شامل نه مرحله است: </a:t>
            </a:r>
            <a:endParaRPr lang="en-US" sz="2800" dirty="0">
              <a:effectLst/>
            </a:endParaRPr>
          </a:p>
        </p:txBody>
      </p:sp>
    </p:spTree>
    <p:extLst>
      <p:ext uri="{BB962C8B-B14F-4D97-AF65-F5344CB8AC3E}">
        <p14:creationId xmlns:p14="http://schemas.microsoft.com/office/powerpoint/2010/main" val="991665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rtl="1">
              <a:buNone/>
            </a:pPr>
            <a:r>
              <a:rPr lang="ar-SA" sz="2000" b="1" dirty="0">
                <a:cs typeface="B Lotus" pitchFamily="2" charset="-78"/>
              </a:rPr>
              <a:t>خلاصه </a:t>
            </a:r>
            <a:r>
              <a:rPr lang="en-US" sz="1600" b="1" dirty="0">
                <a:latin typeface="Times New Roman" pitchFamily="18" charset="0"/>
                <a:cs typeface="Times New Roman" pitchFamily="18" charset="0"/>
              </a:rPr>
              <a:t>ATAM</a:t>
            </a:r>
          </a:p>
          <a:p>
            <a:pPr marL="109728" indent="0" algn="just" rtl="1">
              <a:buNone/>
            </a:pPr>
            <a:r>
              <a:rPr lang="ar-SA" sz="2000" dirty="0">
                <a:cs typeface="B Lotus" pitchFamily="2" charset="-78"/>
              </a:rPr>
              <a:t>این مرحله به طور خلاصه فرآیند ارزیابی را به یک تیم کوچک از سهامداران ارائه می‌دهد. یک تیم بزرگ از سهامداران در مرحله </a:t>
            </a:r>
            <a:r>
              <a:rPr lang="fa-IR" sz="2000" dirty="0">
                <a:cs typeface="B Lotus" pitchFamily="2" charset="-78"/>
              </a:rPr>
              <a:t>۲</a:t>
            </a:r>
            <a:r>
              <a:rPr lang="ar-SA" sz="2000" dirty="0">
                <a:cs typeface="B Lotus" pitchFamily="2" charset="-78"/>
              </a:rPr>
              <a:t> شناسایی خواهند شد. این ارائه همچنین شامل تکنیک‌هایی است که برای تجزیه و تحلیل و ارزیابی معماران و خروجی نهایی فرآیند ارزیابی مورد استفاده قرار می‌گیرند. هدف از این مرحله پاسخ به سوالات سهامداران و اطمینان از این است که آنها همه مسئولیت‌های خود را می‌دانند </a:t>
            </a:r>
            <a:r>
              <a:rPr lang="en-US" sz="1600" dirty="0">
                <a:latin typeface="Times New Roman" pitchFamily="18" charset="0"/>
                <a:cs typeface="Times New Roman" pitchFamily="18" charset="0"/>
              </a:rPr>
              <a:t>[KKC00]</a:t>
            </a:r>
            <a:r>
              <a:rPr lang="fa-IR" sz="1600" dirty="0">
                <a:latin typeface="Times New Roman" pitchFamily="18" charset="0"/>
                <a:cs typeface="Times New Roman" pitchFamily="18" charset="0"/>
              </a:rPr>
              <a:t>‏</a:t>
            </a:r>
            <a:r>
              <a:rPr lang="ar-SA" sz="2000" dirty="0">
                <a:cs typeface="B Lotus" pitchFamily="2" charset="-78"/>
              </a:rPr>
              <a:t>. </a:t>
            </a:r>
            <a:r>
              <a:rPr lang="en-US" sz="2000" dirty="0" smtClean="0">
                <a:cs typeface="B Lotus" pitchFamily="2" charset="-78"/>
              </a:rPr>
              <a:t>​</a:t>
            </a:r>
            <a:endParaRPr lang="fa-IR" sz="2000" dirty="0" smtClean="0">
              <a:cs typeface="B Lotus" pitchFamily="2" charset="-78"/>
            </a:endParaRPr>
          </a:p>
          <a:p>
            <a:pPr marL="109728" indent="0" algn="just" rtl="1">
              <a:buNone/>
            </a:pPr>
            <a:r>
              <a:rPr lang="ar-SA" sz="2000" b="1" dirty="0"/>
              <a:t>بحث </a:t>
            </a:r>
            <a:endParaRPr lang="en-US" sz="2000" dirty="0"/>
          </a:p>
          <a:p>
            <a:pPr marL="109728" indent="0" algn="just" rtl="1">
              <a:buNone/>
            </a:pPr>
            <a:r>
              <a:rPr lang="ar-SA" sz="2000" dirty="0">
                <a:cs typeface="B Lotus" pitchFamily="2" charset="-78"/>
              </a:rPr>
              <a:t>یک رویکرد مشابه با </a:t>
            </a:r>
            <a:r>
              <a:rPr lang="en-US" sz="1600" dirty="0">
                <a:latin typeface="Times New Roman" pitchFamily="18" charset="0"/>
                <a:cs typeface="B Lotus" pitchFamily="2" charset="-78"/>
              </a:rPr>
              <a:t>ATAM</a:t>
            </a:r>
            <a:r>
              <a:rPr lang="en-US" sz="2000" dirty="0">
                <a:cs typeface="B Lotus" pitchFamily="2" charset="-78"/>
              </a:rPr>
              <a:t> </a:t>
            </a:r>
            <a:r>
              <a:rPr lang="ar-SA" sz="2000" dirty="0">
                <a:cs typeface="B Lotus" pitchFamily="2" charset="-78"/>
              </a:rPr>
              <a:t>را می توان دنبال کرد که هدف آن اطلاع دادن به تیم کوچک اولیه سهامداران در مورد فرآیند ارزیابی و مراحل بعدی است. </a:t>
            </a:r>
            <a:r>
              <a:rPr lang="en-US" sz="2000" dirty="0">
                <a:cs typeface="B Lotus" pitchFamily="2" charset="-78"/>
              </a:rPr>
              <a:t>​</a:t>
            </a:r>
          </a:p>
          <a:p>
            <a:pPr marL="109728" indent="0" algn="just" rtl="1">
              <a:buNone/>
            </a:pPr>
            <a:r>
              <a:rPr lang="ar-SA" sz="2000" b="1" dirty="0"/>
              <a:t>اصلاحات</a:t>
            </a:r>
            <a:endParaRPr lang="en-US" sz="2000" dirty="0"/>
          </a:p>
          <a:p>
            <a:pPr marL="109728" indent="0" algn="just" rtl="1">
              <a:buNone/>
            </a:pPr>
            <a:r>
              <a:rPr lang="ar-SA" sz="2000" dirty="0">
                <a:cs typeface="B Lotus" pitchFamily="2" charset="-78"/>
              </a:rPr>
              <a:t>هیچ تغییری در این مرحله ایجاد نشده است. </a:t>
            </a:r>
            <a:r>
              <a:rPr lang="en-US" sz="2000" dirty="0">
                <a:cs typeface="B Lotus" pitchFamily="2" charset="-78"/>
              </a:rPr>
              <a:t>​</a:t>
            </a:r>
          </a:p>
          <a:p>
            <a:pPr marL="109728" indent="0" algn="just" rtl="1">
              <a:buNone/>
            </a:pP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52</a:t>
            </a:fld>
            <a:endParaRPr lang="en-US"/>
          </a:p>
        </p:txBody>
      </p:sp>
      <p:sp>
        <p:nvSpPr>
          <p:cNvPr id="4" name="Title 3"/>
          <p:cNvSpPr>
            <a:spLocks noGrp="1"/>
          </p:cNvSpPr>
          <p:nvPr>
            <p:ph type="title"/>
          </p:nvPr>
        </p:nvSpPr>
        <p:spPr>
          <a:xfrm>
            <a:off x="3347864" y="1421904"/>
            <a:ext cx="5338936" cy="782960"/>
          </a:xfrm>
        </p:spPr>
        <p:txBody>
          <a:bodyPr>
            <a:normAutofit/>
          </a:bodyPr>
          <a:lstStyle/>
          <a:p>
            <a:pPr algn="just" rtl="1"/>
            <a:r>
              <a:rPr lang="ar-SA" sz="2400" dirty="0">
                <a:effectLst/>
              </a:rPr>
              <a:t>1.4.4  مرحله </a:t>
            </a:r>
            <a:r>
              <a:rPr lang="fa-IR" sz="2400" dirty="0">
                <a:effectLst/>
              </a:rPr>
              <a:t>۱: </a:t>
            </a:r>
            <a:r>
              <a:rPr lang="en-US" sz="1800" dirty="0">
                <a:effectLst/>
                <a:latin typeface="Times New Roman" pitchFamily="18" charset="0"/>
                <a:cs typeface="Times New Roman" pitchFamily="18" charset="0"/>
              </a:rPr>
              <a:t>ATAM</a:t>
            </a:r>
            <a:r>
              <a:rPr lang="en-US" sz="2400" dirty="0">
                <a:effectLst/>
              </a:rPr>
              <a:t> </a:t>
            </a:r>
            <a:r>
              <a:rPr lang="fa-IR" sz="2400" dirty="0" smtClean="0">
                <a:effectLst/>
              </a:rPr>
              <a:t> </a:t>
            </a:r>
            <a:r>
              <a:rPr lang="ar-SA" sz="2400" dirty="0" smtClean="0">
                <a:effectLst/>
              </a:rPr>
              <a:t>را </a:t>
            </a:r>
            <a:r>
              <a:rPr lang="ar-SA" sz="2400" dirty="0">
                <a:effectLst/>
              </a:rPr>
              <a:t>ارائه کنید. </a:t>
            </a:r>
            <a:r>
              <a:rPr lang="en-US" sz="2400" dirty="0">
                <a:effectLst/>
              </a:rPr>
              <a:t>​</a:t>
            </a:r>
          </a:p>
        </p:txBody>
      </p:sp>
    </p:spTree>
    <p:extLst>
      <p:ext uri="{BB962C8B-B14F-4D97-AF65-F5344CB8AC3E}">
        <p14:creationId xmlns:p14="http://schemas.microsoft.com/office/powerpoint/2010/main" val="3729793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rtl="1">
              <a:buNone/>
            </a:pPr>
            <a:r>
              <a:rPr lang="ar-SA" sz="2000" b="1" dirty="0"/>
              <a:t>خلاصه </a:t>
            </a:r>
            <a:r>
              <a:rPr lang="en-US" sz="2000" b="1" dirty="0"/>
              <a:t>ATAM</a:t>
            </a:r>
            <a:r>
              <a:rPr lang="ar-SA" sz="2000" b="1" dirty="0"/>
              <a:t> </a:t>
            </a:r>
            <a:endParaRPr lang="en-US" sz="2000" dirty="0"/>
          </a:p>
          <a:p>
            <a:pPr marL="109728" indent="0" algn="just" rtl="1">
              <a:lnSpc>
                <a:spcPct val="150000"/>
              </a:lnSpc>
              <a:buNone/>
            </a:pPr>
            <a:r>
              <a:rPr lang="ar-SA" sz="2000" dirty="0"/>
              <a:t>یک تصویر سطح </a:t>
            </a:r>
            <a:r>
              <a:rPr lang="ar-SA" sz="2000" dirty="0" smtClean="0"/>
              <a:t>بالا</a:t>
            </a:r>
            <a:r>
              <a:rPr lang="fa-IR" sz="2000" dirty="0" smtClean="0"/>
              <a:t> </a:t>
            </a:r>
            <a:r>
              <a:rPr lang="ar-SA" sz="2000" dirty="0"/>
              <a:t>از سیستم به ذینفعان ارائه خواهد شد. این سیستم باید توسط همه شرکت کنندگان، سهامداران و کاربران درک شود. به عنوان مثال، ارائه­ی سیستم باید شامل الزامات سطح بالا، اهداف و محدودیت‌های کسب‌وکار، محدودیت‌های فنی، و بررسی سهامداران اصلی باشد که باید در مراحل آینده (‏تیم بزرگ‌تر ذینفعان) ‏مشارکت داشته باشند</a:t>
            </a:r>
            <a:r>
              <a:rPr lang="en-US" sz="1600" dirty="0"/>
              <a:t>[KKC00</a:t>
            </a:r>
            <a:r>
              <a:rPr lang="en-US" sz="2000" dirty="0"/>
              <a:t>]</a:t>
            </a:r>
            <a:r>
              <a:rPr lang="fa-IR" sz="2000" dirty="0"/>
              <a:t>‏</a:t>
            </a:r>
            <a:r>
              <a:rPr lang="ar-SA" sz="2000" dirty="0" smtClean="0"/>
              <a:t>.</a:t>
            </a:r>
            <a:endParaRPr lang="fa-IR" sz="2000" dirty="0" smtClean="0"/>
          </a:p>
          <a:p>
            <a:pPr marL="109728" indent="0" algn="just" rtl="1">
              <a:buNone/>
            </a:pP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53</a:t>
            </a:fld>
            <a:endParaRPr lang="en-US"/>
          </a:p>
        </p:txBody>
      </p:sp>
      <p:sp>
        <p:nvSpPr>
          <p:cNvPr id="4" name="Title 3"/>
          <p:cNvSpPr>
            <a:spLocks noGrp="1"/>
          </p:cNvSpPr>
          <p:nvPr>
            <p:ph type="title"/>
          </p:nvPr>
        </p:nvSpPr>
        <p:spPr>
          <a:xfrm>
            <a:off x="3347864" y="1421904"/>
            <a:ext cx="5338936" cy="782960"/>
          </a:xfrm>
        </p:spPr>
        <p:txBody>
          <a:bodyPr>
            <a:normAutofit/>
          </a:bodyPr>
          <a:lstStyle/>
          <a:p>
            <a:pPr algn="just" rtl="1"/>
            <a:r>
              <a:rPr lang="ar-SA" sz="2400" dirty="0" smtClean="0">
                <a:effectLst/>
              </a:rPr>
              <a:t>2.4.4</a:t>
            </a:r>
            <a:r>
              <a:rPr lang="fa-IR" sz="2400" dirty="0" smtClean="0">
                <a:effectLst/>
              </a:rPr>
              <a:t> </a:t>
            </a:r>
            <a:r>
              <a:rPr lang="ar-SA" sz="2400" dirty="0" smtClean="0">
                <a:effectLst/>
              </a:rPr>
              <a:t>  </a:t>
            </a:r>
            <a:r>
              <a:rPr lang="ar-SA" sz="2400" dirty="0">
                <a:effectLst/>
              </a:rPr>
              <a:t>مرحله </a:t>
            </a:r>
            <a:r>
              <a:rPr lang="fa-IR" sz="2400" dirty="0">
                <a:effectLst/>
              </a:rPr>
              <a:t>۲: ارائه </a:t>
            </a:r>
            <a:r>
              <a:rPr lang="ar-SA" sz="2400" dirty="0">
                <a:effectLst/>
              </a:rPr>
              <a:t>محرک‌های  کسب‌وکار </a:t>
            </a:r>
            <a:endParaRPr lang="en-US" sz="2400" dirty="0">
              <a:effectLst/>
            </a:endParaRPr>
          </a:p>
        </p:txBody>
      </p:sp>
    </p:spTree>
    <p:extLst>
      <p:ext uri="{BB962C8B-B14F-4D97-AF65-F5344CB8AC3E}">
        <p14:creationId xmlns:p14="http://schemas.microsoft.com/office/powerpoint/2010/main" val="32393705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rtl="1">
              <a:buNone/>
            </a:pPr>
            <a:r>
              <a:rPr lang="ar-SA" sz="2000" b="1" dirty="0">
                <a:cs typeface="B Lotus" pitchFamily="2" charset="-78"/>
              </a:rPr>
              <a:t> </a:t>
            </a:r>
            <a:r>
              <a:rPr lang="ar-SA" sz="2000" b="1" dirty="0">
                <a:cs typeface="B Zar" pitchFamily="2" charset="-78"/>
              </a:rPr>
              <a:t>بحث</a:t>
            </a:r>
            <a:endParaRPr lang="en-US" sz="2000" dirty="0">
              <a:cs typeface="B Zar" pitchFamily="2" charset="-78"/>
            </a:endParaRPr>
          </a:p>
          <a:p>
            <a:pPr marL="109728" indent="0" algn="just" rtl="1">
              <a:buNone/>
            </a:pPr>
            <a:r>
              <a:rPr lang="ar-SA" sz="2000" dirty="0">
                <a:cs typeface="B Lotus" pitchFamily="2" charset="-78"/>
              </a:rPr>
              <a:t>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در </a:t>
            </a:r>
            <a:r>
              <a:rPr lang="ar-SA" sz="2000" dirty="0">
                <a:cs typeface="B Lotus" pitchFamily="2" charset="-78"/>
              </a:rPr>
              <a:t>این مرحله به ارائه محرک‌های کسب‌وکار سیستم تمرکز می‌کند. این روش به بیان جزئیات در مورد تعریف دامنه، که مرزهای تعریف بهتر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و </a:t>
            </a:r>
            <a:r>
              <a:rPr lang="ar-SA" sz="2000" dirty="0">
                <a:cs typeface="B Lotus" pitchFamily="2" charset="-78"/>
              </a:rPr>
              <a:t>مقایسه­ی روش‌های معماری مختلف را شامل می­شود، نمی‌پردازد</a:t>
            </a:r>
            <a:r>
              <a:rPr lang="en-US" sz="1600" dirty="0">
                <a:latin typeface="Times New Roman" pitchFamily="18" charset="0"/>
                <a:cs typeface="Times New Roman" pitchFamily="18" charset="0"/>
              </a:rPr>
              <a:t>[LBK97]</a:t>
            </a:r>
            <a:r>
              <a:rPr lang="fa-IR" sz="2000" dirty="0">
                <a:cs typeface="B Lotus" pitchFamily="2" charset="-78"/>
              </a:rPr>
              <a:t>.</a:t>
            </a:r>
            <a:r>
              <a:rPr lang="ar-SA" sz="2000" dirty="0">
                <a:cs typeface="B Lotus" pitchFamily="2" charset="-78"/>
              </a:rPr>
              <a:t> یک حوزه به خوبی </a:t>
            </a:r>
            <a:r>
              <a:rPr lang="ar-SA" sz="2000" dirty="0" smtClean="0">
                <a:cs typeface="B Lotus" pitchFamily="2" charset="-78"/>
              </a:rPr>
              <a:t>تعریف‌شده</a:t>
            </a:r>
            <a:r>
              <a:rPr lang="fa-IR" sz="2000" dirty="0" smtClean="0">
                <a:cs typeface="B Lotus" pitchFamily="2" charset="-78"/>
              </a:rPr>
              <a:t> </a:t>
            </a:r>
            <a:r>
              <a:rPr lang="ar-SA" sz="2000" dirty="0">
                <a:cs typeface="B Lotus" pitchFamily="2" charset="-78"/>
              </a:rPr>
              <a:t>، اعتبار سنجی مجدد و ابداع مجدد راه‌حل‌های از قبل حل شده را حذف می‌کند </a:t>
            </a:r>
            <a:r>
              <a:rPr lang="en-US" sz="1600" dirty="0">
                <a:latin typeface="Times New Roman" pitchFamily="18" charset="0"/>
                <a:cs typeface="Times New Roman" pitchFamily="18" charset="0"/>
              </a:rPr>
              <a:t>[CMV+09] [AGG12]</a:t>
            </a:r>
            <a:r>
              <a:rPr lang="fa-IR" sz="1600" dirty="0">
                <a:latin typeface="Times New Roman" pitchFamily="18" charset="0"/>
                <a:cs typeface="Times New Roman" pitchFamily="18" charset="0"/>
              </a:rPr>
              <a:t>.</a:t>
            </a:r>
            <a:r>
              <a:rPr lang="ar-SA" sz="2000" dirty="0">
                <a:cs typeface="B Lotus" pitchFamily="2" charset="-78"/>
              </a:rPr>
              <a:t> معمار و ذینفعان باید یک نقطه متوازن برای تعریف دامنه پیدا کنند. اگر دامنه خیلی خاص باشد، پس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محدود </a:t>
            </a:r>
            <a:r>
              <a:rPr lang="ar-SA" sz="2000" dirty="0">
                <a:cs typeface="B Lotus" pitchFamily="2" charset="-78"/>
              </a:rPr>
              <a:t>خواهد بود و اعمال آن برای سیستم‌های مشابه دشوار خواهد بود. اگر دامنه بیش از حد عمومی باشد که هیچ اطلاعات ارزشمندی را ثبت نکند، مشکلات مشابهی را نیز می‌توان مشاهده کرد. </a:t>
            </a:r>
            <a:r>
              <a:rPr lang="en-US" sz="2000" dirty="0">
                <a:cs typeface="B Lotus" pitchFamily="2" charset="-78"/>
              </a:rPr>
              <a:t>​</a:t>
            </a:r>
          </a:p>
          <a:p>
            <a:pPr marL="109728" indent="0" algn="just" rtl="1">
              <a:buNone/>
            </a:pPr>
            <a:r>
              <a:rPr lang="ar-SA" sz="2000" dirty="0">
                <a:cs typeface="B Lotus" pitchFamily="2" charset="-78"/>
              </a:rPr>
              <a:t>   علاوه بر این، روش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بیشتر </a:t>
            </a:r>
            <a:r>
              <a:rPr lang="ar-SA" sz="2000" dirty="0">
                <a:cs typeface="B Lotus" pitchFamily="2" charset="-78"/>
              </a:rPr>
              <a:t>به سمت ثبت و دستیابی به اهدافی که به یک سیستم مربوط هستند، متمرکز است. </a:t>
            </a:r>
            <a:r>
              <a:rPr lang="fa-IR" sz="2000" dirty="0">
                <a:cs typeface="B Lotus" pitchFamily="2" charset="-78"/>
              </a:rPr>
              <a:t>برای توضیح بهتر هدف پشت سر یک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می‌توان </a:t>
            </a:r>
            <a:r>
              <a:rPr lang="fa-IR" sz="2000" dirty="0">
                <a:cs typeface="B Lotus" pitchFamily="2" charset="-78"/>
              </a:rPr>
              <a:t>اطلاعات بیشتری ارائه کرد.</a:t>
            </a:r>
            <a:endParaRPr lang="en-US" sz="2000" dirty="0">
              <a:cs typeface="B Lotus" pitchFamily="2" charset="-78"/>
            </a:endParaRPr>
          </a:p>
          <a:p>
            <a:pPr marL="109728" indent="0" algn="just" rtl="1">
              <a:buNone/>
            </a:pP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54</a:t>
            </a:fld>
            <a:endParaRPr lang="en-US"/>
          </a:p>
        </p:txBody>
      </p:sp>
      <p:sp>
        <p:nvSpPr>
          <p:cNvPr id="4" name="Title 3"/>
          <p:cNvSpPr>
            <a:spLocks noGrp="1"/>
          </p:cNvSpPr>
          <p:nvPr>
            <p:ph type="title"/>
          </p:nvPr>
        </p:nvSpPr>
        <p:spPr>
          <a:xfrm>
            <a:off x="3347864" y="1421904"/>
            <a:ext cx="5338936" cy="782960"/>
          </a:xfrm>
        </p:spPr>
        <p:txBody>
          <a:bodyPr>
            <a:normAutofit/>
          </a:bodyPr>
          <a:lstStyle/>
          <a:p>
            <a:pPr algn="just" rtl="1"/>
            <a:r>
              <a:rPr lang="ar-SA" sz="2400" dirty="0" smtClean="0">
                <a:effectLst/>
              </a:rPr>
              <a:t>2.4.4</a:t>
            </a:r>
            <a:r>
              <a:rPr lang="fa-IR" sz="2400" dirty="0" smtClean="0">
                <a:effectLst/>
              </a:rPr>
              <a:t> </a:t>
            </a:r>
            <a:r>
              <a:rPr lang="ar-SA" sz="2400" dirty="0" smtClean="0">
                <a:effectLst/>
              </a:rPr>
              <a:t>  </a:t>
            </a:r>
            <a:r>
              <a:rPr lang="ar-SA" sz="2400" dirty="0">
                <a:effectLst/>
              </a:rPr>
              <a:t>مرحله </a:t>
            </a:r>
            <a:r>
              <a:rPr lang="fa-IR" sz="2400" dirty="0">
                <a:effectLst/>
              </a:rPr>
              <a:t>۲: ارائه </a:t>
            </a:r>
            <a:r>
              <a:rPr lang="ar-SA" sz="2400" dirty="0">
                <a:effectLst/>
              </a:rPr>
              <a:t>محرک‌های  کسب‌وکار </a:t>
            </a:r>
            <a:endParaRPr lang="en-US" sz="2400" dirty="0">
              <a:effectLst/>
            </a:endParaRPr>
          </a:p>
        </p:txBody>
      </p:sp>
    </p:spTree>
    <p:extLst>
      <p:ext uri="{BB962C8B-B14F-4D97-AF65-F5344CB8AC3E}">
        <p14:creationId xmlns:p14="http://schemas.microsoft.com/office/powerpoint/2010/main" val="57476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rtl="1">
              <a:buNone/>
            </a:pPr>
            <a:r>
              <a:rPr lang="ar-SA" sz="2000" b="1" dirty="0">
                <a:cs typeface="B Lotus" pitchFamily="2" charset="-78"/>
              </a:rPr>
              <a:t> </a:t>
            </a:r>
            <a:r>
              <a:rPr lang="ar-SA" sz="2000" b="1" dirty="0">
                <a:cs typeface="B Zar" pitchFamily="2" charset="-78"/>
              </a:rPr>
              <a:t>بحث</a:t>
            </a:r>
            <a:endParaRPr lang="en-US" sz="2000" dirty="0">
              <a:cs typeface="B Zar" pitchFamily="2" charset="-78"/>
            </a:endParaRPr>
          </a:p>
          <a:p>
            <a:pPr marL="109728" indent="0" algn="just" rtl="1">
              <a:buNone/>
            </a:pPr>
            <a:r>
              <a:rPr lang="ar-SA" sz="2000" dirty="0">
                <a:cs typeface="B Lotus" pitchFamily="2" charset="-78"/>
              </a:rPr>
              <a:t>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در </a:t>
            </a:r>
            <a:r>
              <a:rPr lang="ar-SA" sz="2000" dirty="0">
                <a:cs typeface="B Lotus" pitchFamily="2" charset="-78"/>
              </a:rPr>
              <a:t>این مرحله به ارائه محرک‌های کسب‌وکار سیستم تمرکز می‌کند. این روش به بیان جزئیات در مورد تعریف دامنه، که مرزهای تعریف بهتر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و </a:t>
            </a:r>
            <a:r>
              <a:rPr lang="ar-SA" sz="2000" dirty="0">
                <a:cs typeface="B Lotus" pitchFamily="2" charset="-78"/>
              </a:rPr>
              <a:t>مقایسه­ی روش‌های معماری مختلف را شامل می­شود، نمی‌پردازد</a:t>
            </a:r>
            <a:r>
              <a:rPr lang="en-US" sz="1600" dirty="0">
                <a:latin typeface="Times New Roman" pitchFamily="18" charset="0"/>
                <a:cs typeface="Times New Roman" pitchFamily="18" charset="0"/>
              </a:rPr>
              <a:t>[LBK97]</a:t>
            </a:r>
            <a:r>
              <a:rPr lang="fa-IR" sz="2000" dirty="0">
                <a:cs typeface="B Lotus" pitchFamily="2" charset="-78"/>
              </a:rPr>
              <a:t>.</a:t>
            </a:r>
            <a:r>
              <a:rPr lang="ar-SA" sz="2000" dirty="0">
                <a:cs typeface="B Lotus" pitchFamily="2" charset="-78"/>
              </a:rPr>
              <a:t> یک حوزه به خوبی </a:t>
            </a:r>
            <a:r>
              <a:rPr lang="ar-SA" sz="2000" dirty="0" smtClean="0">
                <a:cs typeface="B Lotus" pitchFamily="2" charset="-78"/>
              </a:rPr>
              <a:t>تعریف‌شده</a:t>
            </a:r>
            <a:r>
              <a:rPr lang="fa-IR" sz="2000" dirty="0" smtClean="0">
                <a:cs typeface="B Lotus" pitchFamily="2" charset="-78"/>
              </a:rPr>
              <a:t> </a:t>
            </a:r>
            <a:r>
              <a:rPr lang="ar-SA" sz="2000" dirty="0">
                <a:cs typeface="B Lotus" pitchFamily="2" charset="-78"/>
              </a:rPr>
              <a:t>، اعتبار سنجی مجدد و ابداع مجدد راه‌حل‌های از قبل حل شده را حذف می‌کند </a:t>
            </a:r>
            <a:r>
              <a:rPr lang="en-US" sz="1600" dirty="0">
                <a:latin typeface="Times New Roman" pitchFamily="18" charset="0"/>
                <a:cs typeface="Times New Roman" pitchFamily="18" charset="0"/>
              </a:rPr>
              <a:t>[CMV+09] [AGG12]</a:t>
            </a:r>
            <a:r>
              <a:rPr lang="fa-IR" sz="1600" dirty="0">
                <a:latin typeface="Times New Roman" pitchFamily="18" charset="0"/>
                <a:cs typeface="Times New Roman" pitchFamily="18" charset="0"/>
              </a:rPr>
              <a:t>.</a:t>
            </a:r>
            <a:r>
              <a:rPr lang="ar-SA" sz="2000" dirty="0">
                <a:cs typeface="B Lotus" pitchFamily="2" charset="-78"/>
              </a:rPr>
              <a:t> معمار و ذینفعان باید یک نقطه متوازن برای تعریف دامنه پیدا کنند. اگر دامنه خیلی خاص باشد، پس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محدود </a:t>
            </a:r>
            <a:r>
              <a:rPr lang="ar-SA" sz="2000" dirty="0">
                <a:cs typeface="B Lotus" pitchFamily="2" charset="-78"/>
              </a:rPr>
              <a:t>خواهد بود و اعمال آن برای سیستم‌های مشابه دشوار خواهد بود. اگر دامنه بیش از حد عمومی باشد که هیچ اطلاعات ارزشمندی را ثبت نکند، مشکلات مشابهی را نیز می‌توان مشاهده کرد. </a:t>
            </a:r>
            <a:r>
              <a:rPr lang="en-US" sz="2000" dirty="0">
                <a:cs typeface="B Lotus" pitchFamily="2" charset="-78"/>
              </a:rPr>
              <a:t>​</a:t>
            </a:r>
          </a:p>
          <a:p>
            <a:pPr marL="109728" indent="0" algn="just" rtl="1">
              <a:buNone/>
            </a:pPr>
            <a:r>
              <a:rPr lang="ar-SA" sz="2000" dirty="0">
                <a:cs typeface="B Lotus" pitchFamily="2" charset="-78"/>
              </a:rPr>
              <a:t>   علاوه بر این، روش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بیشتر </a:t>
            </a:r>
            <a:r>
              <a:rPr lang="ar-SA" sz="2000" dirty="0">
                <a:cs typeface="B Lotus" pitchFamily="2" charset="-78"/>
              </a:rPr>
              <a:t>به سمت ثبت و دستیابی به اهدافی که به یک سیستم مربوط هستند، متمرکز است. </a:t>
            </a:r>
            <a:r>
              <a:rPr lang="fa-IR" sz="2000" dirty="0">
                <a:cs typeface="B Lotus" pitchFamily="2" charset="-78"/>
              </a:rPr>
              <a:t>برای توضیح بهتر هدف پشت سر یک </a:t>
            </a:r>
            <a:r>
              <a:rPr lang="en-US" sz="16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می‌توان </a:t>
            </a:r>
            <a:r>
              <a:rPr lang="fa-IR" sz="2000" dirty="0">
                <a:cs typeface="B Lotus" pitchFamily="2" charset="-78"/>
              </a:rPr>
              <a:t>اطلاعات بیشتری ارائه کرد.</a:t>
            </a:r>
            <a:endParaRPr lang="en-US" sz="2000" dirty="0">
              <a:cs typeface="B Lotus" pitchFamily="2" charset="-78"/>
            </a:endParaRPr>
          </a:p>
          <a:p>
            <a:pPr marL="109728" indent="0" algn="just" rtl="1">
              <a:buNone/>
            </a:pP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55</a:t>
            </a:fld>
            <a:endParaRPr lang="en-US"/>
          </a:p>
        </p:txBody>
      </p:sp>
      <p:sp>
        <p:nvSpPr>
          <p:cNvPr id="4" name="Title 3"/>
          <p:cNvSpPr>
            <a:spLocks noGrp="1"/>
          </p:cNvSpPr>
          <p:nvPr>
            <p:ph type="title"/>
          </p:nvPr>
        </p:nvSpPr>
        <p:spPr>
          <a:xfrm>
            <a:off x="3347864" y="1421904"/>
            <a:ext cx="5338936" cy="782960"/>
          </a:xfrm>
        </p:spPr>
        <p:txBody>
          <a:bodyPr>
            <a:normAutofit/>
          </a:bodyPr>
          <a:lstStyle/>
          <a:p>
            <a:pPr algn="just" rtl="1"/>
            <a:r>
              <a:rPr lang="ar-SA" sz="2400" dirty="0" smtClean="0">
                <a:effectLst/>
              </a:rPr>
              <a:t>2.4.4</a:t>
            </a:r>
            <a:r>
              <a:rPr lang="fa-IR" sz="2400" dirty="0">
                <a:effectLst/>
              </a:rPr>
              <a:t> </a:t>
            </a:r>
            <a:r>
              <a:rPr lang="fa-IR" sz="2400" dirty="0" smtClean="0">
                <a:effectLst/>
              </a:rPr>
              <a:t> </a:t>
            </a:r>
            <a:r>
              <a:rPr lang="ar-SA" sz="2400" dirty="0" smtClean="0">
                <a:effectLst/>
              </a:rPr>
              <a:t> </a:t>
            </a:r>
            <a:r>
              <a:rPr lang="ar-SA" sz="2400" dirty="0">
                <a:effectLst/>
              </a:rPr>
              <a:t>مرحله </a:t>
            </a:r>
            <a:r>
              <a:rPr lang="fa-IR" sz="2400" dirty="0">
                <a:effectLst/>
              </a:rPr>
              <a:t>۲: ارائه </a:t>
            </a:r>
            <a:r>
              <a:rPr lang="ar-SA" sz="2400" dirty="0">
                <a:effectLst/>
              </a:rPr>
              <a:t>محرک‌های  کسب‌وکار </a:t>
            </a:r>
            <a:endParaRPr lang="en-US" sz="2400" dirty="0">
              <a:effectLst/>
            </a:endParaRPr>
          </a:p>
        </p:txBody>
      </p:sp>
    </p:spTree>
    <p:extLst>
      <p:ext uri="{BB962C8B-B14F-4D97-AF65-F5344CB8AC3E}">
        <p14:creationId xmlns:p14="http://schemas.microsoft.com/office/powerpoint/2010/main" val="4549514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586403"/>
          </a:xfrm>
        </p:spPr>
        <p:txBody>
          <a:bodyPr>
            <a:normAutofit fontScale="92500" lnSpcReduction="10000"/>
          </a:bodyPr>
          <a:lstStyle/>
          <a:p>
            <a:pPr marL="109728" indent="0" algn="just" rtl="1">
              <a:buNone/>
            </a:pPr>
            <a:r>
              <a:rPr lang="ar-SA" sz="2000" b="1" dirty="0">
                <a:latin typeface="Times New Roman" pitchFamily="18" charset="0"/>
                <a:cs typeface="Times New Roman" pitchFamily="18" charset="0"/>
              </a:rPr>
              <a:t>اصلاحات</a:t>
            </a:r>
            <a:endParaRPr lang="en-US" sz="2000" b="1" dirty="0">
              <a:latin typeface="Times New Roman" pitchFamily="18" charset="0"/>
              <a:cs typeface="Times New Roman" pitchFamily="18" charset="0"/>
            </a:endParaRPr>
          </a:p>
          <a:p>
            <a:pPr marL="109728" indent="0" algn="just" rtl="1">
              <a:buNone/>
            </a:pPr>
            <a:r>
              <a:rPr lang="ar-SA" sz="2000" dirty="0">
                <a:cs typeface="B Lotus" pitchFamily="2" charset="-78"/>
              </a:rPr>
              <a:t>    برخی موارد اضافی باید برای این مرحله انجام شود زیرا یک </a:t>
            </a:r>
            <a:r>
              <a:rPr lang="en-US" sz="1700" dirty="0">
                <a:latin typeface="Times New Roman" pitchFamily="18" charset="0"/>
                <a:cs typeface="Times New Roman" pitchFamily="18" charset="0"/>
              </a:rPr>
              <a:t>SRA</a:t>
            </a:r>
            <a:r>
              <a:rPr lang="ar-SA" sz="2000" dirty="0">
                <a:cs typeface="B Lotus" pitchFamily="2" charset="-78"/>
              </a:rPr>
              <a:t> به شدت به دامنه تعریف‌شده بستگی دارد. دامنه باید با تیم سهامداران کوچک مورد بحث قرار گیرد. بهتر است براساس دانش معمار و ذینفعان و براساس تجربه قبلی سیستم‌های توسعه‌یافته در آن حوزه مشخص شود. یک راه خوب برای مشخص کردن دامنه، تنظیم ابعاد مختلف یک </a:t>
            </a:r>
            <a:r>
              <a:rPr lang="en-US" sz="1700" dirty="0">
                <a:latin typeface="Times New Roman" pitchFamily="18" charset="0"/>
                <a:cs typeface="Times New Roman" pitchFamily="18" charset="0"/>
              </a:rPr>
              <a:t>SRA</a:t>
            </a:r>
            <a:r>
              <a:rPr lang="ar-SA" sz="2000" dirty="0">
                <a:cs typeface="B Lotus" pitchFamily="2" charset="-78"/>
              </a:rPr>
              <a:t> است</a:t>
            </a:r>
            <a:r>
              <a:rPr lang="ar-SA" sz="2000" dirty="0" smtClean="0">
                <a:cs typeface="B Lotus" pitchFamily="2" charset="-78"/>
              </a:rPr>
              <a:t>.</a:t>
            </a:r>
            <a:endParaRPr lang="fa-IR" sz="2000" dirty="0" smtClean="0">
              <a:cs typeface="B Lotus" pitchFamily="2" charset="-78"/>
            </a:endParaRPr>
          </a:p>
          <a:p>
            <a:pPr marL="109728" indent="0" algn="just" rtl="1">
              <a:buNone/>
            </a:pPr>
            <a:r>
              <a:rPr lang="ar-SA" sz="2000" dirty="0">
                <a:cs typeface="B Lotus" pitchFamily="2" charset="-78"/>
              </a:rPr>
              <a:t> اصلاح دوم درک بهتر و ارائه اهداف </a:t>
            </a:r>
            <a:r>
              <a:rPr lang="en-US" sz="1700" dirty="0">
                <a:latin typeface="Times New Roman" pitchFamily="18" charset="0"/>
                <a:cs typeface="Times New Roman" pitchFamily="18" charset="0"/>
              </a:rPr>
              <a:t>SRA</a:t>
            </a:r>
            <a:r>
              <a:rPr lang="ar-SA" sz="2000" dirty="0">
                <a:cs typeface="B Lotus" pitchFamily="2" charset="-78"/>
              </a:rPr>
              <a:t> و شناسایی هدف اصلی استفاده از یک فرآیند ارزیابی معماری خاص است. مثال‌هایی برای چنین اهدافی عبارتند از</a:t>
            </a:r>
            <a:r>
              <a:rPr lang="ar-SA" sz="2000" dirty="0" smtClean="0">
                <a:cs typeface="B Lotus" pitchFamily="2" charset="-78"/>
              </a:rPr>
              <a:t>:</a:t>
            </a:r>
            <a:endParaRPr lang="fa-IR" sz="2000" dirty="0" smtClean="0">
              <a:cs typeface="B Lotus" pitchFamily="2" charset="-78"/>
            </a:endParaRPr>
          </a:p>
          <a:p>
            <a:pPr marL="566928" lvl="0" indent="-457200" algn="just" rtl="1">
              <a:buFont typeface="+mj-lt"/>
              <a:buAutoNum type="arabicPeriod"/>
            </a:pPr>
            <a:r>
              <a:rPr lang="ar-SA" sz="2000" dirty="0">
                <a:cs typeface="B Lotus" pitchFamily="2" charset="-78"/>
              </a:rPr>
              <a:t>ساخت یک سیستم جدید، </a:t>
            </a:r>
            <a:endParaRPr lang="en-US" sz="2000" dirty="0">
              <a:cs typeface="B Lotus" pitchFamily="2" charset="-78"/>
            </a:endParaRPr>
          </a:p>
          <a:p>
            <a:pPr marL="566928" lvl="0" indent="-457200" algn="just" rtl="1">
              <a:buFont typeface="+mj-lt"/>
              <a:buAutoNum type="arabicPeriod"/>
            </a:pPr>
            <a:r>
              <a:rPr lang="ar-SA" sz="2000" dirty="0">
                <a:cs typeface="B Lotus" pitchFamily="2" charset="-78"/>
              </a:rPr>
              <a:t>گسترش یک سیستم موجود، </a:t>
            </a:r>
            <a:endParaRPr lang="en-US" sz="2000" dirty="0">
              <a:cs typeface="B Lotus" pitchFamily="2" charset="-78"/>
            </a:endParaRPr>
          </a:p>
          <a:p>
            <a:pPr marL="566928" lvl="0" indent="-457200" algn="just" rtl="1">
              <a:buFont typeface="+mj-lt"/>
              <a:buAutoNum type="arabicPeriod"/>
            </a:pPr>
            <a:r>
              <a:rPr lang="ar-SA" sz="2000" dirty="0">
                <a:cs typeface="B Lotus" pitchFamily="2" charset="-78"/>
              </a:rPr>
              <a:t>ارزیابی ریسک‌های سیستم، </a:t>
            </a:r>
            <a:endParaRPr lang="en-US" sz="2000" dirty="0">
              <a:cs typeface="B Lotus" pitchFamily="2" charset="-78"/>
            </a:endParaRPr>
          </a:p>
          <a:p>
            <a:pPr marL="566928" lvl="0" indent="-457200" algn="just" rtl="1">
              <a:buFont typeface="+mj-lt"/>
              <a:buAutoNum type="arabicPeriod"/>
            </a:pPr>
            <a:r>
              <a:rPr lang="fa-IR" sz="2000" dirty="0">
                <a:cs typeface="B Lotus" pitchFamily="2" charset="-78"/>
              </a:rPr>
              <a:t>پیش بینی هزینه های تعمیر و نگهداری </a:t>
            </a:r>
            <a:r>
              <a:rPr lang="ar-SA" sz="2000" dirty="0">
                <a:cs typeface="B Lotus" pitchFamily="2" charset="-78"/>
              </a:rPr>
              <a:t>، </a:t>
            </a:r>
            <a:endParaRPr lang="en-US" sz="2000" dirty="0">
              <a:cs typeface="B Lotus" pitchFamily="2" charset="-78"/>
            </a:endParaRPr>
          </a:p>
          <a:p>
            <a:pPr marL="566928" lvl="0" indent="-457200" algn="just" rtl="1">
              <a:buFont typeface="+mj-lt"/>
              <a:buAutoNum type="arabicPeriod"/>
            </a:pPr>
            <a:r>
              <a:rPr lang="ar-SA" sz="2000" dirty="0">
                <a:cs typeface="B Lotus" pitchFamily="2" charset="-78"/>
              </a:rPr>
              <a:t>رسیدن به مناسب‌ترین معماری</a:t>
            </a:r>
            <a:r>
              <a:rPr lang="ar-SA" sz="1700" dirty="0">
                <a:latin typeface="Times New Roman" pitchFamily="18" charset="0"/>
                <a:cs typeface="Times New Roman" pitchFamily="18" charset="0"/>
              </a:rPr>
              <a:t> </a:t>
            </a:r>
            <a:r>
              <a:rPr lang="en-US" sz="1700" dirty="0">
                <a:latin typeface="Times New Roman" pitchFamily="18" charset="0"/>
                <a:cs typeface="Times New Roman" pitchFamily="18" charset="0"/>
              </a:rPr>
              <a:t>[LBVB00] [KKC00]</a:t>
            </a:r>
            <a:r>
              <a:rPr lang="fa-IR" sz="1700" dirty="0">
                <a:latin typeface="Times New Roman" pitchFamily="18" charset="0"/>
                <a:cs typeface="Times New Roman" pitchFamily="18" charset="0"/>
              </a:rPr>
              <a:t>‏ </a:t>
            </a:r>
            <a:r>
              <a:rPr lang="en-US" sz="1700" dirty="0">
                <a:latin typeface="Times New Roman" pitchFamily="18" charset="0"/>
                <a:cs typeface="Times New Roman" pitchFamily="18" charset="0"/>
              </a:rPr>
              <a:t>[Dol01]</a:t>
            </a:r>
            <a:r>
              <a:rPr lang="fa-IR" sz="1700" dirty="0" smtClean="0">
                <a:latin typeface="Times New Roman" pitchFamily="18" charset="0"/>
                <a:cs typeface="Times New Roman" pitchFamily="18" charset="0"/>
              </a:rPr>
              <a:t>.</a:t>
            </a:r>
            <a:endParaRPr lang="en-US" sz="17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56</a:t>
            </a:fld>
            <a:endParaRPr lang="en-US"/>
          </a:p>
        </p:txBody>
      </p:sp>
      <p:sp>
        <p:nvSpPr>
          <p:cNvPr id="4" name="Title 3"/>
          <p:cNvSpPr>
            <a:spLocks noGrp="1"/>
          </p:cNvSpPr>
          <p:nvPr>
            <p:ph type="title"/>
          </p:nvPr>
        </p:nvSpPr>
        <p:spPr>
          <a:xfrm>
            <a:off x="3347864" y="1421904"/>
            <a:ext cx="5338936" cy="782960"/>
          </a:xfrm>
        </p:spPr>
        <p:txBody>
          <a:bodyPr>
            <a:normAutofit/>
          </a:bodyPr>
          <a:lstStyle/>
          <a:p>
            <a:pPr algn="just" rtl="1"/>
            <a:r>
              <a:rPr lang="ar-SA" sz="2400" dirty="0" smtClean="0">
                <a:effectLst/>
              </a:rPr>
              <a:t>2.4.4</a:t>
            </a:r>
            <a:r>
              <a:rPr lang="fa-IR" sz="2400" dirty="0" smtClean="0">
                <a:effectLst/>
              </a:rPr>
              <a:t> </a:t>
            </a:r>
            <a:r>
              <a:rPr lang="ar-SA" sz="2400" dirty="0" smtClean="0">
                <a:effectLst/>
              </a:rPr>
              <a:t>  </a:t>
            </a:r>
            <a:r>
              <a:rPr lang="ar-SA" sz="2400" dirty="0">
                <a:effectLst/>
              </a:rPr>
              <a:t>مرحله </a:t>
            </a:r>
            <a:r>
              <a:rPr lang="fa-IR" sz="2400" dirty="0">
                <a:effectLst/>
              </a:rPr>
              <a:t>۲: ارائه </a:t>
            </a:r>
            <a:r>
              <a:rPr lang="ar-SA" sz="2400" dirty="0">
                <a:effectLst/>
              </a:rPr>
              <a:t>محرک‌های  کسب‌وکار </a:t>
            </a:r>
            <a:endParaRPr lang="en-US" sz="2400" dirty="0">
              <a:effectLst/>
            </a:endParaRPr>
          </a:p>
        </p:txBody>
      </p:sp>
    </p:spTree>
    <p:extLst>
      <p:ext uri="{BB962C8B-B14F-4D97-AF65-F5344CB8AC3E}">
        <p14:creationId xmlns:p14="http://schemas.microsoft.com/office/powerpoint/2010/main" val="11446009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586403"/>
          </a:xfrm>
        </p:spPr>
        <p:txBody>
          <a:bodyPr>
            <a:normAutofit/>
          </a:bodyPr>
          <a:lstStyle/>
          <a:p>
            <a:pPr marL="109728" indent="0" algn="just" rtl="1">
              <a:buNone/>
            </a:pPr>
            <a:r>
              <a:rPr lang="en-US" sz="2000" dirty="0">
                <a:cs typeface="B Lotus" pitchFamily="2" charset="-78"/>
              </a:rPr>
              <a:t> </a:t>
            </a:r>
            <a:r>
              <a:rPr lang="ar-SA" sz="2000" dirty="0">
                <a:cs typeface="B Lotus" pitchFamily="2" charset="-78"/>
              </a:rPr>
              <a:t>معمار باید هدف را با ذینفعان بحث کند زیرا به تعریف هدف اصلی پشت یک تسهیل‌کننده </a:t>
            </a:r>
            <a:r>
              <a:rPr lang="en-US" sz="1600" dirty="0">
                <a:latin typeface="Times New Roman" pitchFamily="18" charset="0"/>
                <a:cs typeface="Times New Roman" pitchFamily="18" charset="0"/>
              </a:rPr>
              <a:t>SRA</a:t>
            </a:r>
            <a:r>
              <a:rPr lang="ar-SA" sz="2000" dirty="0">
                <a:cs typeface="B Lotus" pitchFamily="2" charset="-78"/>
              </a:rPr>
              <a:t> کمک می‌کند. اهداف بالقوه می‌توانند به شرح زیر باشند: </a:t>
            </a:r>
            <a:endParaRPr lang="fa-IR" sz="2000" dirty="0" smtClean="0">
              <a:cs typeface="B Lotus" pitchFamily="2" charset="-78"/>
            </a:endParaRPr>
          </a:p>
          <a:p>
            <a:pPr lvl="0" algn="just" rtl="1"/>
            <a:r>
              <a:rPr lang="ar-SA" sz="2000" dirty="0">
                <a:cs typeface="B Lotus" pitchFamily="2" charset="-78"/>
              </a:rPr>
              <a:t>بهبود زمان بازاریابی برای سیستم‌های جدید در دامنه </a:t>
            </a:r>
            <a:r>
              <a:rPr lang="en-US" sz="1600" dirty="0">
                <a:cs typeface="B Lotus" pitchFamily="2" charset="-78"/>
              </a:rPr>
              <a:t>SRA</a:t>
            </a:r>
            <a:r>
              <a:rPr lang="ar-SA" sz="2000" dirty="0">
                <a:cs typeface="B Lotus" pitchFamily="2" charset="-78"/>
              </a:rPr>
              <a:t>. </a:t>
            </a:r>
            <a:r>
              <a:rPr lang="en-US" sz="2000" dirty="0">
                <a:cs typeface="B Lotus" pitchFamily="2" charset="-78"/>
              </a:rPr>
              <a:t>​</a:t>
            </a:r>
          </a:p>
          <a:p>
            <a:pPr lvl="0" algn="just" rtl="1"/>
            <a:r>
              <a:rPr lang="ar-SA" sz="2000" dirty="0">
                <a:cs typeface="B Lotus" pitchFamily="2" charset="-78"/>
              </a:rPr>
              <a:t>طراحی آینده معماری‌های معین را تسهیل می‌کند. </a:t>
            </a:r>
            <a:r>
              <a:rPr lang="en-US" sz="2000" dirty="0">
                <a:cs typeface="B Lotus" pitchFamily="2" charset="-78"/>
              </a:rPr>
              <a:t>​</a:t>
            </a:r>
          </a:p>
          <a:p>
            <a:pPr lvl="0" algn="just" rtl="1"/>
            <a:r>
              <a:rPr lang="fa-IR" sz="2000" dirty="0">
                <a:cs typeface="B Lotus" pitchFamily="2" charset="-78"/>
              </a:rPr>
              <a:t>به اعضای غیر فنی کمک کنید تا دامنه سیستم‌ها را بهتر درک کنند.</a:t>
            </a:r>
            <a:endParaRPr lang="en-US" sz="2000" dirty="0">
              <a:cs typeface="B Lotus" pitchFamily="2" charset="-78"/>
            </a:endParaRPr>
          </a:p>
          <a:p>
            <a:pPr lvl="0" algn="just" rtl="1"/>
            <a:r>
              <a:rPr lang="fa-IR" sz="2000" dirty="0">
                <a:cs typeface="B Lotus" pitchFamily="2" charset="-78"/>
              </a:rPr>
              <a:t>ویژگی‌های کیفیت مشترک مورد نظر را شرح دهید.</a:t>
            </a:r>
            <a:endParaRPr lang="en-US" sz="2000" dirty="0">
              <a:cs typeface="B Lotus" pitchFamily="2" charset="-78"/>
            </a:endParaRPr>
          </a:p>
          <a:p>
            <a:pPr lvl="0" algn="just" rtl="1"/>
            <a:r>
              <a:rPr lang="fa-IR" sz="2000" dirty="0">
                <a:cs typeface="B Lotus" pitchFamily="2" charset="-78"/>
              </a:rPr>
              <a:t>برای جلوگیری از اعتبارسنجی مجدد و ابداع مجدد، الزامات رایج را دریافت کنید</a:t>
            </a:r>
            <a:r>
              <a:rPr lang="fa-IR" sz="2000" dirty="0" smtClean="0">
                <a:cs typeface="B Lotus" pitchFamily="2" charset="-78"/>
              </a:rPr>
              <a:t>.</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57</a:t>
            </a:fld>
            <a:endParaRPr lang="en-US"/>
          </a:p>
        </p:txBody>
      </p:sp>
      <p:sp>
        <p:nvSpPr>
          <p:cNvPr id="4" name="Title 3"/>
          <p:cNvSpPr>
            <a:spLocks noGrp="1"/>
          </p:cNvSpPr>
          <p:nvPr>
            <p:ph type="title"/>
          </p:nvPr>
        </p:nvSpPr>
        <p:spPr>
          <a:xfrm>
            <a:off x="3347864" y="1421904"/>
            <a:ext cx="5338936" cy="782960"/>
          </a:xfrm>
        </p:spPr>
        <p:txBody>
          <a:bodyPr>
            <a:normAutofit/>
          </a:bodyPr>
          <a:lstStyle/>
          <a:p>
            <a:pPr algn="just" rtl="1"/>
            <a:r>
              <a:rPr lang="ar-SA" sz="2400" dirty="0" smtClean="0">
                <a:effectLst/>
              </a:rPr>
              <a:t>2.4.4</a:t>
            </a:r>
            <a:r>
              <a:rPr lang="fa-IR" sz="2400" dirty="0" smtClean="0">
                <a:effectLst/>
              </a:rPr>
              <a:t> </a:t>
            </a:r>
            <a:r>
              <a:rPr lang="ar-SA" sz="2400" dirty="0" smtClean="0">
                <a:effectLst/>
              </a:rPr>
              <a:t>  </a:t>
            </a:r>
            <a:r>
              <a:rPr lang="ar-SA" sz="2400" dirty="0">
                <a:effectLst/>
              </a:rPr>
              <a:t>مرحله </a:t>
            </a:r>
            <a:r>
              <a:rPr lang="fa-IR" sz="2400" dirty="0">
                <a:effectLst/>
              </a:rPr>
              <a:t>۲: ارائه </a:t>
            </a:r>
            <a:r>
              <a:rPr lang="ar-SA" sz="2400" dirty="0">
                <a:effectLst/>
              </a:rPr>
              <a:t>محرک‌های  کسب‌وکار </a:t>
            </a:r>
            <a:endParaRPr lang="en-US" sz="2400" dirty="0">
              <a:effectLst/>
            </a:endParaRPr>
          </a:p>
        </p:txBody>
      </p:sp>
    </p:spTree>
    <p:extLst>
      <p:ext uri="{BB962C8B-B14F-4D97-AF65-F5344CB8AC3E}">
        <p14:creationId xmlns:p14="http://schemas.microsoft.com/office/powerpoint/2010/main" val="39850568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586403"/>
          </a:xfrm>
        </p:spPr>
        <p:txBody>
          <a:bodyPr>
            <a:normAutofit fontScale="92500" lnSpcReduction="10000"/>
          </a:bodyPr>
          <a:lstStyle/>
          <a:p>
            <a:pPr marL="109728" indent="0" algn="just" rtl="1">
              <a:buNone/>
            </a:pPr>
            <a:r>
              <a:rPr lang="ar-SA" sz="2000" b="1" dirty="0"/>
              <a:t>خلاصه </a:t>
            </a:r>
            <a:r>
              <a:rPr lang="en-US" sz="2000" b="1" dirty="0">
                <a:latin typeface="Times New Roman" pitchFamily="18" charset="0"/>
                <a:cs typeface="Times New Roman" pitchFamily="18" charset="0"/>
              </a:rPr>
              <a:t>ATAM </a:t>
            </a:r>
            <a:endParaRPr lang="en-US" sz="2000" dirty="0">
              <a:latin typeface="Times New Roman" pitchFamily="18" charset="0"/>
              <a:cs typeface="Times New Roman" pitchFamily="18" charset="0"/>
            </a:endParaRPr>
          </a:p>
          <a:p>
            <a:pPr marL="109728" indent="0" algn="just" rtl="1">
              <a:buNone/>
            </a:pPr>
            <a:r>
              <a:rPr lang="ar-SA" sz="2000" dirty="0">
                <a:cs typeface="B Lotus" pitchFamily="2" charset="-78"/>
              </a:rPr>
              <a:t>معمار یک معماری سطح بالا را در سطح مناسبی از جزئیات ارائه خواهد داد. سطح جزئیات به عوامل متعددی مانند اطلاعات و زمان در دسترس بستگی دارد. معماری سطح بالا شامل اطلاعاتی مانند تعاملات مختلف سیستم، محدودیت‌های فنی و سناریوهای کاربردی مهم است. این مرحله، مرحله­ی مهمی است زیرا بر کیفیت تحلیل تاثیر می‌گذارد </a:t>
            </a:r>
            <a:r>
              <a:rPr lang="en-US" sz="1600" dirty="0">
                <a:latin typeface="Times New Roman" pitchFamily="18" charset="0"/>
                <a:cs typeface="Times New Roman" pitchFamily="18" charset="0"/>
              </a:rPr>
              <a:t>[KKC00]</a:t>
            </a:r>
            <a:r>
              <a:rPr lang="fa-IR" sz="2000" dirty="0">
                <a:cs typeface="B Lotus" pitchFamily="2" charset="-78"/>
              </a:rPr>
              <a:t>‏</a:t>
            </a:r>
            <a:r>
              <a:rPr lang="ar-SA" sz="2000" dirty="0">
                <a:cs typeface="B Lotus" pitchFamily="2" charset="-78"/>
              </a:rPr>
              <a:t>. </a:t>
            </a:r>
            <a:r>
              <a:rPr lang="en-US" sz="2000" dirty="0" smtClean="0">
                <a:cs typeface="B Lotus" pitchFamily="2" charset="-78"/>
              </a:rPr>
              <a:t>​</a:t>
            </a:r>
            <a:endParaRPr lang="fa-IR" sz="2000" dirty="0" smtClean="0">
              <a:cs typeface="B Lotus" pitchFamily="2" charset="-78"/>
            </a:endParaRPr>
          </a:p>
          <a:p>
            <a:pPr marL="109728" indent="0" algn="just" rtl="1">
              <a:buNone/>
            </a:pPr>
            <a:endParaRPr lang="fa-IR" sz="2000" dirty="0" smtClean="0">
              <a:cs typeface="B Lotus" pitchFamily="2" charset="-78"/>
            </a:endParaRPr>
          </a:p>
          <a:p>
            <a:pPr marL="109728" indent="0" algn="just" rtl="1">
              <a:buNone/>
            </a:pPr>
            <a:r>
              <a:rPr lang="ar-SA" sz="2000" b="1" dirty="0"/>
              <a:t>بحث </a:t>
            </a:r>
            <a:endParaRPr lang="en-US" sz="2000" dirty="0"/>
          </a:p>
          <a:p>
            <a:pPr marL="109728" indent="0" algn="just" rtl="1">
              <a:buNone/>
            </a:pPr>
            <a:r>
              <a:rPr lang="ar-SA" sz="2000" dirty="0"/>
              <a:t>    این مرحله اطلاعات معماری موجود فعلی را نشان می‌دهد که بر سناریوها و تحلیل‌های بدست‌آمده در مراحل ارزیابی آینده تاثیر می‌گذارد. با این حال، ارائه یک معماری سطح بالا از یک </a:t>
            </a:r>
            <a:r>
              <a:rPr lang="en-US" sz="1600" dirty="0">
                <a:latin typeface="Times New Roman" pitchFamily="18" charset="0"/>
                <a:cs typeface="Times New Roman" pitchFamily="18" charset="0"/>
              </a:rPr>
              <a:t>SRA</a:t>
            </a:r>
            <a:r>
              <a:rPr lang="en-US" sz="2000" dirty="0"/>
              <a:t> </a:t>
            </a:r>
            <a:r>
              <a:rPr lang="fa-IR" sz="2000" dirty="0" smtClean="0"/>
              <a:t> </a:t>
            </a:r>
            <a:r>
              <a:rPr lang="ar-SA" sz="2000" dirty="0" smtClean="0"/>
              <a:t>می‌تواند </a:t>
            </a:r>
            <a:r>
              <a:rPr lang="ar-SA" sz="2000" dirty="0"/>
              <a:t>گیج‌کننده باشد زیرا </a:t>
            </a:r>
            <a:r>
              <a:rPr lang="en-US" sz="1600" dirty="0">
                <a:latin typeface="Times New Roman" pitchFamily="18" charset="0"/>
                <a:cs typeface="Times New Roman" pitchFamily="18" charset="0"/>
              </a:rPr>
              <a:t>SRA</a:t>
            </a:r>
            <a:r>
              <a:rPr lang="en-US" sz="2000" dirty="0"/>
              <a:t> </a:t>
            </a:r>
            <a:r>
              <a:rPr lang="fa-IR" sz="2000" dirty="0" smtClean="0"/>
              <a:t> </a:t>
            </a:r>
            <a:r>
              <a:rPr lang="ar-SA" sz="2000" dirty="0" smtClean="0"/>
              <a:t>در </a:t>
            </a:r>
            <a:r>
              <a:rPr lang="ar-SA" sz="2000" dirty="0"/>
              <a:t>حال حاضر در سطح بالاتری از انتزاع در مقایسه با یک معماری واقعی قرار دارد. در نتیجه، اطلاعات بیشتر در مورد سطح مناسبی از جزئیات باید ارائه شود. </a:t>
            </a:r>
            <a:r>
              <a:rPr lang="en-US" sz="2000" dirty="0"/>
              <a:t>​ </a:t>
            </a:r>
          </a:p>
        </p:txBody>
      </p:sp>
      <p:sp>
        <p:nvSpPr>
          <p:cNvPr id="3" name="Slide Number Placeholder 2"/>
          <p:cNvSpPr>
            <a:spLocks noGrp="1"/>
          </p:cNvSpPr>
          <p:nvPr>
            <p:ph type="sldNum" sz="quarter" idx="12"/>
          </p:nvPr>
        </p:nvSpPr>
        <p:spPr/>
        <p:txBody>
          <a:bodyPr/>
          <a:lstStyle/>
          <a:p>
            <a:fld id="{CD06A7E7-55D2-4AAF-9D6C-048C8DE1A245}" type="slidenum">
              <a:rPr lang="en-US" smtClean="0"/>
              <a:pPr/>
              <a:t>58</a:t>
            </a:fld>
            <a:endParaRPr lang="en-US"/>
          </a:p>
        </p:txBody>
      </p:sp>
      <p:sp>
        <p:nvSpPr>
          <p:cNvPr id="4" name="Title 3"/>
          <p:cNvSpPr>
            <a:spLocks noGrp="1"/>
          </p:cNvSpPr>
          <p:nvPr>
            <p:ph type="title"/>
          </p:nvPr>
        </p:nvSpPr>
        <p:spPr>
          <a:xfrm>
            <a:off x="3347864" y="1421904"/>
            <a:ext cx="5338936" cy="782960"/>
          </a:xfrm>
        </p:spPr>
        <p:txBody>
          <a:bodyPr>
            <a:normAutofit/>
          </a:bodyPr>
          <a:lstStyle/>
          <a:p>
            <a:pPr algn="just" rtl="1"/>
            <a:r>
              <a:rPr lang="ar-SA" sz="2400" dirty="0">
                <a:effectLst/>
              </a:rPr>
              <a:t>3.4.4  مرحله </a:t>
            </a:r>
            <a:r>
              <a:rPr lang="fa-IR" sz="2400" dirty="0">
                <a:effectLst/>
              </a:rPr>
              <a:t>۳: </a:t>
            </a:r>
            <a:r>
              <a:rPr lang="ar-SA" sz="2400" dirty="0">
                <a:effectLst/>
              </a:rPr>
              <a:t>معماری کنونی </a:t>
            </a:r>
            <a:endParaRPr lang="en-US" sz="2400" dirty="0">
              <a:effectLst/>
            </a:endParaRPr>
          </a:p>
        </p:txBody>
      </p:sp>
    </p:spTree>
    <p:extLst>
      <p:ext uri="{BB962C8B-B14F-4D97-AF65-F5344CB8AC3E}">
        <p14:creationId xmlns:p14="http://schemas.microsoft.com/office/powerpoint/2010/main" val="37206165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48880"/>
            <a:ext cx="8229600" cy="3586403"/>
          </a:xfrm>
        </p:spPr>
        <p:txBody>
          <a:bodyPr>
            <a:normAutofit/>
          </a:bodyPr>
          <a:lstStyle/>
          <a:p>
            <a:pPr marL="109728" indent="0" algn="just" rtl="1">
              <a:buNone/>
            </a:pPr>
            <a:r>
              <a:rPr lang="ar-SA" sz="2000" dirty="0"/>
              <a:t> آنچه برای </a:t>
            </a:r>
            <a:r>
              <a:rPr lang="en-US" sz="2000" dirty="0"/>
              <a:t>SRA </a:t>
            </a:r>
            <a:r>
              <a:rPr lang="ar-SA" sz="2000" dirty="0"/>
              <a:t>ها مهم است الزامات معمول برای یک دامنه خاص است (‏نه الزاماتی که برای یک سیستم خاص قابل‌اجرا هستند)‏. </a:t>
            </a:r>
            <a:r>
              <a:rPr lang="en-US" sz="2000" dirty="0"/>
              <a:t>ATAM  </a:t>
            </a:r>
            <a:r>
              <a:rPr lang="ar-SA" sz="2000" dirty="0"/>
              <a:t>توضیح نمی‌دهد که چگونه الزامات سیستم در حال ضبط شدن هستند. سهامداران به احتمال زیاد برای گرفتن الزامات در مورد یک سیستم خاص و نه یک دامنه استفاده می‌شوند. الزامات معمول در سطح بالاتری از انتزاع نسبت به الزامات نرمال سیستم قرار دارند. برای مثال: </a:t>
            </a:r>
            <a:endParaRPr lang="fa-IR" sz="2000" dirty="0" smtClean="0"/>
          </a:p>
          <a:p>
            <a:pPr lvl="0" algn="just" rtl="1">
              <a:buFont typeface="Wingdings" pitchFamily="2" charset="2"/>
              <a:buChar char="v"/>
            </a:pPr>
            <a:r>
              <a:rPr lang="ar-SA" sz="2000" dirty="0"/>
              <a:t>نقاط دسترسی مختلف کاربر (‏دوردست، محلی، …)‏ به یک سیستم در یک دامنه </a:t>
            </a:r>
            <a:endParaRPr lang="en-US" sz="2000" dirty="0"/>
          </a:p>
          <a:p>
            <a:pPr lvl="0" algn="just" rtl="1">
              <a:buFont typeface="Wingdings" pitchFamily="2" charset="2"/>
              <a:buChar char="v"/>
            </a:pPr>
            <a:r>
              <a:rPr lang="ar-SA" sz="2000" dirty="0"/>
              <a:t>مدل‌های کسب‌وکار رایج </a:t>
            </a:r>
            <a:endParaRPr lang="en-US" sz="2000" dirty="0"/>
          </a:p>
          <a:p>
            <a:pPr lvl="0" algn="just" rtl="1">
              <a:buFont typeface="Wingdings" pitchFamily="2" charset="2"/>
              <a:buChar char="v"/>
            </a:pPr>
            <a:r>
              <a:rPr lang="ar-SA" sz="2000" dirty="0"/>
              <a:t>یکپارچه‌سازی ابر به سیستم </a:t>
            </a:r>
            <a:endParaRPr lang="en-US" sz="2000" dirty="0"/>
          </a:p>
          <a:p>
            <a:pPr lvl="0" algn="just" rtl="1">
              <a:buFont typeface="Wingdings" pitchFamily="2" charset="2"/>
              <a:buChar char="v"/>
            </a:pPr>
            <a:r>
              <a:rPr lang="ar-SA" sz="2000" dirty="0"/>
              <a:t>کنترل و هدایت دستگاهی بطور خودکار </a:t>
            </a:r>
            <a:endParaRPr lang="en-US" sz="2000" dirty="0"/>
          </a:p>
          <a:p>
            <a:pPr lvl="0" algn="just" rtl="1">
              <a:buFont typeface="Wingdings" pitchFamily="2" charset="2"/>
              <a:buChar char="v"/>
            </a:pPr>
            <a:r>
              <a:rPr lang="ar-SA" sz="2000" dirty="0"/>
              <a:t>یک روش برای ثبت نیازهای مشترک جهت تسهیل فرآیند </a:t>
            </a:r>
            <a:endParaRPr lang="en-US" sz="2000" dirty="0"/>
          </a:p>
          <a:p>
            <a:pPr marL="109728" indent="0" algn="just" rtl="1">
              <a:buNone/>
            </a:pPr>
            <a:endParaRPr lang="en-US" sz="2000" dirty="0"/>
          </a:p>
        </p:txBody>
      </p:sp>
      <p:sp>
        <p:nvSpPr>
          <p:cNvPr id="3" name="Slide Number Placeholder 2"/>
          <p:cNvSpPr>
            <a:spLocks noGrp="1"/>
          </p:cNvSpPr>
          <p:nvPr>
            <p:ph type="sldNum" sz="quarter" idx="12"/>
          </p:nvPr>
        </p:nvSpPr>
        <p:spPr/>
        <p:txBody>
          <a:bodyPr/>
          <a:lstStyle/>
          <a:p>
            <a:fld id="{CD06A7E7-55D2-4AAF-9D6C-048C8DE1A245}" type="slidenum">
              <a:rPr lang="en-US" smtClean="0"/>
              <a:pPr/>
              <a:t>59</a:t>
            </a:fld>
            <a:endParaRPr lang="en-US"/>
          </a:p>
        </p:txBody>
      </p:sp>
      <p:sp>
        <p:nvSpPr>
          <p:cNvPr id="4" name="Title 3"/>
          <p:cNvSpPr>
            <a:spLocks noGrp="1"/>
          </p:cNvSpPr>
          <p:nvPr>
            <p:ph type="title"/>
          </p:nvPr>
        </p:nvSpPr>
        <p:spPr>
          <a:xfrm>
            <a:off x="3347864" y="1421904"/>
            <a:ext cx="5338936" cy="782960"/>
          </a:xfrm>
        </p:spPr>
        <p:txBody>
          <a:bodyPr>
            <a:normAutofit/>
          </a:bodyPr>
          <a:lstStyle/>
          <a:p>
            <a:pPr algn="just" rtl="1"/>
            <a:r>
              <a:rPr lang="ar-SA" sz="2400" dirty="0">
                <a:effectLst/>
              </a:rPr>
              <a:t>3.4.4  مرحله </a:t>
            </a:r>
            <a:r>
              <a:rPr lang="fa-IR" sz="2400" dirty="0">
                <a:effectLst/>
              </a:rPr>
              <a:t>۳: </a:t>
            </a:r>
            <a:r>
              <a:rPr lang="ar-SA" sz="2400" dirty="0">
                <a:effectLst/>
              </a:rPr>
              <a:t>معماری کنونی </a:t>
            </a:r>
            <a:endParaRPr lang="en-US" sz="2400" dirty="0">
              <a:effectLst/>
            </a:endParaRPr>
          </a:p>
        </p:txBody>
      </p:sp>
    </p:spTree>
    <p:extLst>
      <p:ext uri="{BB962C8B-B14F-4D97-AF65-F5344CB8AC3E}">
        <p14:creationId xmlns:p14="http://schemas.microsoft.com/office/powerpoint/2010/main" val="3797639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988840"/>
            <a:ext cx="6696744" cy="3744416"/>
          </a:xfrm>
        </p:spPr>
        <p:txBody>
          <a:bodyPr>
            <a:normAutofit fontScale="85000" lnSpcReduction="20000"/>
          </a:bodyPr>
          <a:lstStyle/>
          <a:p>
            <a:pPr marL="109728" indent="0">
              <a:lnSpc>
                <a:spcPct val="150000"/>
              </a:lnSpc>
              <a:buNone/>
            </a:pPr>
            <a:r>
              <a:rPr lang="en-US" sz="1600" b="1" dirty="0" smtClean="0">
                <a:latin typeface="Times New Roman" pitchFamily="18" charset="0"/>
                <a:cs typeface="Times New Roman" pitchFamily="18" charset="0"/>
              </a:rPr>
              <a:t>ALMA  </a:t>
            </a:r>
            <a:r>
              <a:rPr lang="en-US" sz="1600" dirty="0">
                <a:latin typeface="Times New Roman" pitchFamily="18" charset="0"/>
                <a:cs typeface="Times New Roman" pitchFamily="18" charset="0"/>
              </a:rPr>
              <a:t>Architecture-Level Modifiability Analysis. </a:t>
            </a:r>
          </a:p>
          <a:p>
            <a:pPr marL="109728" indent="0">
              <a:lnSpc>
                <a:spcPct val="150000"/>
              </a:lnSpc>
              <a:buNone/>
            </a:pPr>
            <a:r>
              <a:rPr lang="en-US" sz="1600" b="1" dirty="0">
                <a:latin typeface="Times New Roman" pitchFamily="18" charset="0"/>
                <a:cs typeface="Times New Roman" pitchFamily="18" charset="0"/>
              </a:rPr>
              <a:t>ALPSM  </a:t>
            </a:r>
            <a:r>
              <a:rPr lang="en-US" sz="1600" dirty="0">
                <a:latin typeface="Times New Roman" pitchFamily="18" charset="0"/>
                <a:cs typeface="Times New Roman" pitchFamily="18" charset="0"/>
              </a:rPr>
              <a:t>Architecture Level Prediction of Software Maintenance. </a:t>
            </a:r>
          </a:p>
          <a:p>
            <a:pPr marL="109728" indent="0">
              <a:lnSpc>
                <a:spcPct val="150000"/>
              </a:lnSpc>
              <a:buNone/>
            </a:pPr>
            <a:r>
              <a:rPr lang="en-US" sz="1600" b="1" dirty="0">
                <a:latin typeface="Times New Roman" pitchFamily="18" charset="0"/>
                <a:cs typeface="Times New Roman" pitchFamily="18" charset="0"/>
              </a:rPr>
              <a:t>ARID  </a:t>
            </a:r>
            <a:r>
              <a:rPr lang="en-US" sz="1600" dirty="0">
                <a:latin typeface="Times New Roman" pitchFamily="18" charset="0"/>
                <a:cs typeface="Times New Roman" pitchFamily="18" charset="0"/>
              </a:rPr>
              <a:t>Active Reviews for Intermediate Design. </a:t>
            </a:r>
          </a:p>
          <a:p>
            <a:pPr marL="109728" indent="0">
              <a:lnSpc>
                <a:spcPct val="150000"/>
              </a:lnSpc>
              <a:buNone/>
            </a:pPr>
            <a:r>
              <a:rPr lang="en-US" sz="1600" b="1" dirty="0">
                <a:latin typeface="Times New Roman" pitchFamily="18" charset="0"/>
                <a:cs typeface="Times New Roman" pitchFamily="18" charset="0"/>
              </a:rPr>
              <a:t>ASAAM  </a:t>
            </a:r>
            <a:r>
              <a:rPr lang="en-US" sz="1600" dirty="0">
                <a:latin typeface="Times New Roman" pitchFamily="18" charset="0"/>
                <a:cs typeface="Times New Roman" pitchFamily="18" charset="0"/>
              </a:rPr>
              <a:t>Aspectual Software Architecture Analysis Method. </a:t>
            </a:r>
          </a:p>
          <a:p>
            <a:pPr marL="109728" indent="0">
              <a:lnSpc>
                <a:spcPct val="150000"/>
              </a:lnSpc>
              <a:buNone/>
            </a:pPr>
            <a:r>
              <a:rPr lang="en-US" sz="1600" b="1" dirty="0">
                <a:latin typeface="Times New Roman" pitchFamily="18" charset="0"/>
                <a:cs typeface="Times New Roman" pitchFamily="18" charset="0"/>
              </a:rPr>
              <a:t>ATAM  </a:t>
            </a:r>
            <a:r>
              <a:rPr lang="en-US" sz="1600" dirty="0">
                <a:latin typeface="Times New Roman" pitchFamily="18" charset="0"/>
                <a:cs typeface="Times New Roman" pitchFamily="18" charset="0"/>
              </a:rPr>
              <a:t>Architecture Tradeoff Analysis Method. </a:t>
            </a:r>
          </a:p>
          <a:p>
            <a:pPr marL="109728" indent="0">
              <a:lnSpc>
                <a:spcPct val="150000"/>
              </a:lnSpc>
              <a:buNone/>
            </a:pPr>
            <a:r>
              <a:rPr lang="en-US" sz="1600" dirty="0">
                <a:latin typeface="Times New Roman" pitchFamily="18" charset="0"/>
                <a:cs typeface="Times New Roman" pitchFamily="18" charset="0"/>
              </a:rPr>
              <a:t>Architecture Tradeoff Analysis Method for Reference architectures. </a:t>
            </a:r>
          </a:p>
          <a:p>
            <a:pPr marL="109728" indent="0">
              <a:lnSpc>
                <a:spcPct val="150000"/>
              </a:lnSpc>
              <a:buNone/>
            </a:pPr>
            <a:r>
              <a:rPr lang="en-US" sz="1600" b="1" dirty="0">
                <a:latin typeface="Times New Roman" pitchFamily="18" charset="0"/>
                <a:cs typeface="Times New Roman" pitchFamily="18" charset="0"/>
              </a:rPr>
              <a:t>CBAM </a:t>
            </a:r>
            <a:r>
              <a:rPr lang="en-US" sz="1600" dirty="0">
                <a:latin typeface="Times New Roman" pitchFamily="18" charset="0"/>
                <a:cs typeface="Times New Roman" pitchFamily="18" charset="0"/>
              </a:rPr>
              <a:t>Cost Benefit Analysis Method. </a:t>
            </a:r>
          </a:p>
          <a:p>
            <a:pPr marL="109728" indent="0">
              <a:lnSpc>
                <a:spcPct val="150000"/>
              </a:lnSpc>
              <a:buNone/>
            </a:pPr>
            <a:r>
              <a:rPr lang="en-US" sz="1600" b="1" dirty="0">
                <a:latin typeface="Times New Roman" pitchFamily="18" charset="0"/>
                <a:cs typeface="Times New Roman" pitchFamily="18" charset="0"/>
              </a:rPr>
              <a:t>CIPA  </a:t>
            </a:r>
            <a:r>
              <a:rPr lang="en-US" sz="1600" dirty="0">
                <a:latin typeface="Times New Roman" pitchFamily="18" charset="0"/>
                <a:cs typeface="Times New Roman" pitchFamily="18" charset="0"/>
              </a:rPr>
              <a:t>Creative Innovative Patterns for Architecture Analysis. </a:t>
            </a:r>
          </a:p>
          <a:p>
            <a:pPr marL="109728" indent="0">
              <a:lnSpc>
                <a:spcPct val="150000"/>
              </a:lnSpc>
              <a:buNone/>
            </a:pPr>
            <a:r>
              <a:rPr lang="en-US" sz="1600" b="1" dirty="0" err="1">
                <a:latin typeface="Times New Roman" pitchFamily="18" charset="0"/>
                <a:cs typeface="Times New Roman" pitchFamily="18" charset="0"/>
              </a:rPr>
              <a:t>DoSAM</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Domain-Specific Software Architecture Comparison Model. </a:t>
            </a:r>
          </a:p>
          <a:p>
            <a:pPr marL="109728" indent="0">
              <a:lnSpc>
                <a:spcPct val="150000"/>
              </a:lnSpc>
              <a:buNone/>
            </a:pPr>
            <a:r>
              <a:rPr lang="en-US" sz="1600" b="1" dirty="0">
                <a:latin typeface="Times New Roman" pitchFamily="18" charset="0"/>
                <a:cs typeface="Times New Roman" pitchFamily="18" charset="0"/>
              </a:rPr>
              <a:t>EBAE  </a:t>
            </a:r>
            <a:r>
              <a:rPr lang="en-US" sz="1600" dirty="0">
                <a:latin typeface="Times New Roman" pitchFamily="18" charset="0"/>
                <a:cs typeface="Times New Roman" pitchFamily="18" charset="0"/>
              </a:rPr>
              <a:t>Empirically-Based Architecture Evaluation. </a:t>
            </a:r>
          </a:p>
          <a:p>
            <a:pPr marL="109728" indent="0">
              <a:lnSpc>
                <a:spcPct val="150000"/>
              </a:lnSpc>
              <a:buNone/>
            </a:pPr>
            <a:r>
              <a:rPr lang="en-US" sz="1600" b="1" dirty="0">
                <a:latin typeface="Times New Roman" pitchFamily="18" charset="0"/>
                <a:cs typeface="Times New Roman" pitchFamily="18" charset="0"/>
              </a:rPr>
              <a:t>ESAAMI  </a:t>
            </a:r>
            <a:r>
              <a:rPr lang="en-US" sz="1600" dirty="0">
                <a:latin typeface="Times New Roman" pitchFamily="18" charset="0"/>
                <a:cs typeface="Times New Roman" pitchFamily="18" charset="0"/>
              </a:rPr>
              <a:t>Extending SAAM by Integration in the Domain. </a:t>
            </a:r>
          </a:p>
        </p:txBody>
      </p:sp>
      <p:sp>
        <p:nvSpPr>
          <p:cNvPr id="2" name="Title 1"/>
          <p:cNvSpPr>
            <a:spLocks noGrp="1"/>
          </p:cNvSpPr>
          <p:nvPr>
            <p:ph type="title"/>
          </p:nvPr>
        </p:nvSpPr>
        <p:spPr>
          <a:xfrm>
            <a:off x="6876256" y="1340768"/>
            <a:ext cx="1810544" cy="504056"/>
          </a:xfrm>
        </p:spPr>
        <p:txBody>
          <a:bodyPr>
            <a:normAutofit/>
          </a:bodyPr>
          <a:lstStyle/>
          <a:p>
            <a:pPr algn="ctr"/>
            <a:r>
              <a:rPr lang="ar-SA" sz="1800" dirty="0">
                <a:effectLst/>
              </a:rPr>
              <a:t>کلمات </a:t>
            </a:r>
            <a:r>
              <a:rPr lang="ar-SA" sz="1800" dirty="0" smtClean="0">
                <a:effectLst/>
              </a:rPr>
              <a:t>اختصاری</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6</a:t>
            </a:fld>
            <a:endParaRPr lang="en-US" sz="2000" dirty="0"/>
          </a:p>
        </p:txBody>
      </p:sp>
    </p:spTree>
    <p:extLst>
      <p:ext uri="{BB962C8B-B14F-4D97-AF65-F5344CB8AC3E}">
        <p14:creationId xmlns:p14="http://schemas.microsoft.com/office/powerpoint/2010/main" val="28779018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fontScale="92500"/>
          </a:bodyPr>
          <a:lstStyle/>
          <a:p>
            <a:pPr marL="109728" indent="0" algn="just" rtl="1">
              <a:buNone/>
            </a:pPr>
            <a:r>
              <a:rPr lang="ar-SA" sz="2000" b="1" dirty="0"/>
              <a:t>اصلاحات</a:t>
            </a:r>
            <a:endParaRPr lang="en-US" sz="2000" dirty="0"/>
          </a:p>
          <a:p>
            <a:pPr marL="109728" indent="0" algn="just" rtl="1">
              <a:buNone/>
            </a:pPr>
            <a:r>
              <a:rPr lang="ar-SA" sz="2000" dirty="0">
                <a:latin typeface="Times New Roman" pitchFamily="18" charset="0"/>
                <a:cs typeface="B Lotus" pitchFamily="2" charset="-78"/>
              </a:rPr>
              <a:t>    معماری سطح بالا، معمولا یک معماری بسیار دقیق نمی­باشد. این معماری بیشتر از یک نمودار است که تصویر کلی دامنه را نشان می‌دهد که در مرحله </a:t>
            </a:r>
            <a:r>
              <a:rPr lang="fa-IR" sz="2000" dirty="0">
                <a:latin typeface="Times New Roman" pitchFamily="18" charset="0"/>
                <a:cs typeface="B Lotus" pitchFamily="2" charset="-78"/>
              </a:rPr>
              <a:t>۲</a:t>
            </a:r>
            <a:r>
              <a:rPr lang="ar-SA" sz="2000" dirty="0">
                <a:latin typeface="Times New Roman" pitchFamily="18" charset="0"/>
                <a:cs typeface="B Lotus" pitchFamily="2" charset="-78"/>
              </a:rPr>
              <a:t> تعریف شده‌است و باید نشان دهد که </a:t>
            </a:r>
            <a:r>
              <a:rPr lang="en-US" sz="1700" dirty="0">
                <a:latin typeface="Times New Roman" pitchFamily="18" charset="0"/>
                <a:cs typeface="B Lotus" pitchFamily="2" charset="-78"/>
              </a:rPr>
              <a:t>SRA</a:t>
            </a:r>
            <a:r>
              <a:rPr lang="ar-SA" sz="2000" dirty="0">
                <a:latin typeface="Times New Roman" pitchFamily="18" charset="0"/>
                <a:cs typeface="B Lotus" pitchFamily="2" charset="-78"/>
              </a:rPr>
              <a:t> در کجا استفاده خواهد شد و چه اطلاعات سیستم مشترکی را توصیف خواهد کرد. اگر اطلاعات خاصی مانند محدودیت‌های فنی یا تعاملات مختلف سیستم شناخته شوند، پس باید در معماری سطح بالا نشان داده شوند. </a:t>
            </a:r>
            <a:endParaRPr lang="fa-IR" sz="2000" dirty="0" smtClean="0">
              <a:latin typeface="Times New Roman" pitchFamily="18" charset="0"/>
              <a:cs typeface="B Lotus" pitchFamily="2" charset="-78"/>
            </a:endParaRPr>
          </a:p>
          <a:p>
            <a:pPr marL="109728" indent="0" algn="just" rtl="1">
              <a:buNone/>
            </a:pPr>
            <a:r>
              <a:rPr lang="ar-SA" sz="2000" dirty="0">
                <a:cs typeface="B Lotus" pitchFamily="2" charset="-78"/>
              </a:rPr>
              <a:t> همانند الزامات معمول، این مقاله نشان می‌دهد که آن‌ها را به صورت جدولی نشان می‌دهد. ایده این جدول از روش ارزیابی معماری خانواده </a:t>
            </a:r>
            <a:r>
              <a:rPr lang="ar-SA" sz="1700" dirty="0">
                <a:cs typeface="B Lotus" pitchFamily="2" charset="-78"/>
              </a:rPr>
              <a:t>(‏</a:t>
            </a:r>
            <a:r>
              <a:rPr lang="en-US" sz="1700" dirty="0">
                <a:latin typeface="Times New Roman" pitchFamily="18" charset="0"/>
                <a:cs typeface="Times New Roman" pitchFamily="18" charset="0"/>
              </a:rPr>
              <a:t>FAAM</a:t>
            </a:r>
            <a:r>
              <a:rPr lang="ar-SA" sz="1700" dirty="0">
                <a:cs typeface="B Lotus" pitchFamily="2" charset="-78"/>
              </a:rPr>
              <a:t>)</a:t>
            </a:r>
            <a:r>
              <a:rPr lang="ar-SA" sz="2000" dirty="0">
                <a:cs typeface="B Lotus" pitchFamily="2" charset="-78"/>
              </a:rPr>
              <a:t>‏ و تحلیل قابلیت استفاده سطح معماری مبتنی بر سناریو </a:t>
            </a:r>
            <a:r>
              <a:rPr lang="ar-SA" sz="1700" dirty="0">
                <a:latin typeface="Times New Roman" pitchFamily="18" charset="0"/>
                <a:cs typeface="Times New Roman" pitchFamily="18" charset="0"/>
              </a:rPr>
              <a:t>(‏</a:t>
            </a:r>
            <a:r>
              <a:rPr lang="en-US" sz="1700" dirty="0">
                <a:latin typeface="Times New Roman" pitchFamily="18" charset="0"/>
                <a:cs typeface="Times New Roman" pitchFamily="18" charset="0"/>
              </a:rPr>
              <a:t>SALUTA</a:t>
            </a:r>
            <a:r>
              <a:rPr lang="ar-SA" sz="1700" dirty="0">
                <a:latin typeface="Times New Roman" pitchFamily="18" charset="0"/>
                <a:cs typeface="Times New Roman" pitchFamily="18" charset="0"/>
              </a:rPr>
              <a:t>)</a:t>
            </a:r>
            <a:r>
              <a:rPr lang="ar-SA" sz="2000" dirty="0">
                <a:cs typeface="B Lotus" pitchFamily="2" charset="-78"/>
              </a:rPr>
              <a:t> گرفته شده‌است</a:t>
            </a:r>
            <a:r>
              <a:rPr lang="en-US" sz="1700" dirty="0">
                <a:latin typeface="Times New Roman" pitchFamily="18" charset="0"/>
                <a:cs typeface="Times New Roman" pitchFamily="18" charset="0"/>
              </a:rPr>
              <a:t>[FGB04] [Dol01]</a:t>
            </a:r>
            <a:r>
              <a:rPr lang="ar-SA" sz="2000" dirty="0">
                <a:cs typeface="B Lotus" pitchFamily="2" charset="-78"/>
              </a:rPr>
              <a:t>. این جدول شامل نقش‌ها، نیازهای مشترک آن‌ها، و نوع نیازها است. نوع نیاز اصولا به معنی تعیین نکته است که که آیا نیاز مورد بررسی یک نیاز مشترک هسته­ای و مرکزی است یا یک نیاز اضافی. الزامات اصلی الزاماتی هستند که باید برای هر سیستم در دامنه­ی مشخص در دسترس باشند و باید از "</a:t>
            </a:r>
            <a:r>
              <a:rPr lang="en-US" sz="1700" dirty="0">
                <a:latin typeface="Times New Roman" pitchFamily="18" charset="0"/>
                <a:cs typeface="Times New Roman" pitchFamily="18" charset="0"/>
              </a:rPr>
              <a:t>SRA</a:t>
            </a:r>
            <a:r>
              <a:rPr lang="ar-SA" sz="2000" dirty="0">
                <a:cs typeface="B Lotus" pitchFamily="2" charset="-78"/>
              </a:rPr>
              <a:t>" استخراج گردند. همانند الزامات اضافی، الزامات اصلی، الزاماتی هستند که می‌توانند به سیستمی که در دامنه مشخص‌شده و در حال توسعه است اضافه شوند و می‌توانند از </a:t>
            </a:r>
            <a:r>
              <a:rPr lang="en-US" sz="17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استخراج شوند و یا نشوند. جزئیات بیشتر در مورد نیازهای مشترک در مرحله </a:t>
            </a:r>
            <a:r>
              <a:rPr lang="fa-IR" sz="2000" dirty="0">
                <a:cs typeface="B Lotus" pitchFamily="2" charset="-78"/>
              </a:rPr>
              <a:t>۵</a:t>
            </a:r>
            <a:r>
              <a:rPr lang="ar-SA" sz="2000" dirty="0">
                <a:cs typeface="B Lotus" pitchFamily="2" charset="-78"/>
              </a:rPr>
              <a:t> در زمان ثبت سناریوهای هر یک از آن‌ها بررسی خواهد شد. یک مثال از جدول نیاز مشترک در جدول </a:t>
            </a:r>
            <a:r>
              <a:rPr lang="fa-IR" sz="2000" dirty="0">
                <a:cs typeface="B Lotus" pitchFamily="2" charset="-78"/>
              </a:rPr>
              <a:t>2-1</a:t>
            </a:r>
            <a:r>
              <a:rPr lang="ar-SA" sz="2000" dirty="0">
                <a:cs typeface="B Lotus" pitchFamily="2" charset="-78"/>
              </a:rPr>
              <a:t> نشان‌داده شده‌است. </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60</a:t>
            </a:fld>
            <a:endParaRPr lang="en-US" dirty="0"/>
          </a:p>
        </p:txBody>
      </p:sp>
      <p:sp>
        <p:nvSpPr>
          <p:cNvPr id="4" name="Title 3"/>
          <p:cNvSpPr>
            <a:spLocks noGrp="1"/>
          </p:cNvSpPr>
          <p:nvPr>
            <p:ph type="title"/>
          </p:nvPr>
        </p:nvSpPr>
        <p:spPr>
          <a:xfrm>
            <a:off x="3347864" y="1421904"/>
            <a:ext cx="5338936" cy="638944"/>
          </a:xfrm>
        </p:spPr>
        <p:txBody>
          <a:bodyPr>
            <a:normAutofit/>
          </a:bodyPr>
          <a:lstStyle/>
          <a:p>
            <a:pPr algn="just" rtl="1"/>
            <a:r>
              <a:rPr lang="ar-SA" sz="2400" dirty="0">
                <a:effectLst/>
              </a:rPr>
              <a:t>3.4.4  مرحله </a:t>
            </a:r>
            <a:r>
              <a:rPr lang="fa-IR" sz="2400" dirty="0">
                <a:effectLst/>
              </a:rPr>
              <a:t>۳: </a:t>
            </a:r>
            <a:r>
              <a:rPr lang="ar-SA" sz="2400" dirty="0">
                <a:effectLst/>
              </a:rPr>
              <a:t>معماری کنونی </a:t>
            </a:r>
            <a:endParaRPr lang="en-US" sz="2400" dirty="0">
              <a:effectLst/>
            </a:endParaRPr>
          </a:p>
        </p:txBody>
      </p:sp>
    </p:spTree>
    <p:extLst>
      <p:ext uri="{BB962C8B-B14F-4D97-AF65-F5344CB8AC3E}">
        <p14:creationId xmlns:p14="http://schemas.microsoft.com/office/powerpoint/2010/main" val="28988621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a:bodyPr>
          <a:lstStyle/>
          <a:p>
            <a:pPr marL="109728" indent="0" algn="ctr" rtl="1">
              <a:buNone/>
            </a:pPr>
            <a:r>
              <a:rPr lang="ar-SA" sz="2000" dirty="0"/>
              <a:t>جدول </a:t>
            </a:r>
            <a:r>
              <a:rPr lang="fa-IR" sz="2000" dirty="0"/>
              <a:t>4-1: </a:t>
            </a:r>
            <a:r>
              <a:rPr lang="ar-SA" sz="2000" dirty="0"/>
              <a:t>مثال جدول الزامات رایج</a:t>
            </a:r>
            <a:endParaRPr lang="en-US" sz="2000" dirty="0"/>
          </a:p>
          <a:p>
            <a:pPr marL="109728" indent="0" algn="just" rtl="1">
              <a:buNone/>
            </a:pP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61</a:t>
            </a:fld>
            <a:endParaRPr lang="en-US" dirty="0"/>
          </a:p>
        </p:txBody>
      </p:sp>
      <p:sp>
        <p:nvSpPr>
          <p:cNvPr id="4" name="Title 3"/>
          <p:cNvSpPr>
            <a:spLocks noGrp="1"/>
          </p:cNvSpPr>
          <p:nvPr>
            <p:ph type="title"/>
          </p:nvPr>
        </p:nvSpPr>
        <p:spPr>
          <a:xfrm>
            <a:off x="3347864" y="1421904"/>
            <a:ext cx="5338936" cy="638944"/>
          </a:xfrm>
        </p:spPr>
        <p:txBody>
          <a:bodyPr>
            <a:normAutofit/>
          </a:bodyPr>
          <a:lstStyle/>
          <a:p>
            <a:pPr algn="just" rtl="1"/>
            <a:r>
              <a:rPr lang="ar-SA" sz="2400" dirty="0">
                <a:effectLst/>
              </a:rPr>
              <a:t>3.4.4  مرحله </a:t>
            </a:r>
            <a:r>
              <a:rPr lang="fa-IR" sz="2400" dirty="0">
                <a:effectLst/>
              </a:rPr>
              <a:t>۳: </a:t>
            </a:r>
            <a:r>
              <a:rPr lang="ar-SA" sz="2400" dirty="0">
                <a:effectLst/>
              </a:rPr>
              <a:t>معماری کنونی </a:t>
            </a:r>
            <a:endParaRPr lang="en-US" sz="2400" dirty="0">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548393706"/>
              </p:ext>
            </p:extLst>
          </p:nvPr>
        </p:nvGraphicFramePr>
        <p:xfrm>
          <a:off x="1043610" y="2780927"/>
          <a:ext cx="7056782" cy="2491160"/>
        </p:xfrm>
        <a:graphic>
          <a:graphicData uri="http://schemas.openxmlformats.org/drawingml/2006/table">
            <a:tbl>
              <a:tblPr rtl="1" firstRow="1" firstCol="1" bandRow="1">
                <a:tableStyleId>{5C22544A-7EE6-4342-B048-85BDC9FD1C3A}</a:tableStyleId>
              </a:tblPr>
              <a:tblGrid>
                <a:gridCol w="1541684"/>
                <a:gridCol w="4027452"/>
                <a:gridCol w="1487646"/>
              </a:tblGrid>
              <a:tr h="553591">
                <a:tc>
                  <a:txBody>
                    <a:bodyPr/>
                    <a:lstStyle/>
                    <a:p>
                      <a:pPr algn="ctr" rtl="1">
                        <a:spcAft>
                          <a:spcPts val="0"/>
                        </a:spcAft>
                      </a:pPr>
                      <a:r>
                        <a:rPr lang="en-US" sz="1200">
                          <a:effectLst/>
                        </a:rPr>
                        <a:t>Requirement Type</a:t>
                      </a:r>
                      <a:endParaRPr lang="en-US" sz="1200">
                        <a:effectLst/>
                        <a:latin typeface="Times New Roman"/>
                        <a:ea typeface="Times New Roman"/>
                        <a:cs typeface="Arial"/>
                      </a:endParaRPr>
                    </a:p>
                  </a:txBody>
                  <a:tcPr marL="68580" marR="68580" marT="0" marB="0"/>
                </a:tc>
                <a:tc>
                  <a:txBody>
                    <a:bodyPr/>
                    <a:lstStyle/>
                    <a:p>
                      <a:pPr algn="ctr" rtl="1">
                        <a:spcAft>
                          <a:spcPts val="0"/>
                        </a:spcAft>
                      </a:pPr>
                      <a:r>
                        <a:rPr lang="en-US" sz="1200">
                          <a:effectLst/>
                        </a:rPr>
                        <a:t>Common Requirements</a:t>
                      </a:r>
                      <a:endParaRPr lang="en-US" sz="1200">
                        <a:effectLst/>
                        <a:latin typeface="Times New Roman"/>
                        <a:ea typeface="Times New Roman"/>
                        <a:cs typeface="Arial"/>
                      </a:endParaRPr>
                    </a:p>
                  </a:txBody>
                  <a:tcPr marL="68580" marR="68580" marT="0" marB="0"/>
                </a:tc>
                <a:tc>
                  <a:txBody>
                    <a:bodyPr/>
                    <a:lstStyle/>
                    <a:p>
                      <a:pPr algn="ctr" rtl="1">
                        <a:spcAft>
                          <a:spcPts val="0"/>
                        </a:spcAft>
                      </a:pPr>
                      <a:r>
                        <a:rPr lang="en-US" sz="1200">
                          <a:effectLst/>
                        </a:rPr>
                        <a:t>Roles</a:t>
                      </a:r>
                      <a:endParaRPr lang="en-US" sz="1200">
                        <a:effectLst/>
                        <a:latin typeface="Times New Roman"/>
                        <a:ea typeface="Times New Roman"/>
                        <a:cs typeface="Arial"/>
                      </a:endParaRPr>
                    </a:p>
                  </a:txBody>
                  <a:tcPr marL="68580" marR="68580" marT="0" marB="0"/>
                </a:tc>
              </a:tr>
              <a:tr h="553591">
                <a:tc>
                  <a:txBody>
                    <a:bodyPr/>
                    <a:lstStyle/>
                    <a:p>
                      <a:pPr algn="ctr" rtl="1">
                        <a:spcAft>
                          <a:spcPts val="0"/>
                        </a:spcAft>
                      </a:pPr>
                      <a:r>
                        <a:rPr lang="en-US" sz="1200">
                          <a:effectLst/>
                        </a:rPr>
                        <a:t>Core</a:t>
                      </a:r>
                      <a:endParaRPr lang="en-US" sz="1200">
                        <a:effectLst/>
                        <a:latin typeface="Times New Roman"/>
                        <a:ea typeface="Times New Roman"/>
                        <a:cs typeface="Arial"/>
                      </a:endParaRPr>
                    </a:p>
                  </a:txBody>
                  <a:tcPr marL="68580" marR="68580" marT="0" marB="0"/>
                </a:tc>
                <a:tc>
                  <a:txBody>
                    <a:bodyPr/>
                    <a:lstStyle/>
                    <a:p>
                      <a:pPr algn="ctr" rtl="1">
                        <a:spcAft>
                          <a:spcPts val="0"/>
                        </a:spcAft>
                      </a:pPr>
                      <a:r>
                        <a:rPr lang="en-US" sz="1200">
                          <a:effectLst/>
                        </a:rPr>
                        <a:t>The device execution can be automated remotely</a:t>
                      </a:r>
                      <a:endParaRPr lang="en-US" sz="1200">
                        <a:effectLst/>
                        <a:latin typeface="Times New Roman"/>
                        <a:ea typeface="Times New Roman"/>
                        <a:cs typeface="Arial"/>
                      </a:endParaRPr>
                    </a:p>
                  </a:txBody>
                  <a:tcPr marL="68580" marR="68580" marT="0" marB="0"/>
                </a:tc>
                <a:tc>
                  <a:txBody>
                    <a:bodyPr/>
                    <a:lstStyle/>
                    <a:p>
                      <a:pPr rtl="0">
                        <a:spcAft>
                          <a:spcPts val="0"/>
                        </a:spcAft>
                      </a:pPr>
                      <a:r>
                        <a:rPr lang="en-US" sz="1200">
                          <a:effectLst/>
                        </a:rPr>
                        <a:t>Admin, End-user</a:t>
                      </a:r>
                      <a:endParaRPr lang="en-US" sz="1200">
                        <a:effectLst/>
                        <a:latin typeface="Times New Roman"/>
                        <a:ea typeface="Times New Roman"/>
                        <a:cs typeface="Arial"/>
                      </a:endParaRPr>
                    </a:p>
                  </a:txBody>
                  <a:tcPr marL="68580" marR="68580" marT="0" marB="0"/>
                </a:tc>
              </a:tr>
              <a:tr h="553591">
                <a:tc>
                  <a:txBody>
                    <a:bodyPr/>
                    <a:lstStyle/>
                    <a:p>
                      <a:pPr algn="ctr" rtl="1">
                        <a:spcAft>
                          <a:spcPts val="0"/>
                        </a:spcAft>
                      </a:pPr>
                      <a:r>
                        <a:rPr lang="en-US" sz="1200">
                          <a:effectLst/>
                        </a:rPr>
                        <a:t>Additional</a:t>
                      </a:r>
                      <a:endParaRPr lang="en-US" sz="1200">
                        <a:effectLst/>
                        <a:latin typeface="Times New Roman"/>
                        <a:ea typeface="Times New Roman"/>
                        <a:cs typeface="Arial"/>
                      </a:endParaRPr>
                    </a:p>
                  </a:txBody>
                  <a:tcPr marL="68580" marR="68580" marT="0" marB="0"/>
                </a:tc>
                <a:tc>
                  <a:txBody>
                    <a:bodyPr/>
                    <a:lstStyle/>
                    <a:p>
                      <a:pPr algn="l" rtl="1">
                        <a:spcAft>
                          <a:spcPts val="0"/>
                        </a:spcAft>
                      </a:pPr>
                      <a:r>
                        <a:rPr lang="en-US" sz="1200">
                          <a:effectLst/>
                        </a:rPr>
                        <a:t>System files can be saved and retrieved from the cloud</a:t>
                      </a:r>
                      <a:endParaRPr lang="en-US" sz="1200">
                        <a:effectLst/>
                        <a:latin typeface="Times New Roman"/>
                        <a:ea typeface="Times New Roman"/>
                        <a:cs typeface="Arial"/>
                      </a:endParaRPr>
                    </a:p>
                  </a:txBody>
                  <a:tcPr marL="68580" marR="68580" marT="0" marB="0"/>
                </a:tc>
                <a:tc>
                  <a:txBody>
                    <a:bodyPr/>
                    <a:lstStyle/>
                    <a:p>
                      <a:pPr rtl="0">
                        <a:spcAft>
                          <a:spcPts val="0"/>
                        </a:spcAft>
                      </a:pPr>
                      <a:r>
                        <a:rPr lang="en-US" sz="1200">
                          <a:effectLst/>
                        </a:rPr>
                        <a:t>Admin</a:t>
                      </a:r>
                      <a:endParaRPr lang="en-US" sz="1200">
                        <a:effectLst/>
                        <a:latin typeface="Times New Roman"/>
                        <a:ea typeface="Times New Roman"/>
                        <a:cs typeface="Arial"/>
                      </a:endParaRPr>
                    </a:p>
                  </a:txBody>
                  <a:tcPr marL="68580" marR="68580" marT="0" marB="0"/>
                </a:tc>
              </a:tr>
              <a:tr h="553591">
                <a:tc>
                  <a:txBody>
                    <a:bodyPr/>
                    <a:lstStyle/>
                    <a:p>
                      <a:pPr algn="ctr" rtl="1">
                        <a:spcAft>
                          <a:spcPts val="0"/>
                        </a:spcAft>
                      </a:pPr>
                      <a:r>
                        <a:rPr lang="en-US" sz="1200">
                          <a:effectLst/>
                        </a:rPr>
                        <a:t>Additional</a:t>
                      </a:r>
                      <a:endParaRPr lang="en-US" sz="1200">
                        <a:effectLst/>
                        <a:latin typeface="Times New Roman"/>
                        <a:ea typeface="Times New Roman"/>
                        <a:cs typeface="Arial"/>
                      </a:endParaRPr>
                    </a:p>
                  </a:txBody>
                  <a:tcPr marL="68580" marR="68580" marT="0" marB="0"/>
                </a:tc>
                <a:tc>
                  <a:txBody>
                    <a:bodyPr/>
                    <a:lstStyle/>
                    <a:p>
                      <a:pPr algn="l" rtl="1">
                        <a:spcAft>
                          <a:spcPts val="0"/>
                        </a:spcAft>
                      </a:pPr>
                      <a:r>
                        <a:rPr lang="en-US" sz="1200">
                          <a:effectLst/>
                        </a:rPr>
                        <a:t>System must provide undo-redo capability</a:t>
                      </a:r>
                      <a:endParaRPr lang="en-US" sz="1200">
                        <a:effectLst/>
                        <a:latin typeface="Times New Roman"/>
                        <a:ea typeface="Times New Roman"/>
                        <a:cs typeface="Arial"/>
                      </a:endParaRPr>
                    </a:p>
                  </a:txBody>
                  <a:tcPr marL="68580" marR="68580" marT="0" marB="0"/>
                </a:tc>
                <a:tc>
                  <a:txBody>
                    <a:bodyPr/>
                    <a:lstStyle/>
                    <a:p>
                      <a:pPr algn="l" rtl="1">
                        <a:spcAft>
                          <a:spcPts val="0"/>
                        </a:spcAft>
                      </a:pPr>
                      <a:r>
                        <a:rPr lang="en-US" sz="1200">
                          <a:effectLst/>
                        </a:rPr>
                        <a:t>End-user</a:t>
                      </a:r>
                      <a:endParaRPr lang="en-US" sz="1200">
                        <a:effectLst/>
                        <a:latin typeface="Times New Roman"/>
                        <a:ea typeface="Times New Roman"/>
                        <a:cs typeface="Arial"/>
                      </a:endParaRPr>
                    </a:p>
                  </a:txBody>
                  <a:tcPr marL="68580" marR="68580" marT="0" marB="0"/>
                </a:tc>
              </a:tr>
              <a:tr h="276796">
                <a:tc>
                  <a:txBody>
                    <a:bodyPr/>
                    <a:lstStyle/>
                    <a:p>
                      <a:pPr algn="ctr" rtl="1">
                        <a:spcAft>
                          <a:spcPts val="0"/>
                        </a:spcAft>
                      </a:pPr>
                      <a:r>
                        <a:rPr lang="en-US" sz="1200">
                          <a:effectLst/>
                        </a:rPr>
                        <a:t>Core</a:t>
                      </a:r>
                      <a:endParaRPr lang="en-US" sz="1200">
                        <a:effectLst/>
                        <a:latin typeface="Times New Roman"/>
                        <a:ea typeface="Times New Roman"/>
                        <a:cs typeface="Arial"/>
                      </a:endParaRPr>
                    </a:p>
                  </a:txBody>
                  <a:tcPr marL="68580" marR="68580" marT="0" marB="0"/>
                </a:tc>
                <a:tc>
                  <a:txBody>
                    <a:bodyPr/>
                    <a:lstStyle/>
                    <a:p>
                      <a:pPr algn="l" rtl="1">
                        <a:spcAft>
                          <a:spcPts val="0"/>
                        </a:spcAft>
                      </a:pPr>
                      <a:r>
                        <a:rPr lang="en-US" sz="1200">
                          <a:effectLst/>
                        </a:rPr>
                        <a:t>Log-in capability</a:t>
                      </a:r>
                      <a:endParaRPr lang="en-US" sz="1200">
                        <a:effectLst/>
                        <a:latin typeface="Times New Roman"/>
                        <a:ea typeface="Times New Roman"/>
                        <a:cs typeface="Arial"/>
                      </a:endParaRPr>
                    </a:p>
                  </a:txBody>
                  <a:tcPr marL="68580" marR="68580" marT="0" marB="0"/>
                </a:tc>
                <a:tc>
                  <a:txBody>
                    <a:bodyPr/>
                    <a:lstStyle/>
                    <a:p>
                      <a:pPr algn="l" rtl="1">
                        <a:spcAft>
                          <a:spcPts val="0"/>
                        </a:spcAft>
                      </a:pPr>
                      <a:r>
                        <a:rPr lang="en-US" sz="1200" dirty="0">
                          <a:effectLst/>
                        </a:rPr>
                        <a:t>End-user</a:t>
                      </a:r>
                      <a:endParaRPr lang="en-US" sz="1200" dirty="0">
                        <a:effectLst/>
                        <a:latin typeface="Times New Roman"/>
                        <a:ea typeface="Times New Roman"/>
                        <a:cs typeface="Arial"/>
                      </a:endParaRPr>
                    </a:p>
                  </a:txBody>
                  <a:tcPr marL="68580" marR="68580" marT="0" marB="0"/>
                </a:tc>
              </a:tr>
            </a:tbl>
          </a:graphicData>
        </a:graphic>
      </p:graphicFrame>
    </p:spTree>
    <p:extLst>
      <p:ext uri="{BB962C8B-B14F-4D97-AF65-F5344CB8AC3E}">
        <p14:creationId xmlns:p14="http://schemas.microsoft.com/office/powerpoint/2010/main" val="1634983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fontScale="77500" lnSpcReduction="20000"/>
          </a:bodyPr>
          <a:lstStyle/>
          <a:p>
            <a:pPr marL="109728" indent="0" algn="just" rtl="1">
              <a:lnSpc>
                <a:spcPct val="160000"/>
              </a:lnSpc>
              <a:buNone/>
            </a:pPr>
            <a:r>
              <a:rPr lang="en-US" sz="2000" dirty="0">
                <a:cs typeface="B Lotus" pitchFamily="2" charset="-78"/>
              </a:rPr>
              <a:t> </a:t>
            </a:r>
            <a:r>
              <a:rPr lang="ar-SA" sz="2000" dirty="0">
                <a:cs typeface="B Lotus" pitchFamily="2" charset="-78"/>
              </a:rPr>
              <a:t>هدف از جدول با </a:t>
            </a:r>
            <a:r>
              <a:rPr lang="en-US" sz="2000" dirty="0">
                <a:latin typeface="Times New Roman" pitchFamily="18" charset="0"/>
                <a:cs typeface="Times New Roman" pitchFamily="18" charset="0"/>
              </a:rPr>
              <a:t>FAAM</a:t>
            </a:r>
            <a:r>
              <a:rPr lang="en-US" sz="2000" dirty="0">
                <a:cs typeface="B Lotus" pitchFamily="2" charset="-78"/>
              </a:rPr>
              <a:t> </a:t>
            </a:r>
            <a:r>
              <a:rPr lang="ar-SA" sz="2000" dirty="0">
                <a:cs typeface="B Lotus" pitchFamily="2" charset="-78"/>
              </a:rPr>
              <a:t>و </a:t>
            </a:r>
            <a:r>
              <a:rPr lang="en-US" sz="2000" dirty="0">
                <a:latin typeface="Times New Roman" pitchFamily="18" charset="0"/>
                <a:cs typeface="Times New Roman" pitchFamily="18" charset="0"/>
              </a:rPr>
              <a:t>SALUTA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متفاوت </a:t>
            </a:r>
            <a:r>
              <a:rPr lang="ar-SA" sz="2000" dirty="0">
                <a:cs typeface="B Lotus" pitchFamily="2" charset="-78"/>
              </a:rPr>
              <a:t>است. در ابتدا، معمار از آن برای ارائه نیازهای مشترک به ذینفعان برای شکل دادن طرز فکر خود برای تمرکز بر تفکر در مورد نیازهای مشترک که می‌تواند در دامنه باشد به جای یک نیاز خاص سیستم استفاده خواهد کرد. الزامات معمار ارائه‌شده ممکن است نادرست باشند، اما هدف اصلی آن‌ها عمل کردن به عنوان یک نقطه شروع برای اجازه دادن به ذینفعان برای تفکر در مورد نیازهای مشترک است. جلسات با سهامداران را می توان در جلسات متعدد تکرار کرد تا زمانی که همه نیازهای مشترک در جدول ثبت شوند و سهامداران از نتایج راضی باشند. </a:t>
            </a:r>
            <a:r>
              <a:rPr lang="en-US" sz="2000" dirty="0" smtClean="0">
                <a:cs typeface="B Lotus" pitchFamily="2" charset="-78"/>
              </a:rPr>
              <a:t>​</a:t>
            </a:r>
            <a:endParaRPr lang="fa-IR" sz="2000" dirty="0" smtClean="0">
              <a:cs typeface="B Lotus" pitchFamily="2" charset="-78"/>
            </a:endParaRPr>
          </a:p>
          <a:p>
            <a:pPr marL="109728" indent="0" algn="just" rtl="1">
              <a:lnSpc>
                <a:spcPct val="160000"/>
              </a:lnSpc>
              <a:buNone/>
            </a:pPr>
            <a:r>
              <a:rPr lang="en-US" sz="2000" dirty="0">
                <a:cs typeface="B Lotus" pitchFamily="2" charset="-78"/>
              </a:rPr>
              <a:t> </a:t>
            </a:r>
            <a:r>
              <a:rPr lang="ar-SA" sz="2000" dirty="0">
                <a:cs typeface="B Lotus" pitchFamily="2" charset="-78"/>
              </a:rPr>
              <a:t>مزایای اضافی برای به دست آوردن نیازهای مشترک را می توان در زمانی مشاهده کرد که ذینفعان دارای دانش و تجربه قبلی در سیستم‌هایی هستند که در محدوده دامنه­ی تعیین­شده قرار می­گیرند. اگر ذینفعان هنوز مشکلاتی برای به دست آوردن نیازهای مشترک دارند، پس معمار می‌تواند برخی از نیازهای خاص سیستم موجود خود را اتخاذ کند و آن‌ها را به سطح بالاتری از انتزاع در طول جلسه منتقل کند تا به ذینفعان اجازه دهد هدف را بهتر درک کنند. علاوه بر این، تنظیم الزامات مشترک با ذینفعان در پاسخ به بخش‌های سوال </a:t>
            </a:r>
            <a:r>
              <a:rPr lang="fa-IR" sz="2000" dirty="0">
                <a:cs typeface="B Lotus" pitchFamily="2" charset="-78"/>
              </a:rPr>
              <a:t>۱</a:t>
            </a:r>
            <a:r>
              <a:rPr lang="ar-SA" sz="2000" dirty="0">
                <a:cs typeface="B Lotus" pitchFamily="2" charset="-78"/>
              </a:rPr>
              <a:t> کمک می‌کند زیرا به دست آوردن ویژگی‌های کیفی و سناریوهای یک </a:t>
            </a:r>
            <a:r>
              <a:rPr lang="en-US" sz="2000" dirty="0">
                <a:latin typeface="Times New Roman" pitchFamily="18" charset="0"/>
                <a:cs typeface="Times New Roman" pitchFamily="18" charset="0"/>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براساس </a:t>
            </a:r>
            <a:r>
              <a:rPr lang="ar-SA" sz="2000" dirty="0">
                <a:cs typeface="B Lotus" pitchFamily="2" charset="-78"/>
              </a:rPr>
              <a:t>الزامات مشترک است. </a:t>
            </a:r>
            <a:r>
              <a:rPr lang="en-US" sz="20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62</a:t>
            </a:fld>
            <a:endParaRPr lang="en-US" dirty="0"/>
          </a:p>
        </p:txBody>
      </p:sp>
      <p:sp>
        <p:nvSpPr>
          <p:cNvPr id="4" name="Title 3"/>
          <p:cNvSpPr>
            <a:spLocks noGrp="1"/>
          </p:cNvSpPr>
          <p:nvPr>
            <p:ph type="title"/>
          </p:nvPr>
        </p:nvSpPr>
        <p:spPr>
          <a:xfrm>
            <a:off x="3347864" y="1421904"/>
            <a:ext cx="5338936" cy="638944"/>
          </a:xfrm>
        </p:spPr>
        <p:txBody>
          <a:bodyPr>
            <a:normAutofit/>
          </a:bodyPr>
          <a:lstStyle/>
          <a:p>
            <a:pPr algn="just" rtl="1"/>
            <a:r>
              <a:rPr lang="ar-SA" sz="2400" dirty="0">
                <a:effectLst/>
              </a:rPr>
              <a:t>3.4.4  مرحله </a:t>
            </a:r>
            <a:r>
              <a:rPr lang="fa-IR" sz="2400" dirty="0">
                <a:effectLst/>
              </a:rPr>
              <a:t>۳: </a:t>
            </a:r>
            <a:r>
              <a:rPr lang="ar-SA" sz="2400" dirty="0">
                <a:effectLst/>
              </a:rPr>
              <a:t>معماری کنونی </a:t>
            </a:r>
            <a:endParaRPr lang="en-US" sz="2400" dirty="0">
              <a:effectLst/>
            </a:endParaRPr>
          </a:p>
        </p:txBody>
      </p:sp>
    </p:spTree>
    <p:extLst>
      <p:ext uri="{BB962C8B-B14F-4D97-AF65-F5344CB8AC3E}">
        <p14:creationId xmlns:p14="http://schemas.microsoft.com/office/powerpoint/2010/main" val="1642436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fontScale="92500" lnSpcReduction="10000"/>
          </a:bodyPr>
          <a:lstStyle/>
          <a:p>
            <a:pPr marL="109728" indent="0" algn="just" rtl="1">
              <a:buNone/>
            </a:pPr>
            <a:r>
              <a:rPr lang="ar-SA" sz="1800" b="1" dirty="0"/>
              <a:t>خلاصه </a:t>
            </a:r>
            <a:r>
              <a:rPr lang="en-US" sz="1800" b="1" dirty="0">
                <a:latin typeface="Times New Roman" pitchFamily="18" charset="0"/>
                <a:cs typeface="Times New Roman" pitchFamily="18" charset="0"/>
              </a:rPr>
              <a:t>ATAM </a:t>
            </a:r>
            <a:endParaRPr lang="en-US" sz="1800" dirty="0">
              <a:latin typeface="Times New Roman" pitchFamily="18" charset="0"/>
              <a:cs typeface="Times New Roman" pitchFamily="18" charset="0"/>
            </a:endParaRPr>
          </a:p>
          <a:p>
            <a:pPr marL="109728" indent="0" algn="just" rtl="1">
              <a:buNone/>
            </a:pPr>
            <a:r>
              <a:rPr lang="en-US" sz="2000" dirty="0">
                <a:cs typeface="B Lotus" pitchFamily="2" charset="-78"/>
              </a:rPr>
              <a:t>    </a:t>
            </a:r>
            <a:r>
              <a:rPr lang="ar-SA" sz="2000" dirty="0">
                <a:cs typeface="B Lotus" pitchFamily="2" charset="-78"/>
              </a:rPr>
              <a:t>معمار، رویکردهای معماری مختلفی که می‌تواند مورد استفاده قرار گیرد را شناسایی خواهد کرد. معمار تنها آن‌ها را شناسایی خواهد کرد و تجزیه و تحلیل نخواهد کرد. در اینجا مهم است که هیچ رویکرد معماری را نادیده نگیرید زیرا آن‌ها بعدا ارزیابی خواهند شد. معماری، ساختار سیستم و چگونگی مقابله با تغییرات و ادغام با سیستم‌های دیگر را تعریف می‌کند. معماری در حال رسیدگی به الزامات و بالاترین اولویت ویژگی‌ها و سناریوهای کیفیت است </a:t>
            </a:r>
            <a:r>
              <a:rPr lang="en-US" sz="1700" dirty="0">
                <a:latin typeface="Times New Roman" pitchFamily="18" charset="0"/>
                <a:cs typeface="Times New Roman" pitchFamily="18" charset="0"/>
              </a:rPr>
              <a:t>[KKC00]</a:t>
            </a:r>
            <a:r>
              <a:rPr lang="fa-IR" sz="1700" dirty="0">
                <a:latin typeface="Times New Roman" pitchFamily="18" charset="0"/>
                <a:cs typeface="Times New Roman" pitchFamily="18" charset="0"/>
              </a:rPr>
              <a:t>‏</a:t>
            </a:r>
            <a:r>
              <a:rPr lang="fa-IR" sz="2000" dirty="0">
                <a:cs typeface="B Lotus" pitchFamily="2" charset="-78"/>
              </a:rPr>
              <a:t>. </a:t>
            </a:r>
            <a:r>
              <a:rPr lang="en-US" sz="2000" dirty="0">
                <a:cs typeface="B Lotus" pitchFamily="2" charset="-78"/>
              </a:rPr>
              <a:t>​</a:t>
            </a:r>
          </a:p>
          <a:p>
            <a:pPr marL="109728" indent="0" algn="just" rtl="1">
              <a:buNone/>
            </a:pPr>
            <a:r>
              <a:rPr lang="ar-SA" sz="1800" b="1" dirty="0"/>
              <a:t>بحث </a:t>
            </a:r>
            <a:endParaRPr lang="en-US" sz="1800" dirty="0"/>
          </a:p>
          <a:p>
            <a:pPr marL="109728" indent="0" algn="just" rtl="1">
              <a:buNone/>
            </a:pPr>
            <a:r>
              <a:rPr lang="ar-SA" sz="2000" dirty="0">
                <a:cs typeface="B Lotus" pitchFamily="2" charset="-78"/>
              </a:rPr>
              <a:t>این مرحله نیاز به شناسایی رویکردهای مختلف معماری را برآورده می‌کند که می‌تواند برای رسیدن به </a:t>
            </a:r>
            <a:r>
              <a:rPr lang="en-US" sz="17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دنبال شود. با این حال، الزامات مشترکی که در مرحله </a:t>
            </a:r>
            <a:r>
              <a:rPr lang="fa-IR" sz="2000" dirty="0">
                <a:cs typeface="B Lotus" pitchFamily="2" charset="-78"/>
              </a:rPr>
              <a:t>۳</a:t>
            </a:r>
            <a:r>
              <a:rPr lang="ar-SA" sz="2000" dirty="0">
                <a:cs typeface="B Lotus" pitchFamily="2" charset="-78"/>
              </a:rPr>
              <a:t> به دست آمده‌اند باید بیشتر برای شناسایی رویکردهای معماری مناسب‌تر به تفصیل شرح داده شوند. </a:t>
            </a:r>
            <a:r>
              <a:rPr lang="en-US" sz="17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شناسایی </a:t>
            </a:r>
            <a:r>
              <a:rPr lang="ar-SA" sz="2000" dirty="0">
                <a:cs typeface="B Lotus" pitchFamily="2" charset="-78"/>
              </a:rPr>
              <a:t>رویکردهای معماری قبل از به دست آوردن ویژگی‌های کیفی و سناریوها را پیشنهاد می‌کند. </a:t>
            </a:r>
            <a:endParaRPr lang="en-US" sz="2000" dirty="0">
              <a:cs typeface="B Lotus" pitchFamily="2" charset="-78"/>
            </a:endParaRPr>
          </a:p>
          <a:p>
            <a:pPr marL="109728" indent="0" algn="just" rtl="1">
              <a:buNone/>
            </a:pPr>
            <a:r>
              <a:rPr lang="ar-SA" sz="1800" b="1" dirty="0"/>
              <a:t>اصلاحات</a:t>
            </a:r>
            <a:endParaRPr lang="en-US" sz="1800" dirty="0"/>
          </a:p>
          <a:p>
            <a:pPr marL="109728" indent="0" algn="just" rtl="1">
              <a:buNone/>
            </a:pPr>
            <a:r>
              <a:rPr lang="en-US" sz="2200" dirty="0">
                <a:cs typeface="B Lotus" pitchFamily="2" charset="-78"/>
              </a:rPr>
              <a:t>    </a:t>
            </a:r>
            <a:r>
              <a:rPr lang="ar-SA" sz="2200" dirty="0">
                <a:cs typeface="B Lotus" pitchFamily="2" charset="-78"/>
              </a:rPr>
              <a:t>این مقاله پیشنهاد می‌کند که این مرحله بعد از مرحله </a:t>
            </a:r>
            <a:r>
              <a:rPr lang="fa-IR" sz="2200" dirty="0">
                <a:cs typeface="B Lotus" pitchFamily="2" charset="-78"/>
              </a:rPr>
              <a:t>۵</a:t>
            </a:r>
            <a:r>
              <a:rPr lang="ar-SA" sz="2200" dirty="0">
                <a:cs typeface="B Lotus" pitchFamily="2" charset="-78"/>
              </a:rPr>
              <a:t> اجرا شود زیرا ایجاد یک درخت کاربردی ویژگی کیفیت به اصلاح بهتر و جزئیات الزامات مشترکی که </a:t>
            </a:r>
            <a:r>
              <a:rPr lang="en-US" sz="1700" dirty="0">
                <a:latin typeface="Times New Roman" pitchFamily="18" charset="0"/>
                <a:cs typeface="Times New Roman" pitchFamily="18" charset="0"/>
              </a:rPr>
              <a:t>SRA</a:t>
            </a:r>
            <a:r>
              <a:rPr lang="ar-SA" sz="2200" dirty="0">
                <a:cs typeface="B Lotus" pitchFamily="2" charset="-78"/>
              </a:rPr>
              <a:t> باید ارائه دهد کمک می‌کند، که منجر به رویکردهای معماری بهتر می‌شود. </a:t>
            </a:r>
            <a:r>
              <a:rPr lang="en-US" sz="22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63</a:t>
            </a:fld>
            <a:endParaRPr lang="en-US" dirty="0"/>
          </a:p>
        </p:txBody>
      </p:sp>
      <p:sp>
        <p:nvSpPr>
          <p:cNvPr id="4" name="Title 3"/>
          <p:cNvSpPr>
            <a:spLocks noGrp="1"/>
          </p:cNvSpPr>
          <p:nvPr>
            <p:ph type="title"/>
          </p:nvPr>
        </p:nvSpPr>
        <p:spPr>
          <a:xfrm>
            <a:off x="3347864" y="1421904"/>
            <a:ext cx="5338936" cy="638944"/>
          </a:xfrm>
        </p:spPr>
        <p:txBody>
          <a:bodyPr>
            <a:normAutofit/>
          </a:bodyPr>
          <a:lstStyle/>
          <a:p>
            <a:pPr algn="just" rtl="1"/>
            <a:r>
              <a:rPr lang="ar-SA" sz="2400" dirty="0">
                <a:effectLst/>
              </a:rPr>
              <a:t>4.4.4  مرحله </a:t>
            </a:r>
            <a:r>
              <a:rPr lang="fa-IR" sz="2400" dirty="0">
                <a:effectLst/>
              </a:rPr>
              <a:t>۴: </a:t>
            </a:r>
            <a:r>
              <a:rPr lang="ar-SA" sz="2400" dirty="0">
                <a:effectLst/>
              </a:rPr>
              <a:t>شناسایی رویکردهای معماری </a:t>
            </a:r>
            <a:endParaRPr lang="en-US" sz="2400" dirty="0">
              <a:effectLst/>
            </a:endParaRPr>
          </a:p>
        </p:txBody>
      </p:sp>
    </p:spTree>
    <p:extLst>
      <p:ext uri="{BB962C8B-B14F-4D97-AF65-F5344CB8AC3E}">
        <p14:creationId xmlns:p14="http://schemas.microsoft.com/office/powerpoint/2010/main" val="13585594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lnSpcReduction="10000"/>
          </a:bodyPr>
          <a:lstStyle/>
          <a:p>
            <a:pPr marL="109728" indent="0" algn="just" rtl="1">
              <a:buNone/>
            </a:pPr>
            <a:r>
              <a:rPr lang="ar-SA" sz="1800" b="1" dirty="0"/>
              <a:t>خلاصه </a:t>
            </a:r>
            <a:r>
              <a:rPr lang="en-US" sz="1600" b="1" dirty="0">
                <a:latin typeface="Times New Roman" pitchFamily="18" charset="0"/>
                <a:cs typeface="Times New Roman" pitchFamily="18" charset="0"/>
              </a:rPr>
              <a:t>ATAM </a:t>
            </a:r>
            <a:endParaRPr lang="en-US" sz="1600" dirty="0">
              <a:latin typeface="Times New Roman" pitchFamily="18" charset="0"/>
              <a:cs typeface="Times New Roman" pitchFamily="18" charset="0"/>
            </a:endParaRPr>
          </a:p>
          <a:p>
            <a:pPr marL="109728" indent="0" algn="just" rtl="1">
              <a:lnSpc>
                <a:spcPct val="150000"/>
              </a:lnSpc>
              <a:buNone/>
            </a:pPr>
            <a:r>
              <a:rPr lang="fa-IR" sz="2000" dirty="0" smtClean="0">
                <a:cs typeface="B Lotus" pitchFamily="2" charset="-78"/>
              </a:rPr>
              <a:t> </a:t>
            </a:r>
            <a:r>
              <a:rPr lang="ar-SA" sz="2000" dirty="0" smtClean="0">
                <a:cs typeface="B Lotus" pitchFamily="2" charset="-78"/>
              </a:rPr>
              <a:t>    </a:t>
            </a:r>
            <a:r>
              <a:rPr lang="ar-SA" sz="2000" dirty="0">
                <a:cs typeface="B Lotus" pitchFamily="2" charset="-78"/>
              </a:rPr>
              <a:t>این مرحله در مورد شناسایی ویژگی‌های کیفی و سناریوها برای تولید یک درخت مطلوبیت ویژگی </a:t>
            </a:r>
            <a:r>
              <a:rPr lang="ar-SA" sz="2000" dirty="0" smtClean="0">
                <a:cs typeface="B Lotus" pitchFamily="2" charset="-78"/>
              </a:rPr>
              <a:t>کیفیت</a:t>
            </a:r>
            <a:r>
              <a:rPr lang="fa-IR" sz="2000" dirty="0" smtClean="0">
                <a:cs typeface="B Lotus" pitchFamily="2" charset="-78"/>
              </a:rPr>
              <a:t> </a:t>
            </a:r>
            <a:r>
              <a:rPr lang="ar-SA" sz="2000" dirty="0">
                <a:cs typeface="B Lotus" pitchFamily="2" charset="-78"/>
              </a:rPr>
              <a:t>است. ویژگی‌های کیفی و سناریوها در بخش­های قبل تعریف شده‌اند. درخت کاربردی یک نمودار درختی است که ویژگی‌های کیفی را به جزئیات ظریف تقسیم می‌کند تا زمانی که به یک سناریو برسد که معماری باید آن را پوشش دهد</a:t>
            </a:r>
            <a:r>
              <a:rPr lang="en-US" sz="1600" dirty="0">
                <a:latin typeface="Times New Roman" pitchFamily="18" charset="0"/>
                <a:cs typeface="Times New Roman" pitchFamily="18" charset="0"/>
              </a:rPr>
              <a:t>[KKC00]</a:t>
            </a:r>
            <a:r>
              <a:rPr lang="fa-IR" sz="1600" dirty="0">
                <a:latin typeface="Times New Roman" pitchFamily="18" charset="0"/>
                <a:cs typeface="Times New Roman" pitchFamily="18" charset="0"/>
              </a:rPr>
              <a:t>‏</a:t>
            </a:r>
            <a:r>
              <a:rPr lang="ar-SA" sz="2000" dirty="0">
                <a:cs typeface="B Lotus" pitchFamily="2" charset="-78"/>
              </a:rPr>
              <a:t>. این سناریوها با توجه به اهمیت آن‌ها و سهولت دستیابی به آن‌ها اولویت‌بندی می‌شوند</a:t>
            </a:r>
            <a:r>
              <a:rPr lang="en-US" sz="1600" dirty="0">
                <a:latin typeface="Times New Roman" pitchFamily="18" charset="0"/>
                <a:cs typeface="Times New Roman" pitchFamily="18" charset="0"/>
              </a:rPr>
              <a:t>[KKC00]</a:t>
            </a:r>
            <a:r>
              <a:rPr lang="fa-IR" sz="1600" dirty="0">
                <a:latin typeface="Times New Roman" pitchFamily="18" charset="0"/>
                <a:cs typeface="Times New Roman" pitchFamily="18" charset="0"/>
              </a:rPr>
              <a:t>‏</a:t>
            </a:r>
            <a:r>
              <a:rPr lang="fa-IR" sz="2000" dirty="0">
                <a:cs typeface="B Lotus" pitchFamily="2" charset="-78"/>
              </a:rPr>
              <a:t>.</a:t>
            </a:r>
            <a:r>
              <a:rPr lang="ar-SA" sz="2000" dirty="0">
                <a:cs typeface="B Lotus" pitchFamily="2" charset="-78"/>
              </a:rPr>
              <a:t> درخت سودمندی برای راهنمایی تیم در طول تجزیه و تحلیل زمانی که خطرات، معاملات و نقاط حساسیت باید ثبت شوند، مورد استفاده قرار می‌گیرد</a:t>
            </a:r>
            <a:r>
              <a:rPr lang="en-US" sz="1600" dirty="0">
                <a:latin typeface="Times New Roman" pitchFamily="18" charset="0"/>
                <a:cs typeface="Times New Roman" pitchFamily="18" charset="0"/>
              </a:rPr>
              <a:t>[KKC00]</a:t>
            </a:r>
            <a:r>
              <a:rPr lang="fa-IR" sz="1600" dirty="0">
                <a:latin typeface="Times New Roman" pitchFamily="18" charset="0"/>
                <a:cs typeface="Times New Roman" pitchFamily="18" charset="0"/>
              </a:rPr>
              <a:t>‏</a:t>
            </a:r>
            <a:r>
              <a:rPr lang="ar-SA" sz="1600" dirty="0">
                <a:latin typeface="Times New Roman" pitchFamily="18" charset="0"/>
                <a:cs typeface="Times New Roman" pitchFamily="18" charset="0"/>
              </a:rPr>
              <a:t>.</a:t>
            </a:r>
            <a:r>
              <a:rPr lang="ar-SA" sz="2000" dirty="0">
                <a:cs typeface="B Lotus" pitchFamily="2" charset="-78"/>
              </a:rPr>
              <a:t> فهرستی از اکثر ویژگی‌های کیفی مورد استفاده در استاندارد </a:t>
            </a:r>
            <a:r>
              <a:rPr lang="en-US" sz="1600" dirty="0" smtClean="0">
                <a:latin typeface="Times New Roman" pitchFamily="18" charset="0"/>
                <a:cs typeface="Times New Roman" pitchFamily="18" charset="0"/>
              </a:rPr>
              <a:t>ISO</a:t>
            </a:r>
            <a:r>
              <a:rPr lang="en-US" sz="2000" dirty="0" smtClean="0">
                <a:cs typeface="B Lotus" pitchFamily="2" charset="-78"/>
              </a:rPr>
              <a:t>/</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ISO11]IEC 25010 </a:t>
            </a:r>
            <a:r>
              <a:rPr lang="ar-SA" sz="2000" dirty="0">
                <a:cs typeface="B Lotus" pitchFamily="2" charset="-78"/>
              </a:rPr>
              <a:t>و در مقاله­ی آروانیتوو و </a:t>
            </a:r>
            <a:r>
              <a:rPr lang="ar-SA" sz="2000" dirty="0" smtClean="0">
                <a:cs typeface="B Lotus" pitchFamily="2" charset="-78"/>
              </a:rPr>
              <a:t>همکاران</a:t>
            </a:r>
            <a:r>
              <a:rPr lang="fa-IR" sz="2000" dirty="0" smtClean="0">
                <a:cs typeface="B Lotus" pitchFamily="2" charset="-78"/>
              </a:rPr>
              <a:t> </a:t>
            </a:r>
            <a:r>
              <a:rPr lang="fa-IR" sz="2000" dirty="0">
                <a:cs typeface="B Lotus" pitchFamily="2" charset="-78"/>
              </a:rPr>
              <a:t>‏</a:t>
            </a:r>
            <a:r>
              <a:rPr lang="ar-SA" sz="2000" dirty="0">
                <a:cs typeface="B Lotus" pitchFamily="2" charset="-78"/>
              </a:rPr>
              <a:t> موجود است</a:t>
            </a:r>
            <a:r>
              <a:rPr lang="en-US" sz="1600" dirty="0">
                <a:latin typeface="Times New Roman" pitchFamily="18" charset="0"/>
                <a:cs typeface="Times New Roman" pitchFamily="18" charset="0"/>
              </a:rPr>
              <a:t>[AAC+17]</a:t>
            </a:r>
            <a:r>
              <a:rPr lang="ar-SA" sz="1600" dirty="0">
                <a:latin typeface="Times New Roman" pitchFamily="18" charset="0"/>
                <a:cs typeface="Times New Roman" pitchFamily="18" charset="0"/>
              </a:rPr>
              <a:t>.</a:t>
            </a:r>
            <a:r>
              <a:rPr lang="ar-SA" sz="2000" dirty="0">
                <a:cs typeface="B Lotus" pitchFamily="2" charset="-78"/>
              </a:rPr>
              <a:t> از این لیست، ایده‌هایی در مورد اینکه چه ویژگی‌های کیفیتی باید در نظر گرفته شوند، استخراج می‌شود.</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64</a:t>
            </a:fld>
            <a:endParaRPr lang="en-US" dirty="0"/>
          </a:p>
        </p:txBody>
      </p:sp>
      <p:sp>
        <p:nvSpPr>
          <p:cNvPr id="4" name="Title 3"/>
          <p:cNvSpPr>
            <a:spLocks noGrp="1"/>
          </p:cNvSpPr>
          <p:nvPr>
            <p:ph type="title"/>
          </p:nvPr>
        </p:nvSpPr>
        <p:spPr>
          <a:xfrm>
            <a:off x="2339752" y="1421904"/>
            <a:ext cx="6347048" cy="638944"/>
          </a:xfrm>
        </p:spPr>
        <p:txBody>
          <a:bodyPr>
            <a:normAutofit fontScale="90000"/>
          </a:bodyPr>
          <a:lstStyle/>
          <a:p>
            <a:pPr algn="just" rtl="1"/>
            <a:r>
              <a:rPr lang="ar-SA" sz="2400" dirty="0">
                <a:effectLst/>
              </a:rPr>
              <a:t>5.4.4  مرحله </a:t>
            </a:r>
            <a:r>
              <a:rPr lang="fa-IR" sz="2400" dirty="0">
                <a:effectLst/>
              </a:rPr>
              <a:t>۵:</a:t>
            </a:r>
            <a:r>
              <a:rPr lang="ar-SA" sz="2400" dirty="0">
                <a:effectLst/>
              </a:rPr>
              <a:t> درخت کاربردی ویژگی کیفیت را تولید کنید. </a:t>
            </a:r>
            <a:r>
              <a:rPr lang="en-US" sz="2400" dirty="0">
                <a:effectLst/>
              </a:rPr>
              <a:t>​</a:t>
            </a:r>
          </a:p>
        </p:txBody>
      </p:sp>
    </p:spTree>
    <p:extLst>
      <p:ext uri="{BB962C8B-B14F-4D97-AF65-F5344CB8AC3E}">
        <p14:creationId xmlns:p14="http://schemas.microsoft.com/office/powerpoint/2010/main" val="25235912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a:bodyPr>
          <a:lstStyle/>
          <a:p>
            <a:pPr marL="109728" indent="0" algn="just" rtl="1">
              <a:lnSpc>
                <a:spcPct val="150000"/>
              </a:lnSpc>
              <a:buNone/>
            </a:pPr>
            <a:r>
              <a:rPr lang="ar-SA" sz="2000" dirty="0">
                <a:cs typeface="B Lotus" pitchFamily="2" charset="-78"/>
              </a:rPr>
              <a:t> برخی از ویژگی‌های کیفیت استاندارد عبارتند از: </a:t>
            </a:r>
            <a:endParaRPr lang="fa-IR" sz="2000" dirty="0" smtClean="0">
              <a:cs typeface="B Lotus" pitchFamily="2" charset="-78"/>
            </a:endParaRPr>
          </a:p>
          <a:p>
            <a:pPr marL="452628" indent="-342900" algn="just" rtl="1">
              <a:lnSpc>
                <a:spcPct val="150000"/>
              </a:lnSpc>
              <a:buFont typeface="+mj-lt"/>
              <a:buAutoNum type="arabicPeriod"/>
            </a:pPr>
            <a:r>
              <a:rPr lang="ar-SA" sz="2000" dirty="0">
                <a:latin typeface="Times New Roman" pitchFamily="18" charset="0"/>
                <a:cs typeface="B Lotus" pitchFamily="2" charset="-78"/>
              </a:rPr>
              <a:t>قابلیت نگهداری،  </a:t>
            </a:r>
            <a:endParaRPr lang="en-US" sz="2000" dirty="0">
              <a:latin typeface="Times New Roman" pitchFamily="18" charset="0"/>
              <a:cs typeface="B Lotus" pitchFamily="2" charset="-78"/>
            </a:endParaRPr>
          </a:p>
          <a:p>
            <a:pPr marL="452628" indent="-342900" algn="just" rtl="1">
              <a:lnSpc>
                <a:spcPct val="150000"/>
              </a:lnSpc>
              <a:buFont typeface="+mj-lt"/>
              <a:buAutoNum type="arabicPeriod"/>
            </a:pPr>
            <a:r>
              <a:rPr lang="ar-SA" sz="2000" dirty="0">
                <a:latin typeface="Times New Roman" pitchFamily="18" charset="0"/>
                <a:cs typeface="B Lotus" pitchFamily="2" charset="-78"/>
              </a:rPr>
              <a:t>قابلیت اصلاح، </a:t>
            </a:r>
            <a:endParaRPr lang="en-US" sz="2000" dirty="0">
              <a:latin typeface="Times New Roman" pitchFamily="18" charset="0"/>
              <a:cs typeface="B Lotus" pitchFamily="2" charset="-78"/>
            </a:endParaRPr>
          </a:p>
          <a:p>
            <a:pPr marL="452628" indent="-342900" algn="just" rtl="1">
              <a:lnSpc>
                <a:spcPct val="150000"/>
              </a:lnSpc>
              <a:buFont typeface="+mj-lt"/>
              <a:buAutoNum type="arabicPeriod"/>
            </a:pPr>
            <a:r>
              <a:rPr lang="ar-SA" sz="2000" dirty="0">
                <a:latin typeface="Times New Roman" pitchFamily="18" charset="0"/>
                <a:cs typeface="B Lotus" pitchFamily="2" charset="-78"/>
              </a:rPr>
              <a:t>پایداری، </a:t>
            </a:r>
            <a:endParaRPr lang="en-US" sz="2000" dirty="0">
              <a:latin typeface="Times New Roman" pitchFamily="18" charset="0"/>
              <a:cs typeface="B Lotus" pitchFamily="2" charset="-78"/>
            </a:endParaRPr>
          </a:p>
          <a:p>
            <a:pPr marL="452628" indent="-342900" algn="just" rtl="1">
              <a:lnSpc>
                <a:spcPct val="150000"/>
              </a:lnSpc>
              <a:buFont typeface="+mj-lt"/>
              <a:buAutoNum type="arabicPeriod"/>
            </a:pPr>
            <a:r>
              <a:rPr lang="ar-SA" sz="2000" dirty="0">
                <a:latin typeface="Times New Roman" pitchFamily="18" charset="0"/>
                <a:cs typeface="B Lotus" pitchFamily="2" charset="-78"/>
              </a:rPr>
              <a:t>قابلیت تحلیل، </a:t>
            </a:r>
            <a:endParaRPr lang="en-US" sz="2000" dirty="0">
              <a:latin typeface="Times New Roman" pitchFamily="18" charset="0"/>
              <a:cs typeface="B Lotus" pitchFamily="2" charset="-78"/>
            </a:endParaRPr>
          </a:p>
          <a:p>
            <a:pPr marL="452628" indent="-342900" algn="just" rtl="1">
              <a:lnSpc>
                <a:spcPct val="150000"/>
              </a:lnSpc>
              <a:buFont typeface="+mj-lt"/>
              <a:buAutoNum type="arabicPeriod"/>
            </a:pPr>
            <a:r>
              <a:rPr lang="ar-SA" sz="2000" dirty="0">
                <a:latin typeface="Times New Roman" pitchFamily="18" charset="0"/>
                <a:cs typeface="B Lotus" pitchFamily="2" charset="-78"/>
              </a:rPr>
              <a:t> قابلیت تغییر، </a:t>
            </a:r>
            <a:endParaRPr lang="en-US" sz="2000" dirty="0">
              <a:latin typeface="Times New Roman" pitchFamily="18" charset="0"/>
              <a:cs typeface="B Lotus" pitchFamily="2" charset="-78"/>
            </a:endParaRPr>
          </a:p>
          <a:p>
            <a:pPr marL="452628" indent="-342900" algn="just" rtl="1">
              <a:lnSpc>
                <a:spcPct val="150000"/>
              </a:lnSpc>
              <a:buFont typeface="+mj-lt"/>
              <a:buAutoNum type="arabicPeriod"/>
            </a:pPr>
            <a:r>
              <a:rPr lang="ar-SA" sz="2000" dirty="0">
                <a:latin typeface="Times New Roman" pitchFamily="18" charset="0"/>
                <a:cs typeface="B Lotus" pitchFamily="2" charset="-78"/>
              </a:rPr>
              <a:t>قابلیت استفاده </a:t>
            </a:r>
            <a:r>
              <a:rPr lang="ar-SA" sz="2000" dirty="0" smtClean="0">
                <a:latin typeface="Times New Roman" pitchFamily="18" charset="0"/>
                <a:cs typeface="B Lotus" pitchFamily="2" charset="-78"/>
              </a:rPr>
              <a:t>مجدد</a:t>
            </a:r>
            <a:r>
              <a:rPr lang="fa-IR" sz="2000" dirty="0" smtClean="0">
                <a:latin typeface="Times New Roman" pitchFamily="18" charset="0"/>
                <a:cs typeface="B Lotus" pitchFamily="2" charset="-78"/>
              </a:rPr>
              <a:t>،</a:t>
            </a:r>
          </a:p>
          <a:p>
            <a:pPr marL="452628" indent="-342900" algn="just" rtl="1">
              <a:lnSpc>
                <a:spcPct val="150000"/>
              </a:lnSpc>
              <a:buFont typeface="+mj-lt"/>
              <a:buAutoNum type="arabicPeriod"/>
            </a:pPr>
            <a:r>
              <a:rPr lang="ar-SA" sz="2000" dirty="0">
                <a:cs typeface="B Lotus" pitchFamily="2" charset="-78"/>
              </a:rPr>
              <a:t>قابلیت درک </a:t>
            </a:r>
            <a:r>
              <a:rPr lang="en-US" sz="2000" dirty="0">
                <a:cs typeface="B Lotus" pitchFamily="2" charset="-78"/>
              </a:rPr>
              <a:t>[ISO11]</a:t>
            </a:r>
            <a:r>
              <a:rPr lang="fa-IR" sz="2000" dirty="0">
                <a:cs typeface="B Lotus" pitchFamily="2" charset="-78"/>
              </a:rPr>
              <a:t>. </a:t>
            </a:r>
            <a:r>
              <a:rPr lang="en-US" sz="2000" dirty="0" smtClean="0">
                <a:cs typeface="B Lotus" pitchFamily="2" charset="-78"/>
              </a:rPr>
              <a:t>​</a:t>
            </a:r>
            <a:endParaRPr lang="en-US" sz="20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65</a:t>
            </a:fld>
            <a:endParaRPr lang="en-US" dirty="0"/>
          </a:p>
        </p:txBody>
      </p:sp>
      <p:sp>
        <p:nvSpPr>
          <p:cNvPr id="4" name="Title 3"/>
          <p:cNvSpPr>
            <a:spLocks noGrp="1"/>
          </p:cNvSpPr>
          <p:nvPr>
            <p:ph type="title"/>
          </p:nvPr>
        </p:nvSpPr>
        <p:spPr>
          <a:xfrm>
            <a:off x="2339752" y="1421904"/>
            <a:ext cx="6347048" cy="638944"/>
          </a:xfrm>
        </p:spPr>
        <p:txBody>
          <a:bodyPr>
            <a:normAutofit fontScale="90000"/>
          </a:bodyPr>
          <a:lstStyle/>
          <a:p>
            <a:pPr algn="just" rtl="1"/>
            <a:r>
              <a:rPr lang="ar-SA" sz="2400" dirty="0">
                <a:effectLst/>
              </a:rPr>
              <a:t>5.4.4  مرحله </a:t>
            </a:r>
            <a:r>
              <a:rPr lang="fa-IR" sz="2400" dirty="0">
                <a:effectLst/>
              </a:rPr>
              <a:t>۵:</a:t>
            </a:r>
            <a:r>
              <a:rPr lang="ar-SA" sz="2400" dirty="0">
                <a:effectLst/>
              </a:rPr>
              <a:t> درخت کاربردی ویژگی کیفیت را تولید کنید. </a:t>
            </a:r>
            <a:r>
              <a:rPr lang="en-US" sz="2400" dirty="0">
                <a:effectLst/>
              </a:rPr>
              <a:t>​</a:t>
            </a:r>
          </a:p>
        </p:txBody>
      </p:sp>
    </p:spTree>
    <p:extLst>
      <p:ext uri="{BB962C8B-B14F-4D97-AF65-F5344CB8AC3E}">
        <p14:creationId xmlns:p14="http://schemas.microsoft.com/office/powerpoint/2010/main" val="2761350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a:bodyPr>
          <a:lstStyle/>
          <a:p>
            <a:pPr marL="109728" indent="0" algn="just" rtl="1">
              <a:buNone/>
            </a:pPr>
            <a:r>
              <a:rPr lang="ar-SA" sz="1800" b="1" dirty="0"/>
              <a:t>بحث </a:t>
            </a:r>
            <a:endParaRPr lang="en-US" sz="1800" dirty="0"/>
          </a:p>
          <a:p>
            <a:pPr marL="109728" indent="0" algn="just" rtl="1">
              <a:buNone/>
            </a:pPr>
            <a:r>
              <a:rPr lang="en-US" sz="2000" dirty="0" smtClean="0">
                <a:cs typeface="B Lotus" pitchFamily="2" charset="-78"/>
              </a:rPr>
              <a:t>    </a:t>
            </a:r>
            <a:r>
              <a:rPr lang="ar-SA" sz="2000" dirty="0" smtClean="0">
                <a:cs typeface="B Lotus" pitchFamily="2" charset="-78"/>
              </a:rPr>
              <a:t>همانطور که قبلا ذکر شد، شناسایی سناریوهای مشترک عمومی برای یک دامنه دشوار است. آنجلو و همکاران</a:t>
            </a:r>
            <a:r>
              <a:rPr lang="fa-IR" sz="2000" dirty="0" smtClean="0">
                <a:cs typeface="B Lotus" pitchFamily="2" charset="-78"/>
              </a:rPr>
              <a:t> </a:t>
            </a:r>
            <a:r>
              <a:rPr lang="en-US" sz="1600" dirty="0" smtClean="0">
                <a:cs typeface="B Lotus" pitchFamily="2" charset="-78"/>
              </a:rPr>
              <a:t>[</a:t>
            </a:r>
            <a:r>
              <a:rPr lang="en-US" sz="1600" dirty="0" smtClean="0">
                <a:latin typeface="Times New Roman" pitchFamily="18" charset="0"/>
                <a:cs typeface="Times New Roman" pitchFamily="18" charset="0"/>
              </a:rPr>
              <a:t>ATG14</a:t>
            </a:r>
            <a:r>
              <a:rPr lang="en-US" sz="1600" dirty="0" smtClean="0">
                <a:cs typeface="B Lotus" pitchFamily="2" charset="-78"/>
              </a:rPr>
              <a:t>]</a:t>
            </a:r>
            <a:r>
              <a:rPr lang="fa-IR" sz="1600" dirty="0" smtClean="0">
                <a:cs typeface="B Lotus" pitchFamily="2" charset="-78"/>
              </a:rPr>
              <a:t>‏</a:t>
            </a:r>
            <a:r>
              <a:rPr lang="ar-SA" sz="2000" dirty="0" smtClean="0">
                <a:cs typeface="B Lotus" pitchFamily="2" charset="-78"/>
              </a:rPr>
              <a:t> با شناسایی زمینه‌های مختلف</a:t>
            </a:r>
            <a:r>
              <a:rPr lang="fa-IR" sz="2000" dirty="0" smtClean="0">
                <a:cs typeface="B Lotus" pitchFamily="2" charset="-78"/>
              </a:rPr>
              <a:t> که </a:t>
            </a:r>
            <a:r>
              <a:rPr lang="en-US" sz="1600" dirty="0" smtClean="0">
                <a:latin typeface="Times New Roman" pitchFamily="18" charset="0"/>
                <a:cs typeface="Times New Roman" pitchFamily="18" charset="0"/>
              </a:rPr>
              <a:t>SRA</a:t>
            </a:r>
            <a:r>
              <a:rPr lang="en-US" sz="2000" dirty="0" smtClean="0">
                <a:cs typeface="B Lotus" pitchFamily="2" charset="-78"/>
              </a:rPr>
              <a:t> </a:t>
            </a:r>
            <a:r>
              <a:rPr lang="fa-IR" sz="2000" dirty="0" smtClean="0">
                <a:cs typeface="B Lotus" pitchFamily="2" charset="-78"/>
              </a:rPr>
              <a:t>میتواند</a:t>
            </a:r>
            <a:r>
              <a:rPr lang="ar-SA" sz="2000" dirty="0" smtClean="0">
                <a:cs typeface="B Lotus" pitchFamily="2" charset="-78"/>
              </a:rPr>
              <a:t>، راه حلی را برای این مشکل پیشنهاد می‌کنند که در آن یک درخت منفعت</a:t>
            </a:r>
            <a:r>
              <a:rPr lang="fa-IR" sz="2000" dirty="0" smtClean="0">
                <a:cs typeface="B Lotus" pitchFamily="2" charset="-78"/>
              </a:rPr>
              <a:t> </a:t>
            </a:r>
            <a:r>
              <a:rPr lang="ar-SA" sz="2000" dirty="0">
                <a:cs typeface="B Lotus" pitchFamily="2" charset="-78"/>
              </a:rPr>
              <a:t>برای هر زمینه از ذینفعان مختلف در چندین سازمان به دست می‌آید</a:t>
            </a:r>
            <a:r>
              <a:rPr lang="ar-SA" sz="1600" dirty="0">
                <a:latin typeface="Times New Roman" pitchFamily="18" charset="0"/>
                <a:cs typeface="Times New Roman" pitchFamily="18" charset="0"/>
              </a:rPr>
              <a:t> </a:t>
            </a:r>
            <a:r>
              <a:rPr lang="en-US" sz="1600" dirty="0">
                <a:latin typeface="Times New Roman" pitchFamily="18" charset="0"/>
                <a:cs typeface="Times New Roman" pitchFamily="18" charset="0"/>
              </a:rPr>
              <a:t>[ATG14]</a:t>
            </a:r>
            <a:r>
              <a:rPr lang="fa-IR" sz="2000" dirty="0">
                <a:cs typeface="B Lotus" pitchFamily="2" charset="-78"/>
              </a:rPr>
              <a:t>.</a:t>
            </a:r>
            <a:r>
              <a:rPr lang="ar-SA" sz="2000" dirty="0">
                <a:cs typeface="B Lotus" pitchFamily="2" charset="-78"/>
              </a:rPr>
              <a:t> در نهایت، درخت­های منفعت با هم ادغام می‌شوند تا ویژگی‌های کیفیت مشترک و سناریوها را برای </a:t>
            </a:r>
            <a:r>
              <a:rPr lang="en-US" sz="16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به دست آورند</a:t>
            </a:r>
            <a:r>
              <a:rPr lang="en-US" sz="1600" dirty="0">
                <a:latin typeface="Times New Roman" pitchFamily="18" charset="0"/>
                <a:cs typeface="Times New Roman" pitchFamily="18" charset="0"/>
              </a:rPr>
              <a:t>[ATG14]</a:t>
            </a:r>
            <a:r>
              <a:rPr lang="fa-IR" sz="1600" dirty="0">
                <a:latin typeface="Times New Roman" pitchFamily="18" charset="0"/>
                <a:cs typeface="Times New Roman" pitchFamily="18" charset="0"/>
              </a:rPr>
              <a:t>‏</a:t>
            </a:r>
            <a:r>
              <a:rPr lang="ar-SA" sz="2000" dirty="0">
                <a:cs typeface="B Lotus" pitchFamily="2" charset="-78"/>
              </a:rPr>
              <a:t>. این رویکرد وقت گیر است و باعث می‌شود تعداد ذینفعان زیاد شود، همچنین، این رویکرد فرض می‌کند که </a:t>
            </a:r>
            <a:r>
              <a:rPr lang="en-US" sz="16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برای چندین سازمان به کار گرفته خواهد شد، ولی همیشه این گونه نیست</a:t>
            </a:r>
            <a:r>
              <a:rPr lang="ar-SA" sz="2000" dirty="0" smtClean="0">
                <a:cs typeface="B Lotus" pitchFamily="2" charset="-78"/>
              </a:rPr>
              <a:t>.</a:t>
            </a:r>
            <a:endParaRPr lang="fa-IR" sz="2000" dirty="0" smtClean="0">
              <a:cs typeface="B Lotus" pitchFamily="2" charset="-78"/>
            </a:endParaRPr>
          </a:p>
          <a:p>
            <a:pPr marL="109728" indent="0" algn="just" rtl="1">
              <a:buNone/>
            </a:pPr>
            <a:r>
              <a:rPr lang="ar-SA" sz="1800" dirty="0">
                <a:cs typeface="B Lotus" pitchFamily="2" charset="-78"/>
              </a:rPr>
              <a:t> علاوه بر این، </a:t>
            </a:r>
            <a:r>
              <a:rPr lang="en-US" sz="1600" dirty="0">
                <a:latin typeface="Times New Roman" pitchFamily="18" charset="0"/>
                <a:cs typeface="Times New Roman" pitchFamily="18" charset="0"/>
              </a:rPr>
              <a:t>ATAM</a:t>
            </a:r>
            <a:r>
              <a:rPr lang="en-US" sz="1800" dirty="0">
                <a:cs typeface="B Lotus" pitchFamily="2" charset="-78"/>
              </a:rPr>
              <a:t> </a:t>
            </a:r>
            <a:r>
              <a:rPr lang="ar-SA" sz="1800" dirty="0">
                <a:cs typeface="B Lotus" pitchFamily="2" charset="-78"/>
              </a:rPr>
              <a:t>پیشنهاد می‌کند که معمار ابتدا درخت منفعت را تولید می‌کند. سپس این سناریوها در مرحله </a:t>
            </a:r>
            <a:r>
              <a:rPr lang="fa-IR" sz="1800" dirty="0">
                <a:cs typeface="B Lotus" pitchFamily="2" charset="-78"/>
              </a:rPr>
              <a:t>۷</a:t>
            </a:r>
            <a:r>
              <a:rPr lang="ar-SA" sz="1800" dirty="0">
                <a:cs typeface="B Lotus" pitchFamily="2" charset="-78"/>
              </a:rPr>
              <a:t> با سایر ذینفعان برای به دست آوردن و اولویت‌بندی سناریوهای بیشتر در یک فرآیند طوفان </a:t>
            </a:r>
            <a:r>
              <a:rPr lang="ar-SA" sz="1800" dirty="0" smtClean="0">
                <a:cs typeface="B Lotus" pitchFamily="2" charset="-78"/>
              </a:rPr>
              <a:t>فکری</a:t>
            </a:r>
            <a:r>
              <a:rPr lang="fa-IR" sz="1800" dirty="0" smtClean="0">
                <a:cs typeface="B Lotus" pitchFamily="2" charset="-78"/>
              </a:rPr>
              <a:t> </a:t>
            </a:r>
            <a:r>
              <a:rPr lang="ar-SA" sz="1800" dirty="0">
                <a:cs typeface="B Lotus" pitchFamily="2" charset="-78"/>
              </a:rPr>
              <a:t>قرار می‌گیرند. سپس درخت منفعت از تمام منابع مختلف به روز رسانی می‌شود</a:t>
            </a:r>
            <a:r>
              <a:rPr lang="en-US" sz="1600" dirty="0">
                <a:latin typeface="Times New Roman" pitchFamily="18" charset="0"/>
                <a:cs typeface="Times New Roman" pitchFamily="18" charset="0"/>
              </a:rPr>
              <a:t>[KKC00]</a:t>
            </a:r>
            <a:r>
              <a:rPr lang="fa-IR" sz="1800" dirty="0">
                <a:cs typeface="B Lotus" pitchFamily="2" charset="-78"/>
              </a:rPr>
              <a:t>‏</a:t>
            </a:r>
            <a:r>
              <a:rPr lang="ar-SA" sz="1800" dirty="0">
                <a:cs typeface="B Lotus" pitchFamily="2" charset="-78"/>
              </a:rPr>
              <a:t>. برای ارزیابی </a:t>
            </a:r>
            <a:r>
              <a:rPr lang="en-US" sz="1600" dirty="0">
                <a:latin typeface="Times New Roman" pitchFamily="18" charset="0"/>
                <a:cs typeface="Times New Roman" pitchFamily="18" charset="0"/>
              </a:rPr>
              <a:t>SRA</a:t>
            </a:r>
            <a:r>
              <a:rPr lang="ar-SA" sz="1800" dirty="0">
                <a:cs typeface="B Lotus" pitchFamily="2" charset="-78"/>
              </a:rPr>
              <a:t>ها، ممکن است معمار با مشکلاتی در ایجاد یک درخت کاربردی به دلیل طیف گسترده‌ای از زمینه‌ها که یک دامنه می‌تواند پوشش دهد، مواجه گردد. از سوی دیگر، متخصصان حوزه، دیدگاه روشن تری در مورد آنچه که باید در این حوزه گنجانده شود، دارند. </a:t>
            </a:r>
            <a:r>
              <a:rPr lang="en-US" sz="1800" dirty="0" smtClean="0">
                <a:cs typeface="B Lotus" pitchFamily="2" charset="-78"/>
              </a:rPr>
              <a:t>​</a:t>
            </a:r>
            <a:endParaRPr lang="en-US" sz="1800" dirty="0">
              <a:cs typeface="B Lotus" pitchFamily="2" charset="-78"/>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66</a:t>
            </a:fld>
            <a:endParaRPr lang="en-US" dirty="0"/>
          </a:p>
        </p:txBody>
      </p:sp>
      <p:sp>
        <p:nvSpPr>
          <p:cNvPr id="4" name="Title 3"/>
          <p:cNvSpPr>
            <a:spLocks noGrp="1"/>
          </p:cNvSpPr>
          <p:nvPr>
            <p:ph type="title"/>
          </p:nvPr>
        </p:nvSpPr>
        <p:spPr>
          <a:xfrm>
            <a:off x="2339752" y="1421904"/>
            <a:ext cx="6347048" cy="638944"/>
          </a:xfrm>
        </p:spPr>
        <p:txBody>
          <a:bodyPr>
            <a:normAutofit fontScale="90000"/>
          </a:bodyPr>
          <a:lstStyle/>
          <a:p>
            <a:pPr algn="just" rtl="1"/>
            <a:r>
              <a:rPr lang="ar-SA" sz="2400" dirty="0">
                <a:effectLst/>
              </a:rPr>
              <a:t>5.4.4  مرحله </a:t>
            </a:r>
            <a:r>
              <a:rPr lang="fa-IR" sz="2400" dirty="0">
                <a:effectLst/>
              </a:rPr>
              <a:t>۵:</a:t>
            </a:r>
            <a:r>
              <a:rPr lang="ar-SA" sz="2400" dirty="0">
                <a:effectLst/>
              </a:rPr>
              <a:t> درخت کاربردی ویژگی کیفیت را تولید کنید. </a:t>
            </a:r>
            <a:r>
              <a:rPr lang="en-US" sz="2400" dirty="0">
                <a:effectLst/>
              </a:rPr>
              <a:t>​</a:t>
            </a:r>
          </a:p>
        </p:txBody>
      </p:sp>
    </p:spTree>
    <p:extLst>
      <p:ext uri="{BB962C8B-B14F-4D97-AF65-F5344CB8AC3E}">
        <p14:creationId xmlns:p14="http://schemas.microsoft.com/office/powerpoint/2010/main" val="26271860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lnSpcReduction="10000"/>
          </a:bodyPr>
          <a:lstStyle/>
          <a:p>
            <a:pPr marL="109728" indent="0" algn="just" rtl="1">
              <a:buNone/>
            </a:pPr>
            <a:r>
              <a:rPr lang="ar-SA" sz="1800" b="1" dirty="0"/>
              <a:t>اصلاحات</a:t>
            </a:r>
            <a:endParaRPr lang="en-US" sz="1800" dirty="0"/>
          </a:p>
          <a:p>
            <a:pPr marL="109728" indent="0" algn="just" rtl="1">
              <a:lnSpc>
                <a:spcPct val="150000"/>
              </a:lnSpc>
              <a:buNone/>
            </a:pPr>
            <a:r>
              <a:rPr lang="ar-SA" sz="1800" dirty="0">
                <a:cs typeface="B Lotus" pitchFamily="2" charset="-78"/>
              </a:rPr>
              <a:t>    تجزیه و تحلیل معماری نرم‌افزار برای تکامل و قابلیت استفاده مجدد (‏</a:t>
            </a:r>
            <a:r>
              <a:rPr lang="en-US" sz="1600" dirty="0">
                <a:latin typeface="Times New Roman" pitchFamily="18" charset="0"/>
                <a:cs typeface="Times New Roman" pitchFamily="18" charset="0"/>
              </a:rPr>
              <a:t>SAAMER</a:t>
            </a:r>
            <a:r>
              <a:rPr lang="ar-SA" sz="1800" dirty="0">
                <a:cs typeface="B Lotus" pitchFamily="2" charset="-78"/>
              </a:rPr>
              <a:t>)‏، سناریوهایی را براساس اهدافی که از سهامداران گرفته شده‌اند، تولید می‌کند</a:t>
            </a:r>
            <a:r>
              <a:rPr lang="en-US" sz="1600" dirty="0">
                <a:latin typeface="Times New Roman" pitchFamily="18" charset="0"/>
                <a:cs typeface="Times New Roman" pitchFamily="18" charset="0"/>
              </a:rPr>
              <a:t>[LBK97]</a:t>
            </a:r>
            <a:r>
              <a:rPr lang="ar-SA" sz="1800" dirty="0">
                <a:cs typeface="B Lotus" pitchFamily="2" charset="-78"/>
              </a:rPr>
              <a:t>. سناریوها تا زمانی ایجاد می‌شوند که متخصصان دامنه و سهامداران متقاعد شوند که سناریوها به خوبی اهداف را پوشش می‌دهند</a:t>
            </a:r>
            <a:r>
              <a:rPr lang="en-US" sz="1600" dirty="0">
                <a:latin typeface="Times New Roman" pitchFamily="18" charset="0"/>
                <a:cs typeface="Times New Roman" pitchFamily="18" charset="0"/>
              </a:rPr>
              <a:t>[LBK97]</a:t>
            </a:r>
            <a:r>
              <a:rPr lang="ar-SA" sz="1800" dirty="0">
                <a:cs typeface="B Lotus" pitchFamily="2" charset="-78"/>
              </a:rPr>
              <a:t>. یک روش مشابه در این مقاله برای به دست آوردن ویژگی‌ها و سناریوهای کیفیت مشترک براساس نیازهای مشترک شناسایی‌شده در مرحله </a:t>
            </a:r>
            <a:r>
              <a:rPr lang="fa-IR" sz="1800" dirty="0">
                <a:cs typeface="B Lotus" pitchFamily="2" charset="-78"/>
              </a:rPr>
              <a:t>۳</a:t>
            </a:r>
            <a:r>
              <a:rPr lang="ar-SA" sz="1800" dirty="0">
                <a:cs typeface="B Lotus" pitchFamily="2" charset="-78"/>
              </a:rPr>
              <a:t> دنبال می‌شود. </a:t>
            </a:r>
            <a:r>
              <a:rPr lang="en-US" sz="1800" dirty="0">
                <a:cs typeface="B Lotus" pitchFamily="2" charset="-78"/>
              </a:rPr>
              <a:t>​</a:t>
            </a:r>
            <a:r>
              <a:rPr lang="ar-SA" sz="1800" dirty="0">
                <a:cs typeface="B Lotus" pitchFamily="2" charset="-78"/>
              </a:rPr>
              <a:t>علاوه بر این، این مقاله دو رویکرد زیر را پیشنهاد می‌کند که در تجزیه و تحلیل تغییر سطح معماری </a:t>
            </a:r>
            <a:r>
              <a:rPr lang="ar-SA" sz="1600" dirty="0">
                <a:latin typeface="Times New Roman" pitchFamily="18" charset="0"/>
                <a:cs typeface="Times New Roman" pitchFamily="18" charset="0"/>
              </a:rPr>
              <a:t>(‏</a:t>
            </a:r>
            <a:r>
              <a:rPr lang="en-US" sz="1600" dirty="0">
                <a:latin typeface="Times New Roman" pitchFamily="18" charset="0"/>
                <a:cs typeface="Times New Roman" pitchFamily="18" charset="0"/>
              </a:rPr>
              <a:t>ALMA</a:t>
            </a:r>
            <a:r>
              <a:rPr lang="ar-SA" sz="1600" dirty="0">
                <a:latin typeface="Times New Roman" pitchFamily="18" charset="0"/>
                <a:cs typeface="Times New Roman" pitchFamily="18" charset="0"/>
              </a:rPr>
              <a:t>)</a:t>
            </a:r>
            <a:r>
              <a:rPr lang="ar-SA" sz="1800" dirty="0">
                <a:cs typeface="B Lotus" pitchFamily="2" charset="-78"/>
              </a:rPr>
              <a:t> ‏برای به دست آوردن سناریوهای مشترک توصیف شده‌اند. آن‌ها به این دلیل استفاده می‌شوند که به ذینفعان کمک می‌کنند تا درخت منفعت را از دو چشم‌انداز ممکن تولید کنند</a:t>
            </a:r>
            <a:r>
              <a:rPr lang="en-US" sz="1600" dirty="0">
                <a:latin typeface="Times New Roman" pitchFamily="18" charset="0"/>
                <a:cs typeface="Times New Roman" pitchFamily="18" charset="0"/>
              </a:rPr>
              <a:t>[LBVB00]</a:t>
            </a:r>
            <a:r>
              <a:rPr lang="ar-SA" sz="1800" dirty="0">
                <a:cs typeface="B Lotus" pitchFamily="2" charset="-78"/>
              </a:rPr>
              <a:t>: </a:t>
            </a:r>
            <a:endParaRPr lang="fa-IR" sz="1800" dirty="0" smtClean="0">
              <a:cs typeface="B Lotus" pitchFamily="2" charset="-78"/>
            </a:endParaRPr>
          </a:p>
          <a:p>
            <a:pPr marL="452628" indent="-342900" algn="just" rtl="1">
              <a:lnSpc>
                <a:spcPct val="160000"/>
              </a:lnSpc>
              <a:buFont typeface="+mj-lt"/>
              <a:buAutoNum type="arabicPeriod"/>
            </a:pPr>
            <a:r>
              <a:rPr lang="ar-SA" sz="1800" dirty="0"/>
              <a:t>یک رویکرد بالا به </a:t>
            </a:r>
            <a:r>
              <a:rPr lang="ar-SA" sz="1800" dirty="0" smtClean="0"/>
              <a:t>پایین</a:t>
            </a:r>
            <a:endParaRPr lang="fa-IR" sz="1800" dirty="0" smtClean="0"/>
          </a:p>
          <a:p>
            <a:pPr marL="452628" indent="-342900" algn="just" rtl="1">
              <a:lnSpc>
                <a:spcPct val="160000"/>
              </a:lnSpc>
              <a:buFont typeface="+mj-lt"/>
              <a:buAutoNum type="arabicPeriod"/>
            </a:pPr>
            <a:r>
              <a:rPr lang="ar-SA" sz="1800" dirty="0"/>
              <a:t>یک رویکرد پایین به بالا</a:t>
            </a:r>
            <a:endParaRPr lang="en-US" sz="1800" dirty="0"/>
          </a:p>
        </p:txBody>
      </p:sp>
      <p:sp>
        <p:nvSpPr>
          <p:cNvPr id="3" name="Slide Number Placeholder 2"/>
          <p:cNvSpPr>
            <a:spLocks noGrp="1"/>
          </p:cNvSpPr>
          <p:nvPr>
            <p:ph type="sldNum" sz="quarter" idx="12"/>
          </p:nvPr>
        </p:nvSpPr>
        <p:spPr/>
        <p:txBody>
          <a:bodyPr/>
          <a:lstStyle/>
          <a:p>
            <a:fld id="{CD06A7E7-55D2-4AAF-9D6C-048C8DE1A245}" type="slidenum">
              <a:rPr lang="en-US" smtClean="0"/>
              <a:pPr/>
              <a:t>67</a:t>
            </a:fld>
            <a:endParaRPr lang="en-US" dirty="0"/>
          </a:p>
        </p:txBody>
      </p:sp>
      <p:sp>
        <p:nvSpPr>
          <p:cNvPr id="4" name="Title 3"/>
          <p:cNvSpPr>
            <a:spLocks noGrp="1"/>
          </p:cNvSpPr>
          <p:nvPr>
            <p:ph type="title"/>
          </p:nvPr>
        </p:nvSpPr>
        <p:spPr>
          <a:xfrm>
            <a:off x="2339752" y="1421904"/>
            <a:ext cx="6347048" cy="638944"/>
          </a:xfrm>
        </p:spPr>
        <p:txBody>
          <a:bodyPr>
            <a:normAutofit fontScale="90000"/>
          </a:bodyPr>
          <a:lstStyle/>
          <a:p>
            <a:pPr algn="just" rtl="1"/>
            <a:r>
              <a:rPr lang="ar-SA" sz="2400" dirty="0">
                <a:effectLst/>
              </a:rPr>
              <a:t>5.4.4  مرحله </a:t>
            </a:r>
            <a:r>
              <a:rPr lang="fa-IR" sz="2400" dirty="0">
                <a:effectLst/>
              </a:rPr>
              <a:t>۵:</a:t>
            </a:r>
            <a:r>
              <a:rPr lang="ar-SA" sz="2400" dirty="0">
                <a:effectLst/>
              </a:rPr>
              <a:t> درخت کاربردی ویژگی کیفیت را تولید کنید. </a:t>
            </a:r>
            <a:r>
              <a:rPr lang="en-US" sz="2400" dirty="0">
                <a:effectLst/>
              </a:rPr>
              <a:t>​</a:t>
            </a:r>
          </a:p>
        </p:txBody>
      </p:sp>
    </p:spTree>
    <p:extLst>
      <p:ext uri="{BB962C8B-B14F-4D97-AF65-F5344CB8AC3E}">
        <p14:creationId xmlns:p14="http://schemas.microsoft.com/office/powerpoint/2010/main" val="12974783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248472"/>
          </a:xfrm>
        </p:spPr>
        <p:txBody>
          <a:bodyPr>
            <a:normAutofit/>
          </a:bodyPr>
          <a:lstStyle/>
          <a:p>
            <a:pPr marL="109728" indent="0" algn="just" rtl="1">
              <a:buNone/>
            </a:pPr>
            <a:r>
              <a:rPr lang="ar-SA" sz="1800" b="1" dirty="0"/>
              <a:t>رویکرد بالا به پایین </a:t>
            </a:r>
            <a:endParaRPr lang="en-US" sz="1800" dirty="0"/>
          </a:p>
          <a:p>
            <a:pPr marL="109728" indent="0" algn="just" rtl="1">
              <a:buNone/>
            </a:pPr>
            <a:r>
              <a:rPr lang="ar-SA" sz="1800" dirty="0">
                <a:cs typeface="B Lotus" pitchFamily="2" charset="-78"/>
              </a:rPr>
              <a:t>    ابتدا ویژگی‌های کیفی (‏یا زیر مجموعه‌ای از ویژگی‌های کیفی) ‏را یادداشت می‌کند و سپس سناریوها را، با سهامداران، که مربوط به ویژگی‌های کیفی هستند، شناسایی می‌کند</a:t>
            </a:r>
            <a:r>
              <a:rPr lang="en-US" sz="1600" dirty="0">
                <a:latin typeface="Times New Roman" pitchFamily="18" charset="0"/>
                <a:cs typeface="Times New Roman" pitchFamily="18" charset="0"/>
              </a:rPr>
              <a:t>[LBVB00]</a:t>
            </a:r>
            <a:r>
              <a:rPr lang="fa-IR" sz="1800" dirty="0">
                <a:cs typeface="B Lotus" pitchFamily="2" charset="-78"/>
              </a:rPr>
              <a:t>‏</a:t>
            </a:r>
            <a:r>
              <a:rPr lang="ar-SA" sz="1800" dirty="0">
                <a:cs typeface="B Lotus" pitchFamily="2" charset="-78"/>
              </a:rPr>
              <a:t>.</a:t>
            </a:r>
            <a:endParaRPr lang="en-US" sz="1800" dirty="0">
              <a:cs typeface="B Lotus" pitchFamily="2" charset="-78"/>
            </a:endParaRPr>
          </a:p>
          <a:p>
            <a:pPr marL="109728" indent="0" algn="just" rtl="1">
              <a:buNone/>
            </a:pPr>
            <a:r>
              <a:rPr lang="ar-SA" sz="1800" b="1" dirty="0"/>
              <a:t>رویکرد پایین به بالا </a:t>
            </a:r>
            <a:endParaRPr lang="en-US" sz="1800" dirty="0"/>
          </a:p>
          <a:p>
            <a:pPr marL="109728" indent="0" algn="just" rtl="1">
              <a:buNone/>
            </a:pPr>
            <a:r>
              <a:rPr lang="ar-SA" sz="1800" dirty="0">
                <a:cs typeface="B Lotus" pitchFamily="2" charset="-78"/>
              </a:rPr>
              <a:t>    این روش برعکس رویکرد بالا به پایین می­باشد. در ابتدا به ذینفعان اجازه می‌دهد تا سناریوها را ذکر کنند و سپس سناریوها را به ویژگی کیفی مربوطه خود ترسیم کنند</a:t>
            </a:r>
            <a:r>
              <a:rPr lang="en-US" sz="1600" dirty="0">
                <a:latin typeface="Times New Roman" pitchFamily="18" charset="0"/>
                <a:cs typeface="Times New Roman" pitchFamily="18" charset="0"/>
              </a:rPr>
              <a:t>[LBVB00]</a:t>
            </a:r>
            <a:r>
              <a:rPr lang="fa-IR" sz="1600" dirty="0">
                <a:latin typeface="Times New Roman" pitchFamily="18" charset="0"/>
                <a:cs typeface="Times New Roman" pitchFamily="18" charset="0"/>
              </a:rPr>
              <a:t>‏</a:t>
            </a:r>
            <a:r>
              <a:rPr lang="ar-SA" sz="1800" dirty="0">
                <a:cs typeface="B Lotus" pitchFamily="2" charset="-78"/>
              </a:rPr>
              <a:t>. اگر یک سناریو را بتوان به بیش از یک ویژگی کیفی نگاشت کرد، پس سناریو باید بر این اساس تقسیم شود به طوری که تنها با یک ویژگی کیفی متناسب باشد. </a:t>
            </a:r>
            <a:r>
              <a:rPr lang="en-US" sz="1800" dirty="0">
                <a:cs typeface="B Lotus" pitchFamily="2" charset="-78"/>
              </a:rPr>
              <a:t>​</a:t>
            </a:r>
          </a:p>
          <a:p>
            <a:pPr marL="109728" indent="0" algn="just" rtl="1">
              <a:buNone/>
            </a:pPr>
            <a:r>
              <a:rPr lang="ar-SA" sz="1800" dirty="0">
                <a:cs typeface="B Lotus" pitchFamily="2" charset="-78"/>
              </a:rPr>
              <a:t>    رویکردهای بالا به پایین و پایین به بالا با یکدیگر ادغام می‌شوند. مشابه مرحله </a:t>
            </a:r>
            <a:r>
              <a:rPr lang="fa-IR" sz="1800" dirty="0">
                <a:cs typeface="B Lotus" pitchFamily="2" charset="-78"/>
              </a:rPr>
              <a:t>۳</a:t>
            </a:r>
            <a:r>
              <a:rPr lang="ar-SA" sz="1800" dirty="0">
                <a:cs typeface="B Lotus" pitchFamily="2" charset="-78"/>
              </a:rPr>
              <a:t>، گرفتن ویژگی‌های کیفیت مشترک و سناریوها می‌تواند در چندین جلسه تا زمانی که ذینفعان با درخت منفعت راضی شوند، انجام شود. نمونه‌ای از یک درخت منفعت کوتاه در شکل </a:t>
            </a:r>
            <a:r>
              <a:rPr lang="fa-IR" sz="1800" dirty="0">
                <a:cs typeface="B Lotus" pitchFamily="2" charset="-78"/>
              </a:rPr>
              <a:t>2-1</a:t>
            </a:r>
            <a:r>
              <a:rPr lang="ar-SA" sz="1800" dirty="0">
                <a:cs typeface="B Lotus" pitchFamily="2" charset="-78"/>
              </a:rPr>
              <a:t> نشان‌داده شده‌است. این درخت را می توان با درخت منفعت کوتاه مقایسه کرد. جدول </a:t>
            </a:r>
            <a:r>
              <a:rPr lang="fa-IR" sz="1800" dirty="0">
                <a:cs typeface="B Lotus" pitchFamily="2" charset="-78"/>
              </a:rPr>
              <a:t>2-1</a:t>
            </a:r>
            <a:r>
              <a:rPr lang="ar-SA" sz="1800" dirty="0">
                <a:cs typeface="B Lotus" pitchFamily="2" charset="-78"/>
              </a:rPr>
              <a:t> برای مشاهده اینکه چگونه الزامات معمول برای اتوماسیون و اجرای پروتکل بیشتر در درخت صنایع تعریف می‌شود. </a:t>
            </a:r>
            <a:r>
              <a:rPr lang="en-US" sz="1800" dirty="0">
                <a:cs typeface="B Lotus" pitchFamily="2" charset="-78"/>
              </a:rPr>
              <a:t>​</a:t>
            </a:r>
          </a:p>
        </p:txBody>
      </p:sp>
      <p:sp>
        <p:nvSpPr>
          <p:cNvPr id="3" name="Slide Number Placeholder 2"/>
          <p:cNvSpPr>
            <a:spLocks noGrp="1"/>
          </p:cNvSpPr>
          <p:nvPr>
            <p:ph type="sldNum" sz="quarter" idx="12"/>
          </p:nvPr>
        </p:nvSpPr>
        <p:spPr/>
        <p:txBody>
          <a:bodyPr/>
          <a:lstStyle/>
          <a:p>
            <a:fld id="{CD06A7E7-55D2-4AAF-9D6C-048C8DE1A245}" type="slidenum">
              <a:rPr lang="en-US" smtClean="0"/>
              <a:pPr/>
              <a:t>68</a:t>
            </a:fld>
            <a:endParaRPr lang="en-US" dirty="0"/>
          </a:p>
        </p:txBody>
      </p:sp>
      <p:sp>
        <p:nvSpPr>
          <p:cNvPr id="4" name="Title 3"/>
          <p:cNvSpPr>
            <a:spLocks noGrp="1"/>
          </p:cNvSpPr>
          <p:nvPr>
            <p:ph type="title"/>
          </p:nvPr>
        </p:nvSpPr>
        <p:spPr>
          <a:xfrm>
            <a:off x="2339752" y="1421904"/>
            <a:ext cx="6347048" cy="638944"/>
          </a:xfrm>
        </p:spPr>
        <p:txBody>
          <a:bodyPr>
            <a:normAutofit fontScale="90000"/>
          </a:bodyPr>
          <a:lstStyle/>
          <a:p>
            <a:pPr algn="just" rtl="1"/>
            <a:r>
              <a:rPr lang="ar-SA" sz="2400" dirty="0">
                <a:effectLst/>
              </a:rPr>
              <a:t>5.4.4  مرحله </a:t>
            </a:r>
            <a:r>
              <a:rPr lang="fa-IR" sz="2400" dirty="0">
                <a:effectLst/>
              </a:rPr>
              <a:t>۵:</a:t>
            </a:r>
            <a:r>
              <a:rPr lang="ar-SA" sz="2400" dirty="0">
                <a:effectLst/>
              </a:rPr>
              <a:t> درخت کاربردی ویژگی کیفیت را تولید کنید. </a:t>
            </a:r>
            <a:r>
              <a:rPr lang="en-US" sz="2400" dirty="0">
                <a:effectLst/>
              </a:rPr>
              <a:t>​</a:t>
            </a:r>
          </a:p>
        </p:txBody>
      </p:sp>
    </p:spTree>
    <p:extLst>
      <p:ext uri="{BB962C8B-B14F-4D97-AF65-F5344CB8AC3E}">
        <p14:creationId xmlns:p14="http://schemas.microsoft.com/office/powerpoint/2010/main" val="20012521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69</a:t>
            </a:fld>
            <a:endParaRPr lang="en-US" dirty="0"/>
          </a:p>
        </p:txBody>
      </p:sp>
      <p:sp>
        <p:nvSpPr>
          <p:cNvPr id="4" name="Title 3"/>
          <p:cNvSpPr>
            <a:spLocks noGrp="1"/>
          </p:cNvSpPr>
          <p:nvPr>
            <p:ph type="title"/>
          </p:nvPr>
        </p:nvSpPr>
        <p:spPr>
          <a:xfrm>
            <a:off x="2339752" y="1421904"/>
            <a:ext cx="6347048" cy="638944"/>
          </a:xfrm>
        </p:spPr>
        <p:txBody>
          <a:bodyPr>
            <a:normAutofit fontScale="90000"/>
          </a:bodyPr>
          <a:lstStyle/>
          <a:p>
            <a:pPr algn="just" rtl="1"/>
            <a:r>
              <a:rPr lang="ar-SA" sz="2400" dirty="0">
                <a:effectLst/>
              </a:rPr>
              <a:t>5.4.4  مرحله </a:t>
            </a:r>
            <a:r>
              <a:rPr lang="fa-IR" sz="2400" dirty="0">
                <a:effectLst/>
              </a:rPr>
              <a:t>۵:</a:t>
            </a:r>
            <a:r>
              <a:rPr lang="ar-SA" sz="2400" dirty="0">
                <a:effectLst/>
              </a:rPr>
              <a:t> درخت کاربردی ویژگی کیفیت را تولید کنید. </a:t>
            </a:r>
            <a:r>
              <a:rPr lang="en-US" sz="2400" dirty="0">
                <a:effectLst/>
              </a:rPr>
              <a:t>​</a:t>
            </a:r>
          </a:p>
        </p:txBody>
      </p:sp>
      <p:pic>
        <p:nvPicPr>
          <p:cNvPr id="5" name="Content Placeholder 4"/>
          <p:cNvPicPr>
            <a:picLocks noGrp="1"/>
          </p:cNvPicPr>
          <p:nvPr>
            <p:ph idx="1"/>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57200" y="2636913"/>
            <a:ext cx="8229600" cy="2654964"/>
          </a:xfrm>
          <a:prstGeom prst="rect">
            <a:avLst/>
          </a:prstGeom>
          <a:noFill/>
          <a:ln>
            <a:noFill/>
          </a:ln>
        </p:spPr>
      </p:pic>
    </p:spTree>
    <p:extLst>
      <p:ext uri="{BB962C8B-B14F-4D97-AF65-F5344CB8AC3E}">
        <p14:creationId xmlns:p14="http://schemas.microsoft.com/office/powerpoint/2010/main" val="379391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988840"/>
            <a:ext cx="6696744" cy="3744416"/>
          </a:xfrm>
        </p:spPr>
        <p:txBody>
          <a:bodyPr>
            <a:normAutofit fontScale="85000" lnSpcReduction="20000"/>
          </a:bodyPr>
          <a:lstStyle/>
          <a:p>
            <a:pPr marL="109728" indent="0">
              <a:lnSpc>
                <a:spcPct val="150000"/>
              </a:lnSpc>
              <a:buNone/>
            </a:pPr>
            <a:r>
              <a:rPr lang="en-US" sz="1600" b="1" dirty="0">
                <a:latin typeface="Times New Roman" pitchFamily="18" charset="0"/>
                <a:cs typeface="Times New Roman" pitchFamily="18" charset="0"/>
              </a:rPr>
              <a:t>FAAM  </a:t>
            </a:r>
            <a:r>
              <a:rPr lang="en-US" sz="1600" dirty="0">
                <a:latin typeface="Times New Roman" pitchFamily="18" charset="0"/>
                <a:cs typeface="Times New Roman" pitchFamily="18" charset="0"/>
              </a:rPr>
              <a:t>Family Architecture Assessment Method. </a:t>
            </a:r>
          </a:p>
          <a:p>
            <a:pPr marL="109728" indent="0">
              <a:lnSpc>
                <a:spcPct val="150000"/>
              </a:lnSpc>
              <a:buNone/>
            </a:pPr>
            <a:r>
              <a:rPr lang="en-US" sz="1600" b="1" dirty="0">
                <a:latin typeface="Times New Roman" pitchFamily="18" charset="0"/>
                <a:cs typeface="Times New Roman" pitchFamily="18" charset="0"/>
              </a:rPr>
              <a:t>ISAAMCR  </a:t>
            </a:r>
            <a:r>
              <a:rPr lang="en-US" sz="1600" dirty="0">
                <a:latin typeface="Times New Roman" pitchFamily="18" charset="0"/>
                <a:cs typeface="Times New Roman" pitchFamily="18" charset="0"/>
              </a:rPr>
              <a:t>Integrating SAAM in Domain-Centric and Reuse-Based. </a:t>
            </a:r>
          </a:p>
          <a:p>
            <a:pPr marL="109728" indent="0">
              <a:lnSpc>
                <a:spcPct val="150000"/>
              </a:lnSpc>
              <a:buNone/>
            </a:pPr>
            <a:r>
              <a:rPr lang="en-US" sz="1600" b="1" dirty="0">
                <a:latin typeface="Times New Roman" pitchFamily="18" charset="0"/>
                <a:cs typeface="Times New Roman" pitchFamily="18" charset="0"/>
              </a:rPr>
              <a:t>SAAM  </a:t>
            </a:r>
            <a:r>
              <a:rPr lang="en-US" sz="1600" dirty="0">
                <a:latin typeface="Times New Roman" pitchFamily="18" charset="0"/>
                <a:cs typeface="Times New Roman" pitchFamily="18" charset="0"/>
              </a:rPr>
              <a:t>Software Architecture Analysis Method. </a:t>
            </a:r>
          </a:p>
          <a:p>
            <a:pPr marL="109728" indent="0">
              <a:lnSpc>
                <a:spcPct val="150000"/>
              </a:lnSpc>
              <a:buNone/>
            </a:pPr>
            <a:r>
              <a:rPr lang="en-US" sz="1600" b="1" dirty="0">
                <a:latin typeface="Times New Roman" pitchFamily="18" charset="0"/>
                <a:cs typeface="Times New Roman" pitchFamily="18" charset="0"/>
              </a:rPr>
              <a:t>SAAMCS  </a:t>
            </a:r>
            <a:r>
              <a:rPr lang="en-US" sz="1600" dirty="0">
                <a:latin typeface="Times New Roman" pitchFamily="18" charset="0"/>
                <a:cs typeface="Times New Roman" pitchFamily="18" charset="0"/>
              </a:rPr>
              <a:t>SAAM for Complex Scenarios. </a:t>
            </a:r>
          </a:p>
          <a:p>
            <a:pPr marL="109728" indent="0">
              <a:lnSpc>
                <a:spcPct val="150000"/>
              </a:lnSpc>
              <a:buNone/>
            </a:pPr>
            <a:r>
              <a:rPr lang="en-US" sz="1600" b="1" dirty="0">
                <a:latin typeface="Times New Roman" pitchFamily="18" charset="0"/>
                <a:cs typeface="Times New Roman" pitchFamily="18" charset="0"/>
              </a:rPr>
              <a:t>SAAMER  </a:t>
            </a:r>
            <a:r>
              <a:rPr lang="en-US" sz="1600" dirty="0">
                <a:latin typeface="Times New Roman" pitchFamily="18" charset="0"/>
                <a:cs typeface="Times New Roman" pitchFamily="18" charset="0"/>
              </a:rPr>
              <a:t>Software Architecture Analysis for Evolution and Reusability. </a:t>
            </a:r>
          </a:p>
          <a:p>
            <a:pPr marL="109728" indent="0">
              <a:lnSpc>
                <a:spcPct val="150000"/>
              </a:lnSpc>
              <a:buNone/>
            </a:pPr>
            <a:r>
              <a:rPr lang="en-US" sz="1600" b="1" dirty="0">
                <a:latin typeface="Times New Roman" pitchFamily="18" charset="0"/>
                <a:cs typeface="Times New Roman" pitchFamily="18" charset="0"/>
              </a:rPr>
              <a:t>SACAM  </a:t>
            </a:r>
            <a:r>
              <a:rPr lang="en-US" sz="1600" dirty="0">
                <a:latin typeface="Times New Roman" pitchFamily="18" charset="0"/>
                <a:cs typeface="Times New Roman" pitchFamily="18" charset="0"/>
              </a:rPr>
              <a:t>Software Architecture Comparison Analysis Method. </a:t>
            </a:r>
          </a:p>
          <a:p>
            <a:pPr marL="109728" indent="0">
              <a:lnSpc>
                <a:spcPct val="150000"/>
              </a:lnSpc>
              <a:buNone/>
            </a:pPr>
            <a:r>
              <a:rPr lang="en-US" sz="1600" b="1" dirty="0">
                <a:latin typeface="Times New Roman" pitchFamily="18" charset="0"/>
                <a:cs typeface="Times New Roman" pitchFamily="18" charset="0"/>
              </a:rPr>
              <a:t>SALUTA  </a:t>
            </a:r>
            <a:r>
              <a:rPr lang="en-US" sz="1600" dirty="0">
                <a:latin typeface="Times New Roman" pitchFamily="18" charset="0"/>
                <a:cs typeface="Times New Roman" pitchFamily="18" charset="0"/>
              </a:rPr>
              <a:t>Scenario based Architecture Level Usability Analysis. </a:t>
            </a:r>
          </a:p>
          <a:p>
            <a:pPr marL="109728" indent="0">
              <a:lnSpc>
                <a:spcPct val="150000"/>
              </a:lnSpc>
              <a:buNone/>
            </a:pPr>
            <a:r>
              <a:rPr lang="en-US" sz="1600" b="1" dirty="0">
                <a:latin typeface="Times New Roman" pitchFamily="18" charset="0"/>
                <a:cs typeface="Times New Roman" pitchFamily="18" charset="0"/>
              </a:rPr>
              <a:t>SBAR  </a:t>
            </a:r>
            <a:r>
              <a:rPr lang="en-US" sz="1600" dirty="0">
                <a:latin typeface="Times New Roman" pitchFamily="18" charset="0"/>
                <a:cs typeface="Times New Roman" pitchFamily="18" charset="0"/>
              </a:rPr>
              <a:t>Scenario-Based Architecture Re-engineering. </a:t>
            </a:r>
          </a:p>
          <a:p>
            <a:pPr marL="109728" indent="0">
              <a:lnSpc>
                <a:spcPct val="150000"/>
              </a:lnSpc>
              <a:buNone/>
            </a:pPr>
            <a:r>
              <a:rPr lang="en-US" sz="1600" b="1" dirty="0">
                <a:latin typeface="Times New Roman" pitchFamily="18" charset="0"/>
                <a:cs typeface="Times New Roman" pitchFamily="18" charset="0"/>
              </a:rPr>
              <a:t>SPE  </a:t>
            </a:r>
            <a:r>
              <a:rPr lang="en-US" sz="1600" dirty="0">
                <a:latin typeface="Times New Roman" pitchFamily="18" charset="0"/>
                <a:cs typeface="Times New Roman" pitchFamily="18" charset="0"/>
              </a:rPr>
              <a:t>Software Performance Engineering. </a:t>
            </a:r>
          </a:p>
          <a:p>
            <a:pPr marL="109728" indent="0">
              <a:lnSpc>
                <a:spcPct val="150000"/>
              </a:lnSpc>
              <a:buNone/>
            </a:pPr>
            <a:r>
              <a:rPr lang="en-US" sz="1600" b="1" dirty="0">
                <a:latin typeface="Times New Roman" pitchFamily="18" charset="0"/>
                <a:cs typeface="Times New Roman" pitchFamily="18" charset="0"/>
              </a:rPr>
              <a:t>SRA  </a:t>
            </a:r>
            <a:r>
              <a:rPr lang="en-US" sz="1600" dirty="0">
                <a:latin typeface="Times New Roman" pitchFamily="18" charset="0"/>
                <a:cs typeface="Times New Roman" pitchFamily="18" charset="0"/>
              </a:rPr>
              <a:t>Software Reference Architecture. </a:t>
            </a:r>
          </a:p>
          <a:p>
            <a:pPr marL="109728" indent="0">
              <a:lnSpc>
                <a:spcPct val="150000"/>
              </a:lnSpc>
              <a:buNone/>
            </a:pPr>
            <a:r>
              <a:rPr lang="en-US" sz="1600" b="1" dirty="0">
                <a:latin typeface="Times New Roman" pitchFamily="18" charset="0"/>
                <a:cs typeface="Times New Roman" pitchFamily="18" charset="0"/>
              </a:rPr>
              <a:t>UML </a:t>
            </a:r>
            <a:r>
              <a:rPr lang="en-US" sz="1600" dirty="0">
                <a:latin typeface="Times New Roman" pitchFamily="18" charset="0"/>
                <a:cs typeface="Times New Roman" pitchFamily="18" charset="0"/>
              </a:rPr>
              <a:t>Unified Modeling Language. </a:t>
            </a:r>
          </a:p>
        </p:txBody>
      </p:sp>
      <p:sp>
        <p:nvSpPr>
          <p:cNvPr id="2" name="Title 1"/>
          <p:cNvSpPr>
            <a:spLocks noGrp="1"/>
          </p:cNvSpPr>
          <p:nvPr>
            <p:ph type="title"/>
          </p:nvPr>
        </p:nvSpPr>
        <p:spPr>
          <a:xfrm>
            <a:off x="6876256" y="1340768"/>
            <a:ext cx="1810544" cy="504056"/>
          </a:xfrm>
        </p:spPr>
        <p:txBody>
          <a:bodyPr>
            <a:normAutofit/>
          </a:bodyPr>
          <a:lstStyle/>
          <a:p>
            <a:pPr algn="ctr"/>
            <a:r>
              <a:rPr lang="ar-SA" sz="1800" dirty="0">
                <a:effectLst/>
              </a:rPr>
              <a:t>کلمات </a:t>
            </a:r>
            <a:r>
              <a:rPr lang="ar-SA" sz="1800" dirty="0" smtClean="0">
                <a:effectLst/>
              </a:rPr>
              <a:t>اختصاری</a:t>
            </a:r>
            <a:endParaRPr lang="en-US" sz="1800" dirty="0">
              <a:cs typeface="B Titr" pitchFamily="2" charset="-78"/>
            </a:endParaRPr>
          </a:p>
        </p:txBody>
      </p:sp>
      <p:sp>
        <p:nvSpPr>
          <p:cNvPr id="4" name="Slide Number Placeholder 3"/>
          <p:cNvSpPr>
            <a:spLocks noGrp="1"/>
          </p:cNvSpPr>
          <p:nvPr>
            <p:ph type="sldNum" sz="quarter" idx="12"/>
          </p:nvPr>
        </p:nvSpPr>
        <p:spPr>
          <a:xfrm>
            <a:off x="8238688" y="6165304"/>
            <a:ext cx="365760" cy="365125"/>
          </a:xfrm>
        </p:spPr>
        <p:txBody>
          <a:bodyPr/>
          <a:lstStyle/>
          <a:p>
            <a:fld id="{CD06A7E7-55D2-4AAF-9D6C-048C8DE1A245}" type="slidenum">
              <a:rPr lang="en-US" sz="2000" smtClean="0"/>
              <a:t>7</a:t>
            </a:fld>
            <a:endParaRPr lang="en-US" sz="2000" dirty="0"/>
          </a:p>
        </p:txBody>
      </p:sp>
    </p:spTree>
    <p:extLst>
      <p:ext uri="{BB962C8B-B14F-4D97-AF65-F5344CB8AC3E}">
        <p14:creationId xmlns:p14="http://schemas.microsoft.com/office/powerpoint/2010/main" val="7651666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70</a:t>
            </a:fld>
            <a:endParaRPr lang="en-US" dirty="0"/>
          </a:p>
        </p:txBody>
      </p:sp>
      <p:sp>
        <p:nvSpPr>
          <p:cNvPr id="4" name="Title 3"/>
          <p:cNvSpPr>
            <a:spLocks noGrp="1"/>
          </p:cNvSpPr>
          <p:nvPr>
            <p:ph type="title"/>
          </p:nvPr>
        </p:nvSpPr>
        <p:spPr>
          <a:xfrm>
            <a:off x="2339752" y="1421904"/>
            <a:ext cx="6347048" cy="638944"/>
          </a:xfrm>
        </p:spPr>
        <p:txBody>
          <a:bodyPr>
            <a:normAutofit fontScale="90000"/>
          </a:bodyPr>
          <a:lstStyle/>
          <a:p>
            <a:pPr algn="just" rtl="1"/>
            <a:r>
              <a:rPr lang="ar-SA" sz="2400" dirty="0">
                <a:effectLst/>
              </a:rPr>
              <a:t>5.4.4  مرحله </a:t>
            </a:r>
            <a:r>
              <a:rPr lang="fa-IR" sz="2400" dirty="0">
                <a:effectLst/>
              </a:rPr>
              <a:t>۵:</a:t>
            </a:r>
            <a:r>
              <a:rPr lang="ar-SA" sz="2400" dirty="0">
                <a:effectLst/>
              </a:rPr>
              <a:t> درخت کاربردی ویژگی کیفیت را تولید کنید. </a:t>
            </a:r>
            <a:r>
              <a:rPr lang="en-US" sz="2400" dirty="0">
                <a:effectLst/>
              </a:rPr>
              <a:t>​</a:t>
            </a:r>
          </a:p>
        </p:txBody>
      </p:sp>
      <p:sp>
        <p:nvSpPr>
          <p:cNvPr id="7" name="Content Placeholder 6"/>
          <p:cNvSpPr>
            <a:spLocks noGrp="1"/>
          </p:cNvSpPr>
          <p:nvPr>
            <p:ph idx="1"/>
          </p:nvPr>
        </p:nvSpPr>
        <p:spPr>
          <a:xfrm>
            <a:off x="457200" y="2204864"/>
            <a:ext cx="8229600" cy="3888432"/>
          </a:xfrm>
        </p:spPr>
        <p:txBody>
          <a:bodyPr>
            <a:normAutofit fontScale="62500" lnSpcReduction="20000"/>
          </a:bodyPr>
          <a:lstStyle/>
          <a:p>
            <a:pPr marL="109728" indent="0" algn="just" rtl="1">
              <a:lnSpc>
                <a:spcPct val="170000"/>
              </a:lnSpc>
              <a:buNone/>
            </a:pPr>
            <a:r>
              <a:rPr lang="ar-SA" dirty="0">
                <a:cs typeface="B Lotus" pitchFamily="2" charset="-78"/>
              </a:rPr>
              <a:t> درخت ابزار </a:t>
            </a:r>
            <a:r>
              <a:rPr lang="en-US" dirty="0">
                <a:latin typeface="Times New Roman" pitchFamily="18" charset="0"/>
                <a:cs typeface="Times New Roman" pitchFamily="18" charset="0"/>
              </a:rPr>
              <a:t>ATAM</a:t>
            </a:r>
            <a:r>
              <a:rPr lang="en-US" dirty="0">
                <a:cs typeface="B Lotus" pitchFamily="2" charset="-78"/>
              </a:rPr>
              <a:t> </a:t>
            </a:r>
            <a:r>
              <a:rPr lang="fa-IR" dirty="0" smtClean="0">
                <a:cs typeface="B Lotus" pitchFamily="2" charset="-78"/>
              </a:rPr>
              <a:t> </a:t>
            </a:r>
            <a:r>
              <a:rPr lang="ar-SA" dirty="0" smtClean="0">
                <a:cs typeface="B Lotus" pitchFamily="2" charset="-78"/>
              </a:rPr>
              <a:t>در </a:t>
            </a:r>
            <a:r>
              <a:rPr lang="ar-SA" dirty="0">
                <a:cs typeface="B Lotus" pitchFamily="2" charset="-78"/>
              </a:rPr>
              <a:t>راستای واقعی کردن سناریوها</a:t>
            </a:r>
            <a:r>
              <a:rPr lang="fa-IR" dirty="0">
                <a:cs typeface="B Lotus" pitchFamily="2" charset="-78"/>
              </a:rPr>
              <a:t>‏</a:t>
            </a:r>
            <a:r>
              <a:rPr lang="ar-SA" dirty="0">
                <a:cs typeface="B Lotus" pitchFamily="2" charset="-78"/>
              </a:rPr>
              <a:t> عمل می‌کند</a:t>
            </a:r>
            <a:r>
              <a:rPr lang="en-US" sz="2600" dirty="0">
                <a:latin typeface="Times New Roman" pitchFamily="18" charset="0"/>
                <a:cs typeface="Times New Roman" pitchFamily="18" charset="0"/>
              </a:rPr>
              <a:t>[KKC00]</a:t>
            </a:r>
            <a:r>
              <a:rPr lang="fa-IR" sz="2600" dirty="0">
                <a:latin typeface="Times New Roman" pitchFamily="18" charset="0"/>
                <a:cs typeface="Times New Roman" pitchFamily="18" charset="0"/>
              </a:rPr>
              <a:t>‏</a:t>
            </a:r>
            <a:r>
              <a:rPr lang="ar-SA" dirty="0">
                <a:cs typeface="B Lotus" pitchFamily="2" charset="-78"/>
              </a:rPr>
              <a:t>. با این حال، به دست آوردن یک مقدار واقعی برای سناریوهای معمول می‌تواند دشوار باشد. سهامداران باید نهایت تلاش خود را برای اصلاح سناریوها تا زمانی که به یک ارزش واقعی برسند، انجام دهند. با دنبال کردن مرحله </a:t>
            </a:r>
            <a:r>
              <a:rPr lang="fa-IR" dirty="0">
                <a:cs typeface="B Lotus" pitchFamily="2" charset="-78"/>
              </a:rPr>
              <a:t>۳</a:t>
            </a:r>
            <a:r>
              <a:rPr lang="ar-SA" dirty="0">
                <a:cs typeface="B Lotus" pitchFamily="2" charset="-78"/>
              </a:rPr>
              <a:t> و این مرحله، سوال </a:t>
            </a:r>
            <a:r>
              <a:rPr lang="fa-IR" dirty="0">
                <a:cs typeface="B Lotus" pitchFamily="2" charset="-78"/>
              </a:rPr>
              <a:t>۱</a:t>
            </a:r>
            <a:r>
              <a:rPr lang="ar-SA" dirty="0">
                <a:cs typeface="B Lotus" pitchFamily="2" charset="-78"/>
              </a:rPr>
              <a:t> پاسخ داده می‌شود زیرا آن‌ها ساختاری را برای دنبال کردن الزامات، ویژگی‌های کیفی، و سناریوهای یک </a:t>
            </a:r>
            <a:r>
              <a:rPr lang="en-US" sz="2600" dirty="0" smtClean="0">
                <a:latin typeface="Times New Roman" pitchFamily="18" charset="0"/>
                <a:cs typeface="Times New Roman" pitchFamily="18" charset="0"/>
              </a:rPr>
              <a:t>SRA</a:t>
            </a:r>
            <a:r>
              <a:rPr lang="fa-IR" sz="2600" dirty="0" smtClean="0">
                <a:latin typeface="Times New Roman" pitchFamily="18" charset="0"/>
                <a:cs typeface="Times New Roman" pitchFamily="18" charset="0"/>
              </a:rPr>
              <a:t> </a:t>
            </a:r>
            <a:r>
              <a:rPr lang="ar-SA" dirty="0" smtClean="0">
                <a:cs typeface="B Lotus" pitchFamily="2" charset="-78"/>
              </a:rPr>
              <a:t>ارائه </a:t>
            </a:r>
            <a:r>
              <a:rPr lang="ar-SA" dirty="0">
                <a:cs typeface="B Lotus" pitchFamily="2" charset="-78"/>
              </a:rPr>
              <a:t>می‌دهند. </a:t>
            </a:r>
            <a:r>
              <a:rPr lang="en-US" dirty="0">
                <a:cs typeface="B Lotus" pitchFamily="2" charset="-78"/>
              </a:rPr>
              <a:t>​ </a:t>
            </a:r>
            <a:endParaRPr lang="fa-IR" dirty="0" smtClean="0">
              <a:cs typeface="B Lotus" pitchFamily="2" charset="-78"/>
            </a:endParaRPr>
          </a:p>
          <a:p>
            <a:pPr marL="109728" indent="0" algn="just" rtl="1">
              <a:lnSpc>
                <a:spcPct val="170000"/>
              </a:lnSpc>
              <a:buNone/>
            </a:pPr>
            <a:r>
              <a:rPr lang="ar-SA" dirty="0">
                <a:cs typeface="B Lotus" pitchFamily="2" charset="-78"/>
              </a:rPr>
              <a:t> پس از ساخت درخت منفعت، سناریوها (‏گره‌های برگ) ‏توسط همه ذینفعان وزن دهی می‌شوند. سناریوهای وزن­دهی کننده ویژگی‌های کیفی مهمی را به معمار خواهند گفت که بعدا در طول مرحله تجزیه و تحلیل (‏مرحله </a:t>
            </a:r>
            <a:r>
              <a:rPr lang="fa-IR" dirty="0">
                <a:cs typeface="B Lotus" pitchFamily="2" charset="-78"/>
              </a:rPr>
              <a:t>۵)‏ </a:t>
            </a:r>
            <a:r>
              <a:rPr lang="ar-SA" dirty="0">
                <a:cs typeface="B Lotus" pitchFamily="2" charset="-78"/>
              </a:rPr>
              <a:t>برای به دست آوردن امتیاز هر معماری مورد استفاده قرار خواهند گرفت. آن‌ها براساس اهمیت وزن گذاری می‌شوند. از آنجا که اولویت‌بندی را می توان به طور متفاوت بین ذینفعان درک کرد و گاهی اولویت‌بندی برخی از سناریوها نسبت به سایر سناریوها دشوار است </a:t>
            </a:r>
            <a:r>
              <a:rPr lang="en-US" sz="2600" dirty="0">
                <a:latin typeface="Times New Roman" pitchFamily="18" charset="0"/>
                <a:cs typeface="Times New Roman" pitchFamily="18" charset="0"/>
              </a:rPr>
              <a:t>[KKC00]</a:t>
            </a:r>
            <a:r>
              <a:rPr lang="fa-IR" dirty="0">
                <a:cs typeface="B Lotus" pitchFamily="2" charset="-78"/>
              </a:rPr>
              <a:t>‏</a:t>
            </a:r>
            <a:r>
              <a:rPr lang="ar-SA" dirty="0">
                <a:cs typeface="B Lotus" pitchFamily="2" charset="-78"/>
              </a:rPr>
              <a:t> بنابراین، اولویت‌بندی براساس سه سطح است: بالا، متوسط، و پایین. </a:t>
            </a:r>
            <a:r>
              <a:rPr lang="en-US" dirty="0">
                <a:cs typeface="B Lotus" pitchFamily="2" charset="-78"/>
              </a:rPr>
              <a:t>​</a:t>
            </a:r>
          </a:p>
        </p:txBody>
      </p:sp>
    </p:spTree>
    <p:extLst>
      <p:ext uri="{BB962C8B-B14F-4D97-AF65-F5344CB8AC3E}">
        <p14:creationId xmlns:p14="http://schemas.microsoft.com/office/powerpoint/2010/main" val="16190141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71</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6.4.4  مرحله </a:t>
            </a:r>
            <a:r>
              <a:rPr lang="fa-IR" sz="2000" dirty="0">
                <a:effectLst/>
              </a:rPr>
              <a:t>۶: </a:t>
            </a:r>
            <a:r>
              <a:rPr lang="ar-SA" sz="2000" dirty="0">
                <a:effectLst/>
              </a:rPr>
              <a:t>تجزیه و تحلیل روش‌های معماری</a:t>
            </a:r>
            <a:endParaRPr lang="en-US" sz="2000" dirty="0">
              <a:effectLst/>
            </a:endParaRPr>
          </a:p>
        </p:txBody>
      </p:sp>
      <p:sp>
        <p:nvSpPr>
          <p:cNvPr id="7" name="Content Placeholder 6"/>
          <p:cNvSpPr>
            <a:spLocks noGrp="1"/>
          </p:cNvSpPr>
          <p:nvPr>
            <p:ph idx="1"/>
          </p:nvPr>
        </p:nvSpPr>
        <p:spPr>
          <a:xfrm>
            <a:off x="457200" y="2204864"/>
            <a:ext cx="8229600" cy="3888432"/>
          </a:xfrm>
        </p:spPr>
        <p:txBody>
          <a:bodyPr>
            <a:normAutofit/>
          </a:bodyPr>
          <a:lstStyle/>
          <a:p>
            <a:pPr marL="109728" indent="0" algn="just" rtl="1">
              <a:buNone/>
            </a:pPr>
            <a:r>
              <a:rPr lang="ar-SA" b="1" dirty="0"/>
              <a:t> </a:t>
            </a:r>
            <a:r>
              <a:rPr lang="ar-SA" sz="2400" b="1" dirty="0" smtClean="0"/>
              <a:t>خلاصه</a:t>
            </a:r>
            <a:r>
              <a:rPr lang="en-US" sz="2000" b="1" dirty="0" smtClean="0">
                <a:latin typeface="Times New Roman" pitchFamily="18" charset="0"/>
                <a:cs typeface="Times New Roman" pitchFamily="18" charset="0"/>
              </a:rPr>
              <a:t>ATAM </a:t>
            </a:r>
            <a:endParaRPr lang="en-US" sz="2000" dirty="0">
              <a:latin typeface="Times New Roman" pitchFamily="18" charset="0"/>
              <a:cs typeface="Times New Roman" pitchFamily="18" charset="0"/>
            </a:endParaRPr>
          </a:p>
          <a:p>
            <a:pPr marL="109728" indent="0" algn="just" rtl="1">
              <a:buNone/>
            </a:pPr>
            <a:r>
              <a:rPr lang="ar-SA" sz="2200" dirty="0">
                <a:cs typeface="B Lotus" pitchFamily="2" charset="-78"/>
              </a:rPr>
              <a:t>    این مرحله در مورد کسب اطلاعات کافی در مورد رویکردهای مختلف معماری برای ارزیابی آن‌ها است. خروجی این مرحله ارائه دلیل در مورد تصمیمات و کمک به رسیدن به الزامات و ویژگی‌های کیفی سیستم نهایی است. ابتدا، یک سناریو از درخت مطلوبیت برای شناسایی ریسک‌ها، حساسیت‌ها و موازنه برای هر تصمیم معماری در نظر گرفته می‌شود. این سناریوها با پرسیدن سوالاتی در مورد چگونگی ارتباط رویکردها با ویژگی‌های کیفی شناسایی می‌شوند. این سوالات براساس تجربه تیم نرم‌افزار، مطالب دانشگاهی نرم‌افزار و تجربه مستند می­شوند. سپس نقاط حساسیت و موازنه بدست‌آمده به دو دسته ریسک و غیر ریسک تقسیم می‌شوند. در پایان، تیم باید فهرستی از ریسک‌ها و ایده‌ای در مورد جنبه‌های مهم معماری داشته باشد و اینکه کدام رویکردها باید بر سایر رویکردها غلبه کنند </a:t>
            </a:r>
            <a:r>
              <a:rPr lang="en-US" sz="1600" dirty="0">
                <a:latin typeface="Times New Roman" pitchFamily="18" charset="0"/>
                <a:cs typeface="Times New Roman" pitchFamily="18" charset="0"/>
              </a:rPr>
              <a:t>[KKC00]</a:t>
            </a:r>
            <a:r>
              <a:rPr lang="fa-IR"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7933941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72</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6.4.4  مرحله </a:t>
            </a:r>
            <a:r>
              <a:rPr lang="fa-IR" sz="2000" dirty="0">
                <a:effectLst/>
              </a:rPr>
              <a:t>۶: </a:t>
            </a:r>
            <a:r>
              <a:rPr lang="ar-SA" sz="2000" dirty="0">
                <a:effectLst/>
              </a:rPr>
              <a:t>تجزیه و تحلیل روش‌های معماری</a:t>
            </a:r>
            <a:endParaRPr lang="en-US" sz="2000" dirty="0">
              <a:effectLst/>
            </a:endParaRPr>
          </a:p>
        </p:txBody>
      </p:sp>
      <p:sp>
        <p:nvSpPr>
          <p:cNvPr id="7" name="Content Placeholder 6"/>
          <p:cNvSpPr>
            <a:spLocks noGrp="1"/>
          </p:cNvSpPr>
          <p:nvPr>
            <p:ph idx="1"/>
          </p:nvPr>
        </p:nvSpPr>
        <p:spPr>
          <a:xfrm>
            <a:off x="457200" y="2204864"/>
            <a:ext cx="8229600" cy="3888432"/>
          </a:xfrm>
        </p:spPr>
        <p:txBody>
          <a:bodyPr>
            <a:normAutofit fontScale="77500" lnSpcReduction="20000"/>
          </a:bodyPr>
          <a:lstStyle/>
          <a:p>
            <a:pPr marL="109728" indent="0" algn="just" rtl="1">
              <a:buNone/>
            </a:pPr>
            <a:r>
              <a:rPr lang="ar-SA" sz="1600" b="1" dirty="0">
                <a:cs typeface="B Zar" pitchFamily="2" charset="-78"/>
              </a:rPr>
              <a:t>بحث </a:t>
            </a:r>
            <a:endParaRPr lang="en-US" sz="1600" dirty="0">
              <a:cs typeface="B Zar" pitchFamily="2" charset="-78"/>
            </a:endParaRPr>
          </a:p>
          <a:p>
            <a:pPr marL="109728" indent="0" algn="just" rtl="1">
              <a:lnSpc>
                <a:spcPct val="160000"/>
              </a:lnSpc>
              <a:buNone/>
            </a:pPr>
            <a:r>
              <a:rPr lang="ar-SA" sz="2000" dirty="0">
                <a:cs typeface="B Lotus" pitchFamily="2" charset="-78"/>
              </a:rPr>
              <a:t>    رویکرد تحلیل </a:t>
            </a:r>
            <a:r>
              <a:rPr lang="en-US" sz="1600" dirty="0">
                <a:latin typeface="Times New Roman" pitchFamily="18" charset="0"/>
                <a:cs typeface="Times New Roman" pitchFamily="18" charset="0"/>
              </a:rPr>
              <a:t>ATAM</a:t>
            </a:r>
            <a:r>
              <a:rPr lang="ar-SA" sz="2000" dirty="0">
                <a:cs typeface="B Lotus" pitchFamily="2" charset="-78"/>
              </a:rPr>
              <a:t> یک روش مناسب برای شناسایی تفاوت‌های بین رویکردهای معماری است. با این حال، </a:t>
            </a:r>
            <a:r>
              <a:rPr lang="en-US" sz="1900" dirty="0">
                <a:latin typeface="Times New Roman" pitchFamily="18" charset="0"/>
                <a:cs typeface="Times New Roman" pitchFamily="18" charset="0"/>
              </a:rPr>
              <a:t>ATAM</a:t>
            </a:r>
            <a:r>
              <a:rPr lang="ar-SA" sz="2000" dirty="0">
                <a:cs typeface="B Lotus" pitchFamily="2" charset="-78"/>
              </a:rPr>
              <a:t> بر تحلیل یک معماری سیستم واحد در یک زمان تمرکز می‌کند</a:t>
            </a:r>
            <a:r>
              <a:rPr lang="en-US" sz="1900" dirty="0">
                <a:latin typeface="Times New Roman" pitchFamily="18" charset="0"/>
                <a:cs typeface="Times New Roman" pitchFamily="18" charset="0"/>
              </a:rPr>
              <a:t>[BRST05]</a:t>
            </a:r>
            <a:r>
              <a:rPr lang="ar-SA" sz="2000" dirty="0">
                <a:cs typeface="B Lotus" pitchFamily="2" charset="-78"/>
              </a:rPr>
              <a:t>. کل معماری مشخص می‌کند که چگونه اجزای معماری مختلف می‌توانند بر یکدیگر تاثیر بگذارند. نمونه‌هایی از روش‌های مقایسه معماری عبارتند از </a:t>
            </a:r>
            <a:r>
              <a:rPr lang="en-US" sz="1900" dirty="0">
                <a:latin typeface="Times New Roman" pitchFamily="18" charset="0"/>
                <a:cs typeface="Times New Roman" pitchFamily="18" charset="0"/>
              </a:rPr>
              <a:t>ALMA</a:t>
            </a:r>
            <a:r>
              <a:rPr lang="ar-SA" sz="2000" dirty="0">
                <a:cs typeface="B Lotus" pitchFamily="2" charset="-78"/>
              </a:rPr>
              <a:t>، </a:t>
            </a:r>
            <a:r>
              <a:rPr lang="en-US" sz="1900" dirty="0">
                <a:latin typeface="Times New Roman" pitchFamily="18" charset="0"/>
                <a:cs typeface="Times New Roman" pitchFamily="18" charset="0"/>
              </a:rPr>
              <a:t>SALUTA</a:t>
            </a:r>
            <a:r>
              <a:rPr lang="ar-SA" sz="2000" dirty="0">
                <a:cs typeface="B Lotus" pitchFamily="2" charset="-78"/>
              </a:rPr>
              <a:t> و مدل مقایسه معماری نرم‌افزار خاص </a:t>
            </a:r>
            <a:r>
              <a:rPr lang="ar-SA" sz="2000" dirty="0" smtClean="0">
                <a:cs typeface="B Lotus" pitchFamily="2" charset="-78"/>
              </a:rPr>
              <a:t>دامنه</a:t>
            </a:r>
            <a:r>
              <a:rPr lang="fa-IR" sz="2000" dirty="0" smtClean="0">
                <a:cs typeface="B Lotus" pitchFamily="2" charset="-78"/>
              </a:rPr>
              <a:t> </a:t>
            </a:r>
            <a:r>
              <a:rPr lang="ar-SA" sz="1900" dirty="0">
                <a:latin typeface="Times New Roman" pitchFamily="18" charset="0"/>
                <a:cs typeface="Times New Roman" pitchFamily="18" charset="0"/>
              </a:rPr>
              <a:t>(‏</a:t>
            </a:r>
            <a:r>
              <a:rPr lang="en-US" sz="1900" dirty="0" err="1">
                <a:latin typeface="Times New Roman" pitchFamily="18" charset="0"/>
                <a:cs typeface="Times New Roman" pitchFamily="18" charset="0"/>
              </a:rPr>
              <a:t>DoSAM</a:t>
            </a:r>
            <a:r>
              <a:rPr lang="ar-SA" sz="1900" dirty="0">
                <a:latin typeface="Times New Roman" pitchFamily="18" charset="0"/>
                <a:cs typeface="Times New Roman" pitchFamily="18" charset="0"/>
              </a:rPr>
              <a:t>)‏.</a:t>
            </a:r>
            <a:r>
              <a:rPr lang="ar-SA" sz="2000" dirty="0">
                <a:cs typeface="B Lotus" pitchFamily="2" charset="-78"/>
              </a:rPr>
              <a:t> </a:t>
            </a:r>
            <a:r>
              <a:rPr lang="en-US" sz="1900" dirty="0">
                <a:latin typeface="Times New Roman" pitchFamily="18" charset="0"/>
                <a:cs typeface="Times New Roman" pitchFamily="18" charset="0"/>
              </a:rPr>
              <a:t>ALMA</a:t>
            </a:r>
            <a:r>
              <a:rPr lang="en-US" sz="2000" dirty="0">
                <a:cs typeface="B Lotus" pitchFamily="2" charset="-78"/>
              </a:rPr>
              <a:t> </a:t>
            </a:r>
            <a:r>
              <a:rPr lang="ar-SA" sz="2000" dirty="0">
                <a:cs typeface="B Lotus" pitchFamily="2" charset="-78"/>
              </a:rPr>
              <a:t> نیاز به لیست کردن اجزای تحت‌تاثیر قرار گرفته برای ارزیابی قابلیت اصلاح معماری دارد</a:t>
            </a:r>
            <a:r>
              <a:rPr lang="en-US" sz="1900" dirty="0">
                <a:latin typeface="Times New Roman" pitchFamily="18" charset="0"/>
                <a:cs typeface="Times New Roman" pitchFamily="18" charset="0"/>
              </a:rPr>
              <a:t>[LBVB00]</a:t>
            </a:r>
            <a:r>
              <a:rPr lang="fa-IR" sz="2000" dirty="0">
                <a:cs typeface="B Lotus" pitchFamily="2" charset="-78"/>
              </a:rPr>
              <a:t>‏‏. </a:t>
            </a:r>
            <a:r>
              <a:rPr lang="en-US" sz="1900" dirty="0">
                <a:latin typeface="Times New Roman" pitchFamily="18" charset="0"/>
                <a:cs typeface="Times New Roman" pitchFamily="18" charset="0"/>
              </a:rPr>
              <a:t>SALUTA</a:t>
            </a:r>
            <a:r>
              <a:rPr lang="ar-SA" sz="2000" dirty="0">
                <a:cs typeface="B Lotus" pitchFamily="2" charset="-78"/>
              </a:rPr>
              <a:t> و </a:t>
            </a:r>
            <a:r>
              <a:rPr lang="en-US" sz="1900" dirty="0" err="1">
                <a:latin typeface="Times New Roman" pitchFamily="18" charset="0"/>
                <a:cs typeface="Times New Roman" pitchFamily="18" charset="0"/>
              </a:rPr>
              <a:t>DoSAM</a:t>
            </a:r>
            <a:r>
              <a:rPr lang="ar-SA" sz="2000" dirty="0">
                <a:cs typeface="B Lotus" pitchFamily="2" charset="-78"/>
              </a:rPr>
              <a:t> پیشنهاد می‌کنند که یک امتیاز برای هر معماری براساس میزان تحقق ویژگی‌های کیفی آن‌ها در صورتی که هدف مقایسه نامزدهای معماری مختلف باشد، داده شود </a:t>
            </a:r>
            <a:r>
              <a:rPr lang="en-US" sz="1900" dirty="0">
                <a:latin typeface="Times New Roman" pitchFamily="18" charset="0"/>
                <a:cs typeface="Times New Roman" pitchFamily="18" charset="0"/>
              </a:rPr>
              <a:t>[BRST05]</a:t>
            </a:r>
            <a:r>
              <a:rPr lang="fa-IR" sz="1900" dirty="0">
                <a:latin typeface="Times New Roman" pitchFamily="18" charset="0"/>
                <a:cs typeface="Times New Roman" pitchFamily="18" charset="0"/>
              </a:rPr>
              <a:t>‏ </a:t>
            </a:r>
            <a:r>
              <a:rPr lang="en-US" sz="1900" dirty="0">
                <a:latin typeface="Times New Roman" pitchFamily="18" charset="0"/>
                <a:cs typeface="Times New Roman" pitchFamily="18" charset="0"/>
              </a:rPr>
              <a:t>[FGB04]</a:t>
            </a:r>
            <a:r>
              <a:rPr lang="fa-IR" sz="1900" dirty="0">
                <a:latin typeface="Times New Roman" pitchFamily="18" charset="0"/>
                <a:cs typeface="Times New Roman" pitchFamily="18" charset="0"/>
              </a:rPr>
              <a:t>‏</a:t>
            </a:r>
            <a:r>
              <a:rPr lang="fa-IR" sz="2000" dirty="0">
                <a:cs typeface="B Lotus" pitchFamily="2" charset="-78"/>
              </a:rPr>
              <a:t>. </a:t>
            </a:r>
            <a:endParaRPr lang="en-US" sz="2000" dirty="0">
              <a:cs typeface="B Lotus" pitchFamily="2" charset="-78"/>
            </a:endParaRPr>
          </a:p>
          <a:p>
            <a:pPr marL="109728" indent="0" algn="just" rtl="1">
              <a:lnSpc>
                <a:spcPct val="160000"/>
              </a:lnSpc>
              <a:buNone/>
            </a:pPr>
            <a:r>
              <a:rPr lang="ar-SA" sz="2000" dirty="0">
                <a:cs typeface="B Lotus" pitchFamily="2" charset="-78"/>
              </a:rPr>
              <a:t>    علاوه بر این، سطح بالایی از انتزاع برای ارزیابی </a:t>
            </a:r>
            <a:r>
              <a:rPr lang="en-US" sz="1900" dirty="0">
                <a:latin typeface="Times New Roman" pitchFamily="18" charset="0"/>
                <a:cs typeface="Times New Roman" pitchFamily="18" charset="0"/>
              </a:rPr>
              <a:t>SRA</a:t>
            </a:r>
            <a:r>
              <a:rPr lang="ar-SA" sz="2000" dirty="0">
                <a:cs typeface="B Lotus" pitchFamily="2" charset="-78"/>
              </a:rPr>
              <a:t> در نظر گرفته می‌شود. بنابراین، برخی از ویژگی‌های کیفیت با احتمال کم‌تری مهم هستند، یا تجزیه و تحلیل آن‌ها برای یک </a:t>
            </a:r>
            <a:r>
              <a:rPr lang="en-US" sz="1900" dirty="0">
                <a:latin typeface="Times New Roman" pitchFamily="18" charset="0"/>
                <a:cs typeface="Times New Roman" pitchFamily="18" charset="0"/>
              </a:rPr>
              <a:t>SRA</a:t>
            </a:r>
            <a:r>
              <a:rPr lang="ar-SA" sz="2000" dirty="0">
                <a:cs typeface="B Lotus" pitchFamily="2" charset="-78"/>
              </a:rPr>
              <a:t> دشوار است. به عنوان مثال، قابلیت استفاده و ویژگی‌های عملکردی کیفیت به جای خود معماری، به پیاده‌سازی منسجم بستگی دارد.</a:t>
            </a:r>
            <a:endParaRPr lang="en-US" sz="2000" dirty="0">
              <a:latin typeface="Times New Roman" pitchFamily="18" charset="0"/>
              <a:cs typeface="B Lotus" pitchFamily="2" charset="-78"/>
            </a:endParaRPr>
          </a:p>
        </p:txBody>
      </p:sp>
    </p:spTree>
    <p:extLst>
      <p:ext uri="{BB962C8B-B14F-4D97-AF65-F5344CB8AC3E}">
        <p14:creationId xmlns:p14="http://schemas.microsoft.com/office/powerpoint/2010/main" val="18813893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73</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6.4.4  مرحله </a:t>
            </a:r>
            <a:r>
              <a:rPr lang="fa-IR" sz="2000" dirty="0">
                <a:effectLst/>
              </a:rPr>
              <a:t>۶: </a:t>
            </a:r>
            <a:r>
              <a:rPr lang="ar-SA" sz="2000" dirty="0">
                <a:effectLst/>
              </a:rPr>
              <a:t>تجزیه و تحلیل روش‌های معماری</a:t>
            </a:r>
            <a:endParaRPr lang="en-US" sz="2000" dirty="0">
              <a:effectLst/>
            </a:endParaRPr>
          </a:p>
        </p:txBody>
      </p:sp>
      <p:sp>
        <p:nvSpPr>
          <p:cNvPr id="7" name="Content Placeholder 6"/>
          <p:cNvSpPr>
            <a:spLocks noGrp="1"/>
          </p:cNvSpPr>
          <p:nvPr>
            <p:ph idx="1"/>
          </p:nvPr>
        </p:nvSpPr>
        <p:spPr>
          <a:xfrm>
            <a:off x="457200" y="2204864"/>
            <a:ext cx="8229600" cy="3888432"/>
          </a:xfrm>
        </p:spPr>
        <p:txBody>
          <a:bodyPr>
            <a:normAutofit lnSpcReduction="10000"/>
          </a:bodyPr>
          <a:lstStyle/>
          <a:p>
            <a:pPr marL="109728" indent="0" algn="just" rtl="1">
              <a:buNone/>
            </a:pPr>
            <a:r>
              <a:rPr lang="ar-SA" sz="2000" b="1" dirty="0"/>
              <a:t>اصلاحات</a:t>
            </a:r>
            <a:endParaRPr lang="en-US" sz="2000" dirty="0"/>
          </a:p>
          <a:p>
            <a:pPr marL="109728" indent="0" algn="just" rtl="1">
              <a:lnSpc>
                <a:spcPct val="150000"/>
              </a:lnSpc>
              <a:buNone/>
            </a:pPr>
            <a:r>
              <a:rPr lang="ar-SA" sz="2000" dirty="0">
                <a:cs typeface="B Lotus" pitchFamily="2" charset="-78"/>
              </a:rPr>
              <a:t>یک روش نمره­دهی وزنی برای مقایسه </a:t>
            </a:r>
            <a:r>
              <a:rPr lang="en-US" sz="16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های مختلف و رویکردهای معماری که در ابتدا در مرحله </a:t>
            </a:r>
            <a:r>
              <a:rPr lang="fa-IR" sz="2000" dirty="0">
                <a:cs typeface="B Lotus" pitchFamily="2" charset="-78"/>
              </a:rPr>
              <a:t>۴</a:t>
            </a:r>
            <a:r>
              <a:rPr lang="ar-SA" sz="2000" dirty="0">
                <a:cs typeface="B Lotus" pitchFamily="2" charset="-78"/>
              </a:rPr>
              <a:t> شناسایی شدند، معرفی شده‌است. این مرحله به هفت مرحله فرعی تقسیم می‌شود: </a:t>
            </a:r>
            <a:endParaRPr lang="en-US" sz="2000" dirty="0">
              <a:cs typeface="B Lotus" pitchFamily="2" charset="-78"/>
            </a:endParaRPr>
          </a:p>
          <a:p>
            <a:pPr lvl="0" algn="just" rtl="1">
              <a:lnSpc>
                <a:spcPct val="150000"/>
              </a:lnSpc>
              <a:buFont typeface="Wingdings" pitchFamily="2" charset="2"/>
              <a:buChar char="v"/>
            </a:pPr>
            <a:r>
              <a:rPr lang="ar-SA" sz="2000" b="1" dirty="0">
                <a:cs typeface="B Lotus" pitchFamily="2" charset="-78"/>
              </a:rPr>
              <a:t>مرحله تجزیه و تحلیل</a:t>
            </a:r>
            <a:r>
              <a:rPr lang="fa-IR" sz="2000" b="1" dirty="0">
                <a:cs typeface="B Lotus" pitchFamily="2" charset="-78"/>
              </a:rPr>
              <a:t>۱:</a:t>
            </a:r>
            <a:r>
              <a:rPr lang="fa-IR" sz="2000" dirty="0">
                <a:cs typeface="B Lotus" pitchFamily="2" charset="-78"/>
              </a:rPr>
              <a:t> </a:t>
            </a:r>
            <a:r>
              <a:rPr lang="ar-SA" sz="2000" dirty="0">
                <a:cs typeface="B Lotus" pitchFamily="2" charset="-78"/>
              </a:rPr>
              <a:t>در این مرحله، مصالحه، ریسک‌ها و نقاط حساسیت برای هر رویکرد معماری که سناریوهای متناظر با آن را پشتیبانی می‌کند، به دست می‌آید. این کار با پیروی از روش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انجام </a:t>
            </a:r>
            <a:r>
              <a:rPr lang="ar-SA" sz="2000" dirty="0">
                <a:cs typeface="B Lotus" pitchFamily="2" charset="-78"/>
              </a:rPr>
              <a:t>می‌شود. رویکردهای معماری در ابتدا در مرحله </a:t>
            </a:r>
            <a:r>
              <a:rPr lang="fa-IR" sz="2000" dirty="0">
                <a:cs typeface="B Lotus" pitchFamily="2" charset="-78"/>
              </a:rPr>
              <a:t>۴</a:t>
            </a:r>
            <a:r>
              <a:rPr lang="ar-SA" sz="2000" dirty="0">
                <a:cs typeface="B Lotus" pitchFamily="2" charset="-78"/>
              </a:rPr>
              <a:t> شناسایی شدند. علاوه بر این، باید به مولفه‌های معماری که یا تحقق می‌یابند و یا باعث ایجاد ریسک برای سناریوها می‌شوند، توجه کرد</a:t>
            </a:r>
            <a:r>
              <a:rPr lang="en-US" sz="1600" dirty="0">
                <a:latin typeface="Times New Roman" pitchFamily="18" charset="0"/>
                <a:cs typeface="Times New Roman" pitchFamily="18" charset="0"/>
              </a:rPr>
              <a:t>[LBVB00]</a:t>
            </a:r>
            <a:r>
              <a:rPr lang="fa-IR" sz="2000" dirty="0">
                <a:cs typeface="B Lotus" pitchFamily="2" charset="-78"/>
              </a:rPr>
              <a:t>.</a:t>
            </a:r>
            <a:r>
              <a:rPr lang="ar-SA" sz="2000" dirty="0">
                <a:cs typeface="B Lotus" pitchFamily="2" charset="-78"/>
              </a:rPr>
              <a:t> این امر به شناسایی مولفه‌هایی که نیاز به تجزیه و تحلیل بیشتر در هنگام طراحی </a:t>
            </a:r>
            <a:r>
              <a:rPr lang="en-US" sz="1600" dirty="0">
                <a:latin typeface="Times New Roman" pitchFamily="18" charset="0"/>
                <a:cs typeface="Times New Roman" pitchFamily="18" charset="0"/>
              </a:rPr>
              <a:t>SRA</a:t>
            </a:r>
            <a:r>
              <a:rPr lang="ar-SA" sz="2000" dirty="0">
                <a:cs typeface="B Lotus" pitchFamily="2" charset="-78"/>
              </a:rPr>
              <a:t>ها در مرحله تجزیه و تحلیل دارند، کمک خواهد کرد. </a:t>
            </a:r>
            <a:r>
              <a:rPr lang="en-US" sz="2000" dirty="0">
                <a:cs typeface="B Lotus" pitchFamily="2" charset="-78"/>
              </a:rPr>
              <a:t>​</a:t>
            </a:r>
          </a:p>
          <a:p>
            <a:pPr marL="109728" indent="0" algn="just" rtl="1">
              <a:buNone/>
            </a:pPr>
            <a:endParaRPr lang="en-US" sz="2000" dirty="0">
              <a:latin typeface="Times New Roman" pitchFamily="18" charset="0"/>
              <a:cs typeface="B Lotus" pitchFamily="2" charset="-78"/>
            </a:endParaRPr>
          </a:p>
        </p:txBody>
      </p:sp>
    </p:spTree>
    <p:extLst>
      <p:ext uri="{BB962C8B-B14F-4D97-AF65-F5344CB8AC3E}">
        <p14:creationId xmlns:p14="http://schemas.microsoft.com/office/powerpoint/2010/main" val="22464294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74</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6.4.4  مرحله </a:t>
            </a:r>
            <a:r>
              <a:rPr lang="fa-IR" sz="2000" dirty="0">
                <a:effectLst/>
              </a:rPr>
              <a:t>۶: </a:t>
            </a:r>
            <a:r>
              <a:rPr lang="ar-SA" sz="2000" dirty="0">
                <a:effectLst/>
              </a:rPr>
              <a:t>تجزیه و تحلیل روش‌های معماری</a:t>
            </a:r>
            <a:endParaRPr lang="en-US" sz="2000" dirty="0">
              <a:effectLst/>
            </a:endParaRPr>
          </a:p>
        </p:txBody>
      </p:sp>
      <p:sp>
        <p:nvSpPr>
          <p:cNvPr id="7" name="Content Placeholder 6"/>
          <p:cNvSpPr>
            <a:spLocks noGrp="1"/>
          </p:cNvSpPr>
          <p:nvPr>
            <p:ph idx="1"/>
          </p:nvPr>
        </p:nvSpPr>
        <p:spPr>
          <a:xfrm>
            <a:off x="457200" y="2060848"/>
            <a:ext cx="8229600" cy="4032448"/>
          </a:xfrm>
        </p:spPr>
        <p:txBody>
          <a:bodyPr>
            <a:normAutofit fontScale="70000" lnSpcReduction="20000"/>
          </a:bodyPr>
          <a:lstStyle/>
          <a:p>
            <a:pPr lvl="0" algn="just" rtl="1">
              <a:lnSpc>
                <a:spcPct val="170000"/>
              </a:lnSpc>
              <a:buFont typeface="Wingdings" pitchFamily="2" charset="2"/>
              <a:buChar char="v"/>
            </a:pPr>
            <a:r>
              <a:rPr lang="ar-SA" sz="2300" b="1" dirty="0">
                <a:cs typeface="B Lotus" pitchFamily="2" charset="-78"/>
              </a:rPr>
              <a:t>مرحله تجزیه و تحلیل</a:t>
            </a:r>
            <a:r>
              <a:rPr lang="fa-IR" sz="2300" b="1" dirty="0">
                <a:cs typeface="B Lotus" pitchFamily="2" charset="-78"/>
              </a:rPr>
              <a:t>۲:</a:t>
            </a:r>
            <a:r>
              <a:rPr lang="fa-IR" sz="2000" dirty="0">
                <a:cs typeface="B Lotus" pitchFamily="2" charset="-78"/>
              </a:rPr>
              <a:t> </a:t>
            </a:r>
            <a:r>
              <a:rPr lang="ar-SA" sz="2000" dirty="0">
                <a:cs typeface="B Lotus" pitchFamily="2" charset="-78"/>
              </a:rPr>
              <a:t>براساس موازنه، ریسک‌ها و نقاط حساسیت به‌دست‌آمده، معمار امتیازی از </a:t>
            </a:r>
            <a:r>
              <a:rPr lang="fa-IR" sz="2000" dirty="0">
                <a:cs typeface="B Lotus" pitchFamily="2" charset="-78"/>
              </a:rPr>
              <a:t>۱</a:t>
            </a:r>
            <a:r>
              <a:rPr lang="ar-SA" sz="2000" dirty="0">
                <a:cs typeface="B Lotus" pitchFamily="2" charset="-78"/>
              </a:rPr>
              <a:t> تا </a:t>
            </a:r>
            <a:r>
              <a:rPr lang="fa-IR" sz="2000" dirty="0">
                <a:cs typeface="B Lotus" pitchFamily="2" charset="-78"/>
              </a:rPr>
              <a:t>۵</a:t>
            </a:r>
            <a:r>
              <a:rPr lang="ar-SA" sz="2000" dirty="0">
                <a:cs typeface="B Lotus" pitchFamily="2" charset="-78"/>
              </a:rPr>
              <a:t> را در مورد میزان پشتیبانی هر رویکرد معماری از سناریوهای متناظر خود ارائه می‌دهد</a:t>
            </a:r>
            <a:r>
              <a:rPr lang="en-US" sz="2000" dirty="0">
                <a:latin typeface="Times New Roman" pitchFamily="18" charset="0"/>
                <a:cs typeface="Times New Roman" pitchFamily="18" charset="0"/>
              </a:rPr>
              <a:t>[FGB04]</a:t>
            </a:r>
            <a:r>
              <a:rPr lang="fa-IR" sz="2000" dirty="0">
                <a:cs typeface="B Lotus" pitchFamily="2" charset="-78"/>
              </a:rPr>
              <a:t>‏‏.</a:t>
            </a:r>
            <a:r>
              <a:rPr lang="ar-SA" sz="2000" dirty="0">
                <a:cs typeface="B Lotus" pitchFamily="2" charset="-78"/>
              </a:rPr>
              <a:t> در صورتی که رویکرد معماری از سناریو پشتیبانی کند اما نقاط تعادل، ریسک و حساسیت بالایی داشته باشد، در این صورت امتیاز پایین است و بالعکس. امتیاز </a:t>
            </a:r>
            <a:r>
              <a:rPr lang="fa-IR" sz="2000" dirty="0">
                <a:cs typeface="B Lotus" pitchFamily="2" charset="-78"/>
              </a:rPr>
              <a:t>۱</a:t>
            </a:r>
            <a:r>
              <a:rPr lang="ar-SA" sz="2000" dirty="0">
                <a:cs typeface="B Lotus" pitchFamily="2" charset="-78"/>
              </a:rPr>
              <a:t> تا </a:t>
            </a:r>
            <a:r>
              <a:rPr lang="fa-IR" sz="2000" dirty="0">
                <a:cs typeface="B Lotus" pitchFamily="2" charset="-78"/>
              </a:rPr>
              <a:t>۵</a:t>
            </a:r>
            <a:r>
              <a:rPr lang="ar-SA" sz="2000" dirty="0">
                <a:cs typeface="B Lotus" pitchFamily="2" charset="-78"/>
              </a:rPr>
              <a:t> برای سادگی انتخاب شده است. ایده سناریوهای امتیاز دهی از </a:t>
            </a:r>
            <a:r>
              <a:rPr lang="en-US" sz="2000" dirty="0" smtClean="0">
                <a:latin typeface="Times New Roman" pitchFamily="18" charset="0"/>
                <a:cs typeface="Times New Roman" pitchFamily="18" charset="0"/>
              </a:rPr>
              <a:t>SALUTA</a:t>
            </a:r>
            <a:r>
              <a:rPr lang="en-US" sz="2000" dirty="0" smtClean="0">
                <a:cs typeface="B Lotus" pitchFamily="2" charset="-78"/>
              </a:rPr>
              <a:t> </a:t>
            </a:r>
            <a:r>
              <a:rPr lang="fa-IR" sz="2000" dirty="0" smtClean="0">
                <a:cs typeface="B Lotus" pitchFamily="2" charset="-78"/>
              </a:rPr>
              <a:t> </a:t>
            </a:r>
            <a:r>
              <a:rPr lang="ar-SA" sz="2000" dirty="0" smtClean="0">
                <a:cs typeface="B Lotus" pitchFamily="2" charset="-78"/>
              </a:rPr>
              <a:t>گرفته </a:t>
            </a:r>
            <a:r>
              <a:rPr lang="ar-SA" sz="2000" dirty="0">
                <a:cs typeface="B Lotus" pitchFamily="2" charset="-78"/>
              </a:rPr>
              <a:t>شده‌است</a:t>
            </a:r>
            <a:r>
              <a:rPr lang="en-US" sz="2000" dirty="0">
                <a:latin typeface="Times New Roman" pitchFamily="18" charset="0"/>
                <a:cs typeface="Times New Roman" pitchFamily="18" charset="0"/>
              </a:rPr>
              <a:t>[FGB04]</a:t>
            </a:r>
            <a:r>
              <a:rPr lang="ar-SA" sz="2000" dirty="0">
                <a:latin typeface="Times New Roman" pitchFamily="18" charset="0"/>
                <a:cs typeface="Times New Roman" pitchFamily="18" charset="0"/>
              </a:rPr>
              <a:t>.</a:t>
            </a:r>
            <a:r>
              <a:rPr lang="en-US" sz="2000" dirty="0">
                <a:latin typeface="Times New Roman" pitchFamily="18" charset="0"/>
                <a:cs typeface="Times New Roman" pitchFamily="18" charset="0"/>
              </a:rPr>
              <a:t>SALUTA </a:t>
            </a:r>
            <a:r>
              <a:rPr lang="en-US" sz="2000" dirty="0">
                <a:cs typeface="B Lotus" pitchFamily="2" charset="-78"/>
              </a:rPr>
              <a:t> </a:t>
            </a:r>
            <a:r>
              <a:rPr lang="ar-SA" sz="2000" dirty="0">
                <a:cs typeface="B Lotus" pitchFamily="2" charset="-78"/>
              </a:rPr>
              <a:t>امتیازی را برای هر سناریو در مورد میزان پشتیبانی معماری یا سیستم تعیین می‌کند. این روش امتیازدهی ساختاری برای پاسخ به سوال </a:t>
            </a:r>
            <a:r>
              <a:rPr lang="fa-IR" sz="2000" dirty="0">
                <a:cs typeface="B Lotus" pitchFamily="2" charset="-78"/>
              </a:rPr>
              <a:t>۲</a:t>
            </a:r>
            <a:r>
              <a:rPr lang="ar-SA" sz="2000" dirty="0">
                <a:cs typeface="B Lotus" pitchFamily="2" charset="-78"/>
              </a:rPr>
              <a:t> در مورد چگونگی ارزیابی ویژگی‌ها و سناریوهای کیفی </a:t>
            </a:r>
            <a:r>
              <a:rPr lang="en-US" sz="20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می‌دهد. این روش عمدتا به تجربه و دانش معمار در شناسایی مصالحه، ریسک و نقاط حساسیت و امتیازدهی آن‌ها بستگی دارد. </a:t>
            </a:r>
            <a:r>
              <a:rPr lang="en-US" sz="2000" dirty="0">
                <a:cs typeface="B Lotus" pitchFamily="2" charset="-78"/>
              </a:rPr>
              <a:t>​</a:t>
            </a:r>
          </a:p>
          <a:p>
            <a:pPr algn="just" rtl="1">
              <a:lnSpc>
                <a:spcPct val="170000"/>
              </a:lnSpc>
              <a:buFont typeface="Wingdings" pitchFamily="2" charset="2"/>
              <a:buChar char="v"/>
            </a:pPr>
            <a:r>
              <a:rPr lang="ar-SA" sz="2300" b="1" dirty="0">
                <a:cs typeface="B Lotus" pitchFamily="2" charset="-78"/>
              </a:rPr>
              <a:t>مرحله تجزیه و تحلیل</a:t>
            </a:r>
            <a:r>
              <a:rPr lang="fa-IR" sz="2300" b="1" dirty="0">
                <a:cs typeface="B Lotus" pitchFamily="2" charset="-78"/>
              </a:rPr>
              <a:t>۳:</a:t>
            </a:r>
            <a:r>
              <a:rPr lang="fa-IR" sz="2000" dirty="0">
                <a:cs typeface="B Lotus" pitchFamily="2" charset="-78"/>
              </a:rPr>
              <a:t> </a:t>
            </a:r>
            <a:r>
              <a:rPr lang="ar-SA" sz="2000" dirty="0">
                <a:cs typeface="B Lotus" pitchFamily="2" charset="-78"/>
              </a:rPr>
              <a:t>هنگامی که امتیاز هر رویکرد معماری از تعیین سناریوهای متناظر پشتیبانی می‌کند، امتیاز باید در اولویت سناریو ضرب شود تا وزن به دست آید. رویکرد معماری با بالاترین وزن برای ساخت </a:t>
            </a:r>
            <a:r>
              <a:rPr lang="en-US" sz="20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های مختلف براساس الگوهای معماری مختلف انتخاب خواهد شد. به عنوان مثال، یک </a:t>
            </a:r>
            <a:r>
              <a:rPr lang="en-US" sz="20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می‌تواند با استفاده از یک الگوی معماری </a:t>
            </a:r>
            <a:r>
              <a:rPr lang="ar-SA" sz="2000" dirty="0" smtClean="0">
                <a:cs typeface="B Lotus" pitchFamily="2" charset="-78"/>
              </a:rPr>
              <a:t>سرور-مشتری</a:t>
            </a:r>
            <a:r>
              <a:rPr lang="fa-IR" sz="2000" dirty="0" smtClean="0">
                <a:cs typeface="B Lotus" pitchFamily="2" charset="-78"/>
              </a:rPr>
              <a:t> </a:t>
            </a:r>
            <a:r>
              <a:rPr lang="ar-SA" sz="2000" dirty="0">
                <a:cs typeface="B Lotus" pitchFamily="2" charset="-78"/>
              </a:rPr>
              <a:t>طراحی شود در حالی که یک </a:t>
            </a:r>
            <a:r>
              <a:rPr lang="en-US" sz="20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دیگر می‌تواند با استفاده از یک الگوی معماری </a:t>
            </a:r>
            <a:r>
              <a:rPr lang="ar-SA" sz="2000" dirty="0" smtClean="0">
                <a:cs typeface="B Lotus" pitchFamily="2" charset="-78"/>
              </a:rPr>
              <a:t>خوشه-سرور</a:t>
            </a:r>
            <a:r>
              <a:rPr lang="fa-IR" sz="2000" dirty="0" smtClean="0">
                <a:cs typeface="B Lotus" pitchFamily="2" charset="-78"/>
              </a:rPr>
              <a:t> </a:t>
            </a:r>
            <a:r>
              <a:rPr lang="ar-SA" sz="2000" dirty="0">
                <a:cs typeface="B Lotus" pitchFamily="2" charset="-78"/>
              </a:rPr>
              <a:t>طراحی شود. بالاترین رویکردهای معماری وزن دار باید در </a:t>
            </a:r>
            <a:r>
              <a:rPr lang="en-US" sz="20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 گنجانده شوند. به عنوان مثال، نوع پایگاه‌داده می‌تواند یک رویکرد معماری باشد که در </a:t>
            </a:r>
            <a:r>
              <a:rPr lang="en-US" sz="2000" dirty="0">
                <a:latin typeface="Times New Roman" pitchFamily="18" charset="0"/>
                <a:cs typeface="Times New Roman" pitchFamily="18" charset="0"/>
              </a:rPr>
              <a:t>SRA</a:t>
            </a:r>
            <a:r>
              <a:rPr lang="ar-SA" sz="2000" dirty="0">
                <a:cs typeface="B Lotus" pitchFamily="2" charset="-78"/>
              </a:rPr>
              <a:t>ها نشان داده خواهد شد. </a:t>
            </a:r>
            <a:r>
              <a:rPr lang="en-US" sz="2000" dirty="0" smtClean="0">
                <a:cs typeface="B Lotus" pitchFamily="2" charset="-78"/>
              </a:rPr>
              <a:t>​</a:t>
            </a:r>
            <a:endParaRPr lang="en-US" sz="2000" dirty="0">
              <a:cs typeface="B Lotus" pitchFamily="2" charset="-78"/>
            </a:endParaRPr>
          </a:p>
        </p:txBody>
      </p:sp>
    </p:spTree>
    <p:extLst>
      <p:ext uri="{BB962C8B-B14F-4D97-AF65-F5344CB8AC3E}">
        <p14:creationId xmlns:p14="http://schemas.microsoft.com/office/powerpoint/2010/main" val="39914186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75</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6.4.4  مرحله </a:t>
            </a:r>
            <a:r>
              <a:rPr lang="fa-IR" sz="2000" dirty="0">
                <a:effectLst/>
              </a:rPr>
              <a:t>۶: </a:t>
            </a:r>
            <a:r>
              <a:rPr lang="ar-SA" sz="2000" dirty="0">
                <a:effectLst/>
              </a:rPr>
              <a:t>تجزیه و تحلیل روش‌های معماری</a:t>
            </a:r>
            <a:endParaRPr lang="en-US" sz="2000" dirty="0">
              <a:effectLst/>
            </a:endParaRPr>
          </a:p>
        </p:txBody>
      </p:sp>
      <p:sp>
        <p:nvSpPr>
          <p:cNvPr id="7" name="Content Placeholder 6"/>
          <p:cNvSpPr>
            <a:spLocks noGrp="1"/>
          </p:cNvSpPr>
          <p:nvPr>
            <p:ph idx="1"/>
          </p:nvPr>
        </p:nvSpPr>
        <p:spPr>
          <a:xfrm>
            <a:off x="457200" y="2060848"/>
            <a:ext cx="8229600" cy="4032448"/>
          </a:xfrm>
        </p:spPr>
        <p:txBody>
          <a:bodyPr>
            <a:normAutofit fontScale="92500" lnSpcReduction="20000"/>
          </a:bodyPr>
          <a:lstStyle/>
          <a:p>
            <a:pPr lvl="0" algn="just" rtl="1">
              <a:lnSpc>
                <a:spcPct val="150000"/>
              </a:lnSpc>
              <a:buFont typeface="Wingdings" pitchFamily="2" charset="2"/>
              <a:buChar char="v"/>
            </a:pPr>
            <a:r>
              <a:rPr lang="ar-SA" sz="2000" b="1" dirty="0">
                <a:cs typeface="B Lotus" pitchFamily="2" charset="-78"/>
              </a:rPr>
              <a:t>مرحله تجزیه و تحلیل </a:t>
            </a:r>
            <a:r>
              <a:rPr lang="fa-IR" sz="2000" b="1" dirty="0">
                <a:cs typeface="B Lotus" pitchFamily="2" charset="-78"/>
              </a:rPr>
              <a:t>۴:</a:t>
            </a:r>
            <a:r>
              <a:rPr lang="fa-IR" sz="2000" dirty="0">
                <a:cs typeface="B Lotus" pitchFamily="2" charset="-78"/>
              </a:rPr>
              <a:t> </a:t>
            </a:r>
            <a:r>
              <a:rPr lang="ar-SA" sz="2000" dirty="0">
                <a:cs typeface="B Lotus" pitchFamily="2" charset="-78"/>
              </a:rPr>
              <a:t>پس از ساخت </a:t>
            </a:r>
            <a:r>
              <a:rPr lang="en-US" sz="17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های مختلف، معمار از </a:t>
            </a:r>
            <a:r>
              <a:rPr lang="fa-IR" sz="2000" dirty="0">
                <a:cs typeface="B Lotus" pitchFamily="2" charset="-78"/>
              </a:rPr>
              <a:t>۱</a:t>
            </a:r>
            <a:r>
              <a:rPr lang="ar-SA" sz="2000" dirty="0">
                <a:cs typeface="B Lotus" pitchFamily="2" charset="-78"/>
              </a:rPr>
              <a:t> تا </a:t>
            </a:r>
            <a:r>
              <a:rPr lang="fa-IR" sz="2000" dirty="0">
                <a:cs typeface="B Lotus" pitchFamily="2" charset="-78"/>
              </a:rPr>
              <a:t>۵</a:t>
            </a:r>
            <a:r>
              <a:rPr lang="ar-SA" sz="2000" dirty="0">
                <a:cs typeface="B Lotus" pitchFamily="2" charset="-78"/>
              </a:rPr>
              <a:t> امتیاز می‌گیرد که چگونه هر </a:t>
            </a:r>
            <a:r>
              <a:rPr lang="en-US" sz="17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کلی هر سناریو را برآورده می‌کند. کل معماری هنگام امتیاز دهی در نظر گرفته می‌شود زیرا قابلیت اندازه‌گیری برخی سناریوها به چگونگی عملکرد چندین مولفه و تعامل با یکدیگر بستگی دارد. مشابه با مرحله تجزیه و تحلیل </a:t>
            </a:r>
            <a:r>
              <a:rPr lang="fa-IR" sz="2000" dirty="0">
                <a:cs typeface="B Lotus" pitchFamily="2" charset="-78"/>
              </a:rPr>
              <a:t>۳</a:t>
            </a:r>
            <a:r>
              <a:rPr lang="ar-SA" sz="2000" dirty="0">
                <a:cs typeface="B Lotus" pitchFamily="2" charset="-78"/>
              </a:rPr>
              <a:t>، زمانی که امتیاز هر </a:t>
            </a:r>
            <a:r>
              <a:rPr lang="en-US" sz="17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برای هر سناریو تنظیم می‌شود، امتیاز باید با اولویت سناریو ضرب شود تا وزن به دست آید. سپس تمام وزن سناریوها که تحت همان ویژگی کیفی هستند با هم جمع می‌شوند تا امتیاز وزنی نهایی معماری را با توجه به هر ویژگی کیفی بدست آورند. </a:t>
            </a:r>
            <a:r>
              <a:rPr lang="en-US" sz="2000" dirty="0">
                <a:cs typeface="B Lotus" pitchFamily="2" charset="-78"/>
              </a:rPr>
              <a:t>​</a:t>
            </a:r>
          </a:p>
          <a:p>
            <a:pPr lvl="0" algn="just" rtl="1">
              <a:lnSpc>
                <a:spcPct val="150000"/>
              </a:lnSpc>
              <a:buFont typeface="Wingdings" pitchFamily="2" charset="2"/>
              <a:buChar char="v"/>
            </a:pPr>
            <a:r>
              <a:rPr lang="ar-SA" sz="2000" b="1" dirty="0">
                <a:cs typeface="B Lotus" pitchFamily="2" charset="-78"/>
              </a:rPr>
              <a:t>مرحله تجزیه و تحلیل </a:t>
            </a:r>
            <a:r>
              <a:rPr lang="fa-IR" sz="2000" b="1" dirty="0">
                <a:cs typeface="B Lotus" pitchFamily="2" charset="-78"/>
              </a:rPr>
              <a:t>۵:</a:t>
            </a:r>
            <a:r>
              <a:rPr lang="fa-IR" sz="2000" dirty="0">
                <a:cs typeface="B Lotus" pitchFamily="2" charset="-78"/>
              </a:rPr>
              <a:t> </a:t>
            </a:r>
            <a:r>
              <a:rPr lang="ar-SA" sz="2000" dirty="0">
                <a:cs typeface="B Lotus" pitchFamily="2" charset="-78"/>
              </a:rPr>
              <a:t>این مرحله تلاش می‌کند تا به </a:t>
            </a:r>
            <a:r>
              <a:rPr lang="en-US" sz="17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اصلاح‌شده براساس امتیازات وزنی ویژگی‌های کیفی به‌دست‌آمده دست یابد. برای هر ویژگی کیفیت، مفاهیم و مولفه‌های </a:t>
            </a:r>
            <a:r>
              <a:rPr lang="en-US" sz="17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با بالاترین امتیاز وزنی باید گرفته شود. معمار باید سعی در ترکیب، حذف، اضافه کردن یا ترکیب اجزا و تصمیمات معماری برای دستیابی به </a:t>
            </a:r>
            <a:r>
              <a:rPr lang="en-US" sz="17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های ممکن جدید داشته باشد. </a:t>
            </a:r>
            <a:r>
              <a:rPr lang="en-US" sz="2000" dirty="0" smtClean="0">
                <a:cs typeface="B Lotus" pitchFamily="2" charset="-78"/>
              </a:rPr>
              <a:t>​</a:t>
            </a:r>
            <a:endParaRPr lang="en-US" sz="2000" dirty="0">
              <a:cs typeface="B Lotus" pitchFamily="2" charset="-78"/>
            </a:endParaRPr>
          </a:p>
        </p:txBody>
      </p:sp>
    </p:spTree>
    <p:extLst>
      <p:ext uri="{BB962C8B-B14F-4D97-AF65-F5344CB8AC3E}">
        <p14:creationId xmlns:p14="http://schemas.microsoft.com/office/powerpoint/2010/main" val="1848813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76</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6.4.4  مرحله </a:t>
            </a:r>
            <a:r>
              <a:rPr lang="fa-IR" sz="2000" dirty="0">
                <a:effectLst/>
              </a:rPr>
              <a:t>۶: </a:t>
            </a:r>
            <a:r>
              <a:rPr lang="ar-SA" sz="2000" dirty="0">
                <a:effectLst/>
              </a:rPr>
              <a:t>تجزیه و تحلیل روش‌های معماری</a:t>
            </a:r>
            <a:endParaRPr lang="en-US" sz="2000" dirty="0">
              <a:effectLst/>
            </a:endParaRPr>
          </a:p>
        </p:txBody>
      </p:sp>
      <p:sp>
        <p:nvSpPr>
          <p:cNvPr id="7" name="Content Placeholder 6"/>
          <p:cNvSpPr>
            <a:spLocks noGrp="1"/>
          </p:cNvSpPr>
          <p:nvPr>
            <p:ph idx="1"/>
          </p:nvPr>
        </p:nvSpPr>
        <p:spPr>
          <a:xfrm>
            <a:off x="457200" y="2060848"/>
            <a:ext cx="8229600" cy="4032448"/>
          </a:xfrm>
        </p:spPr>
        <p:txBody>
          <a:bodyPr>
            <a:normAutofit/>
          </a:bodyPr>
          <a:lstStyle/>
          <a:p>
            <a:pPr lvl="0" algn="just" rtl="1">
              <a:lnSpc>
                <a:spcPct val="150000"/>
              </a:lnSpc>
              <a:buFont typeface="Wingdings" pitchFamily="2" charset="2"/>
              <a:buChar char="v"/>
            </a:pPr>
            <a:r>
              <a:rPr lang="ar-SA" sz="2000" dirty="0">
                <a:latin typeface="Times New Roman" pitchFamily="18" charset="0"/>
                <a:cs typeface="B Lotus" pitchFamily="2" charset="-78"/>
              </a:rPr>
              <a:t>مرحله تجزیه و تحلیل </a:t>
            </a:r>
            <a:r>
              <a:rPr lang="fa-IR" sz="2000" dirty="0">
                <a:latin typeface="Times New Roman" pitchFamily="18" charset="0"/>
                <a:cs typeface="B Lotus" pitchFamily="2" charset="-78"/>
              </a:rPr>
              <a:t>۶: </a:t>
            </a:r>
            <a:r>
              <a:rPr lang="ar-SA" sz="2000" dirty="0">
                <a:latin typeface="Times New Roman" pitchFamily="18" charset="0"/>
                <a:cs typeface="B Lotus" pitchFamily="2" charset="-78"/>
              </a:rPr>
              <a:t>مرحله تجزیه و تحلیل تکرار مرحله </a:t>
            </a:r>
            <a:r>
              <a:rPr lang="fa-IR" sz="2000" dirty="0">
                <a:latin typeface="Times New Roman" pitchFamily="18" charset="0"/>
                <a:cs typeface="B Lotus" pitchFamily="2" charset="-78"/>
              </a:rPr>
              <a:t>۴</a:t>
            </a:r>
            <a:r>
              <a:rPr lang="ar-SA" sz="2000" dirty="0">
                <a:latin typeface="Times New Roman" pitchFamily="18" charset="0"/>
                <a:cs typeface="B Lotus" pitchFamily="2" charset="-78"/>
              </a:rPr>
              <a:t> اما برای </a:t>
            </a:r>
            <a:r>
              <a:rPr lang="en-US" sz="1600" dirty="0">
                <a:latin typeface="Times New Roman" pitchFamily="18" charset="0"/>
                <a:cs typeface="B Lotus" pitchFamily="2" charset="-78"/>
              </a:rPr>
              <a:t>SRA</a:t>
            </a:r>
            <a:r>
              <a:rPr lang="en-US" sz="2000" dirty="0">
                <a:latin typeface="Times New Roman" pitchFamily="18" charset="0"/>
                <a:cs typeface="B Lotus" pitchFamily="2" charset="-78"/>
              </a:rPr>
              <a:t> </a:t>
            </a:r>
            <a:r>
              <a:rPr lang="ar-SA" sz="2000" dirty="0">
                <a:latin typeface="Times New Roman" pitchFamily="18" charset="0"/>
                <a:cs typeface="B Lotus" pitchFamily="2" charset="-78"/>
              </a:rPr>
              <a:t>جدید برای تشخیص اینکه آیا امتیاز وزنی بهتری دریافت خواهند کرد یا خیر. این مرحله را می­توان چندین بار تکرار کرد تا زمانی که هیچ </a:t>
            </a:r>
            <a:r>
              <a:rPr lang="en-US" sz="1600" dirty="0">
                <a:latin typeface="Times New Roman" pitchFamily="18" charset="0"/>
                <a:cs typeface="Times New Roman" pitchFamily="18" charset="0"/>
              </a:rPr>
              <a:t>SRA</a:t>
            </a:r>
            <a:r>
              <a:rPr lang="en-US" sz="2000" dirty="0">
                <a:latin typeface="Times New Roman" pitchFamily="18" charset="0"/>
                <a:cs typeface="B Lotus" pitchFamily="2" charset="-78"/>
              </a:rPr>
              <a:t> </a:t>
            </a:r>
            <a:r>
              <a:rPr lang="ar-SA" sz="2000" dirty="0">
                <a:latin typeface="Times New Roman" pitchFamily="18" charset="0"/>
                <a:cs typeface="B Lotus" pitchFamily="2" charset="-78"/>
              </a:rPr>
              <a:t>دیگری را نمی­توان طراحی کرد و یا اگر </a:t>
            </a:r>
            <a:r>
              <a:rPr lang="en-US" sz="1600" dirty="0">
                <a:latin typeface="Times New Roman" pitchFamily="18" charset="0"/>
                <a:cs typeface="Times New Roman" pitchFamily="18" charset="0"/>
              </a:rPr>
              <a:t>SRA</a:t>
            </a:r>
            <a:r>
              <a:rPr lang="en-US" sz="2000" dirty="0">
                <a:latin typeface="Times New Roman" pitchFamily="18" charset="0"/>
                <a:cs typeface="B Lotus" pitchFamily="2" charset="-78"/>
              </a:rPr>
              <a:t> </a:t>
            </a:r>
            <a:r>
              <a:rPr lang="ar-SA" sz="2000" dirty="0">
                <a:latin typeface="Times New Roman" pitchFamily="18" charset="0"/>
                <a:cs typeface="B Lotus" pitchFamily="2" charset="-78"/>
              </a:rPr>
              <a:t>جدید امتیاز وزنی کمتری نسبت به </a:t>
            </a:r>
            <a:r>
              <a:rPr lang="en-US" sz="1600" dirty="0">
                <a:latin typeface="Times New Roman" pitchFamily="18" charset="0"/>
                <a:cs typeface="B Lotus" pitchFamily="2" charset="-78"/>
              </a:rPr>
              <a:t>SRA</a:t>
            </a:r>
            <a:r>
              <a:rPr lang="en-US" sz="2000" dirty="0">
                <a:latin typeface="Times New Roman" pitchFamily="18" charset="0"/>
                <a:cs typeface="B Lotus" pitchFamily="2" charset="-78"/>
              </a:rPr>
              <a:t> </a:t>
            </a:r>
            <a:r>
              <a:rPr lang="ar-SA" sz="2000" dirty="0">
                <a:latin typeface="Times New Roman" pitchFamily="18" charset="0"/>
                <a:cs typeface="B Lotus" pitchFamily="2" charset="-78"/>
              </a:rPr>
              <a:t>قبلی داشته باشد. </a:t>
            </a:r>
            <a:r>
              <a:rPr lang="en-US" sz="2000" dirty="0">
                <a:latin typeface="Times New Roman" pitchFamily="18" charset="0"/>
                <a:cs typeface="B Lotus" pitchFamily="2" charset="-78"/>
              </a:rPr>
              <a:t>​</a:t>
            </a:r>
          </a:p>
          <a:p>
            <a:pPr lvl="0" algn="just" rtl="1">
              <a:lnSpc>
                <a:spcPct val="150000"/>
              </a:lnSpc>
              <a:buFont typeface="Wingdings" pitchFamily="2" charset="2"/>
              <a:buChar char="v"/>
            </a:pPr>
            <a:r>
              <a:rPr lang="ar-SA" sz="2000" dirty="0">
                <a:latin typeface="Times New Roman" pitchFamily="18" charset="0"/>
                <a:cs typeface="B Lotus" pitchFamily="2" charset="-78"/>
              </a:rPr>
              <a:t>مرحله تجزیه و تحلیل </a:t>
            </a:r>
            <a:r>
              <a:rPr lang="fa-IR" sz="2000" dirty="0">
                <a:latin typeface="Times New Roman" pitchFamily="18" charset="0"/>
                <a:cs typeface="B Lotus" pitchFamily="2" charset="-78"/>
              </a:rPr>
              <a:t>۷: </a:t>
            </a:r>
            <a:r>
              <a:rPr lang="en-US" sz="1600" dirty="0">
                <a:latin typeface="Times New Roman" pitchFamily="18" charset="0"/>
                <a:cs typeface="B Lotus" pitchFamily="2" charset="-78"/>
              </a:rPr>
              <a:t>SRA</a:t>
            </a:r>
            <a:r>
              <a:rPr lang="en-US" sz="2000" dirty="0">
                <a:latin typeface="Times New Roman" pitchFamily="18" charset="0"/>
                <a:cs typeface="B Lotus" pitchFamily="2" charset="-78"/>
              </a:rPr>
              <a:t> </a:t>
            </a:r>
            <a:r>
              <a:rPr lang="ar-SA" sz="2000" dirty="0">
                <a:latin typeface="Times New Roman" pitchFamily="18" charset="0"/>
                <a:cs typeface="B Lotus" pitchFamily="2" charset="-78"/>
              </a:rPr>
              <a:t>با بالاترین امتیاز وزنی انتخاب می­شود. </a:t>
            </a:r>
            <a:r>
              <a:rPr lang="en-US" sz="2000" dirty="0">
                <a:latin typeface="Times New Roman" pitchFamily="18" charset="0"/>
                <a:cs typeface="B Lotus" pitchFamily="2" charset="-78"/>
              </a:rPr>
              <a:t>​</a:t>
            </a:r>
          </a:p>
          <a:p>
            <a:pPr marL="109728" indent="0" algn="just" rtl="1">
              <a:lnSpc>
                <a:spcPct val="150000"/>
              </a:lnSpc>
              <a:buNone/>
            </a:pPr>
            <a:r>
              <a:rPr lang="fa-IR" sz="2000" dirty="0">
                <a:latin typeface="Times New Roman" pitchFamily="18" charset="0"/>
                <a:cs typeface="B Lotus" pitchFamily="2" charset="-78"/>
              </a:rPr>
              <a:t> </a:t>
            </a:r>
            <a:r>
              <a:rPr lang="fa-IR" sz="2000" dirty="0" smtClean="0">
                <a:latin typeface="Times New Roman" pitchFamily="18" charset="0"/>
                <a:cs typeface="B Lotus" pitchFamily="2" charset="-78"/>
              </a:rPr>
              <a:t>  </a:t>
            </a:r>
            <a:r>
              <a:rPr lang="ar-SA" sz="2000" dirty="0" smtClean="0">
                <a:latin typeface="Times New Roman" pitchFamily="18" charset="0"/>
                <a:cs typeface="B Lotus" pitchFamily="2" charset="-78"/>
              </a:rPr>
              <a:t>  </a:t>
            </a:r>
            <a:r>
              <a:rPr lang="ar-SA" sz="2000" dirty="0">
                <a:latin typeface="Times New Roman" pitchFamily="18" charset="0"/>
                <a:cs typeface="B Lotus" pitchFamily="2" charset="-78"/>
              </a:rPr>
              <a:t>این رویکرد چارچوبی ارائه می‌دهد که می‌تواند برای پاسخ به سوال </a:t>
            </a:r>
            <a:r>
              <a:rPr lang="fa-IR" sz="2000" dirty="0">
                <a:latin typeface="Times New Roman" pitchFamily="18" charset="0"/>
                <a:cs typeface="B Lotus" pitchFamily="2" charset="-78"/>
              </a:rPr>
              <a:t>۴</a:t>
            </a:r>
            <a:r>
              <a:rPr lang="ar-SA" sz="2000" dirty="0">
                <a:latin typeface="Times New Roman" pitchFamily="18" charset="0"/>
                <a:cs typeface="B Lotus" pitchFamily="2" charset="-78"/>
              </a:rPr>
              <a:t> دنبال شود. این روش امتیاز دهی وزنی را فراهم می‌کند که امکان مقایسه </a:t>
            </a:r>
            <a:r>
              <a:rPr lang="en-US" sz="1600" dirty="0">
                <a:latin typeface="Times New Roman" pitchFamily="18" charset="0"/>
                <a:cs typeface="B Lotus" pitchFamily="2" charset="-78"/>
              </a:rPr>
              <a:t>SRA</a:t>
            </a:r>
            <a:r>
              <a:rPr lang="ar-SA" sz="2000" dirty="0">
                <a:latin typeface="Times New Roman" pitchFamily="18" charset="0"/>
                <a:cs typeface="B Lotus" pitchFamily="2" charset="-78"/>
              </a:rPr>
              <a:t>ها و ارائه دلیل برای انتخاب یک </a:t>
            </a:r>
            <a:r>
              <a:rPr lang="en-US" sz="1600" dirty="0">
                <a:latin typeface="Times New Roman" pitchFamily="18" charset="0"/>
                <a:cs typeface="B Lotus" pitchFamily="2" charset="-78"/>
              </a:rPr>
              <a:t>SRA</a:t>
            </a:r>
            <a:r>
              <a:rPr lang="en-US" sz="2000" dirty="0">
                <a:latin typeface="Times New Roman" pitchFamily="18" charset="0"/>
                <a:cs typeface="B Lotus" pitchFamily="2" charset="-78"/>
              </a:rPr>
              <a:t> </a:t>
            </a:r>
            <a:r>
              <a:rPr lang="ar-SA" sz="2000" dirty="0">
                <a:latin typeface="Times New Roman" pitchFamily="18" charset="0"/>
                <a:cs typeface="B Lotus" pitchFamily="2" charset="-78"/>
              </a:rPr>
              <a:t>نسبت به گزینه‌های دیگر را فراهم می‌کند. </a:t>
            </a:r>
            <a:r>
              <a:rPr lang="en-US" sz="2000" dirty="0" smtClean="0">
                <a:latin typeface="Times New Roman" pitchFamily="18" charset="0"/>
                <a:cs typeface="B Lotus" pitchFamily="2" charset="-78"/>
              </a:rPr>
              <a:t>​</a:t>
            </a:r>
            <a:endParaRPr lang="en-US" sz="2000" dirty="0">
              <a:latin typeface="Times New Roman" pitchFamily="18" charset="0"/>
              <a:cs typeface="B Lotus" pitchFamily="2" charset="-78"/>
            </a:endParaRPr>
          </a:p>
        </p:txBody>
      </p:sp>
    </p:spTree>
    <p:extLst>
      <p:ext uri="{BB962C8B-B14F-4D97-AF65-F5344CB8AC3E}">
        <p14:creationId xmlns:p14="http://schemas.microsoft.com/office/powerpoint/2010/main" val="31663716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77</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7.4.4  مرحله </a:t>
            </a:r>
            <a:r>
              <a:rPr lang="fa-IR" sz="2000" dirty="0">
                <a:effectLst/>
              </a:rPr>
              <a:t>۷: </a:t>
            </a:r>
            <a:r>
              <a:rPr lang="ar-SA" sz="2000" dirty="0">
                <a:effectLst/>
              </a:rPr>
              <a:t>طوفان مغزی و اولویت‌بندی سناریوها</a:t>
            </a:r>
            <a:endParaRPr lang="en-US" sz="2000" dirty="0">
              <a:effectLst/>
            </a:endParaRPr>
          </a:p>
        </p:txBody>
      </p:sp>
      <p:sp>
        <p:nvSpPr>
          <p:cNvPr id="7" name="Content Placeholder 6"/>
          <p:cNvSpPr>
            <a:spLocks noGrp="1"/>
          </p:cNvSpPr>
          <p:nvPr>
            <p:ph idx="1"/>
          </p:nvPr>
        </p:nvSpPr>
        <p:spPr>
          <a:xfrm>
            <a:off x="457200" y="2060848"/>
            <a:ext cx="8229600" cy="4104456"/>
          </a:xfrm>
        </p:spPr>
        <p:txBody>
          <a:bodyPr>
            <a:normAutofit fontScale="62500" lnSpcReduction="20000"/>
          </a:bodyPr>
          <a:lstStyle/>
          <a:p>
            <a:pPr marL="109728" indent="0" algn="just" rtl="1">
              <a:buNone/>
            </a:pPr>
            <a:r>
              <a:rPr lang="ar-SA" sz="2900" b="1" dirty="0">
                <a:cs typeface="B Lotus" pitchFamily="2" charset="-78"/>
              </a:rPr>
              <a:t> خلاصه </a:t>
            </a:r>
            <a:r>
              <a:rPr lang="en-US" sz="2600" b="1" dirty="0">
                <a:latin typeface="Times New Roman" pitchFamily="18" charset="0"/>
                <a:cs typeface="Times New Roman" pitchFamily="18" charset="0"/>
              </a:rPr>
              <a:t>ATAM</a:t>
            </a:r>
            <a:r>
              <a:rPr lang="ar-SA" sz="2600" b="1" dirty="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109728" indent="0" algn="just" rtl="1">
              <a:lnSpc>
                <a:spcPct val="120000"/>
              </a:lnSpc>
              <a:buNone/>
            </a:pPr>
            <a:r>
              <a:rPr lang="ar-SA" sz="2900" dirty="0">
                <a:cs typeface="B Lotus" pitchFamily="2" charset="-78"/>
              </a:rPr>
              <a:t>این مرحله زمانی است که سهامداران برای تفکر و شناسایی سناریوها گرد هم می‌آیند. هیچ ایده یا نظری در این مرحله نادیده گرفته نمی‌شود. سناریوهای شناسایی‌شده عبارتند از: </a:t>
            </a:r>
            <a:endParaRPr lang="en-US" sz="2900" dirty="0">
              <a:cs typeface="B Lotus" pitchFamily="2" charset="-78"/>
            </a:endParaRPr>
          </a:p>
          <a:p>
            <a:pPr marL="566928" indent="-457200" algn="just" rtl="1">
              <a:lnSpc>
                <a:spcPct val="120000"/>
              </a:lnSpc>
              <a:buFont typeface="+mj-lt"/>
              <a:buAutoNum type="arabicPeriod"/>
            </a:pPr>
            <a:r>
              <a:rPr lang="ar-SA" sz="2900" dirty="0">
                <a:cs typeface="B Lotus" pitchFamily="2" charset="-78"/>
              </a:rPr>
              <a:t>سناریوهای مورد استفاده، </a:t>
            </a:r>
            <a:endParaRPr lang="en-US" sz="2900" dirty="0">
              <a:cs typeface="B Lotus" pitchFamily="2" charset="-78"/>
            </a:endParaRPr>
          </a:p>
          <a:p>
            <a:pPr marL="566928" indent="-457200" algn="just" rtl="1">
              <a:lnSpc>
                <a:spcPct val="120000"/>
              </a:lnSpc>
              <a:buFont typeface="+mj-lt"/>
              <a:buAutoNum type="arabicPeriod"/>
            </a:pPr>
            <a:r>
              <a:rPr lang="ar-SA" sz="2900" dirty="0">
                <a:cs typeface="B Lotus" pitchFamily="2" charset="-78"/>
              </a:rPr>
              <a:t>رشد </a:t>
            </a:r>
            <a:endParaRPr lang="en-US" sz="2900" dirty="0">
              <a:cs typeface="B Lotus" pitchFamily="2" charset="-78"/>
            </a:endParaRPr>
          </a:p>
          <a:p>
            <a:pPr marL="566928" indent="-457200" algn="just" rtl="1">
              <a:lnSpc>
                <a:spcPct val="120000"/>
              </a:lnSpc>
              <a:buFont typeface="+mj-lt"/>
              <a:buAutoNum type="arabicPeriod"/>
            </a:pPr>
            <a:r>
              <a:rPr lang="en-US" sz="2900" dirty="0">
                <a:cs typeface="B Lotus" pitchFamily="2" charset="-78"/>
              </a:rPr>
              <a:t> </a:t>
            </a:r>
            <a:r>
              <a:rPr lang="ar-SA" sz="2900" dirty="0">
                <a:cs typeface="B Lotus" pitchFamily="2" charset="-78"/>
              </a:rPr>
              <a:t>سناریوهای اکتشافی. </a:t>
            </a:r>
            <a:endParaRPr lang="en-US" sz="2900" dirty="0">
              <a:cs typeface="B Lotus" pitchFamily="2" charset="-78"/>
            </a:endParaRPr>
          </a:p>
          <a:p>
            <a:pPr marL="109728" indent="0" algn="just" rtl="1">
              <a:lnSpc>
                <a:spcPct val="120000"/>
              </a:lnSpc>
              <a:buNone/>
            </a:pPr>
            <a:r>
              <a:rPr lang="ar-SA" sz="2900" dirty="0">
                <a:cs typeface="B Lotus" pitchFamily="2" charset="-78"/>
              </a:rPr>
              <a:t>   سناریوهای مورد استفاده سناریوهایی هستند که در آن‌ها کاربر نهایی با سیستم تعامل خواهد داشت. سناریوهای رشد تغییراتی هستند که ممکن است برای معماری یا سیستم رخ دهند. سناریوهای اکتشافی سناریوهای غیر معمولی هستند که برای اعمال محدودیت بر سیستم به کار می‌روند. آن‌ها می‌توانند به شکل تغییرات عمده در سیستم یا بارهای بالا و تست‌های تنش غیر معمول باشند. پس از شناسایی سناریوها، ذینفعان آن‌ها را اولویت‌بندی می‌کنند. سپس سناریوهای اولویت‌بندی شده با نمودار مطلوبیت مقایسه می‌شوند تا ببینند آیا با هم مطابقت دارند یا خیر. هر گونه اختلاف باید آشتی کند و توضیح داده شود. در نهایت، درخت منفعت اولیه از مرحله </a:t>
            </a:r>
            <a:r>
              <a:rPr lang="fa-IR" sz="2900" dirty="0">
                <a:cs typeface="B Lotus" pitchFamily="2" charset="-78"/>
              </a:rPr>
              <a:t>۵</a:t>
            </a:r>
            <a:r>
              <a:rPr lang="ar-SA" sz="2900" dirty="0">
                <a:cs typeface="B Lotus" pitchFamily="2" charset="-78"/>
              </a:rPr>
              <a:t> و سناریوهای شناسایی‌شده در این مرحله با هم ادغام می‌شوند تا یک درخت منفعت واحد به دست آید</a:t>
            </a:r>
            <a:r>
              <a:rPr lang="en-US" sz="2600" dirty="0">
                <a:latin typeface="Times New Roman" pitchFamily="18" charset="0"/>
                <a:cs typeface="Times New Roman" pitchFamily="18" charset="0"/>
              </a:rPr>
              <a:t>[KKC00]</a:t>
            </a:r>
            <a:r>
              <a:rPr lang="fa-IR" sz="2900" dirty="0">
                <a:cs typeface="B Lotus" pitchFamily="2" charset="-78"/>
              </a:rPr>
              <a:t>‏. </a:t>
            </a:r>
            <a:r>
              <a:rPr lang="en-US" sz="2900" dirty="0">
                <a:cs typeface="B Lotus" pitchFamily="2" charset="-78"/>
              </a:rPr>
              <a:t>​</a:t>
            </a:r>
          </a:p>
        </p:txBody>
      </p:sp>
    </p:spTree>
    <p:extLst>
      <p:ext uri="{BB962C8B-B14F-4D97-AF65-F5344CB8AC3E}">
        <p14:creationId xmlns:p14="http://schemas.microsoft.com/office/powerpoint/2010/main" val="21176195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78</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7.4.4  مرحله </a:t>
            </a:r>
            <a:r>
              <a:rPr lang="fa-IR" sz="2000" dirty="0">
                <a:effectLst/>
              </a:rPr>
              <a:t>۷: </a:t>
            </a:r>
            <a:r>
              <a:rPr lang="ar-SA" sz="2000" dirty="0">
                <a:effectLst/>
              </a:rPr>
              <a:t>طوفان مغزی و اولویت‌بندی سناریوها</a:t>
            </a:r>
            <a:endParaRPr lang="en-US" sz="2000" dirty="0">
              <a:effectLst/>
            </a:endParaRPr>
          </a:p>
        </p:txBody>
      </p:sp>
      <p:sp>
        <p:nvSpPr>
          <p:cNvPr id="7" name="Content Placeholder 6"/>
          <p:cNvSpPr>
            <a:spLocks noGrp="1"/>
          </p:cNvSpPr>
          <p:nvPr>
            <p:ph idx="1"/>
          </p:nvPr>
        </p:nvSpPr>
        <p:spPr>
          <a:xfrm>
            <a:off x="457200" y="2060848"/>
            <a:ext cx="8229600" cy="4104456"/>
          </a:xfrm>
        </p:spPr>
        <p:txBody>
          <a:bodyPr>
            <a:normAutofit/>
          </a:bodyPr>
          <a:lstStyle/>
          <a:p>
            <a:pPr marL="109728" indent="0" algn="just" rtl="1">
              <a:buNone/>
            </a:pPr>
            <a:r>
              <a:rPr lang="ar-SA" sz="2000" b="1" dirty="0"/>
              <a:t>بحث </a:t>
            </a:r>
            <a:endParaRPr lang="en-US" sz="2000" dirty="0"/>
          </a:p>
          <a:p>
            <a:pPr marL="109728" indent="0" algn="just" rtl="1">
              <a:lnSpc>
                <a:spcPct val="150000"/>
              </a:lnSpc>
              <a:buNone/>
            </a:pPr>
            <a:r>
              <a:rPr lang="ar-SA" sz="2000" dirty="0">
                <a:cs typeface="B Lotus" pitchFamily="2" charset="-78"/>
              </a:rPr>
              <a:t>   </a:t>
            </a:r>
            <a:r>
              <a:rPr lang="en-US" sz="1600" dirty="0">
                <a:latin typeface="Times New Roman" pitchFamily="18" charset="0"/>
                <a:cs typeface="B Lotus" pitchFamily="2" charset="-78"/>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برای </a:t>
            </a:r>
            <a:r>
              <a:rPr lang="ar-SA" sz="2000" dirty="0">
                <a:cs typeface="B Lotus" pitchFamily="2" charset="-78"/>
              </a:rPr>
              <a:t>تولید یک درخت منفعت در مرحله </a:t>
            </a:r>
            <a:r>
              <a:rPr lang="fa-IR" sz="2000" dirty="0">
                <a:cs typeface="B Lotus" pitchFamily="2" charset="-78"/>
              </a:rPr>
              <a:t>۵ </a:t>
            </a:r>
            <a:r>
              <a:rPr lang="ar-SA" sz="2000" dirty="0">
                <a:cs typeface="B Lotus" pitchFamily="2" charset="-78"/>
              </a:rPr>
              <a:t>به </a:t>
            </a:r>
            <a:r>
              <a:rPr lang="ar-SA" sz="2000" i="1" dirty="0">
                <a:cs typeface="B Lotus" pitchFamily="2" charset="-78"/>
              </a:rPr>
              <a:t>معمار</a:t>
            </a:r>
            <a:r>
              <a:rPr lang="ar-SA" sz="2000" dirty="0">
                <a:cs typeface="B Lotus" pitchFamily="2" charset="-78"/>
              </a:rPr>
              <a:t> وابسته است. پس از آن، سناریوهای شناسایی‌شده از ذینفعان در این مرحله در درخت منفعت ادغام می‌شوند</a:t>
            </a:r>
            <a:r>
              <a:rPr lang="en-US" sz="1600" dirty="0">
                <a:latin typeface="Times New Roman" pitchFamily="18" charset="0"/>
                <a:cs typeface="B Lotus" pitchFamily="2" charset="-78"/>
              </a:rPr>
              <a:t>[KKC00]</a:t>
            </a:r>
            <a:r>
              <a:rPr lang="fa-IR" sz="1600" dirty="0">
                <a:latin typeface="Times New Roman" pitchFamily="18" charset="0"/>
                <a:cs typeface="B Lotus" pitchFamily="2" charset="-78"/>
              </a:rPr>
              <a:t>‏</a:t>
            </a:r>
            <a:r>
              <a:rPr lang="fa-IR" sz="2000" dirty="0">
                <a:cs typeface="B Lotus" pitchFamily="2" charset="-78"/>
              </a:rPr>
              <a:t>.</a:t>
            </a:r>
            <a:r>
              <a:rPr lang="ar-SA" sz="2000" dirty="0">
                <a:cs typeface="B Lotus" pitchFamily="2" charset="-78"/>
              </a:rPr>
              <a:t> برای یک </a:t>
            </a:r>
            <a:r>
              <a:rPr lang="en-US" sz="1600" dirty="0">
                <a:latin typeface="Times New Roman" pitchFamily="18" charset="0"/>
                <a:cs typeface="B Lotus" pitchFamily="2" charset="-78"/>
              </a:rPr>
              <a:t>SRA</a:t>
            </a:r>
            <a:r>
              <a:rPr lang="ar-SA" sz="2000" dirty="0">
                <a:cs typeface="B Lotus" pitchFamily="2" charset="-78"/>
              </a:rPr>
              <a:t>، یک معمار می‌تواند در شناسایی اکثر سناریوهای یک دامنه خاص مشکل پیدا کند. علاوه بر این، سهامداران مختلف می‌توانند سناریوهای مختلفی برای یک دامنه یک‌سان داشته باشند. </a:t>
            </a:r>
            <a:r>
              <a:rPr lang="en-US" sz="2000" dirty="0" smtClean="0">
                <a:cs typeface="B Lotus" pitchFamily="2" charset="-78"/>
              </a:rPr>
              <a:t>​</a:t>
            </a:r>
            <a:endParaRPr lang="fa-IR" sz="2000" dirty="0" smtClean="0">
              <a:cs typeface="B Lotus" pitchFamily="2" charset="-78"/>
            </a:endParaRPr>
          </a:p>
          <a:p>
            <a:pPr marL="109728" indent="0" algn="just" rtl="1">
              <a:buNone/>
            </a:pPr>
            <a:r>
              <a:rPr lang="ar-SA" sz="2000" b="1" dirty="0"/>
              <a:t>اصلاحات</a:t>
            </a:r>
            <a:endParaRPr lang="en-US" sz="2000" dirty="0"/>
          </a:p>
          <a:p>
            <a:pPr marL="109728" indent="0" algn="just" rtl="1">
              <a:lnSpc>
                <a:spcPct val="150000"/>
              </a:lnSpc>
              <a:buNone/>
            </a:pPr>
            <a:r>
              <a:rPr lang="fa-IR" sz="2000" dirty="0" smtClean="0">
                <a:cs typeface="B Lotus" pitchFamily="2" charset="-78"/>
              </a:rPr>
              <a:t>    </a:t>
            </a:r>
            <a:r>
              <a:rPr lang="ar-SA" sz="2000" dirty="0" smtClean="0">
                <a:cs typeface="B Lotus" pitchFamily="2" charset="-78"/>
              </a:rPr>
              <a:t>این </a:t>
            </a:r>
            <a:r>
              <a:rPr lang="ar-SA" sz="2000" dirty="0">
                <a:cs typeface="B Lotus" pitchFamily="2" charset="-78"/>
              </a:rPr>
              <a:t>مرحله با مرحله </a:t>
            </a:r>
            <a:r>
              <a:rPr lang="fa-IR" sz="2000" dirty="0">
                <a:cs typeface="B Lotus" pitchFamily="2" charset="-78"/>
              </a:rPr>
              <a:t>۵</a:t>
            </a:r>
            <a:r>
              <a:rPr lang="ar-SA" sz="2000" dirty="0">
                <a:cs typeface="B Lotus" pitchFamily="2" charset="-78"/>
              </a:rPr>
              <a:t> ادغام شد تا از تجزیه و تحلیل ناخواسته برای رویکردهای معماری جلوگیری شود زیرا همه سناریوها هنوز استخراج نشده اند. برای یک </a:t>
            </a:r>
            <a:r>
              <a:rPr lang="en-US" sz="1600" dirty="0" smtClean="0">
                <a:latin typeface="Times New Roman" pitchFamily="18" charset="0"/>
                <a:cs typeface="B Lotus" pitchFamily="2" charset="-78"/>
              </a:rPr>
              <a:t>SRA</a:t>
            </a:r>
            <a:r>
              <a:rPr lang="fa-IR" sz="2000" dirty="0" smtClean="0">
                <a:cs typeface="B Lotus" pitchFamily="2" charset="-78"/>
              </a:rPr>
              <a:t> </a:t>
            </a:r>
            <a:r>
              <a:rPr lang="ar-SA" sz="2000" dirty="0" smtClean="0">
                <a:cs typeface="B Lotus" pitchFamily="2" charset="-78"/>
              </a:rPr>
              <a:t>بهتر </a:t>
            </a:r>
            <a:r>
              <a:rPr lang="ar-SA" sz="2000" dirty="0">
                <a:cs typeface="B Lotus" pitchFamily="2" charset="-78"/>
              </a:rPr>
              <a:t>است قبل از شناسایی رویکردهای معماری مختلف، درخت مطلوبیت با سهامداران را شناسایی کنیم. </a:t>
            </a:r>
            <a:r>
              <a:rPr lang="en-US" sz="2000" dirty="0">
                <a:cs typeface="B Lotus" pitchFamily="2" charset="-78"/>
              </a:rPr>
              <a:t>​</a:t>
            </a:r>
          </a:p>
          <a:p>
            <a:pPr marL="109728" indent="0" algn="just" rtl="1">
              <a:buNone/>
            </a:pPr>
            <a:endParaRPr lang="en-US" sz="2000" dirty="0"/>
          </a:p>
        </p:txBody>
      </p:sp>
    </p:spTree>
    <p:extLst>
      <p:ext uri="{BB962C8B-B14F-4D97-AF65-F5344CB8AC3E}">
        <p14:creationId xmlns:p14="http://schemas.microsoft.com/office/powerpoint/2010/main" val="25165409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79</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8.4.4  مرحله </a:t>
            </a:r>
            <a:r>
              <a:rPr lang="fa-IR" sz="2000" dirty="0">
                <a:effectLst/>
              </a:rPr>
              <a:t>۸: </a:t>
            </a:r>
            <a:r>
              <a:rPr lang="ar-SA" sz="2000" dirty="0">
                <a:effectLst/>
              </a:rPr>
              <a:t>رویکردهای معماری مبتنی بر تجزیه و تحلیل </a:t>
            </a:r>
            <a:endParaRPr lang="en-US" sz="2000" dirty="0">
              <a:effectLst/>
            </a:endParaRPr>
          </a:p>
        </p:txBody>
      </p:sp>
      <p:sp>
        <p:nvSpPr>
          <p:cNvPr id="7" name="Content Placeholder 6"/>
          <p:cNvSpPr>
            <a:spLocks noGrp="1"/>
          </p:cNvSpPr>
          <p:nvPr>
            <p:ph idx="1"/>
          </p:nvPr>
        </p:nvSpPr>
        <p:spPr>
          <a:xfrm>
            <a:off x="457200" y="2060848"/>
            <a:ext cx="8229600" cy="4104456"/>
          </a:xfrm>
        </p:spPr>
        <p:txBody>
          <a:bodyPr>
            <a:normAutofit/>
          </a:bodyPr>
          <a:lstStyle/>
          <a:p>
            <a:pPr marL="109728" indent="0" algn="just" rtl="1">
              <a:buNone/>
            </a:pPr>
            <a:r>
              <a:rPr lang="ar-SA" sz="2000" b="1" dirty="0"/>
              <a:t>خلاصه </a:t>
            </a:r>
            <a:r>
              <a:rPr lang="en-US" sz="1800" b="1" dirty="0">
                <a:latin typeface="Times New Roman" pitchFamily="18" charset="0"/>
                <a:cs typeface="Times New Roman" pitchFamily="18" charset="0"/>
              </a:rPr>
              <a:t>ATAM </a:t>
            </a:r>
            <a:endParaRPr lang="en-US" sz="1800" dirty="0">
              <a:latin typeface="Times New Roman" pitchFamily="18" charset="0"/>
              <a:cs typeface="Times New Roman" pitchFamily="18" charset="0"/>
            </a:endParaRPr>
          </a:p>
          <a:p>
            <a:pPr marL="109728" indent="0" algn="just" rtl="1">
              <a:lnSpc>
                <a:spcPct val="150000"/>
              </a:lnSpc>
              <a:buNone/>
            </a:pPr>
            <a:r>
              <a:rPr lang="fa-IR" sz="2000" dirty="0">
                <a:cs typeface="B Lotus" pitchFamily="2" charset="-78"/>
              </a:rPr>
              <a:t>اگر سناریوهای جدیدی در مرحله 7 شناسایی شده باشد، این مرحله، مرحله 6 را </a:t>
            </a:r>
            <a:r>
              <a:rPr lang="ar-SA" sz="2000" dirty="0">
                <a:cs typeface="B Lotus" pitchFamily="2" charset="-78"/>
              </a:rPr>
              <a:t>تکرار می‌کند. اگر هیچ تغییری در درخت منفعت در مرحله </a:t>
            </a:r>
            <a:r>
              <a:rPr lang="fa-IR" sz="2000" dirty="0">
                <a:cs typeface="B Lotus" pitchFamily="2" charset="-78"/>
              </a:rPr>
              <a:t>۷</a:t>
            </a:r>
            <a:r>
              <a:rPr lang="ar-SA" sz="2000" dirty="0">
                <a:cs typeface="B Lotus" pitchFamily="2" charset="-78"/>
              </a:rPr>
              <a:t> ایجاد نشود، این مرحله یک فعالیت آزمایشی برای کشف هر گونه اطلاعات جدید است. اگر اطلاعات جدید کشف شود، تیم باید به مرحله </a:t>
            </a:r>
            <a:r>
              <a:rPr lang="fa-IR" sz="2000" dirty="0">
                <a:cs typeface="B Lotus" pitchFamily="2" charset="-78"/>
              </a:rPr>
              <a:t>۴</a:t>
            </a:r>
            <a:r>
              <a:rPr lang="ar-SA" sz="2000" dirty="0">
                <a:cs typeface="B Lotus" pitchFamily="2" charset="-78"/>
              </a:rPr>
              <a:t> بازگردد</a:t>
            </a:r>
            <a:r>
              <a:rPr lang="en-US" sz="1600" dirty="0">
                <a:latin typeface="Times New Roman" pitchFamily="18" charset="0"/>
                <a:cs typeface="Times New Roman" pitchFamily="18" charset="0"/>
              </a:rPr>
              <a:t>[KKC00]</a:t>
            </a:r>
            <a:r>
              <a:rPr lang="fa-IR" sz="2000" dirty="0">
                <a:cs typeface="B Lotus" pitchFamily="2" charset="-78"/>
              </a:rPr>
              <a:t>‏</a:t>
            </a:r>
            <a:r>
              <a:rPr lang="ar-SA" sz="2000" dirty="0">
                <a:cs typeface="B Lotus" pitchFamily="2" charset="-78"/>
              </a:rPr>
              <a:t>. </a:t>
            </a:r>
            <a:r>
              <a:rPr lang="en-US" sz="2000" dirty="0">
                <a:cs typeface="B Lotus" pitchFamily="2" charset="-78"/>
              </a:rPr>
              <a:t>​</a:t>
            </a:r>
          </a:p>
          <a:p>
            <a:pPr marL="109728" indent="0" algn="just" rtl="1">
              <a:buNone/>
            </a:pPr>
            <a:r>
              <a:rPr lang="ar-SA" sz="2000" b="1" dirty="0"/>
              <a:t>بحث </a:t>
            </a:r>
            <a:endParaRPr lang="en-US" sz="2000" dirty="0"/>
          </a:p>
          <a:p>
            <a:pPr marL="109728" indent="0" algn="just" rtl="1">
              <a:lnSpc>
                <a:spcPct val="150000"/>
              </a:lnSpc>
              <a:buNone/>
            </a:pPr>
            <a:r>
              <a:rPr lang="ar-SA" sz="2000" dirty="0">
                <a:cs typeface="B Lotus" pitchFamily="2" charset="-78"/>
              </a:rPr>
              <a:t>این همان گام مرحله </a:t>
            </a:r>
            <a:r>
              <a:rPr lang="fa-IR" sz="2000" dirty="0">
                <a:cs typeface="B Lotus" pitchFamily="2" charset="-78"/>
              </a:rPr>
              <a:t>۶</a:t>
            </a:r>
            <a:r>
              <a:rPr lang="ar-SA" sz="2000" dirty="0">
                <a:cs typeface="B Lotus" pitchFamily="2" charset="-78"/>
              </a:rPr>
              <a:t> است. با توجه به </a:t>
            </a:r>
            <a:r>
              <a:rPr lang="en-US" sz="1600" dirty="0">
                <a:latin typeface="Times New Roman" pitchFamily="18" charset="0"/>
                <a:cs typeface="Times New Roman" pitchFamily="18" charset="0"/>
              </a:rPr>
              <a:t>ATAM</a:t>
            </a:r>
            <a:r>
              <a:rPr lang="ar-SA" sz="2000" dirty="0">
                <a:cs typeface="B Lotus" pitchFamily="2" charset="-78"/>
              </a:rPr>
              <a:t>، تمام مراحل را می­توان به صورت تکراری و به ترتیب مختلف انجام داد. </a:t>
            </a:r>
            <a:r>
              <a:rPr lang="en-US" sz="2000" dirty="0">
                <a:cs typeface="B Lotus" pitchFamily="2" charset="-78"/>
              </a:rPr>
              <a:t>​</a:t>
            </a:r>
          </a:p>
          <a:p>
            <a:pPr marL="109728" indent="0" algn="just" rtl="1">
              <a:buNone/>
            </a:pPr>
            <a:r>
              <a:rPr lang="ar-SA" sz="2000" b="1" dirty="0"/>
              <a:t>اصلاحات</a:t>
            </a:r>
            <a:endParaRPr lang="en-US" sz="2000" dirty="0"/>
          </a:p>
          <a:p>
            <a:pPr marL="109728" indent="0" algn="just" rtl="1">
              <a:buNone/>
            </a:pPr>
            <a:r>
              <a:rPr lang="ar-SA" sz="2000" dirty="0">
                <a:cs typeface="B Lotus" pitchFamily="2" charset="-78"/>
              </a:rPr>
              <a:t>اصلاحات این مرحله قبلا در مرحله </a:t>
            </a:r>
            <a:r>
              <a:rPr lang="fa-IR" sz="2000" dirty="0">
                <a:cs typeface="B Lotus" pitchFamily="2" charset="-78"/>
              </a:rPr>
              <a:t>۶</a:t>
            </a:r>
            <a:r>
              <a:rPr lang="ar-SA" sz="2000" dirty="0">
                <a:cs typeface="B Lotus" pitchFamily="2" charset="-78"/>
              </a:rPr>
              <a:t> توضیح داده شده‌اند. </a:t>
            </a:r>
            <a:r>
              <a:rPr lang="en-US" sz="2000" dirty="0">
                <a:cs typeface="B Lotus" pitchFamily="2" charset="-78"/>
              </a:rPr>
              <a:t>​</a:t>
            </a:r>
          </a:p>
        </p:txBody>
      </p:sp>
    </p:spTree>
    <p:extLst>
      <p:ext uri="{BB962C8B-B14F-4D97-AF65-F5344CB8AC3E}">
        <p14:creationId xmlns:p14="http://schemas.microsoft.com/office/powerpoint/2010/main" val="3073581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628800"/>
            <a:ext cx="8147248" cy="4392488"/>
          </a:xfrm>
        </p:spPr>
        <p:txBody>
          <a:bodyPr>
            <a:noAutofit/>
          </a:bodyPr>
          <a:lstStyle/>
          <a:p>
            <a:pPr marL="109728" indent="0" algn="just" rtl="1">
              <a:lnSpc>
                <a:spcPct val="150000"/>
              </a:lnSpc>
              <a:buNone/>
              <a:tabLst>
                <a:tab pos="7437438" algn="l"/>
              </a:tabLst>
            </a:pPr>
            <a:r>
              <a:rPr lang="ar-SA" sz="1600" dirty="0">
                <a:cs typeface="B Lotus" pitchFamily="2" charset="-78"/>
              </a:rPr>
              <a:t> توسعه نرم‌افزار برای اطمینان از نیازمندی‌ها و کیفیت‌های سیستم مساله بسیار مهمی است. اگر فرآیند معماری به طور ضعیف اجرا شود، آنگاه سیستم ممکن است انتظارات کاربران را برآورده نکند. یک معماری مرجع می‌تواند فرآیند دستیابی به یک معماری منسجم را تسهیل کند، زیرا رویکردهای معماری، طرح‌ها و اجزای آن را به عنوان نقطه شروع فراهم می‌کند، و این مساله باعث می­شود که فرآیند معماری به یک پروسه­ی قابل تکرار تبدیل شود. یک معماری مرجع می‌تواند در حوزه دستگاه آزمایشگاهی به ویژه برای دستگاه‌های </a:t>
            </a:r>
            <a:r>
              <a:rPr lang="ar-SA" sz="1600" dirty="0" smtClean="0">
                <a:cs typeface="B Lotus" pitchFamily="2" charset="-78"/>
              </a:rPr>
              <a:t>جابجایی</a:t>
            </a:r>
            <a:r>
              <a:rPr lang="fa-IR" sz="1600" dirty="0" smtClean="0">
                <a:cs typeface="B Lotus" pitchFamily="2" charset="-78"/>
              </a:rPr>
              <a:t> مایع </a:t>
            </a:r>
            <a:r>
              <a:rPr lang="ar-SA" sz="1600" dirty="0">
                <a:cs typeface="B Lotus" pitchFamily="2" charset="-78"/>
              </a:rPr>
              <a:t>به دلیل الزامات و ویژگی‌های مشترکی که این نوع دستگاه‌ها دارند، مفید واقع گردد. برای رسیدن به یک معماری مرجع، نیاز به یک ارزیابی جامع و کامل می­باشد. باید به این نکته دقت کرد که تعداد روشهای ارزیابی در زمینه­ی معماری­های مرجع محدود نبوده و متاسفانه تعداد زیادی از این نوع روش­های ارزیابی امکان پذیر می­باشد</a:t>
            </a:r>
            <a:r>
              <a:rPr lang="ar-SA" sz="1600" dirty="0" smtClean="0">
                <a:cs typeface="B Lotus" pitchFamily="2" charset="-78"/>
              </a:rPr>
              <a:t>.</a:t>
            </a:r>
            <a:r>
              <a:rPr lang="ar-SA" sz="1600" dirty="0">
                <a:cs typeface="B Lotus" pitchFamily="2" charset="-78"/>
              </a:rPr>
              <a:t> در نتیجه، این پایان‌نامه یک روش ارزیابی تطبیق یافته از روش تجزیه و تحلیل مصالحه­ای </a:t>
            </a:r>
            <a:r>
              <a:rPr lang="ar-SA" sz="1600" dirty="0" smtClean="0">
                <a:cs typeface="B Lotus" pitchFamily="2" charset="-78"/>
              </a:rPr>
              <a:t>معماری</a:t>
            </a:r>
            <a:r>
              <a:rPr lang="fa-IR" sz="1600" dirty="0" smtClean="0">
                <a:cs typeface="B Lotus" pitchFamily="2" charset="-78"/>
              </a:rPr>
              <a:t> </a:t>
            </a:r>
            <a:r>
              <a:rPr lang="ar-SA" sz="1600" dirty="0">
                <a:cs typeface="B Lotus" pitchFamily="2" charset="-78"/>
              </a:rPr>
              <a:t>(‏</a:t>
            </a:r>
            <a:r>
              <a:rPr lang="en-US" sz="1600" dirty="0">
                <a:cs typeface="B Lotus" pitchFamily="2" charset="-78"/>
              </a:rPr>
              <a:t>ATAM</a:t>
            </a:r>
            <a:r>
              <a:rPr lang="ar-SA" sz="1600" dirty="0">
                <a:cs typeface="B Lotus" pitchFamily="2" charset="-78"/>
              </a:rPr>
              <a:t>)</a:t>
            </a:r>
            <a:r>
              <a:rPr lang="ar-SA" sz="1600" dirty="0" smtClean="0">
                <a:cs typeface="B Lotus" pitchFamily="2" charset="-78"/>
              </a:rPr>
              <a:t>‏</a:t>
            </a:r>
            <a:r>
              <a:rPr lang="fa-IR" sz="1600" dirty="0" smtClean="0">
                <a:cs typeface="B Lotus" pitchFamily="2" charset="-78"/>
              </a:rPr>
              <a:t> </a:t>
            </a:r>
            <a:r>
              <a:rPr lang="ar-SA" sz="1600" dirty="0" smtClean="0">
                <a:cs typeface="B Lotus" pitchFamily="2" charset="-78"/>
              </a:rPr>
              <a:t>را </a:t>
            </a:r>
            <a:r>
              <a:rPr lang="ar-SA" sz="1600" dirty="0">
                <a:cs typeface="B Lotus" pitchFamily="2" charset="-78"/>
              </a:rPr>
              <a:t>برای ارزیابی معماری‌های مرجع ارائه می‌دهد</a:t>
            </a:r>
            <a:r>
              <a:rPr lang="ar-SA" sz="1600" dirty="0" smtClean="0">
                <a:cs typeface="B Lotus" pitchFamily="2" charset="-78"/>
              </a:rPr>
              <a:t>.</a:t>
            </a:r>
            <a:r>
              <a:rPr lang="ar-SA" sz="1600" dirty="0">
                <a:cs typeface="B Lotus" pitchFamily="2" charset="-78"/>
              </a:rPr>
              <a:t> روش ارزیابی تطبیق یافته با استفاده از آن در دستگاه جابجایی مایع برای به دست آوردن یک معماری مرجع مورد آزمایش قرار گرفت. معماری مرجع به‌دست‌آمده نیز در این پایان‌نامه ارائه شده‌است و با استفاده از آن به عنوان یک تسهیل‌کننده برای پیاده‌سازی یک نمونه کوچک از یک دستگاه جابجایی مایع مورد آزمایش قرار گرفته‌است.</a:t>
            </a:r>
            <a:endParaRPr lang="en-US" sz="1600" dirty="0">
              <a:cs typeface="B Lotus" pitchFamily="2" charset="-78"/>
            </a:endParaRPr>
          </a:p>
        </p:txBody>
      </p:sp>
      <p:sp>
        <p:nvSpPr>
          <p:cNvPr id="5" name="Title 4"/>
          <p:cNvSpPr>
            <a:spLocks noGrp="1"/>
          </p:cNvSpPr>
          <p:nvPr>
            <p:ph type="title"/>
          </p:nvPr>
        </p:nvSpPr>
        <p:spPr>
          <a:xfrm>
            <a:off x="7596336" y="1133872"/>
            <a:ext cx="1090464" cy="638944"/>
          </a:xfrm>
        </p:spPr>
        <p:txBody>
          <a:bodyPr>
            <a:normAutofit/>
          </a:bodyPr>
          <a:lstStyle/>
          <a:p>
            <a:pPr algn="r" rtl="1"/>
            <a:r>
              <a:rPr lang="ar-SA" sz="2800" dirty="0">
                <a:effectLst/>
              </a:rPr>
              <a:t>چکیده </a:t>
            </a:r>
            <a:endParaRPr lang="en-US" sz="2800" dirty="0">
              <a:effectLst/>
            </a:endParaRPr>
          </a:p>
        </p:txBody>
      </p:sp>
      <p:sp>
        <p:nvSpPr>
          <p:cNvPr id="3" name="Slide Number Placeholder 2"/>
          <p:cNvSpPr>
            <a:spLocks noGrp="1"/>
          </p:cNvSpPr>
          <p:nvPr>
            <p:ph type="sldNum" sz="quarter" idx="12"/>
          </p:nvPr>
        </p:nvSpPr>
        <p:spPr>
          <a:xfrm>
            <a:off x="8316416" y="6165304"/>
            <a:ext cx="365760" cy="365125"/>
          </a:xfrm>
        </p:spPr>
        <p:txBody>
          <a:bodyPr/>
          <a:lstStyle/>
          <a:p>
            <a:fld id="{CD06A7E7-55D2-4AAF-9D6C-048C8DE1A245}" type="slidenum">
              <a:rPr lang="en-US" sz="2000" smtClean="0"/>
              <a:t>8</a:t>
            </a:fld>
            <a:endParaRPr lang="en-US" sz="2000" dirty="0"/>
          </a:p>
        </p:txBody>
      </p:sp>
    </p:spTree>
    <p:extLst>
      <p:ext uri="{BB962C8B-B14F-4D97-AF65-F5344CB8AC3E}">
        <p14:creationId xmlns:p14="http://schemas.microsoft.com/office/powerpoint/2010/main" val="48807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80</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ar-SA" sz="2000" dirty="0">
                <a:effectLst/>
              </a:rPr>
              <a:t>9.4.4  مرحله </a:t>
            </a:r>
            <a:r>
              <a:rPr lang="fa-IR" sz="2000" dirty="0">
                <a:effectLst/>
              </a:rPr>
              <a:t>۹: ارائه </a:t>
            </a:r>
            <a:r>
              <a:rPr lang="ar-SA" sz="2000" dirty="0">
                <a:effectLst/>
              </a:rPr>
              <a:t>نتایج </a:t>
            </a:r>
            <a:endParaRPr lang="en-US" sz="2000" dirty="0">
              <a:effectLst/>
            </a:endParaRPr>
          </a:p>
        </p:txBody>
      </p:sp>
      <p:sp>
        <p:nvSpPr>
          <p:cNvPr id="7" name="Content Placeholder 6"/>
          <p:cNvSpPr>
            <a:spLocks noGrp="1"/>
          </p:cNvSpPr>
          <p:nvPr>
            <p:ph idx="1"/>
          </p:nvPr>
        </p:nvSpPr>
        <p:spPr>
          <a:xfrm>
            <a:off x="457200" y="2060848"/>
            <a:ext cx="8229600" cy="4104456"/>
          </a:xfrm>
        </p:spPr>
        <p:txBody>
          <a:bodyPr>
            <a:normAutofit fontScale="92500" lnSpcReduction="10000"/>
          </a:bodyPr>
          <a:lstStyle/>
          <a:p>
            <a:pPr marL="109728" indent="0" algn="just" rtl="1">
              <a:buNone/>
            </a:pPr>
            <a:r>
              <a:rPr lang="ar-SA" sz="2000" b="1" dirty="0"/>
              <a:t>خلاصه </a:t>
            </a:r>
            <a:r>
              <a:rPr lang="en-US" sz="2000" b="1" dirty="0">
                <a:latin typeface="Times New Roman" pitchFamily="18" charset="0"/>
                <a:cs typeface="Times New Roman" pitchFamily="18" charset="0"/>
              </a:rPr>
              <a:t>ATAM</a:t>
            </a:r>
          </a:p>
          <a:p>
            <a:pPr marL="109728" indent="0" algn="just" rtl="1">
              <a:lnSpc>
                <a:spcPct val="150000"/>
              </a:lnSpc>
              <a:buNone/>
            </a:pPr>
            <a:r>
              <a:rPr lang="ar-SA" sz="2000" dirty="0">
                <a:cs typeface="B Lotus" pitchFamily="2" charset="-78"/>
              </a:rPr>
              <a:t>گام نهایی مستند سازی نتایج به منظور ارائه دلایلی در مورد اینکه چرا یک رویکرد معماری خاص نسبت به دیگران انتخاب شده‌است، می‌باشد. </a:t>
            </a:r>
            <a:r>
              <a:rPr lang="en-US" sz="16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پیشنهاد </a:t>
            </a:r>
            <a:r>
              <a:rPr lang="ar-SA" sz="2000" dirty="0">
                <a:cs typeface="B Lotus" pitchFamily="2" charset="-78"/>
              </a:rPr>
              <a:t>می‌کند که همه چیز را به ذینفعان ارائه دهد اما مهم‌ترین بخشها، خروجی‌های </a:t>
            </a:r>
            <a:r>
              <a:rPr lang="en-US" sz="1600" dirty="0">
                <a:latin typeface="Times New Roman" pitchFamily="18" charset="0"/>
                <a:cs typeface="Times New Roman" pitchFamily="18" charset="0"/>
              </a:rPr>
              <a:t>ATAM</a:t>
            </a:r>
            <a:r>
              <a:rPr lang="ar-SA" sz="2000" dirty="0">
                <a:cs typeface="B Lotus" pitchFamily="2" charset="-78"/>
              </a:rPr>
              <a:t> مانند درخت سودمند و تحلیل‌های معماری هستند</a:t>
            </a:r>
            <a:r>
              <a:rPr lang="en-US" sz="1600" dirty="0">
                <a:latin typeface="Times New Roman" pitchFamily="18" charset="0"/>
                <a:cs typeface="Times New Roman" pitchFamily="18" charset="0"/>
              </a:rPr>
              <a:t>[KKC00]</a:t>
            </a:r>
            <a:r>
              <a:rPr lang="fa-IR" sz="2000" dirty="0">
                <a:cs typeface="B Lotus" pitchFamily="2" charset="-78"/>
              </a:rPr>
              <a:t>‏</a:t>
            </a:r>
            <a:r>
              <a:rPr lang="ar-SA" sz="2000" dirty="0">
                <a:cs typeface="B Lotus" pitchFamily="2" charset="-78"/>
              </a:rPr>
              <a:t>. </a:t>
            </a:r>
            <a:r>
              <a:rPr lang="en-US" sz="2000" dirty="0" smtClean="0">
                <a:cs typeface="B Lotus" pitchFamily="2" charset="-78"/>
              </a:rPr>
              <a:t>​</a:t>
            </a:r>
            <a:endParaRPr lang="en-US" sz="2000" dirty="0">
              <a:cs typeface="B Lotus" pitchFamily="2" charset="-78"/>
            </a:endParaRPr>
          </a:p>
          <a:p>
            <a:pPr marL="109728" indent="0" algn="just" rtl="1">
              <a:buNone/>
            </a:pPr>
            <a:r>
              <a:rPr lang="ar-SA" sz="2000" b="1" dirty="0"/>
              <a:t>بحث </a:t>
            </a:r>
            <a:endParaRPr lang="en-US" sz="2000" b="1" dirty="0"/>
          </a:p>
          <a:p>
            <a:pPr marL="109728" indent="0" algn="just" rtl="1">
              <a:lnSpc>
                <a:spcPct val="160000"/>
              </a:lnSpc>
              <a:buNone/>
            </a:pPr>
            <a:r>
              <a:rPr lang="ar-SA" sz="2000" dirty="0">
                <a:cs typeface="B Lotus" pitchFamily="2" charset="-78"/>
              </a:rPr>
              <a:t>مستند سازی باید براساس هدف تجزیه و تحلیل و الزامات تعیین‌شده صورت گیرد</a:t>
            </a:r>
            <a:r>
              <a:rPr lang="en-US" sz="1600" dirty="0">
                <a:latin typeface="Times New Roman" pitchFamily="18" charset="0"/>
                <a:cs typeface="B Lotus" pitchFamily="2" charset="-78"/>
              </a:rPr>
              <a:t>[FGB04]</a:t>
            </a:r>
            <a:r>
              <a:rPr lang="fa-IR" sz="2000" dirty="0">
                <a:cs typeface="B Lotus" pitchFamily="2" charset="-78"/>
              </a:rPr>
              <a:t>.</a:t>
            </a:r>
            <a:r>
              <a:rPr lang="ar-SA" sz="2000" dirty="0">
                <a:cs typeface="B Lotus" pitchFamily="2" charset="-78"/>
              </a:rPr>
              <a:t> علاوه بر این، اگر سیستم‌های قبلی در دامنه وجود داشته باشند، مستندسازی این که چگونه معماری منسجم می‌تواند با </a:t>
            </a:r>
            <a:r>
              <a:rPr lang="en-US" sz="1600" dirty="0">
                <a:latin typeface="Times New Roman" pitchFamily="18" charset="0"/>
                <a:cs typeface="B Lotus" pitchFamily="2" charset="-78"/>
              </a:rPr>
              <a:t>SRA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سازگار </a:t>
            </a:r>
            <a:r>
              <a:rPr lang="ar-SA" sz="2000" dirty="0">
                <a:cs typeface="B Lotus" pitchFamily="2" charset="-78"/>
              </a:rPr>
              <a:t>شود نیز مفید خواهد بود. </a:t>
            </a:r>
            <a:r>
              <a:rPr lang="en-US" sz="2000" dirty="0" smtClean="0">
                <a:cs typeface="B Lotus" pitchFamily="2" charset="-78"/>
              </a:rPr>
              <a:t>​</a:t>
            </a:r>
            <a:endParaRPr lang="en-US" sz="2000" dirty="0"/>
          </a:p>
          <a:p>
            <a:pPr marL="109728" indent="0" algn="just" rtl="1">
              <a:buNone/>
            </a:pPr>
            <a:r>
              <a:rPr lang="ar-SA" sz="2000" b="1" dirty="0"/>
              <a:t>اصلاحات</a:t>
            </a:r>
            <a:endParaRPr lang="en-US" sz="2000" b="1" dirty="0"/>
          </a:p>
          <a:p>
            <a:pPr marL="109728" indent="0" algn="just" rtl="1">
              <a:buNone/>
            </a:pPr>
            <a:r>
              <a:rPr lang="ar-SA" sz="2000" dirty="0">
                <a:cs typeface="B Lotus" pitchFamily="2" charset="-78"/>
              </a:rPr>
              <a:t>هیچ تغییری در این مرحله ایجاد نشده است. </a:t>
            </a:r>
            <a:r>
              <a:rPr lang="en-US" sz="2000" dirty="0">
                <a:cs typeface="B Lotus" pitchFamily="2" charset="-78"/>
              </a:rPr>
              <a:t>​</a:t>
            </a:r>
          </a:p>
        </p:txBody>
      </p:sp>
    </p:spTree>
    <p:extLst>
      <p:ext uri="{BB962C8B-B14F-4D97-AF65-F5344CB8AC3E}">
        <p14:creationId xmlns:p14="http://schemas.microsoft.com/office/powerpoint/2010/main" val="28247336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81</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fa-IR" sz="2000" dirty="0">
                <a:effectLst/>
              </a:rPr>
              <a:t>10.4.4  مرحله 10:</a:t>
            </a:r>
            <a:r>
              <a:rPr lang="ar-SA" sz="2000" dirty="0">
                <a:effectLst/>
              </a:rPr>
              <a:t> خلاصه </a:t>
            </a:r>
            <a:endParaRPr lang="en-US" sz="2000" dirty="0">
              <a:effectLst/>
            </a:endParaRPr>
          </a:p>
        </p:txBody>
      </p:sp>
      <p:sp>
        <p:nvSpPr>
          <p:cNvPr id="7" name="Content Placeholder 6"/>
          <p:cNvSpPr>
            <a:spLocks noGrp="1"/>
          </p:cNvSpPr>
          <p:nvPr>
            <p:ph idx="1"/>
          </p:nvPr>
        </p:nvSpPr>
        <p:spPr>
          <a:xfrm>
            <a:off x="457200" y="2060848"/>
            <a:ext cx="8229600" cy="4104456"/>
          </a:xfrm>
        </p:spPr>
        <p:txBody>
          <a:bodyPr>
            <a:normAutofit lnSpcReduction="10000"/>
          </a:bodyPr>
          <a:lstStyle/>
          <a:p>
            <a:pPr marL="109728" indent="0" algn="just" rtl="1">
              <a:lnSpc>
                <a:spcPct val="150000"/>
              </a:lnSpc>
              <a:buNone/>
            </a:pPr>
            <a:r>
              <a:rPr lang="en-US" sz="2000" dirty="0"/>
              <a:t> </a:t>
            </a:r>
            <a:r>
              <a:rPr lang="ar-SA" sz="2000" dirty="0"/>
              <a:t>اولین قدم ارائه فرآیند ارزیابی به تیم کوچک اولیه سهامداران است. این مرحله با روشی که </a:t>
            </a:r>
            <a:r>
              <a:rPr lang="en-US" sz="2000" dirty="0"/>
              <a:t>ATAM </a:t>
            </a:r>
            <a:r>
              <a:rPr lang="fa-IR" sz="2000" dirty="0" smtClean="0"/>
              <a:t> </a:t>
            </a:r>
            <a:r>
              <a:rPr lang="ar-SA" sz="2000" dirty="0" smtClean="0"/>
              <a:t>بدون </a:t>
            </a:r>
            <a:r>
              <a:rPr lang="ar-SA" sz="2000" dirty="0"/>
              <a:t>هیچ تغییری پیشنهاد کرده‌است، دنبال خواهد شد.</a:t>
            </a:r>
            <a:r>
              <a:rPr lang="en-US" sz="2000" dirty="0"/>
              <a:t>​ </a:t>
            </a:r>
          </a:p>
          <a:p>
            <a:pPr marL="109728" indent="0" algn="just" rtl="1">
              <a:lnSpc>
                <a:spcPct val="150000"/>
              </a:lnSpc>
              <a:buNone/>
            </a:pPr>
            <a:r>
              <a:rPr lang="ar-SA" sz="2000" dirty="0"/>
              <a:t>مرحله دوم ارائه محرک‌های کسب‌وکار به تیم کوچک اولیه سهامداران و شناسایی سهامداران اصلی است که در مراحل بعدی مشارکت خواهند داشت. در این مرحله، </a:t>
            </a:r>
            <a:r>
              <a:rPr lang="en-US" sz="2000" dirty="0" smtClean="0"/>
              <a:t>ATAM </a:t>
            </a:r>
            <a:r>
              <a:rPr lang="fa-IR" sz="2000" dirty="0" smtClean="0"/>
              <a:t> </a:t>
            </a:r>
            <a:r>
              <a:rPr lang="ar-SA" sz="2000" dirty="0" smtClean="0"/>
              <a:t>مشخص </a:t>
            </a:r>
            <a:r>
              <a:rPr lang="ar-SA" sz="2000" dirty="0"/>
              <a:t>نمی‌کند که یک دامنه باید تعریف شود و بر دستیابی به اهداف سیستم تمرکز کند. بنابراین، دو اصلاح در این مرحله انجام شد. اولین اصلاح، تعریف دامنه با پاسخ به سوالات است که در بخش </a:t>
            </a:r>
            <a:r>
              <a:rPr lang="fa-IR" sz="2000" dirty="0"/>
              <a:t>۳</a:t>
            </a:r>
            <a:r>
              <a:rPr lang="ar-SA" sz="2000" dirty="0"/>
              <a:t> ارائه شدند. دومین اصلاح، درک بهتر اهداف </a:t>
            </a:r>
            <a:r>
              <a:rPr lang="en-US" sz="2000" dirty="0"/>
              <a:t>SRA </a:t>
            </a:r>
            <a:r>
              <a:rPr lang="fa-IR" sz="2000" dirty="0" smtClean="0"/>
              <a:t> </a:t>
            </a:r>
            <a:r>
              <a:rPr lang="ar-SA" sz="2000" dirty="0" smtClean="0"/>
              <a:t>با </a:t>
            </a:r>
            <a:r>
              <a:rPr lang="ar-SA" sz="2000" dirty="0"/>
              <a:t>لیست کردن برخی از مزایای </a:t>
            </a:r>
            <a:r>
              <a:rPr lang="en-US" sz="2000" dirty="0"/>
              <a:t>SRA </a:t>
            </a:r>
            <a:r>
              <a:rPr lang="ar-SA" sz="2000" dirty="0"/>
              <a:t>ها بود. نکته قابل‌توجه این است که طراحی آینده معماری‌های منسجم برای سیستم‌های چندگانه درون دامنه تسهیل شود. </a:t>
            </a:r>
            <a:r>
              <a:rPr lang="en-US" sz="2000" dirty="0"/>
              <a:t>​</a:t>
            </a:r>
          </a:p>
        </p:txBody>
      </p:sp>
    </p:spTree>
    <p:extLst>
      <p:ext uri="{BB962C8B-B14F-4D97-AF65-F5344CB8AC3E}">
        <p14:creationId xmlns:p14="http://schemas.microsoft.com/office/powerpoint/2010/main" val="16161620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82</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fa-IR" sz="2000" dirty="0">
                <a:effectLst/>
              </a:rPr>
              <a:t>10.4.4  مرحله 10:</a:t>
            </a:r>
            <a:r>
              <a:rPr lang="ar-SA" sz="2000" dirty="0">
                <a:effectLst/>
              </a:rPr>
              <a:t> خلاصه </a:t>
            </a:r>
            <a:endParaRPr lang="en-US" sz="2000" dirty="0">
              <a:effectLst/>
            </a:endParaRPr>
          </a:p>
        </p:txBody>
      </p:sp>
      <p:sp>
        <p:nvSpPr>
          <p:cNvPr id="7" name="Content Placeholder 6"/>
          <p:cNvSpPr>
            <a:spLocks noGrp="1"/>
          </p:cNvSpPr>
          <p:nvPr>
            <p:ph idx="1"/>
          </p:nvPr>
        </p:nvSpPr>
        <p:spPr>
          <a:xfrm>
            <a:off x="457200" y="2060848"/>
            <a:ext cx="8229600" cy="4104456"/>
          </a:xfrm>
        </p:spPr>
        <p:txBody>
          <a:bodyPr>
            <a:normAutofit fontScale="85000" lnSpcReduction="20000"/>
          </a:bodyPr>
          <a:lstStyle/>
          <a:p>
            <a:pPr marL="109728" indent="0" algn="just" rtl="1">
              <a:lnSpc>
                <a:spcPct val="150000"/>
              </a:lnSpc>
              <a:buNone/>
            </a:pPr>
            <a:r>
              <a:rPr lang="ar-SA" sz="2000" dirty="0">
                <a:cs typeface="B Lotus" pitchFamily="2" charset="-78"/>
              </a:rPr>
              <a:t>مرحله سوم ارائه معماری سطح بالا به ذینفعان اصلی است. برای </a:t>
            </a:r>
            <a:r>
              <a:rPr lang="en-US" sz="1900" dirty="0">
                <a:latin typeface="Times New Roman" pitchFamily="18" charset="0"/>
                <a:cs typeface="Times New Roman" pitchFamily="18" charset="0"/>
              </a:rPr>
              <a:t>SRA</a:t>
            </a:r>
            <a:r>
              <a:rPr lang="ar-SA" sz="2000" dirty="0">
                <a:cs typeface="B Lotus" pitchFamily="2" charset="-78"/>
              </a:rPr>
              <a:t>ها، جزئیات در مورد چگونگی تعریف یک معماری سطح بالا مورد نیاز است، زیرا یک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در حال حاضر در سطح بالاتری از انتزاع در مقایسه با معماری واقعی است. بنابراین، معماری سطح بالا برای یک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یک نمودار غیر دقیق خواهد بود که دامنه تعریف‌شده را نشان می‌دهد. علاوه بر این، </a:t>
            </a:r>
            <a:r>
              <a:rPr lang="en-US" sz="1900" dirty="0">
                <a:latin typeface="Times New Roman" pitchFamily="18" charset="0"/>
                <a:cs typeface="Times New Roman" pitchFamily="18" charset="0"/>
              </a:rPr>
              <a:t>ATAM</a:t>
            </a:r>
            <a:r>
              <a:rPr lang="en-US" sz="2000" dirty="0">
                <a:cs typeface="B Lotus" pitchFamily="2" charset="-78"/>
              </a:rPr>
              <a:t> </a:t>
            </a:r>
            <a:r>
              <a:rPr lang="ar-SA" sz="2000" dirty="0">
                <a:cs typeface="B Lotus" pitchFamily="2" charset="-78"/>
              </a:rPr>
              <a:t>راهی برای ثبت نیازهای مشترک فراهم نمی‌کند. به این ترتیب، یک رسم جدولی پیشنهاد شد. این جدول در ابتدا توسط معمار برای ارائه یک مجموعه اولیه از نیازهای مشترک برای شکل دادن طرز فکر ذینفعان به سمت تمرکز بر روی دامنه برای دستیابی به نیازهای مشترک استفاده خواهد شد. </a:t>
            </a:r>
            <a:r>
              <a:rPr lang="en-US" sz="2000" dirty="0" smtClean="0">
                <a:cs typeface="B Lotus" pitchFamily="2" charset="-78"/>
              </a:rPr>
              <a:t>​</a:t>
            </a:r>
            <a:endParaRPr lang="fa-IR" sz="2000" dirty="0" smtClean="0">
              <a:cs typeface="B Lotus" pitchFamily="2" charset="-78"/>
            </a:endParaRPr>
          </a:p>
          <a:p>
            <a:pPr marL="109728" indent="0" algn="just" rtl="1">
              <a:lnSpc>
                <a:spcPct val="150000"/>
              </a:lnSpc>
              <a:buNone/>
            </a:pPr>
            <a:r>
              <a:rPr lang="ar-SA" sz="2000" dirty="0">
                <a:cs typeface="B Lotus" pitchFamily="2" charset="-78"/>
              </a:rPr>
              <a:t> </a:t>
            </a:r>
            <a:r>
              <a:rPr lang="en-US" sz="1900" dirty="0">
                <a:latin typeface="Times New Roman" pitchFamily="18" charset="0"/>
                <a:cs typeface="Times New Roman" pitchFamily="18" charset="0"/>
              </a:rPr>
              <a:t>ATAM</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پیشنهاد </a:t>
            </a:r>
            <a:r>
              <a:rPr lang="ar-SA" sz="2000" dirty="0">
                <a:cs typeface="B Lotus" pitchFamily="2" charset="-78"/>
              </a:rPr>
              <a:t>می‌کند که رویکردهای معماری در مرحله چهارم شناسایی شوند و یک درخت منفعت را در مرحله پنجم تولید کنند. این مقاله اجرای آن‌ها را به صورت معکوس پیشنهاد می‌کند. ابتدا درخت منفعت ساخته خواهد شد و سپس رویکردهای معماری مختلف شناسایی خواهند شد. این امر به اصلاح بهتر الزامات مشترک جذب‌شده کمک می‌کند که منجر به معماری اولیه بهتر می‌شود. همچنین، جزئیات بیشتر در مورد چگونگی به دست آوردن سناریوهای مشترک و ویژگی‌های کیفی برای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 براساس رویکرد </a:t>
            </a:r>
            <a:r>
              <a:rPr lang="en-US" sz="1900" dirty="0">
                <a:latin typeface="Times New Roman" pitchFamily="18" charset="0"/>
                <a:cs typeface="Times New Roman" pitchFamily="18" charset="0"/>
              </a:rPr>
              <a:t>ALMA</a:t>
            </a:r>
            <a:r>
              <a:rPr lang="en-US" sz="2000" dirty="0">
                <a:cs typeface="B Lotus" pitchFamily="2" charset="-78"/>
              </a:rPr>
              <a:t> </a:t>
            </a:r>
            <a:r>
              <a:rPr lang="fa-IR" sz="2000" dirty="0" smtClean="0">
                <a:cs typeface="B Lotus" pitchFamily="2" charset="-78"/>
              </a:rPr>
              <a:t> </a:t>
            </a:r>
            <a:r>
              <a:rPr lang="ar-SA" sz="2000" dirty="0" smtClean="0">
                <a:cs typeface="B Lotus" pitchFamily="2" charset="-78"/>
              </a:rPr>
              <a:t>در </a:t>
            </a:r>
            <a:r>
              <a:rPr lang="ar-SA" sz="2000" dirty="0">
                <a:cs typeface="B Lotus" pitchFamily="2" charset="-78"/>
              </a:rPr>
              <a:t>شناسایی سناریوها ارائه شد. </a:t>
            </a:r>
            <a:r>
              <a:rPr lang="en-US" sz="2000" dirty="0" smtClean="0">
                <a:cs typeface="B Lotus" pitchFamily="2" charset="-78"/>
              </a:rPr>
              <a:t>​</a:t>
            </a:r>
            <a:endParaRPr lang="en-US" sz="2000" dirty="0">
              <a:cs typeface="B Lotus" pitchFamily="2" charset="-78"/>
            </a:endParaRPr>
          </a:p>
        </p:txBody>
      </p:sp>
    </p:spTree>
    <p:extLst>
      <p:ext uri="{BB962C8B-B14F-4D97-AF65-F5344CB8AC3E}">
        <p14:creationId xmlns:p14="http://schemas.microsoft.com/office/powerpoint/2010/main" val="4108554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83</a:t>
            </a:fld>
            <a:endParaRPr lang="en-US" dirty="0"/>
          </a:p>
        </p:txBody>
      </p:sp>
      <p:sp>
        <p:nvSpPr>
          <p:cNvPr id="4" name="Title 3"/>
          <p:cNvSpPr>
            <a:spLocks noGrp="1"/>
          </p:cNvSpPr>
          <p:nvPr>
            <p:ph type="title"/>
          </p:nvPr>
        </p:nvSpPr>
        <p:spPr>
          <a:xfrm>
            <a:off x="2339752" y="1421904"/>
            <a:ext cx="6347048" cy="638944"/>
          </a:xfrm>
        </p:spPr>
        <p:txBody>
          <a:bodyPr>
            <a:normAutofit/>
          </a:bodyPr>
          <a:lstStyle/>
          <a:p>
            <a:pPr algn="just" rtl="1"/>
            <a:r>
              <a:rPr lang="fa-IR" sz="2000" dirty="0">
                <a:effectLst/>
              </a:rPr>
              <a:t>10.4.4  مرحله 10:</a:t>
            </a:r>
            <a:r>
              <a:rPr lang="ar-SA" sz="2000" dirty="0">
                <a:effectLst/>
              </a:rPr>
              <a:t> خلاصه </a:t>
            </a:r>
            <a:endParaRPr lang="en-US" sz="2000" dirty="0">
              <a:effectLst/>
            </a:endParaRPr>
          </a:p>
        </p:txBody>
      </p:sp>
      <p:sp>
        <p:nvSpPr>
          <p:cNvPr id="7" name="Content Placeholder 6"/>
          <p:cNvSpPr>
            <a:spLocks noGrp="1"/>
          </p:cNvSpPr>
          <p:nvPr>
            <p:ph idx="1"/>
          </p:nvPr>
        </p:nvSpPr>
        <p:spPr>
          <a:xfrm>
            <a:off x="457200" y="2060848"/>
            <a:ext cx="8229600" cy="4104456"/>
          </a:xfrm>
        </p:spPr>
        <p:txBody>
          <a:bodyPr>
            <a:normAutofit fontScale="77500" lnSpcReduction="20000"/>
          </a:bodyPr>
          <a:lstStyle/>
          <a:p>
            <a:pPr marL="109728" indent="0" algn="just" rtl="1">
              <a:lnSpc>
                <a:spcPct val="150000"/>
              </a:lnSpc>
              <a:buNone/>
            </a:pPr>
            <a:r>
              <a:rPr lang="ar-SA" sz="2000" dirty="0">
                <a:cs typeface="B Lotus" pitchFamily="2" charset="-78"/>
              </a:rPr>
              <a:t>مرحله ششم تجزیه و تحلیل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های مختلف با توجه به درخت منفعت است. یک روش تجزیه و تحلیل اصلاح‌شده از </a:t>
            </a:r>
            <a:r>
              <a:rPr lang="en-US" sz="1900" dirty="0">
                <a:latin typeface="Times New Roman" pitchFamily="18" charset="0"/>
                <a:cs typeface="Times New Roman" pitchFamily="18" charset="0"/>
              </a:rPr>
              <a:t>ATAM</a:t>
            </a:r>
            <a:r>
              <a:rPr lang="en-US" sz="2000" dirty="0">
                <a:cs typeface="B Lotus" pitchFamily="2" charset="-78"/>
              </a:rPr>
              <a:t> </a:t>
            </a:r>
            <a:r>
              <a:rPr lang="ar-SA" sz="2000" dirty="0">
                <a:cs typeface="B Lotus" pitchFamily="2" charset="-78"/>
              </a:rPr>
              <a:t>معرفی شد زیرا </a:t>
            </a:r>
            <a:r>
              <a:rPr lang="en-US" sz="1900" dirty="0">
                <a:latin typeface="Times New Roman" pitchFamily="18" charset="0"/>
                <a:cs typeface="Times New Roman" pitchFamily="18" charset="0"/>
              </a:rPr>
              <a:t>ATAM</a:t>
            </a:r>
            <a:r>
              <a:rPr lang="en-US" sz="2000" dirty="0">
                <a:cs typeface="B Lotus" pitchFamily="2" charset="-78"/>
              </a:rPr>
              <a:t> </a:t>
            </a:r>
            <a:r>
              <a:rPr lang="ar-SA" sz="2000" dirty="0">
                <a:cs typeface="B Lotus" pitchFamily="2" charset="-78"/>
              </a:rPr>
              <a:t>بر تجزیه و تحلیل یک معماری سیستم واحد در یک زمان تمرکز می‌کند. روش تجزیه و تحلیل شامل هفت مرحله است. اولین مرحله تجزیه و تحلیل، شناسایی مصالحه، نقاط حساسیت و ریسک‌ها برای هر رویکرد معماری است. مرحله تجزیه و تحلیل دوم، امتیاز دهی به رویکردهای معماری در مورد میزان پشتیبانی آن‌ها از سناریوهای متناظر براساس مصالحه، ریسک‌ها و نقاط حساسیت شناسایی‌شده، می‌باشد. مرحله سوم تجزیه و تحلیل، بالاترین رویکردهای معماری وزن دار را برای طراحی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های مختلف براساس الگوهای معماری مختلف دریافت می‌کند. در مرحله تجزیه و تحلیل چهارم، معمار میزان رضایت هر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از هر سناریو را برای به دست آوردن امتیاز وزن دهی شده کلی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امتیاز می‌دهد. مرحله پنجم تجزیه و تحلیل تلاش می‌کند تا به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اصلاح‌شده براساس امتیاز وزنی ویژگی‌های کیفیت به‌دست‌آمده با ترکیب، اصلاح، اضافه کردن یا حذف اجزا از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های مختلف دست یابد. مرحله ششم تکرار تجزیه و تحلیل مرحله چهارم اما برای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اصلاح‌شده است. در نهایت، در مرحله تجزیه و تحلیل هفتم، </a:t>
            </a:r>
            <a:r>
              <a:rPr lang="en-US" sz="1900" dirty="0">
                <a:latin typeface="Times New Roman" pitchFamily="18" charset="0"/>
                <a:cs typeface="Times New Roman" pitchFamily="18" charset="0"/>
              </a:rPr>
              <a:t>SRA</a:t>
            </a:r>
            <a:r>
              <a:rPr lang="en-US" sz="2000" dirty="0">
                <a:cs typeface="B Lotus" pitchFamily="2" charset="-78"/>
              </a:rPr>
              <a:t> </a:t>
            </a:r>
            <a:r>
              <a:rPr lang="ar-SA" sz="2000" dirty="0">
                <a:cs typeface="B Lotus" pitchFamily="2" charset="-78"/>
              </a:rPr>
              <a:t>با بالاترین امتیاز وزنی انتخاب خواهد شد. </a:t>
            </a:r>
            <a:r>
              <a:rPr lang="en-US" sz="2000" dirty="0" smtClean="0">
                <a:cs typeface="B Lotus" pitchFamily="2" charset="-78"/>
              </a:rPr>
              <a:t>​</a:t>
            </a:r>
            <a:endParaRPr lang="fa-IR" sz="2000" dirty="0" smtClean="0">
              <a:cs typeface="B Lotus" pitchFamily="2" charset="-78"/>
            </a:endParaRPr>
          </a:p>
          <a:p>
            <a:pPr marL="109728" indent="0" algn="just" rtl="1">
              <a:lnSpc>
                <a:spcPct val="150000"/>
              </a:lnSpc>
              <a:buNone/>
            </a:pPr>
            <a:r>
              <a:rPr lang="ar-SA" sz="2100" dirty="0">
                <a:cs typeface="B Lotus" pitchFamily="2" charset="-78"/>
              </a:rPr>
              <a:t>مرحله هفتم و نهایی، فرآیند ارزیابی مستند سازی نتایج و ارائه آن‌ها به سهامداران است. این مرحله مشابه با آنچه </a:t>
            </a:r>
            <a:r>
              <a:rPr lang="en-US" sz="2100" dirty="0">
                <a:latin typeface="Times New Roman" pitchFamily="18" charset="0"/>
                <a:cs typeface="Times New Roman" pitchFamily="18" charset="0"/>
              </a:rPr>
              <a:t>ATAM</a:t>
            </a:r>
            <a:r>
              <a:rPr lang="en-US" sz="2100" dirty="0">
                <a:cs typeface="B Lotus" pitchFamily="2" charset="-78"/>
              </a:rPr>
              <a:t> </a:t>
            </a:r>
            <a:r>
              <a:rPr lang="ar-SA" sz="2100" dirty="0">
                <a:cs typeface="B Lotus" pitchFamily="2" charset="-78"/>
              </a:rPr>
              <a:t>پیشنهاد می‌کند، انجام می‌شود. </a:t>
            </a:r>
            <a:r>
              <a:rPr lang="en-US" sz="2100" dirty="0" smtClean="0">
                <a:cs typeface="B Lotus" pitchFamily="2" charset="-78"/>
              </a:rPr>
              <a:t>​</a:t>
            </a:r>
            <a:endParaRPr lang="en-US" sz="2100" dirty="0">
              <a:cs typeface="B Lotus" pitchFamily="2" charset="-78"/>
            </a:endParaRPr>
          </a:p>
        </p:txBody>
      </p:sp>
    </p:spTree>
    <p:extLst>
      <p:ext uri="{BB962C8B-B14F-4D97-AF65-F5344CB8AC3E}">
        <p14:creationId xmlns:p14="http://schemas.microsoft.com/office/powerpoint/2010/main" val="13350947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84</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fa-IR" sz="1600" dirty="0">
                <a:effectLst/>
              </a:rPr>
              <a:t>10.4.4  مرحله 10:</a:t>
            </a:r>
            <a:r>
              <a:rPr lang="ar-SA" sz="1600" dirty="0">
                <a:effectLst/>
              </a:rPr>
              <a:t> خلاصه </a:t>
            </a:r>
            <a:endParaRPr lang="en-US" sz="1600" dirty="0">
              <a:effectLst/>
            </a:endParaRPr>
          </a:p>
        </p:txBody>
      </p:sp>
      <p:sp>
        <p:nvSpPr>
          <p:cNvPr id="7" name="Content Placeholder 6"/>
          <p:cNvSpPr>
            <a:spLocks noGrp="1"/>
          </p:cNvSpPr>
          <p:nvPr>
            <p:ph idx="1"/>
          </p:nvPr>
        </p:nvSpPr>
        <p:spPr>
          <a:xfrm>
            <a:off x="2699792" y="6309320"/>
            <a:ext cx="3312368" cy="360040"/>
          </a:xfrm>
        </p:spPr>
        <p:txBody>
          <a:bodyPr>
            <a:normAutofit/>
          </a:bodyPr>
          <a:lstStyle/>
          <a:p>
            <a:pPr marL="109728" indent="0" algn="ctr" rtl="1">
              <a:buNone/>
            </a:pPr>
            <a:r>
              <a:rPr lang="ar-SA" sz="1400" dirty="0"/>
              <a:t>شکل </a:t>
            </a:r>
            <a:r>
              <a:rPr lang="fa-IR" sz="1400" dirty="0"/>
              <a:t>4-۲: </a:t>
            </a:r>
            <a:r>
              <a:rPr lang="ar-SA" sz="1400" dirty="0"/>
              <a:t>فلوچارت مراحل ارزیابی</a:t>
            </a:r>
            <a:endParaRPr lang="en-US" sz="1400" dirty="0"/>
          </a:p>
        </p:txBody>
      </p:sp>
      <p:pic>
        <p:nvPicPr>
          <p:cNvPr id="5" name="Picture 4"/>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331640" y="1052736"/>
            <a:ext cx="5112568" cy="5256584"/>
          </a:xfrm>
          <a:prstGeom prst="rect">
            <a:avLst/>
          </a:prstGeom>
          <a:noFill/>
          <a:ln>
            <a:noFill/>
          </a:ln>
        </p:spPr>
      </p:pic>
    </p:spTree>
    <p:extLst>
      <p:ext uri="{BB962C8B-B14F-4D97-AF65-F5344CB8AC3E}">
        <p14:creationId xmlns:p14="http://schemas.microsoft.com/office/powerpoint/2010/main" val="24652870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85</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259632" y="1844824"/>
            <a:ext cx="6696744" cy="4536504"/>
          </a:xfrm>
        </p:spPr>
        <p:txBody>
          <a:bodyPr>
            <a:normAutofit/>
          </a:bodyPr>
          <a:lstStyle/>
          <a:p>
            <a:r>
              <a:rPr lang="en-US" sz="1400" dirty="0">
                <a:latin typeface="Times New Roman" pitchFamily="18" charset="0"/>
                <a:cs typeface="Times New Roman" pitchFamily="18" charset="0"/>
              </a:rPr>
              <a:t>[20] “Supporting standards: SOPHIA KTORI DISCUSSES THE IMPLEMENTATION OF DATA STANDARDS FOR LABORATORY INFORMATICS.” In: 170 (2020).url:https://link.gale.com/apps/doc/A621580904/AONE?u=anon~ac77588a&amp;sid=googleScholar&amp;xid=a9a43e4a (cit. on p. 11).</a:t>
            </a:r>
          </a:p>
          <a:p>
            <a:r>
              <a:rPr lang="en-US" sz="1400" dirty="0">
                <a:latin typeface="Times New Roman" pitchFamily="18" charset="0"/>
                <a:cs typeface="Times New Roman" pitchFamily="18" charset="0"/>
              </a:rPr>
              <a:t>[AAC+17] E. M. </a:t>
            </a:r>
            <a:r>
              <a:rPr lang="en-US" sz="1400" dirty="0" err="1">
                <a:latin typeface="Times New Roman" pitchFamily="18" charset="0"/>
                <a:cs typeface="Times New Roman" pitchFamily="18" charset="0"/>
              </a:rPr>
              <a:t>Arvanitou</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Ampatzoglou</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Chatzigeorgiou</a:t>
            </a:r>
            <a:r>
              <a:rPr lang="en-US" sz="1400" dirty="0">
                <a:latin typeface="Times New Roman" pitchFamily="18" charset="0"/>
                <a:cs typeface="Times New Roman" pitchFamily="18" charset="0"/>
              </a:rPr>
              <a:t>, M. </a:t>
            </a:r>
            <a:r>
              <a:rPr lang="en-US" sz="1400" dirty="0" err="1">
                <a:latin typeface="Times New Roman" pitchFamily="18" charset="0"/>
                <a:cs typeface="Times New Roman" pitchFamily="18" charset="0"/>
              </a:rPr>
              <a:t>Galster</a:t>
            </a:r>
            <a:r>
              <a:rPr lang="en-US" sz="1400" dirty="0">
                <a:latin typeface="Times New Roman" pitchFamily="18" charset="0"/>
                <a:cs typeface="Times New Roman" pitchFamily="18" charset="0"/>
              </a:rPr>
              <a:t>, P. </a:t>
            </a:r>
            <a:r>
              <a:rPr lang="en-US" sz="1400" dirty="0" err="1">
                <a:latin typeface="Times New Roman" pitchFamily="18" charset="0"/>
                <a:cs typeface="Times New Roman" pitchFamily="18" charset="0"/>
              </a:rPr>
              <a:t>Avgeriou</a:t>
            </a:r>
            <a:r>
              <a:rPr lang="en-US" sz="1400" dirty="0">
                <a:latin typeface="Times New Roman" pitchFamily="18" charset="0"/>
                <a:cs typeface="Times New Roman" pitchFamily="18" charset="0"/>
              </a:rPr>
              <a:t>. “A mapping study on design-time quality attributes and metrics”. In: </a:t>
            </a:r>
            <a:r>
              <a:rPr lang="en-US" sz="1400" i="1" dirty="0">
                <a:latin typeface="Times New Roman" pitchFamily="18" charset="0"/>
                <a:cs typeface="Times New Roman" pitchFamily="18" charset="0"/>
              </a:rPr>
              <a:t>Journal of Systems and Software </a:t>
            </a:r>
            <a:r>
              <a:rPr lang="en-US" sz="1400" dirty="0">
                <a:latin typeface="Times New Roman" pitchFamily="18" charset="0"/>
                <a:cs typeface="Times New Roman" pitchFamily="18" charset="0"/>
              </a:rPr>
              <a:t>127 (2017), pp. 52–77 (cit. on p. 24).</a:t>
            </a:r>
          </a:p>
          <a:p>
            <a:r>
              <a:rPr lang="en-US" sz="1400" dirty="0">
                <a:latin typeface="Times New Roman" pitchFamily="18" charset="0"/>
                <a:cs typeface="Times New Roman" pitchFamily="18" charset="0"/>
              </a:rPr>
              <a:t>[AGG12] S. </a:t>
            </a:r>
            <a:r>
              <a:rPr lang="en-US" sz="1400" dirty="0" err="1">
                <a:latin typeface="Times New Roman" pitchFamily="18" charset="0"/>
                <a:cs typeface="Times New Roman" pitchFamily="18" charset="0"/>
              </a:rPr>
              <a:t>Angelov</a:t>
            </a:r>
            <a:r>
              <a:rPr lang="en-US" sz="1400" dirty="0">
                <a:latin typeface="Times New Roman" pitchFamily="18" charset="0"/>
                <a:cs typeface="Times New Roman" pitchFamily="18" charset="0"/>
              </a:rPr>
              <a:t>, P. </a:t>
            </a:r>
            <a:r>
              <a:rPr lang="en-US" sz="1400" dirty="0" err="1">
                <a:latin typeface="Times New Roman" pitchFamily="18" charset="0"/>
                <a:cs typeface="Times New Roman" pitchFamily="18" charset="0"/>
              </a:rPr>
              <a:t>Grefen</a:t>
            </a:r>
            <a:r>
              <a:rPr lang="en-US" sz="1400" dirty="0">
                <a:latin typeface="Times New Roman" pitchFamily="18" charset="0"/>
                <a:cs typeface="Times New Roman" pitchFamily="18" charset="0"/>
              </a:rPr>
              <a:t>, D. </a:t>
            </a:r>
            <a:r>
              <a:rPr lang="en-US" sz="1400" dirty="0" err="1">
                <a:latin typeface="Times New Roman" pitchFamily="18" charset="0"/>
                <a:cs typeface="Times New Roman" pitchFamily="18" charset="0"/>
              </a:rPr>
              <a:t>Greefhorst</a:t>
            </a:r>
            <a:r>
              <a:rPr lang="en-US" sz="1400" dirty="0">
                <a:latin typeface="Times New Roman" pitchFamily="18" charset="0"/>
                <a:cs typeface="Times New Roman" pitchFamily="18" charset="0"/>
              </a:rPr>
              <a:t>. “A framework for analysis and design of software reference architectures”. In: (2012). </a:t>
            </a:r>
            <a:r>
              <a:rPr lang="en-US" sz="1400" dirty="0" err="1">
                <a:latin typeface="Times New Roman" pitchFamily="18" charset="0"/>
                <a:cs typeface="Times New Roman" pitchFamily="18" charset="0"/>
              </a:rPr>
              <a:t>doi</a:t>
            </a:r>
            <a:r>
              <a:rPr lang="en-US" sz="1400" dirty="0">
                <a:latin typeface="Times New Roman" pitchFamily="18" charset="0"/>
                <a:cs typeface="Times New Roman" pitchFamily="18" charset="0"/>
              </a:rPr>
              <a:t>: 10.1016/j.infsof.2011.11.009 (cit. on pp. 14–16, 21).</a:t>
            </a:r>
          </a:p>
          <a:p>
            <a:r>
              <a:rPr lang="en-US" sz="1400" dirty="0">
                <a:latin typeface="Times New Roman" pitchFamily="18" charset="0"/>
                <a:cs typeface="Times New Roman" pitchFamily="18" charset="0"/>
              </a:rPr>
              <a:t>[ATG08] S. </a:t>
            </a:r>
            <a:r>
              <a:rPr lang="en-US" sz="1400" dirty="0" err="1">
                <a:latin typeface="Times New Roman" pitchFamily="18" charset="0"/>
                <a:cs typeface="Times New Roman" pitchFamily="18" charset="0"/>
              </a:rPr>
              <a:t>Angelov</a:t>
            </a:r>
            <a:r>
              <a:rPr lang="en-US" sz="1400" dirty="0">
                <a:latin typeface="Times New Roman" pitchFamily="18" charset="0"/>
                <a:cs typeface="Times New Roman" pitchFamily="18" charset="0"/>
              </a:rPr>
              <a:t>, J. J. </a:t>
            </a:r>
            <a:r>
              <a:rPr lang="en-US" sz="1400" dirty="0" err="1">
                <a:latin typeface="Times New Roman" pitchFamily="18" charset="0"/>
                <a:cs typeface="Times New Roman" pitchFamily="18" charset="0"/>
              </a:rPr>
              <a:t>Trienekens</a:t>
            </a:r>
            <a:r>
              <a:rPr lang="en-US" sz="1400" dirty="0">
                <a:latin typeface="Times New Roman" pitchFamily="18" charset="0"/>
                <a:cs typeface="Times New Roman" pitchFamily="18" charset="0"/>
              </a:rPr>
              <a:t>, P. </a:t>
            </a:r>
            <a:r>
              <a:rPr lang="en-US" sz="1400" dirty="0" err="1">
                <a:latin typeface="Times New Roman" pitchFamily="18" charset="0"/>
                <a:cs typeface="Times New Roman" pitchFamily="18" charset="0"/>
              </a:rPr>
              <a:t>Grefen</a:t>
            </a:r>
            <a:r>
              <a:rPr lang="en-US" sz="1400" dirty="0">
                <a:latin typeface="Times New Roman" pitchFamily="18" charset="0"/>
                <a:cs typeface="Times New Roman" pitchFamily="18" charset="0"/>
              </a:rPr>
              <a:t>. “Towards a method for the evaluation of reference architectures: Experiences from a case”. In: </a:t>
            </a:r>
            <a:r>
              <a:rPr lang="en-US" sz="1400" i="1" dirty="0">
                <a:latin typeface="Times New Roman" pitchFamily="18" charset="0"/>
                <a:cs typeface="Times New Roman" pitchFamily="18" charset="0"/>
              </a:rPr>
              <a:t>European Conference on Software Architecture</a:t>
            </a:r>
            <a:r>
              <a:rPr lang="en-US" sz="1400" dirty="0">
                <a:latin typeface="Times New Roman" pitchFamily="18" charset="0"/>
                <a:cs typeface="Times New Roman" pitchFamily="18" charset="0"/>
              </a:rPr>
              <a:t>. Springer. 2008, pp. 225–240 (cit. on pp. 18, 19).</a:t>
            </a:r>
          </a:p>
          <a:p>
            <a:r>
              <a:rPr lang="en-US" sz="1400" dirty="0">
                <a:latin typeface="Times New Roman" pitchFamily="18" charset="0"/>
                <a:cs typeface="Times New Roman" pitchFamily="18" charset="0"/>
              </a:rPr>
              <a:t>[ATG14] S. </a:t>
            </a:r>
            <a:r>
              <a:rPr lang="en-US" sz="1400" dirty="0" err="1">
                <a:latin typeface="Times New Roman" pitchFamily="18" charset="0"/>
                <a:cs typeface="Times New Roman" pitchFamily="18" charset="0"/>
              </a:rPr>
              <a:t>Angelov</a:t>
            </a:r>
            <a:r>
              <a:rPr lang="en-US" sz="1400" dirty="0">
                <a:latin typeface="Times New Roman" pitchFamily="18" charset="0"/>
                <a:cs typeface="Times New Roman" pitchFamily="18" charset="0"/>
              </a:rPr>
              <a:t>, J. J. </a:t>
            </a:r>
            <a:r>
              <a:rPr lang="en-US" sz="1400" dirty="0" err="1">
                <a:latin typeface="Times New Roman" pitchFamily="18" charset="0"/>
                <a:cs typeface="Times New Roman" pitchFamily="18" charset="0"/>
              </a:rPr>
              <a:t>Trienekens</a:t>
            </a:r>
            <a:r>
              <a:rPr lang="en-US" sz="1400" dirty="0">
                <a:latin typeface="Times New Roman" pitchFamily="18" charset="0"/>
                <a:cs typeface="Times New Roman" pitchFamily="18" charset="0"/>
              </a:rPr>
              <a:t>, P. </a:t>
            </a:r>
            <a:r>
              <a:rPr lang="en-US" sz="1400" dirty="0" err="1">
                <a:latin typeface="Times New Roman" pitchFamily="18" charset="0"/>
                <a:cs typeface="Times New Roman" pitchFamily="18" charset="0"/>
              </a:rPr>
              <a:t>Grefen</a:t>
            </a:r>
            <a:r>
              <a:rPr lang="en-US" sz="1400" dirty="0">
                <a:latin typeface="Times New Roman" pitchFamily="18" charset="0"/>
                <a:cs typeface="Times New Roman" pitchFamily="18" charset="0"/>
              </a:rPr>
              <a:t>. “Extending and Adapting the Architecture Tradeoff Analysis Method for the Evaluation of Software Reference Architectures”. In: (2014) (cit. on pp. 18, 19, 24).</a:t>
            </a:r>
          </a:p>
        </p:txBody>
      </p:sp>
    </p:spTree>
    <p:extLst>
      <p:ext uri="{BB962C8B-B14F-4D97-AF65-F5344CB8AC3E}">
        <p14:creationId xmlns:p14="http://schemas.microsoft.com/office/powerpoint/2010/main" val="13301422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86</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259632" y="1844824"/>
            <a:ext cx="6696744" cy="4536504"/>
          </a:xfrm>
        </p:spPr>
        <p:txBody>
          <a:bodyPr>
            <a:normAutofit fontScale="92500"/>
          </a:bodyPr>
          <a:lstStyle/>
          <a:p>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Bis13</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Bist</a:t>
            </a:r>
            <a:r>
              <a:rPr lang="ar-SA" sz="1600" dirty="0">
                <a:latin typeface="Times New Roman" pitchFamily="18" charset="0"/>
                <a:cs typeface="Times New Roman" pitchFamily="18" charset="0"/>
              </a:rPr>
              <a:t>ل</a:t>
            </a:r>
            <a:r>
              <a:rPr lang="en-US" sz="1600" dirty="0">
                <a:latin typeface="Times New Roman" pitchFamily="18" charset="0"/>
                <a:cs typeface="Times New Roman" pitchFamily="18" charset="0"/>
              </a:rPr>
              <a:t>k. “Advanced remote laboratory for control systems based on </a:t>
            </a:r>
            <a:r>
              <a:rPr lang="en-US" sz="1600" dirty="0" err="1">
                <a:latin typeface="Times New Roman" pitchFamily="18" charset="0"/>
                <a:cs typeface="Times New Roman" pitchFamily="18" charset="0"/>
              </a:rPr>
              <a:t>Matlab</a:t>
            </a:r>
            <a:r>
              <a:rPr lang="en-US" sz="1600" dirty="0">
                <a:latin typeface="Times New Roman" pitchFamily="18" charset="0"/>
                <a:cs typeface="Times New Roman" pitchFamily="18" charset="0"/>
              </a:rPr>
              <a:t> and .NET platform”. In: </a:t>
            </a:r>
            <a:r>
              <a:rPr lang="en-US" sz="1600" i="1" dirty="0">
                <a:latin typeface="Times New Roman" pitchFamily="18" charset="0"/>
                <a:cs typeface="Times New Roman" pitchFamily="18" charset="0"/>
              </a:rPr>
              <a:t>2013 IEEE 11th International Conference on Emerging eLearning Technologies and Applications (ICETA)</a:t>
            </a:r>
            <a:r>
              <a:rPr lang="en-US" sz="1600" dirty="0">
                <a:latin typeface="Times New Roman" pitchFamily="18" charset="0"/>
                <a:cs typeface="Times New Roman" pitchFamily="18" charset="0"/>
              </a:rPr>
              <a:t>. 2013, pp. 35–39.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10.1109/ICETA.2013. 6674400 (cit. on p. 11).</a:t>
            </a:r>
          </a:p>
          <a:p>
            <a:r>
              <a:rPr lang="en-US" sz="1600" dirty="0">
                <a:latin typeface="Times New Roman" pitchFamily="18" charset="0"/>
                <a:cs typeface="Times New Roman" pitchFamily="18" charset="0"/>
              </a:rPr>
              <a:t>[Bro18]  S. Brown. </a:t>
            </a:r>
            <a:r>
              <a:rPr lang="en-US" sz="1600" i="1" dirty="0">
                <a:latin typeface="Times New Roman" pitchFamily="18" charset="0"/>
                <a:cs typeface="Times New Roman" pitchFamily="18" charset="0"/>
              </a:rPr>
              <a:t>Technical leadership and the balance with agility: Software Architecture for Developers - Volume 1</a:t>
            </a:r>
            <a:r>
              <a:rPr lang="en-US" sz="1600" dirty="0">
                <a:latin typeface="Times New Roman" pitchFamily="18" charset="0"/>
                <a:cs typeface="Times New Roman" pitchFamily="18" charset="0"/>
              </a:rPr>
              <a:t>. 2018 (cit. on pp. 8, 12–14).</a:t>
            </a:r>
          </a:p>
          <a:p>
            <a:r>
              <a:rPr lang="en-US" sz="1600" dirty="0">
                <a:latin typeface="Times New Roman" pitchFamily="18" charset="0"/>
                <a:cs typeface="Times New Roman" pitchFamily="18" charset="0"/>
              </a:rPr>
              <a:t>[BRST05] K. Bergner, A. Rausch, M. </a:t>
            </a:r>
            <a:r>
              <a:rPr lang="en-US" sz="1600" dirty="0" err="1">
                <a:latin typeface="Times New Roman" pitchFamily="18" charset="0"/>
                <a:cs typeface="Times New Roman" pitchFamily="18" charset="0"/>
              </a:rPr>
              <a:t>Sihling</a:t>
            </a:r>
            <a:r>
              <a:rPr lang="en-US" sz="1600" dirty="0">
                <a:latin typeface="Times New Roman" pitchFamily="18" charset="0"/>
                <a:cs typeface="Times New Roman" pitchFamily="18" charset="0"/>
              </a:rPr>
              <a:t>, T. </a:t>
            </a:r>
            <a:r>
              <a:rPr lang="en-US" sz="1600" dirty="0" err="1">
                <a:latin typeface="Times New Roman" pitchFamily="18" charset="0"/>
                <a:cs typeface="Times New Roman" pitchFamily="18" charset="0"/>
              </a:rPr>
              <a:t>Ternité</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DoSAM</a:t>
            </a:r>
            <a:r>
              <a:rPr lang="en-US" sz="1600" i="1" dirty="0">
                <a:latin typeface="Times New Roman" pitchFamily="18" charset="0"/>
                <a:cs typeface="Times New Roman" pitchFamily="18" charset="0"/>
              </a:rPr>
              <a:t> – Domain-Specific Software Architecture Comparison Model</a:t>
            </a:r>
            <a:r>
              <a:rPr lang="en-US" sz="1600" dirty="0">
                <a:latin typeface="Times New Roman" pitchFamily="18" charset="0"/>
                <a:cs typeface="Times New Roman" pitchFamily="18" charset="0"/>
              </a:rPr>
              <a:t>. Springer Berlin Heidelberg </a:t>
            </a:r>
            <a:r>
              <a:rPr lang="en-US" sz="1600" dirty="0" err="1">
                <a:latin typeface="Times New Roman" pitchFamily="18" charset="0"/>
                <a:cs typeface="Times New Roman" pitchFamily="18" charset="0"/>
              </a:rPr>
              <a:t>NewYork</a:t>
            </a:r>
            <a:r>
              <a:rPr lang="en-US" sz="1600" dirty="0">
                <a:latin typeface="Times New Roman" pitchFamily="18" charset="0"/>
                <a:cs typeface="Times New Roman" pitchFamily="18" charset="0"/>
              </a:rPr>
              <a:t>, 2005, pp. 4– 20. </a:t>
            </a:r>
            <a:r>
              <a:rPr lang="en-US" sz="1600" dirty="0" err="1">
                <a:latin typeface="Times New Roman" pitchFamily="18" charset="0"/>
                <a:cs typeface="Times New Roman" pitchFamily="18" charset="0"/>
              </a:rPr>
              <a:t>isbn</a:t>
            </a:r>
            <a:r>
              <a:rPr lang="en-US" sz="1600" dirty="0">
                <a:latin typeface="Times New Roman" pitchFamily="18" charset="0"/>
                <a:cs typeface="Times New Roman" pitchFamily="18" charset="0"/>
              </a:rPr>
              <a:t>: 3540290338 (cit. on pp. 19, 23, 26).</a:t>
            </a:r>
          </a:p>
          <a:p>
            <a:r>
              <a:rPr lang="en-US" sz="1600" dirty="0">
                <a:latin typeface="Times New Roman" pitchFamily="18" charset="0"/>
                <a:cs typeface="Times New Roman" pitchFamily="18" charset="0"/>
              </a:rPr>
              <a:t>[BZJ] M. A. Babar, L. Zhu, R. Jeffery. “A Framework for Classifying and Comparing</a:t>
            </a:r>
          </a:p>
          <a:p>
            <a:r>
              <a:rPr lang="en-US" sz="1600" dirty="0">
                <a:latin typeface="Times New Roman" pitchFamily="18" charset="0"/>
                <a:cs typeface="Times New Roman" pitchFamily="18" charset="0"/>
              </a:rPr>
              <a:t>Software Architecture Evaluation Methods”. In: ().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10.17485/</a:t>
            </a:r>
            <a:r>
              <a:rPr lang="en-US" sz="1600" dirty="0" err="1" smtClean="0">
                <a:latin typeface="Times New Roman" pitchFamily="18" charset="0"/>
                <a:cs typeface="Times New Roman" pitchFamily="18" charset="0"/>
              </a:rPr>
              <a:t>ijst</a:t>
            </a:r>
            <a:r>
              <a:rPr lang="en-US" sz="1600" dirty="0" smtClean="0">
                <a:latin typeface="Times New Roman" pitchFamily="18" charset="0"/>
                <a:cs typeface="Times New Roman" pitchFamily="18" charset="0"/>
              </a:rPr>
              <a:t>/2016/v9i30/96653 </a:t>
            </a:r>
            <a:r>
              <a:rPr lang="en-US" sz="1600" dirty="0">
                <a:latin typeface="Times New Roman" pitchFamily="18" charset="0"/>
                <a:cs typeface="Times New Roman" pitchFamily="18" charset="0"/>
              </a:rPr>
              <a:t>(cit. on p. 18).</a:t>
            </a:r>
          </a:p>
          <a:p>
            <a:r>
              <a:rPr lang="en-US" sz="1600" dirty="0">
                <a:latin typeface="Times New Roman" pitchFamily="18" charset="0"/>
                <a:cs typeface="Times New Roman" pitchFamily="18" charset="0"/>
              </a:rPr>
              <a:t>[CBB+10] P. Clements, F. </a:t>
            </a:r>
            <a:r>
              <a:rPr lang="en-US" sz="1600" dirty="0" err="1">
                <a:latin typeface="Times New Roman" pitchFamily="18" charset="0"/>
                <a:cs typeface="Times New Roman" pitchFamily="18" charset="0"/>
              </a:rPr>
              <a:t>Backmann</a:t>
            </a:r>
            <a:r>
              <a:rPr lang="en-US" sz="1600" dirty="0">
                <a:latin typeface="Times New Roman" pitchFamily="18" charset="0"/>
                <a:cs typeface="Times New Roman" pitchFamily="18" charset="0"/>
              </a:rPr>
              <a:t>, L. Bass, D. </a:t>
            </a:r>
            <a:r>
              <a:rPr lang="en-US" sz="1600" dirty="0" err="1">
                <a:latin typeface="Times New Roman" pitchFamily="18" charset="0"/>
                <a:cs typeface="Times New Roman" pitchFamily="18" charset="0"/>
              </a:rPr>
              <a:t>Garlan</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Ivers</a:t>
            </a:r>
            <a:r>
              <a:rPr lang="en-US" sz="1600" dirty="0">
                <a:latin typeface="Times New Roman" pitchFamily="18" charset="0"/>
                <a:cs typeface="Times New Roman" pitchFamily="18" charset="0"/>
              </a:rPr>
              <a:t>, R. Little, P. </a:t>
            </a:r>
            <a:r>
              <a:rPr lang="en-US" sz="1600" dirty="0" err="1">
                <a:latin typeface="Times New Roman" pitchFamily="18" charset="0"/>
                <a:cs typeface="Times New Roman" pitchFamily="18" charset="0"/>
              </a:rPr>
              <a:t>Merson</a:t>
            </a:r>
            <a:r>
              <a:rPr lang="en-US" sz="1600" dirty="0">
                <a:latin typeface="Times New Roman" pitchFamily="18" charset="0"/>
                <a:cs typeface="Times New Roman" pitchFamily="18" charset="0"/>
              </a:rPr>
              <a:t>, R. Nord, J. Stafford. </a:t>
            </a:r>
            <a:r>
              <a:rPr lang="en-US" sz="1600" i="1" dirty="0">
                <a:latin typeface="Times New Roman" pitchFamily="18" charset="0"/>
                <a:cs typeface="Times New Roman" pitchFamily="18" charset="0"/>
              </a:rPr>
              <a:t>Documenting Software Architectures: Views and Beyond</a:t>
            </a:r>
            <a:r>
              <a:rPr lang="en-US" sz="1600" dirty="0">
                <a:latin typeface="Times New Roman" pitchFamily="18" charset="0"/>
                <a:cs typeface="Times New Roman" pitchFamily="18" charset="0"/>
              </a:rPr>
              <a:t>. 2nd edition. Addison-Wesley Educational Publishers </a:t>
            </a:r>
            <a:r>
              <a:rPr lang="en-US" sz="1600" dirty="0" err="1">
                <a:latin typeface="Times New Roman" pitchFamily="18" charset="0"/>
                <a:cs typeface="Times New Roman" pitchFamily="18" charset="0"/>
              </a:rPr>
              <a:t>Inc</a:t>
            </a:r>
            <a:r>
              <a:rPr lang="en-US" sz="1600" dirty="0">
                <a:latin typeface="Times New Roman" pitchFamily="18" charset="0"/>
                <a:cs typeface="Times New Roman" pitchFamily="18" charset="0"/>
              </a:rPr>
              <a:t>, 2010. </a:t>
            </a:r>
            <a:r>
              <a:rPr lang="en-US" sz="1600" dirty="0" err="1">
                <a:latin typeface="Times New Roman" pitchFamily="18" charset="0"/>
                <a:cs typeface="Times New Roman" pitchFamily="18" charset="0"/>
              </a:rPr>
              <a:t>isbn</a:t>
            </a:r>
            <a:r>
              <a:rPr lang="en-US" sz="1600" dirty="0">
                <a:latin typeface="Times New Roman" pitchFamily="18" charset="0"/>
                <a:cs typeface="Times New Roman" pitchFamily="18" charset="0"/>
              </a:rPr>
              <a:t>: 0321552687 (cit. on p. 12).</a:t>
            </a:r>
          </a:p>
        </p:txBody>
      </p:sp>
    </p:spTree>
    <p:extLst>
      <p:ext uri="{BB962C8B-B14F-4D97-AF65-F5344CB8AC3E}">
        <p14:creationId xmlns:p14="http://schemas.microsoft.com/office/powerpoint/2010/main" val="7845896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87</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259632" y="1844824"/>
            <a:ext cx="6696744" cy="4536504"/>
          </a:xfrm>
        </p:spPr>
        <p:txBody>
          <a:bodyPr>
            <a:normAutofit fontScale="92500" lnSpcReduction="10000"/>
          </a:bodyPr>
          <a:lstStyle/>
          <a:p>
            <a:r>
              <a:rPr lang="en-US" sz="1600" dirty="0">
                <a:latin typeface="Times New Roman" pitchFamily="18" charset="0"/>
                <a:cs typeface="Times New Roman" pitchFamily="18" charset="0"/>
              </a:rPr>
              <a:t>[CBS17] M. A. </a:t>
            </a:r>
            <a:r>
              <a:rPr lang="en-US" sz="1600" dirty="0" err="1">
                <a:latin typeface="Times New Roman" pitchFamily="18" charset="0"/>
                <a:cs typeface="Times New Roman" pitchFamily="18" charset="0"/>
              </a:rPr>
              <a:t>Chauhan</a:t>
            </a:r>
            <a:r>
              <a:rPr lang="en-US" sz="1600" dirty="0">
                <a:latin typeface="Times New Roman" pitchFamily="18" charset="0"/>
                <a:cs typeface="Times New Roman" pitchFamily="18" charset="0"/>
              </a:rPr>
              <a:t>, M. A. Babar, Q. Z. Sheng. “A reference architecture for provisioning of tools as a service: meta-model, ontologies and design elements”. In: </a:t>
            </a:r>
            <a:r>
              <a:rPr lang="en-US" sz="1600" i="1" dirty="0">
                <a:latin typeface="Times New Roman" pitchFamily="18" charset="0"/>
                <a:cs typeface="Times New Roman" pitchFamily="18" charset="0"/>
              </a:rPr>
              <a:t>Future Generation Computer Systems </a:t>
            </a:r>
            <a:r>
              <a:rPr lang="en-US" sz="1600" dirty="0">
                <a:latin typeface="Times New Roman" pitchFamily="18" charset="0"/>
                <a:cs typeface="Times New Roman" pitchFamily="18" charset="0"/>
              </a:rPr>
              <a:t>69 (2017), pp. 41–65 (cit. on pp. 15, 16).</a:t>
            </a:r>
          </a:p>
          <a:p>
            <a:r>
              <a:rPr lang="en-US" sz="1600" dirty="0">
                <a:latin typeface="Times New Roman" pitchFamily="18" charset="0"/>
                <a:cs typeface="Times New Roman" pitchFamily="18" charset="0"/>
              </a:rPr>
              <a:t>[CMV+09]   R. </a:t>
            </a:r>
            <a:r>
              <a:rPr lang="en-US" sz="1600" dirty="0" err="1">
                <a:latin typeface="Times New Roman" pitchFamily="18" charset="0"/>
                <a:cs typeface="Times New Roman" pitchFamily="18" charset="0"/>
              </a:rPr>
              <a:t>Cloutier</a:t>
            </a:r>
            <a:r>
              <a:rPr lang="en-US" sz="1600" dirty="0">
                <a:latin typeface="Times New Roman" pitchFamily="18" charset="0"/>
                <a:cs typeface="Times New Roman" pitchFamily="18" charset="0"/>
              </a:rPr>
              <a:t>, G. Muller, D. </a:t>
            </a:r>
            <a:r>
              <a:rPr lang="en-US" sz="1600" dirty="0" err="1">
                <a:latin typeface="Times New Roman" pitchFamily="18" charset="0"/>
                <a:cs typeface="Times New Roman" pitchFamily="18" charset="0"/>
              </a:rPr>
              <a:t>Verma</a:t>
            </a:r>
            <a:r>
              <a:rPr lang="en-US" sz="1600" dirty="0">
                <a:latin typeface="Times New Roman" pitchFamily="18" charset="0"/>
                <a:cs typeface="Times New Roman" pitchFamily="18" charset="0"/>
              </a:rPr>
              <a:t>, R. </a:t>
            </a:r>
            <a:r>
              <a:rPr lang="en-US" sz="1600" dirty="0" err="1">
                <a:latin typeface="Times New Roman" pitchFamily="18" charset="0"/>
                <a:cs typeface="Times New Roman" pitchFamily="18" charset="0"/>
              </a:rPr>
              <a:t>Nilchiani</a:t>
            </a:r>
            <a:r>
              <a:rPr lang="en-US" sz="1600" dirty="0">
                <a:latin typeface="Times New Roman" pitchFamily="18" charset="0"/>
                <a:cs typeface="Times New Roman" pitchFamily="18" charset="0"/>
              </a:rPr>
              <a:t>, E. Hole, M. Bone. “The Concept of Reference Architectures”. In: (2009).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10.1002/sys.20129 (cit. on pp. 9, 14, 15,21).</a:t>
            </a:r>
          </a:p>
          <a:p>
            <a:r>
              <a:rPr lang="en-US" sz="1600" dirty="0">
                <a:latin typeface="Times New Roman" pitchFamily="18" charset="0"/>
                <a:cs typeface="Times New Roman" pitchFamily="18" charset="0"/>
              </a:rPr>
              <a:t>[Dol01] T. J. Dolan. “Architecture Assessment of Information-System Families : a practical perspective”. In: (2001) (cit. on pp. 21–23).</a:t>
            </a:r>
          </a:p>
          <a:p>
            <a:r>
              <a:rPr lang="en-US" sz="1600" dirty="0">
                <a:latin typeface="Times New Roman" pitchFamily="18" charset="0"/>
                <a:cs typeface="Times New Roman" pitchFamily="18" charset="0"/>
              </a:rPr>
              <a:t>[Fai12] G. Fairbanks. </a:t>
            </a:r>
            <a:r>
              <a:rPr lang="en-US" sz="1600" i="1" dirty="0">
                <a:latin typeface="Times New Roman" pitchFamily="18" charset="0"/>
                <a:cs typeface="Times New Roman" pitchFamily="18" charset="0"/>
              </a:rPr>
              <a:t>Just Enough Software Architecture: A Risk-Driven Approach</a:t>
            </a:r>
            <a:r>
              <a:rPr lang="en-US" sz="1600" dirty="0">
                <a:latin typeface="Times New Roman" pitchFamily="18" charset="0"/>
                <a:cs typeface="Times New Roman" pitchFamily="18" charset="0"/>
              </a:rPr>
              <a:t>. Marshall Brainerd, 2012. </a:t>
            </a:r>
            <a:r>
              <a:rPr lang="en-US" sz="1600" dirty="0" err="1">
                <a:latin typeface="Times New Roman" pitchFamily="18" charset="0"/>
                <a:cs typeface="Times New Roman" pitchFamily="18" charset="0"/>
              </a:rPr>
              <a:t>isbn</a:t>
            </a:r>
            <a:r>
              <a:rPr lang="en-US" sz="1600" dirty="0">
                <a:latin typeface="Times New Roman" pitchFamily="18" charset="0"/>
                <a:cs typeface="Times New Roman" pitchFamily="18" charset="0"/>
              </a:rPr>
              <a:t>: 987-0-9846181-0-1 (cit. on pp. 12–14).</a:t>
            </a:r>
          </a:p>
          <a:p>
            <a:r>
              <a:rPr lang="en-US" sz="1600" dirty="0">
                <a:latin typeface="Times New Roman" pitchFamily="18" charset="0"/>
                <a:cs typeface="Times New Roman" pitchFamily="18" charset="0"/>
              </a:rPr>
              <a:t>[FGB04] E. </a:t>
            </a:r>
            <a:r>
              <a:rPr lang="en-US" sz="1600" dirty="0" err="1">
                <a:latin typeface="Times New Roman" pitchFamily="18" charset="0"/>
                <a:cs typeface="Times New Roman" pitchFamily="18" charset="0"/>
              </a:rPr>
              <a:t>Folmer</a:t>
            </a:r>
            <a:r>
              <a:rPr lang="en-US" sz="1600" dirty="0">
                <a:latin typeface="Times New Roman" pitchFamily="18" charset="0"/>
                <a:cs typeface="Times New Roman" pitchFamily="18" charset="0"/>
              </a:rPr>
              <a:t>, J. van </a:t>
            </a:r>
            <a:r>
              <a:rPr lang="en-US" sz="1600" dirty="0" err="1">
                <a:latin typeface="Times New Roman" pitchFamily="18" charset="0"/>
                <a:cs typeface="Times New Roman" pitchFamily="18" charset="0"/>
              </a:rPr>
              <a:t>Gurp</a:t>
            </a:r>
            <a:r>
              <a:rPr lang="en-US" sz="1600" dirty="0">
                <a:latin typeface="Times New Roman" pitchFamily="18" charset="0"/>
                <a:cs typeface="Times New Roman" pitchFamily="18" charset="0"/>
              </a:rPr>
              <a:t>, J. Bosch. </a:t>
            </a:r>
            <a:r>
              <a:rPr lang="en-US" sz="1600" i="1" dirty="0">
                <a:latin typeface="Times New Roman" pitchFamily="18" charset="0"/>
                <a:cs typeface="Times New Roman" pitchFamily="18" charset="0"/>
              </a:rPr>
              <a:t>Software Architecture Analysis of Usability</a:t>
            </a:r>
            <a:r>
              <a:rPr lang="en-US" sz="1600" dirty="0">
                <a:latin typeface="Times New Roman" pitchFamily="18" charset="0"/>
                <a:cs typeface="Times New Roman" pitchFamily="18" charset="0"/>
              </a:rPr>
              <a:t>. Springer,2004, pp. 38–58. </a:t>
            </a:r>
            <a:r>
              <a:rPr lang="en-US" sz="1600" dirty="0" err="1">
                <a:latin typeface="Times New Roman" pitchFamily="18" charset="0"/>
                <a:cs typeface="Times New Roman" pitchFamily="18" charset="0"/>
              </a:rPr>
              <a:t>isbn</a:t>
            </a:r>
            <a:r>
              <a:rPr lang="en-US" sz="1600" dirty="0">
                <a:latin typeface="Times New Roman" pitchFamily="18" charset="0"/>
                <a:cs typeface="Times New Roman" pitchFamily="18" charset="0"/>
              </a:rPr>
              <a:t>: 9783540260974 (cit. on pp. 22, 23, 26, 27, 29).</a:t>
            </a:r>
          </a:p>
          <a:p>
            <a:r>
              <a:rPr lang="en-US" sz="1600" dirty="0">
                <a:latin typeface="Times New Roman" pitchFamily="18" charset="0"/>
                <a:cs typeface="Times New Roman" pitchFamily="18" charset="0"/>
              </a:rPr>
              <a:t>[GVV05] B. </a:t>
            </a:r>
            <a:r>
              <a:rPr lang="en-US" sz="1600" dirty="0" err="1">
                <a:latin typeface="Times New Roman" pitchFamily="18" charset="0"/>
                <a:cs typeface="Times New Roman" pitchFamily="18" charset="0"/>
              </a:rPr>
              <a:t>Graaf</a:t>
            </a:r>
            <a:r>
              <a:rPr lang="en-US" sz="1600" dirty="0">
                <a:latin typeface="Times New Roman" pitchFamily="18" charset="0"/>
                <a:cs typeface="Times New Roman" pitchFamily="18" charset="0"/>
              </a:rPr>
              <a:t>, H. Van </a:t>
            </a:r>
            <a:r>
              <a:rPr lang="en-US" sz="1600" dirty="0" err="1">
                <a:latin typeface="Times New Roman" pitchFamily="18" charset="0"/>
                <a:cs typeface="Times New Roman" pitchFamily="18" charset="0"/>
              </a:rPr>
              <a:t>Dĳk</a:t>
            </a:r>
            <a:r>
              <a:rPr lang="en-US" sz="1600" dirty="0">
                <a:latin typeface="Times New Roman" pitchFamily="18" charset="0"/>
                <a:cs typeface="Times New Roman" pitchFamily="18" charset="0"/>
              </a:rPr>
              <a:t>, A. Van </a:t>
            </a:r>
            <a:r>
              <a:rPr lang="en-US" sz="1600" dirty="0" err="1">
                <a:latin typeface="Times New Roman" pitchFamily="18" charset="0"/>
                <a:cs typeface="Times New Roman" pitchFamily="18" charset="0"/>
              </a:rPr>
              <a:t>Deursen</a:t>
            </a:r>
            <a:r>
              <a:rPr lang="en-US" sz="1600" dirty="0">
                <a:latin typeface="Times New Roman" pitchFamily="18" charset="0"/>
                <a:cs typeface="Times New Roman" pitchFamily="18" charset="0"/>
              </a:rPr>
              <a:t>. “Evaluating an embedded software reference architecture-industrial experience report”. In: </a:t>
            </a:r>
            <a:r>
              <a:rPr lang="en-US" sz="1600" i="1" dirty="0">
                <a:latin typeface="Times New Roman" pitchFamily="18" charset="0"/>
                <a:cs typeface="Times New Roman" pitchFamily="18" charset="0"/>
              </a:rPr>
              <a:t>Ninth European Conference on Software Maintenance and Reengineering</a:t>
            </a:r>
            <a:r>
              <a:rPr lang="en-US" sz="1600" dirty="0">
                <a:latin typeface="Times New Roman" pitchFamily="18" charset="0"/>
                <a:cs typeface="Times New Roman" pitchFamily="18" charset="0"/>
              </a:rPr>
              <a:t>. IEEE. 2005, pp. 354–363 (cit. on p. 19).</a:t>
            </a:r>
          </a:p>
        </p:txBody>
      </p:sp>
    </p:spTree>
    <p:extLst>
      <p:ext uri="{BB962C8B-B14F-4D97-AF65-F5344CB8AC3E}">
        <p14:creationId xmlns:p14="http://schemas.microsoft.com/office/powerpoint/2010/main" val="12672841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88</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259632" y="1844824"/>
            <a:ext cx="6696744" cy="4536504"/>
          </a:xfrm>
        </p:spPr>
        <p:txBody>
          <a:bodyPr>
            <a:normAutofit fontScale="92500" lnSpcReduction="10000"/>
          </a:bodyPr>
          <a:lstStyle/>
          <a:p>
            <a:pPr algn="just"/>
            <a:r>
              <a:rPr lang="en-US" sz="1600" dirty="0">
                <a:latin typeface="Times New Roman" pitchFamily="18" charset="0"/>
                <a:cs typeface="Times New Roman" pitchFamily="18" charset="0"/>
              </a:rPr>
              <a:t>[ISO11] ISO/IEC. “ISO/IEC 25010:2011 Systems and software engineering—Systems and software Quality Requirements and Evaluation (</a:t>
            </a:r>
            <a:r>
              <a:rPr lang="en-US" sz="1600" dirty="0" err="1">
                <a:latin typeface="Times New Roman" pitchFamily="18" charset="0"/>
                <a:cs typeface="Times New Roman" pitchFamily="18" charset="0"/>
              </a:rPr>
              <a:t>SQuaRE</a:t>
            </a:r>
            <a:r>
              <a:rPr lang="en-US" sz="1600" dirty="0">
                <a:latin typeface="Times New Roman" pitchFamily="18" charset="0"/>
                <a:cs typeface="Times New Roman" pitchFamily="18" charset="0"/>
              </a:rPr>
              <a:t>)—System and software quality models”. In: (2011) (cit. on pp. 24, 38).</a:t>
            </a:r>
          </a:p>
          <a:p>
            <a:pPr algn="just"/>
            <a:r>
              <a:rPr lang="en-US" sz="1600" dirty="0">
                <a:latin typeface="Times New Roman" pitchFamily="18" charset="0"/>
                <a:cs typeface="Times New Roman" pitchFamily="18" charset="0"/>
              </a:rPr>
              <a:t>[KGFČ15] M. </a:t>
            </a:r>
            <a:r>
              <a:rPr lang="en-US" sz="1600" dirty="0" err="1">
                <a:latin typeface="Times New Roman" pitchFamily="18" charset="0"/>
                <a:cs typeface="Times New Roman" pitchFamily="18" charset="0"/>
              </a:rPr>
              <a:t>Kal</a:t>
            </a:r>
            <a:r>
              <a:rPr lang="ar-SA" sz="1600" dirty="0">
                <a:latin typeface="Times New Roman" pitchFamily="18" charset="0"/>
                <a:cs typeface="Times New Roman" pitchFamily="18" charset="0"/>
              </a:rPr>
              <a:t>ْ</a:t>
            </a:r>
            <a:r>
              <a:rPr lang="en-US" sz="1600" dirty="0">
                <a:latin typeface="Times New Roman" pitchFamily="18" charset="0"/>
                <a:cs typeface="Times New Roman" pitchFamily="18" charset="0"/>
              </a:rPr>
              <a:t>z, J. </a:t>
            </a:r>
            <a:r>
              <a:rPr lang="en-US" sz="1600" dirty="0" err="1">
                <a:latin typeface="Times New Roman" pitchFamily="18" charset="0"/>
                <a:cs typeface="Times New Roman" pitchFamily="18" charset="0"/>
              </a:rPr>
              <a:t>Garc</a:t>
            </a:r>
            <a:r>
              <a:rPr lang="ar-SA" sz="1600" dirty="0">
                <a:latin typeface="Times New Roman" pitchFamily="18" charset="0"/>
                <a:cs typeface="Times New Roman" pitchFamily="18" charset="0"/>
              </a:rPr>
              <a:t>ي</a:t>
            </a:r>
            <a:r>
              <a:rPr lang="en-US" sz="1600" dirty="0">
                <a:latin typeface="Times New Roman" pitchFamily="18" charset="0"/>
                <a:cs typeface="Times New Roman" pitchFamily="18" charset="0"/>
              </a:rPr>
              <a:t>a-</a:t>
            </a:r>
            <a:r>
              <a:rPr lang="en-US" sz="1600" dirty="0" err="1">
                <a:latin typeface="Times New Roman" pitchFamily="18" charset="0"/>
                <a:cs typeface="Times New Roman" pitchFamily="18" charset="0"/>
              </a:rPr>
              <a:t>Zub</a:t>
            </a:r>
            <a:r>
              <a:rPr lang="ar-SA" sz="1600" dirty="0">
                <a:latin typeface="Times New Roman" pitchFamily="18" charset="0"/>
                <a:cs typeface="Times New Roman" pitchFamily="18" charset="0"/>
              </a:rPr>
              <a:t>ي</a:t>
            </a:r>
            <a:r>
              <a:rPr lang="en-US" sz="1600" dirty="0">
                <a:latin typeface="Times New Roman" pitchFamily="18" charset="0"/>
                <a:cs typeface="Times New Roman" pitchFamily="18" charset="0"/>
              </a:rPr>
              <a:t>a, M. </a:t>
            </a:r>
            <a:r>
              <a:rPr lang="en-US" sz="1600" dirty="0" err="1">
                <a:latin typeface="Times New Roman" pitchFamily="18" charset="0"/>
                <a:cs typeface="Times New Roman" pitchFamily="18" charset="0"/>
              </a:rPr>
              <a:t>Fikar</a:t>
            </a:r>
            <a:r>
              <a:rPr lang="en-US" sz="1600" dirty="0">
                <a:latin typeface="Times New Roman" pitchFamily="18" charset="0"/>
                <a:cs typeface="Times New Roman" pitchFamily="18" charset="0"/>
              </a:rPr>
              <a:t>, Ľ. </a:t>
            </a:r>
            <a:r>
              <a:rPr lang="en-US" sz="1600" dirty="0" err="1">
                <a:latin typeface="Times New Roman" pitchFamily="18" charset="0"/>
                <a:cs typeface="Times New Roman" pitchFamily="18" charset="0"/>
              </a:rPr>
              <a:t>Čirka</a:t>
            </a:r>
            <a:r>
              <a:rPr lang="en-US" sz="1600" dirty="0">
                <a:latin typeface="Times New Roman" pitchFamily="18" charset="0"/>
                <a:cs typeface="Times New Roman" pitchFamily="18" charset="0"/>
              </a:rPr>
              <a:t>. “A Flexible and Configurable Architecture for Automatic Control Remote Laboratories”. In: </a:t>
            </a:r>
            <a:r>
              <a:rPr lang="en-US" sz="1600" i="1" dirty="0">
                <a:latin typeface="Times New Roman" pitchFamily="18" charset="0"/>
                <a:cs typeface="Times New Roman" pitchFamily="18" charset="0"/>
              </a:rPr>
              <a:t>IEEE Transactions on Learning Technologies </a:t>
            </a:r>
            <a:r>
              <a:rPr lang="en-US" sz="1600" dirty="0">
                <a:latin typeface="Times New Roman" pitchFamily="18" charset="0"/>
                <a:cs typeface="Times New Roman" pitchFamily="18" charset="0"/>
              </a:rPr>
              <a:t>8.3 (2015), pp. 299–310.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10.1109/TLT.2015.2389251 (cit. on p. 11).</a:t>
            </a:r>
          </a:p>
          <a:p>
            <a:pPr algn="just"/>
            <a:r>
              <a:rPr lang="en-US" sz="1600" dirty="0">
                <a:latin typeface="Times New Roman" pitchFamily="18" charset="0"/>
                <a:cs typeface="Times New Roman" pitchFamily="18" charset="0"/>
              </a:rPr>
              <a:t>[KKC00] R. </a:t>
            </a:r>
            <a:r>
              <a:rPr lang="en-US" sz="1600" dirty="0" err="1">
                <a:latin typeface="Times New Roman" pitchFamily="18" charset="0"/>
                <a:cs typeface="Times New Roman" pitchFamily="18" charset="0"/>
              </a:rPr>
              <a:t>Kazman</a:t>
            </a:r>
            <a:r>
              <a:rPr lang="en-US" sz="1600" dirty="0">
                <a:latin typeface="Times New Roman" pitchFamily="18" charset="0"/>
                <a:cs typeface="Times New Roman" pitchFamily="18" charset="0"/>
              </a:rPr>
              <a:t>, M. Klein, P. </a:t>
            </a:r>
            <a:r>
              <a:rPr lang="en-US" sz="1600" dirty="0" err="1">
                <a:latin typeface="Times New Roman" pitchFamily="18" charset="0"/>
                <a:cs typeface="Times New Roman" pitchFamily="18" charset="0"/>
              </a:rPr>
              <a:t>Celements</a:t>
            </a:r>
            <a:r>
              <a:rPr lang="en-US" sz="1600" dirty="0">
                <a:latin typeface="Times New Roman" pitchFamily="18" charset="0"/>
                <a:cs typeface="Times New Roman" pitchFamily="18" charset="0"/>
              </a:rPr>
              <a:t>. “ATAM: Method for Architecture </a:t>
            </a:r>
            <a:r>
              <a:rPr lang="en-US" sz="1600" dirty="0" err="1">
                <a:latin typeface="Times New Roman" pitchFamily="18" charset="0"/>
                <a:cs typeface="Times New Roman" pitchFamily="18" charset="0"/>
              </a:rPr>
              <a:t>Evaluation”.In</a:t>
            </a:r>
            <a:r>
              <a:rPr lang="en-US" sz="1600" dirty="0">
                <a:latin typeface="Times New Roman" pitchFamily="18" charset="0"/>
                <a:cs typeface="Times New Roman" pitchFamily="18" charset="0"/>
              </a:rPr>
              <a:t>:(2000).url:https://resources.sei.cmu.edu/asset_files/TechnicalReport/2000_005_001_13706.pdf (cit. on pp. 13, 19–21, 23–26, 28, 29).</a:t>
            </a:r>
          </a:p>
          <a:p>
            <a:pPr algn="just"/>
            <a:r>
              <a:rPr lang="en-US" sz="1600" dirty="0">
                <a:latin typeface="Times New Roman" pitchFamily="18" charset="0"/>
                <a:cs typeface="Times New Roman" pitchFamily="18" charset="0"/>
              </a:rPr>
              <a:t>[KYZC12] F. Kong, L. Yuan, Y. F. </a:t>
            </a:r>
            <a:r>
              <a:rPr lang="en-US" sz="1600" dirty="0" err="1">
                <a:latin typeface="Times New Roman" pitchFamily="18" charset="0"/>
                <a:cs typeface="Times New Roman" pitchFamily="18" charset="0"/>
              </a:rPr>
              <a:t>Zheng,W</a:t>
            </a:r>
            <a:r>
              <a:rPr lang="en-US" sz="1600" dirty="0">
                <a:latin typeface="Times New Roman" pitchFamily="18" charset="0"/>
                <a:cs typeface="Times New Roman" pitchFamily="18" charset="0"/>
              </a:rPr>
              <a:t>. Chen. “Automatic Liquid Handling for Life </a:t>
            </a:r>
            <a:r>
              <a:rPr lang="en-US" sz="1600" dirty="0" err="1">
                <a:latin typeface="Times New Roman" pitchFamily="18" charset="0"/>
                <a:cs typeface="Times New Roman" pitchFamily="18" charset="0"/>
              </a:rPr>
              <a:t>Science:A</a:t>
            </a:r>
            <a:r>
              <a:rPr lang="en-US" sz="1600" dirty="0">
                <a:latin typeface="Times New Roman" pitchFamily="18" charset="0"/>
                <a:cs typeface="Times New Roman" pitchFamily="18" charset="0"/>
              </a:rPr>
              <a:t> Critical Review of the Current State of the Art”. In: </a:t>
            </a:r>
            <a:r>
              <a:rPr lang="en-US" sz="1600" i="1" dirty="0">
                <a:latin typeface="Times New Roman" pitchFamily="18" charset="0"/>
                <a:cs typeface="Times New Roman" pitchFamily="18" charset="0"/>
              </a:rPr>
              <a:t>Journal of Laboratory Automation</a:t>
            </a:r>
            <a:r>
              <a:rPr lang="en-US" sz="1600" dirty="0">
                <a:latin typeface="Times New Roman" pitchFamily="18" charset="0"/>
                <a:cs typeface="Times New Roman" pitchFamily="18" charset="0"/>
              </a:rPr>
              <a:t>17.3 (2012). PMID: 22357568, pp. 169–185. </a:t>
            </a:r>
            <a:r>
              <a:rPr lang="en-US" sz="1600" dirty="0" smtClean="0">
                <a:latin typeface="Times New Roman" pitchFamily="18" charset="0"/>
                <a:cs typeface="Times New Roman" pitchFamily="18" charset="0"/>
              </a:rPr>
              <a:t>doi:10.1177/2211068211435302.eprint:https</a:t>
            </a:r>
            <a:r>
              <a:rPr lang="en-US" sz="1600" dirty="0">
                <a:latin typeface="Times New Roman" pitchFamily="18" charset="0"/>
                <a:cs typeface="Times New Roman" pitchFamily="18" charset="0"/>
              </a:rPr>
              <a:t>://doi.org/10.1177/2211068211435302. url: https://doi.org/10.1177/2211068211435302 (cit. on p. 11).</a:t>
            </a:r>
          </a:p>
          <a:p>
            <a:pPr algn="just"/>
            <a:r>
              <a:rPr lang="en-US" sz="1600" dirty="0">
                <a:latin typeface="Times New Roman" pitchFamily="18" charset="0"/>
                <a:cs typeface="Times New Roman" pitchFamily="18" charset="0"/>
              </a:rPr>
              <a:t>[LBK97] C.-H. Lung, S. Bot, K. </a:t>
            </a:r>
            <a:r>
              <a:rPr lang="en-US" sz="1600" dirty="0" err="1">
                <a:latin typeface="Times New Roman" pitchFamily="18" charset="0"/>
                <a:cs typeface="Times New Roman" pitchFamily="18" charset="0"/>
              </a:rPr>
              <a:t>Kalaichelvan</a:t>
            </a:r>
            <a:r>
              <a:rPr lang="en-US" sz="1600" dirty="0">
                <a:latin typeface="Times New Roman" pitchFamily="18" charset="0"/>
                <a:cs typeface="Times New Roman" pitchFamily="18" charset="0"/>
              </a:rPr>
              <a:t>. “An Approach to Software Architecture Analysis for Evolution and Reusability”. In: (1997). url: https://resources.sei.cmu.edu/asset_files/WhitePaper/1997_019_001_29775.pdf (cit. on pp. 21, 23, 24).</a:t>
            </a:r>
          </a:p>
        </p:txBody>
      </p:sp>
    </p:spTree>
    <p:extLst>
      <p:ext uri="{BB962C8B-B14F-4D97-AF65-F5344CB8AC3E}">
        <p14:creationId xmlns:p14="http://schemas.microsoft.com/office/powerpoint/2010/main" val="3336301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89</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fontScale="70000" lnSpcReduction="20000"/>
          </a:bodyPr>
          <a:lstStyle/>
          <a:p>
            <a:pPr>
              <a:lnSpc>
                <a:spcPct val="170000"/>
              </a:lnSpc>
            </a:pPr>
            <a:r>
              <a:rPr lang="en-US" sz="1600" dirty="0">
                <a:latin typeface="Times New Roman" pitchFamily="18" charset="0"/>
                <a:cs typeface="Times New Roman" pitchFamily="18" charset="0"/>
              </a:rPr>
              <a:t>[PSL+20]  M. </a:t>
            </a:r>
            <a:r>
              <a:rPr lang="en-US" sz="1600" dirty="0" err="1">
                <a:latin typeface="Times New Roman" pitchFamily="18" charset="0"/>
                <a:cs typeface="Times New Roman" pitchFamily="18" charset="0"/>
              </a:rPr>
              <a:t>Porr</a:t>
            </a:r>
            <a:r>
              <a:rPr lang="en-US" sz="1600" dirty="0">
                <a:latin typeface="Times New Roman" pitchFamily="18" charset="0"/>
                <a:cs typeface="Times New Roman" pitchFamily="18" charset="0"/>
              </a:rPr>
              <a:t>, S. Schwarz, F. Lange, L. Niemeyer, T. </a:t>
            </a:r>
            <a:r>
              <a:rPr lang="en-US" sz="1600" dirty="0" err="1">
                <a:latin typeface="Times New Roman" pitchFamily="18" charset="0"/>
                <a:cs typeface="Times New Roman" pitchFamily="18" charset="0"/>
              </a:rPr>
              <a:t>Hentrop</a:t>
            </a:r>
            <a:r>
              <a:rPr lang="en-US" sz="1600" dirty="0">
                <a:latin typeface="Times New Roman" pitchFamily="18" charset="0"/>
                <a:cs typeface="Times New Roman" pitchFamily="18" charset="0"/>
              </a:rPr>
              <a:t>, D. </a:t>
            </a:r>
            <a:r>
              <a:rPr lang="en-US" sz="1600" dirty="0" err="1">
                <a:latin typeface="Times New Roman" pitchFamily="18" charset="0"/>
                <a:cs typeface="Times New Roman" pitchFamily="18" charset="0"/>
              </a:rPr>
              <a:t>Marquard</a:t>
            </a:r>
            <a:r>
              <a:rPr lang="en-US" sz="1600" dirty="0">
                <a:latin typeface="Times New Roman" pitchFamily="18" charset="0"/>
                <a:cs typeface="Times New Roman" pitchFamily="18" charset="0"/>
              </a:rPr>
              <a:t>, P. Lindner, T. </a:t>
            </a:r>
            <a:r>
              <a:rPr lang="en-US" sz="1600" dirty="0" err="1">
                <a:latin typeface="Times New Roman" pitchFamily="18" charset="0"/>
                <a:cs typeface="Times New Roman" pitchFamily="18" charset="0"/>
              </a:rPr>
              <a:t>Scheper</a:t>
            </a:r>
            <a:r>
              <a:rPr lang="en-US" sz="1600" dirty="0">
                <a:latin typeface="Times New Roman" pitchFamily="18" charset="0"/>
                <a:cs typeface="Times New Roman" pitchFamily="18" charset="0"/>
              </a:rPr>
              <a:t>, S. </a:t>
            </a:r>
            <a:r>
              <a:rPr lang="en-US" sz="1600" dirty="0" err="1">
                <a:latin typeface="Times New Roman" pitchFamily="18" charset="0"/>
                <a:cs typeface="Times New Roman" pitchFamily="18" charset="0"/>
              </a:rPr>
              <a:t>Beutel</a:t>
            </a:r>
            <a:r>
              <a:rPr lang="en-US" sz="1600" dirty="0">
                <a:latin typeface="Times New Roman" pitchFamily="18" charset="0"/>
                <a:cs typeface="Times New Roman" pitchFamily="18" charset="0"/>
              </a:rPr>
              <a:t>. “Bringing </a:t>
            </a:r>
            <a:r>
              <a:rPr lang="en-US" sz="1600" dirty="0" err="1">
                <a:latin typeface="Times New Roman" pitchFamily="18" charset="0"/>
                <a:cs typeface="Times New Roman" pitchFamily="18" charset="0"/>
              </a:rPr>
              <a:t>IoT</a:t>
            </a:r>
            <a:r>
              <a:rPr lang="en-US" sz="1600" dirty="0">
                <a:latin typeface="Times New Roman" pitchFamily="18" charset="0"/>
                <a:cs typeface="Times New Roman" pitchFamily="18" charset="0"/>
              </a:rPr>
              <a:t> to the Lab: SiLA2 and Open-Source-Powered Gateway Module for Integrating Legacy Devices into the Digital Laboratory”. In: </a:t>
            </a:r>
            <a:r>
              <a:rPr lang="en-US" sz="1600" i="1" dirty="0" err="1">
                <a:latin typeface="Times New Roman" pitchFamily="18" charset="0"/>
                <a:cs typeface="Times New Roman" pitchFamily="18" charset="0"/>
              </a:rPr>
              <a:t>HardwareX</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8 (2020), e00118. </a:t>
            </a:r>
            <a:r>
              <a:rPr lang="en-US" sz="1600" dirty="0" err="1">
                <a:latin typeface="Times New Roman" pitchFamily="18" charset="0"/>
                <a:cs typeface="Times New Roman" pitchFamily="18" charset="0"/>
              </a:rPr>
              <a:t>issn</a:t>
            </a:r>
            <a:r>
              <a:rPr lang="en-US" sz="1600" dirty="0">
                <a:latin typeface="Times New Roman" pitchFamily="18" charset="0"/>
                <a:cs typeface="Times New Roman" pitchFamily="18" charset="0"/>
              </a:rPr>
              <a:t>: 2468-0672.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https://doi.org/10.1016/j.ohx.2020.e00118.url:https://www.sciencedirect.com/science/article/pii/S2468067220300274 (cit. on p. 11).</a:t>
            </a:r>
          </a:p>
          <a:p>
            <a:pPr>
              <a:lnSpc>
                <a:spcPct val="170000"/>
              </a:lnSpc>
            </a:pPr>
            <a:r>
              <a:rPr lang="en-US" sz="1600" dirty="0">
                <a:latin typeface="Times New Roman" pitchFamily="18" charset="0"/>
                <a:cs typeface="Times New Roman" pitchFamily="18" charset="0"/>
              </a:rPr>
              <a:t>[RW12] N. </a:t>
            </a:r>
            <a:r>
              <a:rPr lang="en-US" sz="1600" dirty="0" err="1">
                <a:latin typeface="Times New Roman" pitchFamily="18" charset="0"/>
                <a:cs typeface="Times New Roman" pitchFamily="18" charset="0"/>
              </a:rPr>
              <a:t>Rozanski</a:t>
            </a:r>
            <a:r>
              <a:rPr lang="en-US" sz="1600" dirty="0">
                <a:latin typeface="Times New Roman" pitchFamily="18" charset="0"/>
                <a:cs typeface="Times New Roman" pitchFamily="18" charset="0"/>
              </a:rPr>
              <a:t>, E. Woods. </a:t>
            </a:r>
            <a:r>
              <a:rPr lang="en-US" sz="1600" i="1" dirty="0">
                <a:latin typeface="Times New Roman" pitchFamily="18" charset="0"/>
                <a:cs typeface="Times New Roman" pitchFamily="18" charset="0"/>
              </a:rPr>
              <a:t>Software Systems Architecture: Working with Stakeholders Using Viewpoints and Perspectives</a:t>
            </a:r>
            <a:r>
              <a:rPr lang="en-US" sz="1600" dirty="0">
                <a:latin typeface="Times New Roman" pitchFamily="18" charset="0"/>
                <a:cs typeface="Times New Roman" pitchFamily="18" charset="0"/>
              </a:rPr>
              <a:t>. 2nd edition. Pearson Education, Inc., 2012. </a:t>
            </a:r>
            <a:r>
              <a:rPr lang="en-US" sz="1600" dirty="0" err="1">
                <a:latin typeface="Times New Roman" pitchFamily="18" charset="0"/>
                <a:cs typeface="Times New Roman" pitchFamily="18" charset="0"/>
              </a:rPr>
              <a:t>isbn</a:t>
            </a:r>
            <a:r>
              <a:rPr lang="en-US" sz="1600" dirty="0">
                <a:latin typeface="Times New Roman" pitchFamily="18" charset="0"/>
                <a:cs typeface="Times New Roman" pitchFamily="18" charset="0"/>
              </a:rPr>
              <a:t>: 9780321718334 (cit. on pp. 12–14, 17).</a:t>
            </a:r>
          </a:p>
          <a:p>
            <a:pPr>
              <a:lnSpc>
                <a:spcPct val="170000"/>
              </a:lnSpc>
            </a:pPr>
            <a:r>
              <a:rPr lang="en-US" sz="1600" dirty="0">
                <a:latin typeface="Times New Roman" pitchFamily="18" charset="0"/>
                <a:cs typeface="Times New Roman" pitchFamily="18" charset="0"/>
              </a:rPr>
              <a:t>[RZRK19] A. </a:t>
            </a:r>
            <a:r>
              <a:rPr lang="en-US" sz="1600" dirty="0" err="1">
                <a:latin typeface="Times New Roman" pitchFamily="18" charset="0"/>
                <a:cs typeface="Times New Roman" pitchFamily="18" charset="0"/>
              </a:rPr>
              <a:t>Raza</a:t>
            </a:r>
            <a:r>
              <a:rPr lang="en-US" sz="1600" dirty="0">
                <a:latin typeface="Times New Roman" pitchFamily="18" charset="0"/>
                <a:cs typeface="Times New Roman" pitchFamily="18" charset="0"/>
              </a:rPr>
              <a:t>, S. </a:t>
            </a:r>
            <a:r>
              <a:rPr lang="en-US" sz="1600" dirty="0" err="1">
                <a:latin typeface="Times New Roman" pitchFamily="18" charset="0"/>
                <a:cs typeface="Times New Roman" pitchFamily="18" charset="0"/>
              </a:rPr>
              <a:t>Zafar</a:t>
            </a:r>
            <a:r>
              <a:rPr lang="en-US" sz="1600" dirty="0">
                <a:latin typeface="Times New Roman" pitchFamily="18" charset="0"/>
                <a:cs typeface="Times New Roman" pitchFamily="18" charset="0"/>
              </a:rPr>
              <a:t>, S.U. </a:t>
            </a:r>
            <a:r>
              <a:rPr lang="en-US" sz="1600" dirty="0" err="1">
                <a:latin typeface="Times New Roman" pitchFamily="18" charset="0"/>
                <a:cs typeface="Times New Roman" pitchFamily="18" charset="0"/>
              </a:rPr>
              <a:t>Rehman</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Khattak</a:t>
            </a:r>
            <a:r>
              <a:rPr lang="en-US" sz="1600" dirty="0">
                <a:latin typeface="Times New Roman" pitchFamily="18" charset="0"/>
                <a:cs typeface="Times New Roman" pitchFamily="18" charset="0"/>
              </a:rPr>
              <a:t>. “Software Architecture Evaluation Methods: A Comparative Study”. In: </a:t>
            </a:r>
            <a:r>
              <a:rPr lang="en-US" sz="1600" i="1" dirty="0">
                <a:latin typeface="Times New Roman" pitchFamily="18" charset="0"/>
                <a:cs typeface="Times New Roman" pitchFamily="18" charset="0"/>
              </a:rPr>
              <a:t>International Journal of Computing and Communication Networks </a:t>
            </a:r>
            <a:r>
              <a:rPr lang="en-US" sz="1600" dirty="0">
                <a:latin typeface="Times New Roman" pitchFamily="18" charset="0"/>
                <a:cs typeface="Times New Roman" pitchFamily="18" charset="0"/>
              </a:rPr>
              <a:t>1.2 (2019), pp. 1–9 (cit. on p. 18).</a:t>
            </a:r>
          </a:p>
          <a:p>
            <a:pPr>
              <a:lnSpc>
                <a:spcPct val="170000"/>
              </a:lnSpc>
            </a:pPr>
            <a:r>
              <a:rPr lang="en-US" sz="1600" dirty="0">
                <a:latin typeface="Times New Roman" pitchFamily="18" charset="0"/>
                <a:cs typeface="Times New Roman" pitchFamily="18" charset="0"/>
              </a:rPr>
              <a:t>[SA17] I. </a:t>
            </a:r>
            <a:r>
              <a:rPr lang="en-US" sz="1600" dirty="0" err="1">
                <a:latin typeface="Times New Roman" pitchFamily="18" charset="0"/>
                <a:cs typeface="Times New Roman" pitchFamily="18" charset="0"/>
              </a:rPr>
              <a:t>Schmid</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Aschoff</a:t>
            </a:r>
            <a:r>
              <a:rPr lang="en-US" sz="1600" dirty="0">
                <a:latin typeface="Times New Roman" pitchFamily="18" charset="0"/>
                <a:cs typeface="Times New Roman" pitchFamily="18" charset="0"/>
              </a:rPr>
              <a:t>. “A scalable software framework for data integration in bioprocess development”. In: </a:t>
            </a:r>
            <a:r>
              <a:rPr lang="en-US" sz="1600" i="1" dirty="0">
                <a:latin typeface="Times New Roman" pitchFamily="18" charset="0"/>
                <a:cs typeface="Times New Roman" pitchFamily="18" charset="0"/>
              </a:rPr>
              <a:t>Engineering in Life Sciences </a:t>
            </a:r>
            <a:r>
              <a:rPr lang="en-US" sz="1600" dirty="0">
                <a:latin typeface="Times New Roman" pitchFamily="18" charset="0"/>
                <a:cs typeface="Times New Roman" pitchFamily="18" charset="0"/>
              </a:rPr>
              <a:t>17.11 (2017), pp. 1159–1165.doi:https://doi.org/10.1002/elsc.201600008.eprint:https://onlinelibrary.wiley.com/</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pdf</a:t>
            </a:r>
            <a:r>
              <a:rPr lang="en-US" sz="1600" dirty="0">
                <a:latin typeface="Times New Roman" pitchFamily="18" charset="0"/>
                <a:cs typeface="Times New Roman" pitchFamily="18" charset="0"/>
              </a:rPr>
              <a:t>/10.1002/elsc.201600008.</a:t>
            </a:r>
            <a:r>
              <a:rPr lang="en-US" sz="1600" u="sng" dirty="0">
                <a:latin typeface="Times New Roman" pitchFamily="18" charset="0"/>
                <a:cs typeface="Times New Roman" pitchFamily="18" charset="0"/>
                <a:hlinkClick r:id="rId3"/>
              </a:rPr>
              <a:t>url:https://onlinelibrary.wiley.com/</a:t>
            </a:r>
            <a:r>
              <a:rPr lang="en-US" sz="1600" u="sng" dirty="0" err="1">
                <a:latin typeface="Times New Roman" pitchFamily="18" charset="0"/>
                <a:cs typeface="Times New Roman" pitchFamily="18" charset="0"/>
                <a:hlinkClick r:id="rId3"/>
              </a:rPr>
              <a:t>doi</a:t>
            </a:r>
            <a:r>
              <a:rPr lang="en-US" sz="1600" u="sng" dirty="0">
                <a:latin typeface="Times New Roman" pitchFamily="18" charset="0"/>
                <a:cs typeface="Times New Roman" pitchFamily="18" charset="0"/>
                <a:hlinkClick r:id="rId3"/>
              </a:rPr>
              <a:t>/abs/10.1002/</a:t>
            </a:r>
            <a:r>
              <a:rPr lang="en-US" sz="1600" dirty="0">
                <a:latin typeface="Times New Roman" pitchFamily="18" charset="0"/>
                <a:cs typeface="Times New Roman" pitchFamily="18" charset="0"/>
              </a:rPr>
              <a:t>  elsc.201600008 (cit. on p. 11).</a:t>
            </a:r>
          </a:p>
          <a:p>
            <a:pPr>
              <a:lnSpc>
                <a:spcPct val="170000"/>
              </a:lnSpc>
            </a:pPr>
            <a:r>
              <a:rPr lang="en-US" sz="1600" dirty="0">
                <a:latin typeface="Times New Roman" pitchFamily="18" charset="0"/>
                <a:cs typeface="Times New Roman" pitchFamily="18" charset="0"/>
              </a:rPr>
              <a:t>[Sol12] F. </a:t>
            </a:r>
            <a:r>
              <a:rPr lang="en-US" sz="1600" dirty="0" err="1">
                <a:latin typeface="Times New Roman" pitchFamily="18" charset="0"/>
                <a:cs typeface="Times New Roman" pitchFamily="18" charset="0"/>
              </a:rPr>
              <a:t>Solms</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What is Software Architecture? </a:t>
            </a:r>
            <a:r>
              <a:rPr lang="en-US" sz="1600" dirty="0">
                <a:latin typeface="Times New Roman" pitchFamily="18" charset="0"/>
                <a:cs typeface="Times New Roman" pitchFamily="18" charset="0"/>
              </a:rPr>
              <a:t>Association for Computing Machinery, 2012, pp. 363–373. </a:t>
            </a:r>
            <a:r>
              <a:rPr lang="en-US" sz="1600" dirty="0" err="1">
                <a:latin typeface="Times New Roman" pitchFamily="18" charset="0"/>
                <a:cs typeface="Times New Roman" pitchFamily="18" charset="0"/>
              </a:rPr>
              <a:t>isbn</a:t>
            </a:r>
            <a:r>
              <a:rPr lang="en-US" sz="1600" dirty="0">
                <a:latin typeface="Times New Roman" pitchFamily="18" charset="0"/>
                <a:cs typeface="Times New Roman" pitchFamily="18" charset="0"/>
              </a:rPr>
              <a:t>: 9781450313087 (cit. on p. 12).</a:t>
            </a:r>
          </a:p>
        </p:txBody>
      </p:sp>
    </p:spTree>
    <p:extLst>
      <p:ext uri="{BB962C8B-B14F-4D97-AF65-F5344CB8AC3E}">
        <p14:creationId xmlns:p14="http://schemas.microsoft.com/office/powerpoint/2010/main" val="2167573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2348880"/>
            <a:ext cx="7344816" cy="3672408"/>
          </a:xfrm>
        </p:spPr>
        <p:txBody>
          <a:bodyPr>
            <a:normAutofit lnSpcReduction="10000"/>
          </a:bodyPr>
          <a:lstStyle/>
          <a:p>
            <a:pPr marL="109728" indent="0" algn="just" rtl="1">
              <a:lnSpc>
                <a:spcPct val="150000"/>
              </a:lnSpc>
              <a:buNone/>
            </a:pPr>
            <a:r>
              <a:rPr lang="ar-SA" sz="1800" dirty="0">
                <a:cs typeface="B Lotus" pitchFamily="2" charset="-78"/>
              </a:rPr>
              <a:t>معماری نرم‌افزار بخش مهمی از هر سیستمی است. این کار به افراد فنی و غیر فنی کمک می‌کند تا درک کنند که چگونه یک سیستم اجرا و مستقر خواهد شد. اگر معماری نرم‌افزار به درستی طراحی نشود، تصمیمات ضعیف معماری در برآورده کردن نیازها و کیفیت‌ها پیش می­آید. علاوه بر  این، معماری نرم‌افزار اگر از ابتدای امر برای هر سیستم طراحی شود، حتی اگر سیستم‌ها یک دامنه مشابه را به اشتراک بگذارند، ممکن است فرآیند زمان‌بری باشد. بنابراین، داشتن یک معماری مرجع </a:t>
            </a:r>
            <a:r>
              <a:rPr lang="ar-SA" sz="1800" dirty="0" smtClean="0">
                <a:cs typeface="B Lotus" pitchFamily="2" charset="-78"/>
              </a:rPr>
              <a:t>نرم‌افزار</a:t>
            </a:r>
            <a:r>
              <a:rPr lang="en-US" sz="1800" dirty="0" smtClean="0">
                <a:cs typeface="B Lotus" pitchFamily="2" charset="-78"/>
              </a:rPr>
              <a:t> </a:t>
            </a:r>
            <a:r>
              <a:rPr lang="ar-SA" sz="1800" dirty="0">
                <a:cs typeface="B Lotus" pitchFamily="2" charset="-78"/>
              </a:rPr>
              <a:t>(‏</a:t>
            </a:r>
            <a:r>
              <a:rPr lang="en-US" sz="1800" dirty="0">
                <a:latin typeface="Times New Roman" pitchFamily="18" charset="0"/>
                <a:cs typeface="Times New Roman" pitchFamily="18" charset="0"/>
              </a:rPr>
              <a:t>SRA</a:t>
            </a:r>
            <a:r>
              <a:rPr lang="ar-SA" sz="1800" dirty="0">
                <a:cs typeface="B Lotus" pitchFamily="2" charset="-78"/>
              </a:rPr>
              <a:t>)</a:t>
            </a:r>
            <a:r>
              <a:rPr lang="ar-SA" sz="1800" baseline="30000" dirty="0" smtClean="0">
                <a:cs typeface="B Lotus" pitchFamily="2" charset="-78"/>
              </a:rPr>
              <a:t>‏</a:t>
            </a:r>
            <a:r>
              <a:rPr lang="ar-SA" sz="1800" dirty="0" smtClean="0">
                <a:cs typeface="B Lotus" pitchFamily="2" charset="-78"/>
              </a:rPr>
              <a:t> </a:t>
            </a:r>
            <a:r>
              <a:rPr lang="ar-SA" sz="1800" dirty="0">
                <a:cs typeface="B Lotus" pitchFamily="2" charset="-78"/>
              </a:rPr>
              <a:t>برای یک دامنه خاص می‌تواند مزایایی را در زمینه­ی کاهش زمان و تلاش مورد نیاز برای دستیابی به سیستم‌های </a:t>
            </a:r>
            <a:r>
              <a:rPr lang="ar-SA" sz="1800" dirty="0" smtClean="0">
                <a:cs typeface="B Lotus" pitchFamily="2" charset="-78"/>
              </a:rPr>
              <a:t>منسجم</a:t>
            </a:r>
            <a:r>
              <a:rPr lang="fa-IR" sz="1800" dirty="0" smtClean="0">
                <a:cs typeface="B Lotus" pitchFamily="2" charset="-78"/>
              </a:rPr>
              <a:t> </a:t>
            </a:r>
            <a:r>
              <a:rPr lang="ar-SA" sz="1800" dirty="0">
                <a:cs typeface="B Lotus" pitchFamily="2" charset="-78"/>
              </a:rPr>
              <a:t>(معین)در یک دامنه فراهم کند. آن می‌تواند به عنوان یک تسهیل‌کننده برای تسهیل فرآیند حصول معماری معینی از نرم‌افزار عمل کند، زیرا نیازمندی‌ها و کیفیت‌های مشترک از قبل توسط </a:t>
            </a:r>
            <a:r>
              <a:rPr lang="en-US" sz="1800" dirty="0">
                <a:latin typeface="Times New Roman" pitchFamily="18" charset="0"/>
                <a:cs typeface="Times New Roman" pitchFamily="18" charset="0"/>
              </a:rPr>
              <a:t>SRA</a:t>
            </a:r>
            <a:r>
              <a:rPr lang="ar-SA" sz="1800" dirty="0">
                <a:cs typeface="B Lotus" pitchFamily="2" charset="-78"/>
              </a:rPr>
              <a:t> مدیریت خواهد شد. </a:t>
            </a:r>
            <a:r>
              <a:rPr lang="fa-IR" sz="1800" dirty="0" smtClean="0">
                <a:cs typeface="B Lotus" pitchFamily="2" charset="-78"/>
              </a:rPr>
              <a:t> </a:t>
            </a:r>
            <a:endParaRPr lang="fa-IR" sz="1800" dirty="0">
              <a:cs typeface="B Lotus" pitchFamily="2" charset="-78"/>
            </a:endParaRPr>
          </a:p>
        </p:txBody>
      </p:sp>
      <p:sp>
        <p:nvSpPr>
          <p:cNvPr id="3" name="Slide Number Placeholder 2"/>
          <p:cNvSpPr>
            <a:spLocks noGrp="1"/>
          </p:cNvSpPr>
          <p:nvPr>
            <p:ph type="sldNum" sz="quarter" idx="12"/>
          </p:nvPr>
        </p:nvSpPr>
        <p:spPr>
          <a:xfrm>
            <a:off x="8316416" y="6237312"/>
            <a:ext cx="365760" cy="365125"/>
          </a:xfrm>
        </p:spPr>
        <p:txBody>
          <a:bodyPr/>
          <a:lstStyle/>
          <a:p>
            <a:fld id="{CD06A7E7-55D2-4AAF-9D6C-048C8DE1A245}" type="slidenum">
              <a:rPr lang="en-US" smtClean="0"/>
              <a:pPr/>
              <a:t>9</a:t>
            </a:fld>
            <a:endParaRPr lang="en-US" dirty="0"/>
          </a:p>
        </p:txBody>
      </p:sp>
      <p:sp>
        <p:nvSpPr>
          <p:cNvPr id="4" name="Title 3"/>
          <p:cNvSpPr>
            <a:spLocks noGrp="1"/>
          </p:cNvSpPr>
          <p:nvPr>
            <p:ph type="title"/>
          </p:nvPr>
        </p:nvSpPr>
        <p:spPr>
          <a:xfrm>
            <a:off x="5796136" y="1556792"/>
            <a:ext cx="2890664" cy="576064"/>
          </a:xfrm>
        </p:spPr>
        <p:txBody>
          <a:bodyPr>
            <a:normAutofit fontScale="90000"/>
          </a:bodyPr>
          <a:lstStyle/>
          <a:p>
            <a:pPr algn="just" rtl="1"/>
            <a:r>
              <a:rPr lang="fa-IR" sz="3600" dirty="0" smtClean="0">
                <a:effectLst/>
              </a:rPr>
              <a:t>1 </a:t>
            </a:r>
            <a:r>
              <a:rPr lang="ar-SA" sz="3600" dirty="0" smtClean="0">
                <a:effectLst/>
              </a:rPr>
              <a:t>مقدمه </a:t>
            </a:r>
            <a:endParaRPr lang="en-US" sz="3600" dirty="0">
              <a:effectLst/>
            </a:endParaRPr>
          </a:p>
        </p:txBody>
      </p:sp>
    </p:spTree>
    <p:extLst>
      <p:ext uri="{BB962C8B-B14F-4D97-AF65-F5344CB8AC3E}">
        <p14:creationId xmlns:p14="http://schemas.microsoft.com/office/powerpoint/2010/main" val="271233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D06A7E7-55D2-4AAF-9D6C-048C8DE1A245}" type="slidenum">
              <a:rPr lang="en-US" smtClean="0"/>
              <a:pPr/>
              <a:t>90</a:t>
            </a:fld>
            <a:endParaRPr lang="en-US" dirty="0"/>
          </a:p>
        </p:txBody>
      </p:sp>
      <p:sp>
        <p:nvSpPr>
          <p:cNvPr id="4" name="Title 3"/>
          <p:cNvSpPr>
            <a:spLocks noGrp="1"/>
          </p:cNvSpPr>
          <p:nvPr>
            <p:ph type="title"/>
          </p:nvPr>
        </p:nvSpPr>
        <p:spPr>
          <a:xfrm>
            <a:off x="5999504" y="1421904"/>
            <a:ext cx="2687295" cy="638944"/>
          </a:xfrm>
        </p:spPr>
        <p:txBody>
          <a:bodyPr>
            <a:normAutofit/>
          </a:bodyPr>
          <a:lstStyle/>
          <a:p>
            <a:pPr algn="just" rtl="1"/>
            <a:r>
              <a:rPr lang="ar-SA" sz="1600" dirty="0">
                <a:effectLst/>
              </a:rPr>
              <a:t>مراجع</a:t>
            </a:r>
            <a:endParaRPr lang="en-US" sz="1600" dirty="0">
              <a:effectLst/>
            </a:endParaRPr>
          </a:p>
        </p:txBody>
      </p:sp>
      <p:sp>
        <p:nvSpPr>
          <p:cNvPr id="7" name="Content Placeholder 6"/>
          <p:cNvSpPr>
            <a:spLocks noGrp="1"/>
          </p:cNvSpPr>
          <p:nvPr>
            <p:ph idx="1"/>
          </p:nvPr>
        </p:nvSpPr>
        <p:spPr>
          <a:xfrm>
            <a:off x="1115616" y="1844824"/>
            <a:ext cx="6840760" cy="4536504"/>
          </a:xfrm>
        </p:spPr>
        <p:txBody>
          <a:bodyPr>
            <a:normAutofit/>
          </a:bodyPr>
          <a:lstStyle/>
          <a:p>
            <a:pPr>
              <a:lnSpc>
                <a:spcPct val="150000"/>
              </a:lnSpc>
            </a:pPr>
            <a:r>
              <a:rPr lang="en-US" sz="1600" dirty="0">
                <a:latin typeface="Times New Roman" pitchFamily="18" charset="0"/>
                <a:cs typeface="Times New Roman" pitchFamily="18" charset="0"/>
              </a:rPr>
              <a:t>[SS12] P. </a:t>
            </a:r>
            <a:r>
              <a:rPr lang="en-US" sz="1600" dirty="0" err="1">
                <a:latin typeface="Times New Roman" pitchFamily="18" charset="0"/>
                <a:cs typeface="Times New Roman" pitchFamily="18" charset="0"/>
              </a:rPr>
              <a:t>Shanmugapriya</a:t>
            </a:r>
            <a:r>
              <a:rPr lang="en-US" sz="1600" dirty="0">
                <a:latin typeface="Times New Roman" pitchFamily="18" charset="0"/>
                <a:cs typeface="Times New Roman" pitchFamily="18" charset="0"/>
              </a:rPr>
              <a:t>, R. Suresh. “Software architecture evaluation methods-a survey”. In: </a:t>
            </a:r>
            <a:r>
              <a:rPr lang="en-US" sz="1600" i="1" dirty="0">
                <a:latin typeface="Times New Roman" pitchFamily="18" charset="0"/>
                <a:cs typeface="Times New Roman" pitchFamily="18" charset="0"/>
              </a:rPr>
              <a:t>International Journal of Computer Applications </a:t>
            </a:r>
            <a:r>
              <a:rPr lang="en-US" sz="1600" dirty="0">
                <a:latin typeface="Times New Roman" pitchFamily="18" charset="0"/>
                <a:cs typeface="Times New Roman" pitchFamily="18" charset="0"/>
              </a:rPr>
              <a:t>49.16 (2012) (cit. on p. 18).</a:t>
            </a:r>
          </a:p>
          <a:p>
            <a:pPr>
              <a:lnSpc>
                <a:spcPct val="150000"/>
              </a:lnSpc>
            </a:pPr>
            <a:r>
              <a:rPr lang="en-US" sz="1600" dirty="0">
                <a:latin typeface="Times New Roman" pitchFamily="18" charset="0"/>
                <a:cs typeface="Times New Roman" pitchFamily="18" charset="0"/>
              </a:rPr>
              <a:t>[ZSZ11] S. Zhao, Z. Shi, S. Zhu. “A virtual laboratory architecture for engineering education”. In: </a:t>
            </a:r>
            <a:r>
              <a:rPr lang="en-US" sz="1600" i="1" dirty="0">
                <a:latin typeface="Times New Roman" pitchFamily="18" charset="0"/>
                <a:cs typeface="Times New Roman" pitchFamily="18" charset="0"/>
              </a:rPr>
              <a:t>2011 IEEE 3rd International Conference on Communication Software and Networks</a:t>
            </a:r>
            <a:r>
              <a:rPr lang="en-US" sz="1600" dirty="0">
                <a:latin typeface="Times New Roman" pitchFamily="18" charset="0"/>
                <a:cs typeface="Times New Roman" pitchFamily="18" charset="0"/>
              </a:rPr>
              <a:t>. 2011, pp. 560–563. </a:t>
            </a:r>
            <a:r>
              <a:rPr lang="en-US" sz="1600" dirty="0" err="1">
                <a:latin typeface="Times New Roman" pitchFamily="18" charset="0"/>
                <a:cs typeface="Times New Roman" pitchFamily="18" charset="0"/>
              </a:rPr>
              <a:t>doi</a:t>
            </a:r>
            <a:r>
              <a:rPr lang="en-US" sz="1600" dirty="0">
                <a:latin typeface="Times New Roman" pitchFamily="18" charset="0"/>
                <a:cs typeface="Times New Roman" pitchFamily="18" charset="0"/>
              </a:rPr>
              <a:t>: 10.1109/ICCSN.2011.6013895 (cit. on p. 11).</a:t>
            </a:r>
          </a:p>
          <a:p>
            <a:pPr marL="109728" indent="0">
              <a:lnSpc>
                <a:spcPct val="150000"/>
              </a:lnSpc>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45800669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109728" indent="0">
              <a:buNone/>
            </a:pP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lide Number Placeholder 2"/>
          <p:cNvSpPr>
            <a:spLocks noGrp="1"/>
          </p:cNvSpPr>
          <p:nvPr>
            <p:ph type="sldNum" sz="quarter" idx="12"/>
          </p:nvPr>
        </p:nvSpPr>
        <p:spPr/>
        <p:txBody>
          <a:bodyPr/>
          <a:lstStyle/>
          <a:p>
            <a:fld id="{CD06A7E7-55D2-4AAF-9D6C-048C8DE1A245}" type="slidenum">
              <a:rPr lang="en-US" smtClean="0"/>
              <a:pPr/>
              <a:t>91</a:t>
            </a:fld>
            <a:endParaRPr lang="en-US"/>
          </a:p>
        </p:txBody>
      </p:sp>
      <p:sp>
        <p:nvSpPr>
          <p:cNvPr id="4" name="Title 3"/>
          <p:cNvSpPr>
            <a:spLocks noGrp="1"/>
          </p:cNvSpPr>
          <p:nvPr>
            <p:ph type="title"/>
          </p:nvPr>
        </p:nvSpPr>
        <p:spPr/>
        <p:txBody>
          <a:bodyPr/>
          <a:lstStyle/>
          <a:p>
            <a:endParaRPr lang="en-US"/>
          </a:p>
        </p:txBody>
      </p:sp>
      <p:sp>
        <p:nvSpPr>
          <p:cNvPr id="6" name="Rectangle 5"/>
          <p:cNvSpPr/>
          <p:nvPr/>
        </p:nvSpPr>
        <p:spPr>
          <a:xfrm>
            <a:off x="1788227" y="2967335"/>
            <a:ext cx="5567551" cy="923330"/>
          </a:xfrm>
          <a:prstGeom prst="rect">
            <a:avLst/>
          </a:prstGeom>
        </p:spPr>
        <p:style>
          <a:lnRef idx="0">
            <a:schemeClr val="accent6"/>
          </a:lnRef>
          <a:fillRef idx="3">
            <a:schemeClr val="accent6"/>
          </a:fillRef>
          <a:effectRef idx="3">
            <a:schemeClr val="accent6"/>
          </a:effectRef>
          <a:fontRef idx="minor">
            <a:schemeClr val="lt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fa-IR" sz="5400" b="1" cap="all" dirty="0" smtClean="0">
                <a:ln>
                  <a:solidFill>
                    <a:schemeClr val="bg1">
                      <a:lumMod val="95000"/>
                    </a:schemeClr>
                  </a:solidFill>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با تشکر از استاد گرامی</a:t>
            </a:r>
            <a:endParaRPr lang="en-US" sz="5400" b="1" cap="all" dirty="0">
              <a:ln>
                <a:solidFill>
                  <a:schemeClr val="bg1">
                    <a:lumMod val="95000"/>
                  </a:schemeClr>
                </a:solidFill>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1462019" y="4233862"/>
            <a:ext cx="6219972" cy="923330"/>
          </a:xfrm>
          <a:prstGeom prst="rect">
            <a:avLst/>
          </a:prstGeom>
        </p:spPr>
        <p:style>
          <a:lnRef idx="1">
            <a:schemeClr val="accent1"/>
          </a:lnRef>
          <a:fillRef idx="3">
            <a:schemeClr val="accent1"/>
          </a:fillRef>
          <a:effectRef idx="2">
            <a:schemeClr val="accent1"/>
          </a:effectRef>
          <a:fontRef idx="minor">
            <a:schemeClr val="lt1"/>
          </a:fontRef>
        </p:style>
        <p:txBody>
          <a:bodyPr wrap="none" lIns="91440" tIns="45720" rIns="91440" bIns="45720">
            <a:spAutoFit/>
          </a:bodyPr>
          <a:lstStyle/>
          <a:p>
            <a:pPr algn="ctr"/>
            <a:r>
              <a:rPr lang="fa-IR"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دکتر علی رضوی ابراهیمی</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644533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9490</TotalTime>
  <Words>12380</Words>
  <Application>Microsoft Office PowerPoint</Application>
  <PresentationFormat>On-screen Show (4:3)</PresentationFormat>
  <Paragraphs>593</Paragraphs>
  <Slides>91</Slides>
  <Notes>47</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Concourse</vt:lpstr>
      <vt:lpstr>PowerPoint Presentation</vt:lpstr>
      <vt:lpstr>PowerPoint Presentation</vt:lpstr>
      <vt:lpstr>فهرست</vt:lpstr>
      <vt:lpstr>فهرست</vt:lpstr>
      <vt:lpstr>فهرست</vt:lpstr>
      <vt:lpstr>کلمات اختصاری</vt:lpstr>
      <vt:lpstr>کلمات اختصاری</vt:lpstr>
      <vt:lpstr>چکیده </vt:lpstr>
      <vt:lpstr>1 مقدمه </vt:lpstr>
      <vt:lpstr>PowerPoint Presentation</vt:lpstr>
      <vt:lpstr>1-1 بیان مساله </vt:lpstr>
      <vt:lpstr>1-1 بیان مساله </vt:lpstr>
      <vt:lpstr>1-1 بیان مساله </vt:lpstr>
      <vt:lpstr>1-1 بیان مساله </vt:lpstr>
      <vt:lpstr>2.1 هدف:</vt:lpstr>
      <vt:lpstr>2.1 هدف:</vt:lpstr>
      <vt:lpstr>2.1 هدف:</vt:lpstr>
      <vt:lpstr>3.1  روش تحقیق و مشارکت</vt:lpstr>
      <vt:lpstr>شکل ۱-۱: متدولوژی  تحقیق</vt:lpstr>
      <vt:lpstr>2  آخرین فناوری روز </vt:lpstr>
      <vt:lpstr>2  آخرین فناوری روز </vt:lpstr>
      <vt:lpstr>2  آخرین فناوری روز </vt:lpstr>
      <vt:lpstr>3  آشنایی با معماری نرم‌افزار و طراحی نرم‌افزار</vt:lpstr>
      <vt:lpstr>1.1.3  تعاریف </vt:lpstr>
      <vt:lpstr>1.1.3  تعاریف </vt:lpstr>
      <vt:lpstr>جنبه‌های معماری عبارتند از:</vt:lpstr>
      <vt:lpstr>2.1.3  درایورهای معماری </vt:lpstr>
      <vt:lpstr>‏الزامات عملکردی</vt:lpstr>
      <vt:lpstr>ویژگی‌های کیفی </vt:lpstr>
      <vt:lpstr>ویژگی‌های کیفی </vt:lpstr>
      <vt:lpstr>سناریوها</vt:lpstr>
      <vt:lpstr>سناریوها</vt:lpstr>
      <vt:lpstr>اجبار(محدودیت‌ها) </vt:lpstr>
      <vt:lpstr>اصول</vt:lpstr>
      <vt:lpstr>2.3  تمایز بین طراحی نرم‌افزار و معماری نرم‌افزار </vt:lpstr>
      <vt:lpstr>2.3  تمایز بین طراحی نرم‌افزار و معماری نرم‌افزار </vt:lpstr>
      <vt:lpstr>3.3  معماری مرجع نرم‌افزار </vt:lpstr>
      <vt:lpstr>مزایای SRA عبارتند از:  </vt:lpstr>
      <vt:lpstr>PowerPoint Presentation</vt:lpstr>
      <vt:lpstr>معایب SRA عبارتند از: </vt:lpstr>
      <vt:lpstr>دامنه هدف SRA: </vt:lpstr>
      <vt:lpstr>ابعاد طراحی SRA:</vt:lpstr>
      <vt:lpstr>1.4  رویکرد ارزیابی معماری </vt:lpstr>
      <vt:lpstr>1.4  رویکرد ارزیابی معماری </vt:lpstr>
      <vt:lpstr>1.4  رویکرد ارزیابی معماری </vt:lpstr>
      <vt:lpstr>2.4  روش‌های ارزیابی معماری </vt:lpstr>
      <vt:lpstr>2.4  روش‌های ارزیابی معماری </vt:lpstr>
      <vt:lpstr>3.4  مشکلات ATAM  برای معماران مرجع نرم‌افزار </vt:lpstr>
      <vt:lpstr>3.4  مشکلات ATAM  برای معماران مرجع نرم‌افزار </vt:lpstr>
      <vt:lpstr>4.4  روش ارزیابی معماری برای معماری مرجع نرم‌افزار (SRA)</vt:lpstr>
      <vt:lpstr>ATAM شامل نه مرحله است: </vt:lpstr>
      <vt:lpstr>1.4.4  مرحله ۱: ATAM  را ارائه کنید. ​</vt:lpstr>
      <vt:lpstr>2.4.4   مرحله ۲: ارائه محرک‌های  کسب‌وکار </vt:lpstr>
      <vt:lpstr>2.4.4   مرحله ۲: ارائه محرک‌های  کسب‌وکار </vt:lpstr>
      <vt:lpstr>2.4.4   مرحله ۲: ارائه محرک‌های  کسب‌وکار </vt:lpstr>
      <vt:lpstr>2.4.4   مرحله ۲: ارائه محرک‌های  کسب‌وکار </vt:lpstr>
      <vt:lpstr>2.4.4   مرحله ۲: ارائه محرک‌های  کسب‌وکار </vt:lpstr>
      <vt:lpstr>3.4.4  مرحله ۳: معماری کنونی </vt:lpstr>
      <vt:lpstr>3.4.4  مرحله ۳: معماری کنونی </vt:lpstr>
      <vt:lpstr>3.4.4  مرحله ۳: معماری کنونی </vt:lpstr>
      <vt:lpstr>3.4.4  مرحله ۳: معماری کنونی </vt:lpstr>
      <vt:lpstr>3.4.4  مرحله ۳: معماری کنونی </vt:lpstr>
      <vt:lpstr>4.4.4  مرحله ۴: شناسایی رویکردهای معماری </vt:lpstr>
      <vt:lpstr>5.4.4  مرحله ۵: درخت کاربردی ویژگی کیفیت را تولید کنید. ​</vt:lpstr>
      <vt:lpstr>5.4.4  مرحله ۵: درخت کاربردی ویژگی کیفیت را تولید کنید. ​</vt:lpstr>
      <vt:lpstr>5.4.4  مرحله ۵: درخت کاربردی ویژگی کیفیت را تولید کنید. ​</vt:lpstr>
      <vt:lpstr>5.4.4  مرحله ۵: درخت کاربردی ویژگی کیفیت را تولید کنید. ​</vt:lpstr>
      <vt:lpstr>5.4.4  مرحله ۵: درخت کاربردی ویژگی کیفیت را تولید کنید. ​</vt:lpstr>
      <vt:lpstr>5.4.4  مرحله ۵: درخت کاربردی ویژگی کیفیت را تولید کنید. ​</vt:lpstr>
      <vt:lpstr>5.4.4  مرحله ۵: درخت کاربردی ویژگی کیفیت را تولید کنید. ​</vt:lpstr>
      <vt:lpstr>6.4.4  مرحله ۶: تجزیه و تحلیل روش‌های معماری</vt:lpstr>
      <vt:lpstr>6.4.4  مرحله ۶: تجزیه و تحلیل روش‌های معماری</vt:lpstr>
      <vt:lpstr>6.4.4  مرحله ۶: تجزیه و تحلیل روش‌های معماری</vt:lpstr>
      <vt:lpstr>6.4.4  مرحله ۶: تجزیه و تحلیل روش‌های معماری</vt:lpstr>
      <vt:lpstr>6.4.4  مرحله ۶: تجزیه و تحلیل روش‌های معماری</vt:lpstr>
      <vt:lpstr>6.4.4  مرحله ۶: تجزیه و تحلیل روش‌های معماری</vt:lpstr>
      <vt:lpstr>7.4.4  مرحله ۷: طوفان مغزی و اولویت‌بندی سناریوها</vt:lpstr>
      <vt:lpstr>7.4.4  مرحله ۷: طوفان مغزی و اولویت‌بندی سناریوها</vt:lpstr>
      <vt:lpstr>8.4.4  مرحله ۸: رویکردهای معماری مبتنی بر تجزیه و تحلیل </vt:lpstr>
      <vt:lpstr>9.4.4  مرحله ۹: ارائه نتایج </vt:lpstr>
      <vt:lpstr>10.4.4  مرحله 10: خلاصه </vt:lpstr>
      <vt:lpstr>10.4.4  مرحله 10: خلاصه </vt:lpstr>
      <vt:lpstr>10.4.4  مرحله 10: خلاصه </vt:lpstr>
      <vt:lpstr>10.4.4  مرحله 10: خلاصه </vt:lpstr>
      <vt:lpstr>مراجع</vt:lpstr>
      <vt:lpstr>مراجع</vt:lpstr>
      <vt:lpstr>مراجع</vt:lpstr>
      <vt:lpstr>مراجع</vt:lpstr>
      <vt:lpstr>مراجع</vt:lpstr>
      <vt:lpstr>مراجع</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پایگاه داده پیشرفته</dc:title>
  <dc:creator>hamidi</dc:creator>
  <cp:lastModifiedBy>hamidi</cp:lastModifiedBy>
  <cp:revision>339</cp:revision>
  <dcterms:created xsi:type="dcterms:W3CDTF">2021-04-15T18:49:52Z</dcterms:created>
  <dcterms:modified xsi:type="dcterms:W3CDTF">2022-08-21T17:24:54Z</dcterms:modified>
</cp:coreProperties>
</file>