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96"/>
  </p:notesMasterIdLst>
  <p:handoutMasterIdLst>
    <p:handoutMasterId r:id="rId97"/>
  </p:handoutMasterIdLst>
  <p:sldIdLst>
    <p:sldId id="256" r:id="rId2"/>
    <p:sldId id="353" r:id="rId3"/>
    <p:sldId id="257" r:id="rId4"/>
    <p:sldId id="358" r:id="rId5"/>
    <p:sldId id="361" r:id="rId6"/>
    <p:sldId id="484" r:id="rId7"/>
    <p:sldId id="422" r:id="rId8"/>
    <p:sldId id="258" r:id="rId9"/>
    <p:sldId id="260" r:id="rId10"/>
    <p:sldId id="424" r:id="rId11"/>
    <p:sldId id="425" r:id="rId12"/>
    <p:sldId id="426" r:id="rId13"/>
    <p:sldId id="427" r:id="rId14"/>
    <p:sldId id="428" r:id="rId15"/>
    <p:sldId id="429" r:id="rId16"/>
    <p:sldId id="430" r:id="rId17"/>
    <p:sldId id="497" r:id="rId18"/>
    <p:sldId id="433" r:id="rId19"/>
    <p:sldId id="498" r:id="rId20"/>
    <p:sldId id="434" r:id="rId21"/>
    <p:sldId id="499" r:id="rId22"/>
    <p:sldId id="500" r:id="rId23"/>
    <p:sldId id="435" r:id="rId24"/>
    <p:sldId id="436" r:id="rId25"/>
    <p:sldId id="437" r:id="rId26"/>
    <p:sldId id="438" r:id="rId27"/>
    <p:sldId id="439" r:id="rId28"/>
    <p:sldId id="440" r:id="rId29"/>
    <p:sldId id="441" r:id="rId30"/>
    <p:sldId id="442" r:id="rId31"/>
    <p:sldId id="443" r:id="rId32"/>
    <p:sldId id="444" r:id="rId33"/>
    <p:sldId id="445" r:id="rId34"/>
    <p:sldId id="446" r:id="rId35"/>
    <p:sldId id="447" r:id="rId36"/>
    <p:sldId id="448" r:id="rId37"/>
    <p:sldId id="449" r:id="rId38"/>
    <p:sldId id="450" r:id="rId39"/>
    <p:sldId id="451" r:id="rId40"/>
    <p:sldId id="501" r:id="rId41"/>
    <p:sldId id="452" r:id="rId42"/>
    <p:sldId id="453" r:id="rId43"/>
    <p:sldId id="454" r:id="rId44"/>
    <p:sldId id="455" r:id="rId45"/>
    <p:sldId id="502" r:id="rId46"/>
    <p:sldId id="456" r:id="rId47"/>
    <p:sldId id="457" r:id="rId48"/>
    <p:sldId id="458" r:id="rId49"/>
    <p:sldId id="459" r:id="rId50"/>
    <p:sldId id="460" r:id="rId51"/>
    <p:sldId id="503" r:id="rId52"/>
    <p:sldId id="461" r:id="rId53"/>
    <p:sldId id="504" r:id="rId54"/>
    <p:sldId id="505" r:id="rId55"/>
    <p:sldId id="462" r:id="rId56"/>
    <p:sldId id="464" r:id="rId57"/>
    <p:sldId id="463" r:id="rId58"/>
    <p:sldId id="465" r:id="rId59"/>
    <p:sldId id="466" r:id="rId60"/>
    <p:sldId id="467" r:id="rId61"/>
    <p:sldId id="468" r:id="rId62"/>
    <p:sldId id="469" r:id="rId63"/>
    <p:sldId id="506" r:id="rId64"/>
    <p:sldId id="470" r:id="rId65"/>
    <p:sldId id="507" r:id="rId66"/>
    <p:sldId id="471" r:id="rId67"/>
    <p:sldId id="472" r:id="rId68"/>
    <p:sldId id="473" r:id="rId69"/>
    <p:sldId id="508" r:id="rId70"/>
    <p:sldId id="474" r:id="rId71"/>
    <p:sldId id="509" r:id="rId72"/>
    <p:sldId id="510" r:id="rId73"/>
    <p:sldId id="475" r:id="rId74"/>
    <p:sldId id="476" r:id="rId75"/>
    <p:sldId id="477" r:id="rId76"/>
    <p:sldId id="478" r:id="rId77"/>
    <p:sldId id="479" r:id="rId78"/>
    <p:sldId id="480" r:id="rId79"/>
    <p:sldId id="481" r:id="rId80"/>
    <p:sldId id="482" r:id="rId81"/>
    <p:sldId id="483" r:id="rId82"/>
    <p:sldId id="420" r:id="rId83"/>
    <p:sldId id="485" r:id="rId84"/>
    <p:sldId id="486" r:id="rId85"/>
    <p:sldId id="487" r:id="rId86"/>
    <p:sldId id="493" r:id="rId87"/>
    <p:sldId id="492" r:id="rId88"/>
    <p:sldId id="491" r:id="rId89"/>
    <p:sldId id="490" r:id="rId90"/>
    <p:sldId id="489" r:id="rId91"/>
    <p:sldId id="494" r:id="rId92"/>
    <p:sldId id="495" r:id="rId93"/>
    <p:sldId id="496" r:id="rId94"/>
    <p:sldId id="421" r:id="rId9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110" d="100"/>
          <a:sy n="110" d="100"/>
        </p:scale>
        <p:origin x="30" y="-72"/>
      </p:cViewPr>
      <p:guideLst>
        <p:guide orient="horz" pos="2160"/>
        <p:guide pos="2880"/>
      </p:guideLst>
    </p:cSldViewPr>
  </p:slideViewPr>
  <p:outlineViewPr>
    <p:cViewPr>
      <p:scale>
        <a:sx n="33" d="100"/>
        <a:sy n="33" d="100"/>
      </p:scale>
      <p:origin x="0" y="103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fa-IR" smtClean="0"/>
              <a:t>پایگاه داده پیشروفته              استاد دکتر احمد فراهی</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FF638D-96F1-4713-A34A-6285DFF8D7E8}" type="datetime1">
              <a:rPr lang="en-US" smtClean="0"/>
              <a:t>1/27/2023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99D434A-2BD9-4F82-AEEB-165035C823CB}" type="slidenum">
              <a:rPr lang="en-US" smtClean="0"/>
              <a:t>‹#›</a:t>
            </a:fld>
            <a:endParaRPr lang="en-US"/>
          </a:p>
        </p:txBody>
      </p:sp>
    </p:spTree>
    <p:extLst>
      <p:ext uri="{BB962C8B-B14F-4D97-AF65-F5344CB8AC3E}">
        <p14:creationId xmlns:p14="http://schemas.microsoft.com/office/powerpoint/2010/main" val="3942024541"/>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fa-IR" smtClean="0"/>
              <a:t>پایگاه داده پیشروفته              استاد دکتر احمد فراهی</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BA85F6-7CC1-494A-AA2E-F1FCB92EA8FB}" type="datetime1">
              <a:rPr lang="en-US" smtClean="0"/>
              <a:t>1/27/2023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A6EC44-EB0F-4567-A16B-1B7151B6B15F}" type="slidenum">
              <a:rPr lang="en-US" smtClean="0"/>
              <a:t>‹#›</a:t>
            </a:fld>
            <a:endParaRPr lang="en-US"/>
          </a:p>
        </p:txBody>
      </p:sp>
    </p:spTree>
    <p:extLst>
      <p:ext uri="{BB962C8B-B14F-4D97-AF65-F5344CB8AC3E}">
        <p14:creationId xmlns:p14="http://schemas.microsoft.com/office/powerpoint/2010/main" val="1219364126"/>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1263704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6549080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6549080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6549080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6549080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65490807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416609194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416609194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416609194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4166091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41660919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416609194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416609194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416609194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41660919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416609194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416609194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4166091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C75CF4D-8231-42B1-B2A6-55DB4173F95E}" type="datetime1">
              <a:rPr lang="en-US" smtClean="0"/>
              <a:t>1/27/2023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D06A7E7-55D2-4AAF-9D6C-048C8DE1A245}"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57EBF1D-0762-4777-A296-E1593AED30B2}" type="datetime1">
              <a:rPr lang="en-US" smtClean="0"/>
              <a:t>1/27/2023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D06A7E7-55D2-4AAF-9D6C-048C8DE1A24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39C1C86-4FEE-4A7C-ACCA-4FC33A64C567}" type="datetime1">
              <a:rPr lang="en-US" smtClean="0"/>
              <a:t>1/27/2023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D06A7E7-55D2-4AAF-9D6C-048C8DE1A24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420888"/>
            <a:ext cx="8229600" cy="3586403"/>
          </a:xfrm>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a:xfrm>
            <a:off x="5652120" y="6407944"/>
            <a:ext cx="1920240" cy="365760"/>
          </a:xfrm>
        </p:spPr>
        <p:txBody>
          <a:bodyPr/>
          <a:lstStyle>
            <a:extLst/>
          </a:lstStyle>
          <a:p>
            <a:fld id="{720D7652-82E8-4465-BE34-0621CFC7B33C}" type="datetime1">
              <a:rPr lang="en-US" smtClean="0"/>
              <a:t>1/27/2023</a:t>
            </a:fld>
            <a:endParaRPr lang="en-US"/>
          </a:p>
        </p:txBody>
      </p:sp>
      <p:sp>
        <p:nvSpPr>
          <p:cNvPr id="5" name="Footer Placeholder 4"/>
          <p:cNvSpPr>
            <a:spLocks noGrp="1"/>
          </p:cNvSpPr>
          <p:nvPr>
            <p:ph type="ftr" sz="quarter" idx="11"/>
          </p:nvPr>
        </p:nvSpPr>
        <p:spPr>
          <a:xfrm>
            <a:off x="3059832" y="6407944"/>
            <a:ext cx="2350681" cy="365125"/>
          </a:xfrm>
        </p:spPr>
        <p:txBody>
          <a:bodyPr/>
          <a:lstStyle>
            <a:extLst/>
          </a:lstStyle>
          <a:p>
            <a:endParaRPr lang="en-US" dirty="0"/>
          </a:p>
        </p:txBody>
      </p:sp>
      <p:sp>
        <p:nvSpPr>
          <p:cNvPr id="6" name="Slide Number Placeholder 5"/>
          <p:cNvSpPr>
            <a:spLocks noGrp="1"/>
          </p:cNvSpPr>
          <p:nvPr>
            <p:ph type="sldNum" sz="quarter" idx="12"/>
          </p:nvPr>
        </p:nvSpPr>
        <p:spPr>
          <a:xfrm>
            <a:off x="8028384" y="6237312"/>
            <a:ext cx="696616" cy="365125"/>
          </a:xfrm>
        </p:spPr>
        <p:txBody>
          <a:bodyPr/>
          <a:lstStyle>
            <a:lvl1pPr>
              <a:defRPr sz="2000"/>
            </a:lvl1pPr>
            <a:extLst/>
          </a:lstStyle>
          <a:p>
            <a:fld id="{CD06A7E7-55D2-4AAF-9D6C-048C8DE1A245}"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dirty="0" smtClean="0"/>
              <a:t>Click to edit Master title style</a:t>
            </a:r>
            <a:endParaRPr kumimoji="0"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3A3BDB3-3286-4C85-9E90-B2086AE6E3E9}" type="datetime1">
              <a:rPr lang="en-US" smtClean="0"/>
              <a:t>1/27/2023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D06A7E7-55D2-4AAF-9D6C-048C8DE1A245}"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F917BC4-3CAE-42D8-9061-A6F714B18A22}" type="datetime1">
              <a:rPr lang="en-US" smtClean="0"/>
              <a:t>1/27/2023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D06A7E7-55D2-4AAF-9D6C-048C8DE1A245}"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E4C1592-5451-4238-A402-E0F01501797C}" type="datetime1">
              <a:rPr lang="en-US" smtClean="0"/>
              <a:t>1/27/2023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D06A7E7-55D2-4AAF-9D6C-048C8DE1A24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5B413CC-9969-4F13-AC11-7896F6047BAC}" type="datetime1">
              <a:rPr lang="en-US" smtClean="0"/>
              <a:t>1/27/2023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D06A7E7-55D2-4AAF-9D6C-048C8DE1A245}"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CA42B76-34D3-497F-860B-211D388E2E41}" type="datetime1">
              <a:rPr lang="en-US" smtClean="0"/>
              <a:t>1/27/2023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D06A7E7-55D2-4AAF-9D6C-048C8DE1A245}"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F38DB35F-1E9E-423D-82D6-87A8BDA4CA2A}" type="datetime1">
              <a:rPr lang="en-US" smtClean="0"/>
              <a:t>1/27/2023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D06A7E7-55D2-4AAF-9D6C-048C8DE1A24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6422BB5-3877-495E-AD7E-7176C2CD96C2}" type="datetime1">
              <a:rPr lang="en-US" smtClean="0"/>
              <a:t>1/27/2023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D06A7E7-55D2-4AAF-9D6C-048C8DE1A245}"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1421904"/>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dirty="0" smtClean="0"/>
              <a:t>Click to edit Master title style</a:t>
            </a:r>
            <a:endParaRPr kumimoji="0" lang="en-US" dirty="0"/>
          </a:p>
        </p:txBody>
      </p:sp>
      <p:sp>
        <p:nvSpPr>
          <p:cNvPr id="30" name="Text Placeholder 29"/>
          <p:cNvSpPr>
            <a:spLocks noGrp="1"/>
          </p:cNvSpPr>
          <p:nvPr>
            <p:ph type="body" idx="1"/>
          </p:nvPr>
        </p:nvSpPr>
        <p:spPr>
          <a:xfrm>
            <a:off x="457200" y="2708920"/>
            <a:ext cx="8229600" cy="3298371"/>
          </a:xfrm>
          <a:prstGeom prst="rect">
            <a:avLst/>
          </a:prstGeom>
        </p:spPr>
        <p:txBody>
          <a:bodyPr vert="horz">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E6F5AC2-34DB-4A6A-B239-8BE38D155F3D}" type="datetime1">
              <a:rPr lang="en-US" smtClean="0"/>
              <a:t>1/27/2023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ctr" eaLnBrk="1" latinLnBrk="0" hangingPunct="1">
              <a:defRPr kumimoji="0" sz="1400" b="0">
                <a:solidFill>
                  <a:schemeClr val="tx1"/>
                </a:solidFill>
              </a:defRPr>
            </a:lvl1pPr>
            <a:extLst/>
          </a:lstStyle>
          <a:p>
            <a:fld id="{CD06A7E7-55D2-4AAF-9D6C-048C8DE1A245}" type="slidenum">
              <a:rPr lang="en-US" smtClean="0"/>
              <a:pPr/>
              <a:t>‹#›</a:t>
            </a:fld>
            <a:endParaRPr lang="en-US" dirty="0"/>
          </a:p>
        </p:txBody>
      </p:sp>
      <p:pic>
        <p:nvPicPr>
          <p:cNvPr id="11" name="Picture 1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23528" y="548680"/>
            <a:ext cx="1024508" cy="1024508"/>
          </a:xfrm>
          <a:prstGeom prst="rect">
            <a:avLst/>
          </a:prstGeom>
        </p:spPr>
      </p:pic>
      <p:sp>
        <p:nvSpPr>
          <p:cNvPr id="2" name="TextBox 1"/>
          <p:cNvSpPr txBox="1"/>
          <p:nvPr/>
        </p:nvSpPr>
        <p:spPr>
          <a:xfrm>
            <a:off x="5436096" y="620688"/>
            <a:ext cx="2880320"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dirty="0" smtClean="0"/>
              <a:t>سمینار تتبع</a:t>
            </a:r>
            <a:endParaRPr lang="en-US" dirty="0" smtClean="0"/>
          </a:p>
        </p:txBody>
      </p:sp>
      <p:sp>
        <p:nvSpPr>
          <p:cNvPr id="7" name="Rectangle 6"/>
          <p:cNvSpPr/>
          <p:nvPr/>
        </p:nvSpPr>
        <p:spPr>
          <a:xfrm>
            <a:off x="1619672" y="611396"/>
            <a:ext cx="2950491" cy="36933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fa-IR" dirty="0" smtClean="0"/>
              <a:t>کارشناسی</a:t>
            </a:r>
            <a:r>
              <a:rPr lang="fa-IR" baseline="0" dirty="0" smtClean="0"/>
              <a:t> ارشد</a:t>
            </a:r>
            <a:endParaRPr lang="en-US" dirty="0" smtClean="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iming>
    <p:tnLst>
      <p:par>
        <p:cTn id="1" dur="indefinite" restart="never" nodeType="tmRoot"/>
      </p:par>
    </p:tnLst>
  </p:timing>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87725" y="1268760"/>
            <a:ext cx="4968552" cy="3744416"/>
          </a:xfrm>
        </p:spPr>
        <p:txBody>
          <a:bodyPr>
            <a:normAutofit fontScale="25000" lnSpcReduction="20000"/>
          </a:bodyPr>
          <a:lstStyle/>
          <a:p>
            <a:pPr algn="ctr" rtl="1"/>
            <a:r>
              <a:rPr lang="fa-IR" sz="5600" b="1" dirty="0" smtClean="0">
                <a:solidFill>
                  <a:schemeClr val="tx1"/>
                </a:solidFill>
                <a:cs typeface="B Nazanin" pitchFamily="2" charset="-78"/>
              </a:rPr>
              <a:t>دانشگاه پیام نور تهران</a:t>
            </a:r>
          </a:p>
          <a:p>
            <a:pPr algn="ctr" rtl="1"/>
            <a:r>
              <a:rPr lang="fa-IR" sz="5600" b="1" dirty="0" smtClean="0">
                <a:solidFill>
                  <a:schemeClr val="tx1"/>
                </a:solidFill>
                <a:cs typeface="B Nazanin" pitchFamily="2" charset="-78"/>
              </a:rPr>
              <a:t>واحد تهران شمال </a:t>
            </a:r>
          </a:p>
          <a:p>
            <a:pPr algn="ctr" rtl="1"/>
            <a:endParaRPr lang="fa-IR" sz="4000" b="1" dirty="0" smtClean="0">
              <a:solidFill>
                <a:schemeClr val="tx1"/>
              </a:solidFill>
              <a:cs typeface="B Nazanin" pitchFamily="2" charset="-78"/>
            </a:endParaRPr>
          </a:p>
          <a:p>
            <a:pPr algn="ctr" rtl="1"/>
            <a:r>
              <a:rPr lang="fa-IR" sz="5600" b="1" dirty="0" smtClean="0">
                <a:solidFill>
                  <a:schemeClr val="tx1"/>
                </a:solidFill>
                <a:cs typeface="B Nazanin" pitchFamily="2" charset="-78"/>
              </a:rPr>
              <a:t>سمینارتتبع کارشناسی ارشد در رشته </a:t>
            </a:r>
          </a:p>
          <a:p>
            <a:pPr algn="ctr" rtl="1"/>
            <a:r>
              <a:rPr lang="fa-IR" sz="5600" b="1" dirty="0" smtClean="0">
                <a:solidFill>
                  <a:schemeClr val="tx1"/>
                </a:solidFill>
                <a:cs typeface="B Nazanin" pitchFamily="2" charset="-78"/>
              </a:rPr>
              <a:t>مهندسی نرم افزار</a:t>
            </a:r>
          </a:p>
          <a:p>
            <a:pPr algn="ctr" rtl="1"/>
            <a:endParaRPr lang="fa-IR" sz="3500" b="1" dirty="0" smtClean="0">
              <a:solidFill>
                <a:schemeClr val="tx1"/>
              </a:solidFill>
              <a:cs typeface="B Nazanin" pitchFamily="2" charset="-78"/>
            </a:endParaRPr>
          </a:p>
          <a:p>
            <a:pPr algn="ctr" rtl="1"/>
            <a:r>
              <a:rPr lang="ar-SA" sz="5600" b="1" dirty="0">
                <a:solidFill>
                  <a:schemeClr val="tx1"/>
                </a:solidFill>
                <a:cs typeface="B Nazanin" pitchFamily="2" charset="-78"/>
              </a:rPr>
              <a:t>عنوان پایان نامه</a:t>
            </a:r>
            <a:endParaRPr lang="en-US" sz="5600" dirty="0">
              <a:solidFill>
                <a:schemeClr val="tx1"/>
              </a:solidFill>
              <a:cs typeface="B Nazanin" pitchFamily="2" charset="-78"/>
            </a:endParaRPr>
          </a:p>
          <a:p>
            <a:pPr algn="ctr" rtl="1">
              <a:lnSpc>
                <a:spcPct val="170000"/>
              </a:lnSpc>
            </a:pPr>
            <a:r>
              <a:rPr lang="fa-IR" sz="6400" b="1" dirty="0">
                <a:cs typeface="B Nazanin" pitchFamily="2" charset="-78"/>
              </a:rPr>
              <a:t>طراحی واقعیت مجازی برای درک اثرات فیزیولوژیکی تجسم و روش‌های چند حسی</a:t>
            </a:r>
            <a:endParaRPr lang="fa-IR" sz="14400" dirty="0" smtClean="0">
              <a:solidFill>
                <a:schemeClr val="tx1"/>
              </a:solidFill>
              <a:cs typeface="B Nazanin" pitchFamily="2" charset="-78"/>
            </a:endParaRPr>
          </a:p>
          <a:p>
            <a:pPr algn="ctr" rtl="1"/>
            <a:r>
              <a:rPr lang="ar-SA" sz="4800" b="1" dirty="0" smtClean="0">
                <a:solidFill>
                  <a:schemeClr val="tx1"/>
                </a:solidFill>
                <a:cs typeface="B Nazanin" pitchFamily="2" charset="-78"/>
              </a:rPr>
              <a:t>استاد </a:t>
            </a:r>
            <a:r>
              <a:rPr lang="ar-SA" sz="4800" b="1" dirty="0">
                <a:solidFill>
                  <a:schemeClr val="tx1"/>
                </a:solidFill>
                <a:cs typeface="B Nazanin" pitchFamily="2" charset="-78"/>
              </a:rPr>
              <a:t>راهنما</a:t>
            </a:r>
            <a:endParaRPr lang="en-US" sz="4800" dirty="0">
              <a:solidFill>
                <a:schemeClr val="tx1"/>
              </a:solidFill>
              <a:cs typeface="B Nazanin" pitchFamily="2" charset="-78"/>
            </a:endParaRPr>
          </a:p>
          <a:p>
            <a:pPr algn="ctr" rtl="1"/>
            <a:r>
              <a:rPr lang="ar-SA" sz="5600" b="1" dirty="0"/>
              <a:t>دکتر سید علی رضوی ابراهیمی</a:t>
            </a:r>
            <a:endParaRPr lang="en-US" sz="5600" dirty="0"/>
          </a:p>
          <a:p>
            <a:pPr algn="ctr" rtl="1"/>
            <a:endParaRPr lang="fa-IR" dirty="0" smtClean="0">
              <a:solidFill>
                <a:schemeClr val="tx1"/>
              </a:solidFill>
              <a:cs typeface="B Titr" pitchFamily="2" charset="-78"/>
            </a:endParaRPr>
          </a:p>
          <a:p>
            <a:pPr algn="ctr" rtl="1"/>
            <a:r>
              <a:rPr lang="fa-IR" sz="4800" b="1" dirty="0" smtClean="0">
                <a:solidFill>
                  <a:schemeClr val="tx1"/>
                </a:solidFill>
                <a:cs typeface="B Nazanin" pitchFamily="2" charset="-78"/>
              </a:rPr>
              <a:t>نگارنده</a:t>
            </a:r>
            <a:endParaRPr lang="fa-IR" dirty="0" smtClean="0">
              <a:solidFill>
                <a:schemeClr val="tx1"/>
              </a:solidFill>
              <a:cs typeface="B Titr" pitchFamily="2" charset="-78"/>
            </a:endParaRPr>
          </a:p>
          <a:p>
            <a:pPr algn="ctr"/>
            <a:r>
              <a:rPr lang="fa-IR" sz="5600" b="1" dirty="0" smtClean="0">
                <a:solidFill>
                  <a:srgbClr val="7030A0"/>
                </a:solidFill>
                <a:latin typeface="IranNastaliq" pitchFamily="2" charset="0"/>
                <a:cs typeface="B Nazanin" pitchFamily="2" charset="-78"/>
              </a:rPr>
              <a:t>اکبر حمیدی</a:t>
            </a:r>
          </a:p>
          <a:p>
            <a:pPr algn="ctr"/>
            <a:endParaRPr lang="fa-IR" dirty="0">
              <a:solidFill>
                <a:schemeClr val="tx1"/>
              </a:solidFill>
              <a:cs typeface="B Titr" pitchFamily="2" charset="-78"/>
            </a:endParaRPr>
          </a:p>
          <a:p>
            <a:pPr algn="ctr"/>
            <a:r>
              <a:rPr lang="fa-IR" sz="3200" dirty="0" smtClean="0">
                <a:solidFill>
                  <a:schemeClr val="tx1"/>
                </a:solidFill>
                <a:cs typeface="B Titr" pitchFamily="2" charset="-78"/>
              </a:rPr>
              <a:t>بهمن 1401</a:t>
            </a:r>
          </a:p>
        </p:txBody>
      </p:sp>
      <p:sp>
        <p:nvSpPr>
          <p:cNvPr id="4" name="Slide Number Placeholder 3"/>
          <p:cNvSpPr>
            <a:spLocks noGrp="1"/>
          </p:cNvSpPr>
          <p:nvPr>
            <p:ph type="sldNum" sz="quarter" idx="12"/>
          </p:nvPr>
        </p:nvSpPr>
        <p:spPr>
          <a:xfrm>
            <a:off x="8316416" y="6237312"/>
            <a:ext cx="365760" cy="365125"/>
          </a:xfrm>
        </p:spPr>
        <p:txBody>
          <a:bodyPr/>
          <a:lstStyle/>
          <a:p>
            <a:fld id="{CD06A7E7-55D2-4AAF-9D6C-048C8DE1A245}" type="slidenum">
              <a:rPr lang="en-US" sz="2000" smtClean="0"/>
              <a:t>1</a:t>
            </a:fld>
            <a:endParaRPr lang="en-US" sz="2000" dirty="0"/>
          </a:p>
        </p:txBody>
      </p:sp>
      <p:pic>
        <p:nvPicPr>
          <p:cNvPr id="8" name="Picture 7"/>
          <p:cNvPicPr/>
          <p:nvPr/>
        </p:nvPicPr>
        <p:blipFill>
          <a:blip r:embed="rId3" cstate="print">
            <a:extLst>
              <a:ext uri="{28A0092B-C50C-407E-A947-70E740481C1C}">
                <a14:useLocalDpi xmlns:a14="http://schemas.microsoft.com/office/drawing/2010/main" val="0"/>
              </a:ext>
            </a:extLst>
          </a:blip>
          <a:stretch>
            <a:fillRect/>
          </a:stretch>
        </p:blipFill>
        <p:spPr>
          <a:xfrm>
            <a:off x="4211961" y="404664"/>
            <a:ext cx="720080" cy="720079"/>
          </a:xfrm>
          <a:prstGeom prst="rect">
            <a:avLst/>
          </a:prstGeom>
        </p:spPr>
      </p:pic>
    </p:spTree>
    <p:extLst>
      <p:ext uri="{BB962C8B-B14F-4D97-AF65-F5344CB8AC3E}">
        <p14:creationId xmlns:p14="http://schemas.microsoft.com/office/powerpoint/2010/main" val="3035268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a:bodyPr>
          <a:lstStyle/>
          <a:p>
            <a:pPr marL="109728" indent="0" algn="just" rtl="1">
              <a:lnSpc>
                <a:spcPct val="150000"/>
              </a:lnSpc>
              <a:buNone/>
            </a:pPr>
            <a:r>
              <a:rPr lang="fa-IR" sz="1400" dirty="0" smtClean="0">
                <a:cs typeface="B Lotus" pitchFamily="2" charset="-78"/>
              </a:rPr>
              <a:t>    </a:t>
            </a:r>
            <a:r>
              <a:rPr lang="fa-IR" sz="1400" dirty="0">
                <a:cs typeface="B Lotus" pitchFamily="2" charset="-78"/>
              </a:rPr>
              <a:t>در زمان‌های </a:t>
            </a:r>
            <a:r>
              <a:rPr lang="fa-IR" sz="1400" dirty="0" smtClean="0">
                <a:cs typeface="B Lotus" pitchFamily="2" charset="-78"/>
              </a:rPr>
              <a:t>اخیر، سخت‌افزار </a:t>
            </a:r>
            <a:r>
              <a:rPr lang="fa-IR" sz="1400" dirty="0">
                <a:cs typeface="B Lotus" pitchFamily="2" charset="-78"/>
              </a:rPr>
              <a:t>به راحتی در دسترس نبود</a:t>
            </a:r>
            <a:r>
              <a:rPr lang="en-US" sz="1400" dirty="0" smtClean="0">
                <a:cs typeface="B Lotus" pitchFamily="2" charset="-78"/>
              </a:rPr>
              <a:t>.</a:t>
            </a:r>
            <a:r>
              <a:rPr lang="fa-IR" sz="1400" dirty="0">
                <a:cs typeface="B Lotus" pitchFamily="2" charset="-78"/>
              </a:rPr>
              <a:t> </a:t>
            </a:r>
            <a:r>
              <a:rPr lang="fa-IR" sz="1400" dirty="0" smtClean="0">
                <a:cs typeface="B Lotus" pitchFamily="2" charset="-78"/>
              </a:rPr>
              <a:t>بسیاری </a:t>
            </a:r>
            <a:r>
              <a:rPr lang="fa-IR" sz="1400" dirty="0">
                <a:cs typeface="B Lotus" pitchFamily="2" charset="-78"/>
              </a:rPr>
              <a:t>از شرکت‌های بزرگ‌تر شروع به توسعه سخت‌افزار مناسب برای واقعیت مجازی</a:t>
            </a:r>
            <a:r>
              <a:rPr lang="en-US" sz="1400" dirty="0">
                <a:cs typeface="B Lotus" pitchFamily="2" charset="-78"/>
              </a:rPr>
              <a:t> (</a:t>
            </a:r>
            <a:r>
              <a:rPr lang="en-US" sz="1400" dirty="0">
                <a:latin typeface="Times New Roman" pitchFamily="18" charset="0"/>
                <a:cs typeface="Times New Roman" pitchFamily="18" charset="0"/>
              </a:rPr>
              <a:t>VR</a:t>
            </a:r>
            <a:r>
              <a:rPr lang="en-US" sz="1400" dirty="0">
                <a:cs typeface="B Lotus" pitchFamily="2" charset="-78"/>
              </a:rPr>
              <a:t>)</a:t>
            </a:r>
            <a:r>
              <a:rPr lang="fa-IR" sz="1400" dirty="0">
                <a:cs typeface="B Lotus" pitchFamily="2" charset="-78"/>
              </a:rPr>
              <a:t>، واقعیت افزوده</a:t>
            </a:r>
            <a:r>
              <a:rPr lang="en-US" sz="1400" dirty="0">
                <a:cs typeface="B Lotus" pitchFamily="2" charset="-78"/>
              </a:rPr>
              <a:t> (</a:t>
            </a:r>
            <a:r>
              <a:rPr lang="en-US" sz="1400" dirty="0">
                <a:latin typeface="Times New Roman" pitchFamily="18" charset="0"/>
                <a:cs typeface="Times New Roman" pitchFamily="18" charset="0"/>
              </a:rPr>
              <a:t>AR</a:t>
            </a:r>
            <a:r>
              <a:rPr lang="en-US" sz="1400" dirty="0">
                <a:cs typeface="B Lotus" pitchFamily="2" charset="-78"/>
              </a:rPr>
              <a:t>) </a:t>
            </a:r>
            <a:r>
              <a:rPr lang="fa-IR" sz="1400" dirty="0">
                <a:cs typeface="B Lotus" pitchFamily="2" charset="-78"/>
              </a:rPr>
              <a:t>و حتی واقعیت ترکیبی</a:t>
            </a:r>
            <a:r>
              <a:rPr lang="en-US" sz="1400" dirty="0">
                <a:cs typeface="B Lotus" pitchFamily="2" charset="-78"/>
              </a:rPr>
              <a:t> (</a:t>
            </a:r>
            <a:r>
              <a:rPr lang="en-US" sz="1400" dirty="0">
                <a:latin typeface="Times New Roman" pitchFamily="18" charset="0"/>
                <a:cs typeface="Times New Roman" pitchFamily="18" charset="0"/>
              </a:rPr>
              <a:t>MR</a:t>
            </a:r>
            <a:r>
              <a:rPr lang="en-US" sz="1400" dirty="0">
                <a:cs typeface="B Lotus" pitchFamily="2" charset="-78"/>
              </a:rPr>
              <a:t>) </a:t>
            </a:r>
            <a:r>
              <a:rPr lang="fa-IR" sz="1400" dirty="0">
                <a:cs typeface="B Lotus" pitchFamily="2" charset="-78"/>
              </a:rPr>
              <a:t>کردند، شبیه‌سازی که در آن </a:t>
            </a:r>
            <a:r>
              <a:rPr lang="en-US" sz="1400" dirty="0">
                <a:latin typeface="Times New Roman" pitchFamily="18" charset="0"/>
                <a:cs typeface="Times New Roman" pitchFamily="18" charset="0"/>
              </a:rPr>
              <a:t>VR</a:t>
            </a:r>
            <a:r>
              <a:rPr lang="en-US" sz="1400" dirty="0">
                <a:cs typeface="B Lotus" pitchFamily="2" charset="-78"/>
              </a:rPr>
              <a:t> </a:t>
            </a:r>
            <a:r>
              <a:rPr lang="fa-IR" sz="1400" dirty="0">
                <a:cs typeface="B Lotus" pitchFamily="2" charset="-78"/>
              </a:rPr>
              <a:t>و </a:t>
            </a:r>
            <a:r>
              <a:rPr lang="en-US" sz="1400" dirty="0">
                <a:latin typeface="Times New Roman" pitchFamily="18" charset="0"/>
                <a:cs typeface="Times New Roman" pitchFamily="18" charset="0"/>
              </a:rPr>
              <a:t>AR</a:t>
            </a:r>
            <a:r>
              <a:rPr lang="en-US" sz="1400" dirty="0">
                <a:cs typeface="B Lotus" pitchFamily="2" charset="-78"/>
              </a:rPr>
              <a:t> </a:t>
            </a:r>
            <a:r>
              <a:rPr lang="fa-IR" sz="1400" dirty="0" smtClean="0">
                <a:cs typeface="B Lotus" pitchFamily="2" charset="-78"/>
              </a:rPr>
              <a:t> هر </a:t>
            </a:r>
            <a:r>
              <a:rPr lang="fa-IR" sz="1400" dirty="0">
                <a:cs typeface="B Lotus" pitchFamily="2" charset="-78"/>
              </a:rPr>
              <a:t>دو با هم ترکیب می‌شوند</a:t>
            </a:r>
            <a:r>
              <a:rPr lang="en-US" sz="1400" dirty="0">
                <a:cs typeface="B Lotus" pitchFamily="2" charset="-78"/>
              </a:rPr>
              <a:t>. </a:t>
            </a:r>
            <a:r>
              <a:rPr lang="fa-IR" sz="1400" dirty="0">
                <a:cs typeface="B Lotus" pitchFamily="2" charset="-78"/>
              </a:rPr>
              <a:t>هر ساله، به دلیل برخی تحقیقات بزرگ که امکان استفاده از </a:t>
            </a:r>
            <a:r>
              <a:rPr lang="en-US" sz="1400" dirty="0">
                <a:latin typeface="Times New Roman" pitchFamily="18" charset="0"/>
                <a:cs typeface="Times New Roman" pitchFamily="18" charset="0"/>
              </a:rPr>
              <a:t>VR</a:t>
            </a:r>
            <a:r>
              <a:rPr lang="en-US" sz="1400" dirty="0">
                <a:cs typeface="B Lotus" pitchFamily="2" charset="-78"/>
              </a:rPr>
              <a:t> </a:t>
            </a:r>
            <a:r>
              <a:rPr lang="fa-IR" sz="1400" dirty="0">
                <a:cs typeface="B Lotus" pitchFamily="2" charset="-78"/>
              </a:rPr>
              <a:t>را در زمینه‌هایی غیر از سرگرمی بررسی می‌کند، منجر به پیشرفت‌های فوق‌العاده‌ای در سخت‌افزار شده است و آنها را فشرده‌تر، کارآمدتر و سبک‌تر می‌کند</a:t>
            </a:r>
            <a:r>
              <a:rPr lang="en-US" sz="1400" dirty="0">
                <a:cs typeface="B Lotus" pitchFamily="2" charset="-78"/>
              </a:rPr>
              <a:t>. </a:t>
            </a:r>
            <a:r>
              <a:rPr lang="fa-IR" sz="1400" dirty="0">
                <a:cs typeface="B Lotus" pitchFamily="2" charset="-78"/>
              </a:rPr>
              <a:t>استفاده از حسگرها برای ردیابی کنترل‌کننده‌ها، چشم‌ها و حتی منطقه بازی، توسعه برنامه‌های بهتر را نیز بهبود بخشیده است</a:t>
            </a:r>
            <a:r>
              <a:rPr lang="en-US" sz="1400" dirty="0">
                <a:cs typeface="B Lotus" pitchFamily="2" charset="-78"/>
              </a:rPr>
              <a:t>. </a:t>
            </a:r>
            <a:r>
              <a:rPr lang="fa-IR" sz="1400" dirty="0">
                <a:cs typeface="B Lotus" pitchFamily="2" charset="-78"/>
              </a:rPr>
              <a:t>پتانسیل واقعیت مجازی دامنه خود را در تعامل انسان و </a:t>
            </a:r>
            <a:r>
              <a:rPr lang="fa-IR" sz="1400" dirty="0" smtClean="0">
                <a:cs typeface="B Lotus" pitchFamily="2" charset="-78"/>
              </a:rPr>
              <a:t>رایانه</a:t>
            </a:r>
            <a:r>
              <a:rPr lang="en-US" sz="1200" dirty="0" smtClean="0">
                <a:latin typeface="Times New Roman" pitchFamily="18" charset="0"/>
                <a:cs typeface="Times New Roman" pitchFamily="18" charset="0"/>
              </a:rPr>
              <a:t>[34]</a:t>
            </a:r>
            <a:r>
              <a:rPr lang="fa-IR" sz="1400" dirty="0" smtClean="0">
                <a:cs typeface="B Lotus" pitchFamily="2" charset="-78"/>
              </a:rPr>
              <a:t>، </a:t>
            </a:r>
            <a:r>
              <a:rPr lang="fa-IR" sz="1400" dirty="0">
                <a:cs typeface="B Lotus" pitchFamily="2" charset="-78"/>
              </a:rPr>
              <a:t>فناوری در </a:t>
            </a:r>
            <a:r>
              <a:rPr lang="fa-IR" sz="1400" dirty="0" smtClean="0">
                <a:cs typeface="B Lotus" pitchFamily="2" charset="-78"/>
              </a:rPr>
              <a:t>آموزش</a:t>
            </a:r>
            <a:r>
              <a:rPr lang="en-US" sz="1200" dirty="0" smtClean="0">
                <a:cs typeface="B Lotus" pitchFamily="2" charset="-78"/>
              </a:rPr>
              <a:t>[49]</a:t>
            </a:r>
            <a:r>
              <a:rPr lang="fa-IR" sz="1400" dirty="0" smtClean="0">
                <a:cs typeface="B Lotus" pitchFamily="2" charset="-78"/>
              </a:rPr>
              <a:t>، </a:t>
            </a:r>
            <a:r>
              <a:rPr lang="fa-IR" sz="1400" dirty="0">
                <a:cs typeface="B Lotus" pitchFamily="2" charset="-78"/>
              </a:rPr>
              <a:t>تحقیق و توسعه، مدلسازی سه بعدی، تحلیل روانشناختی مانند مطالعات شناختی و </a:t>
            </a:r>
            <a:r>
              <a:rPr lang="fa-IR" sz="1400" dirty="0" smtClean="0">
                <a:cs typeface="B Lotus" pitchFamily="2" charset="-78"/>
              </a:rPr>
              <a:t>احساسات</a:t>
            </a:r>
            <a:r>
              <a:rPr lang="en-US" sz="1200" dirty="0" smtClean="0">
                <a:cs typeface="B Lotus" pitchFamily="2" charset="-78"/>
              </a:rPr>
              <a:t>[20]</a:t>
            </a:r>
            <a:r>
              <a:rPr lang="fa-IR" sz="1400" dirty="0" smtClean="0">
                <a:cs typeface="B Lotus" pitchFamily="2" charset="-78"/>
              </a:rPr>
              <a:t>، </a:t>
            </a:r>
            <a:r>
              <a:rPr lang="fa-IR" sz="1400" dirty="0">
                <a:cs typeface="B Lotus" pitchFamily="2" charset="-78"/>
              </a:rPr>
              <a:t>شرطی سازی فیزیولوژیکی به </a:t>
            </a:r>
            <a:r>
              <a:rPr lang="fa-IR" sz="1400" dirty="0" smtClean="0">
                <a:cs typeface="B Lotus" pitchFamily="2" charset="-78"/>
              </a:rPr>
              <a:t>محرک‌ها</a:t>
            </a:r>
            <a:r>
              <a:rPr lang="en-US" sz="1200" dirty="0" smtClean="0">
                <a:cs typeface="B Lotus" pitchFamily="2" charset="-78"/>
              </a:rPr>
              <a:t>[56]</a:t>
            </a:r>
            <a:r>
              <a:rPr lang="fa-IR" sz="1400" dirty="0" smtClean="0">
                <a:cs typeface="B Lotus" pitchFamily="2" charset="-78"/>
              </a:rPr>
              <a:t> </a:t>
            </a:r>
            <a:r>
              <a:rPr lang="fa-IR" sz="1400" dirty="0">
                <a:cs typeface="B Lotus" pitchFamily="2" charset="-78"/>
              </a:rPr>
              <a:t>گسترش داده است</a:t>
            </a:r>
            <a:r>
              <a:rPr lang="en-US" sz="1400" dirty="0">
                <a:cs typeface="B Lotus" pitchFamily="2" charset="-78"/>
              </a:rPr>
              <a:t>. </a:t>
            </a:r>
            <a:r>
              <a:rPr lang="fa-IR" sz="1400" dirty="0">
                <a:cs typeface="B Lotus" pitchFamily="2" charset="-78"/>
              </a:rPr>
              <a:t>همه اینها به محققان و توسعه دهندگان کمک می‌کند تا مزایا و معایب </a:t>
            </a:r>
            <a:r>
              <a:rPr lang="en-US" sz="1400" dirty="0">
                <a:latin typeface="Times New Roman" pitchFamily="18" charset="0"/>
                <a:cs typeface="Times New Roman" pitchFamily="18" charset="0"/>
              </a:rPr>
              <a:t>VR</a:t>
            </a:r>
            <a:r>
              <a:rPr lang="en-US" sz="1400" dirty="0">
                <a:cs typeface="B Lotus" pitchFamily="2" charset="-78"/>
              </a:rPr>
              <a:t> </a:t>
            </a:r>
            <a:r>
              <a:rPr lang="fa-IR" sz="1400" dirty="0">
                <a:cs typeface="B Lotus" pitchFamily="2" charset="-78"/>
              </a:rPr>
              <a:t>را درک کنند</a:t>
            </a:r>
            <a:r>
              <a:rPr lang="en-US" sz="1400" dirty="0">
                <a:cs typeface="B Lotus" pitchFamily="2" charset="-78"/>
              </a:rPr>
              <a:t>. </a:t>
            </a:r>
            <a:r>
              <a:rPr lang="fa-IR" sz="1400" dirty="0">
                <a:cs typeface="B Lotus" pitchFamily="2" charset="-78"/>
              </a:rPr>
              <a:t>از این رو، </a:t>
            </a:r>
            <a:r>
              <a:rPr lang="fa-IR" sz="1400" dirty="0" smtClean="0">
                <a:cs typeface="B Lotus" pitchFamily="2" charset="-78"/>
              </a:rPr>
              <a:t>هدف ارائه </a:t>
            </a:r>
            <a:r>
              <a:rPr lang="fa-IR" sz="1400" dirty="0">
                <a:cs typeface="B Lotus" pitchFamily="2" charset="-78"/>
              </a:rPr>
              <a:t>نرم‌افزاری برای آزمایش‌کنندگان است که به آنها اجازه می‌دهد به برخی از سؤالات موجود در مورد مطالعات واقعیت مجازی و اینکه چگونه اقدامات فیزیولوژیکی می‌تواند به عنوان مدرکی برای حمایت از ادعاهای آنها استفاده شود، پاسخ دهند</a:t>
            </a:r>
            <a:r>
              <a:rPr lang="en-US" sz="1400" dirty="0">
                <a:cs typeface="B Lotus" pitchFamily="2" charset="-78"/>
              </a:rPr>
              <a:t>. </a:t>
            </a:r>
            <a:r>
              <a:rPr lang="fa-IR" sz="1400" dirty="0" smtClean="0">
                <a:cs typeface="B Lotus" pitchFamily="2" charset="-78"/>
              </a:rPr>
              <a:t>همچنین  </a:t>
            </a:r>
            <a:r>
              <a:rPr lang="fa-IR" sz="1400" dirty="0">
                <a:cs typeface="B Lotus" pitchFamily="2" charset="-78"/>
              </a:rPr>
              <a:t>بررسی این موضوع کمک می‌کند که آیا آنچه می‌توان در دنیای واقعی انجام داد، در </a:t>
            </a:r>
            <a:r>
              <a:rPr lang="en-US" sz="1400" dirty="0">
                <a:cs typeface="B Lotus" pitchFamily="2" charset="-78"/>
              </a:rPr>
              <a:t>VR </a:t>
            </a:r>
            <a:r>
              <a:rPr lang="fa-IR" sz="1400" dirty="0" smtClean="0">
                <a:cs typeface="B Lotus" pitchFamily="2" charset="-78"/>
              </a:rPr>
              <a:t> امکان </a:t>
            </a:r>
            <a:r>
              <a:rPr lang="fa-IR" sz="1400" dirty="0">
                <a:cs typeface="B Lotus" pitchFamily="2" charset="-78"/>
              </a:rPr>
              <a:t>پذیر است یا خیر، به این سوال که آیا </a:t>
            </a:r>
            <a:r>
              <a:rPr lang="en-US" sz="1400" dirty="0" smtClean="0">
                <a:cs typeface="B Lotus" pitchFamily="2" charset="-78"/>
              </a:rPr>
              <a:t>VR </a:t>
            </a:r>
            <a:r>
              <a:rPr lang="fa-IR" sz="1400" dirty="0" smtClean="0">
                <a:cs typeface="B Lotus" pitchFamily="2" charset="-78"/>
              </a:rPr>
              <a:t> با </a:t>
            </a:r>
            <a:r>
              <a:rPr lang="fa-IR" sz="1400" dirty="0">
                <a:cs typeface="B Lotus" pitchFamily="2" charset="-78"/>
              </a:rPr>
              <a:t>استفاده از نرم افزار توسعه یافته، توانایی‌های مشابه دنیای واقعی را دارد یا خیر</a:t>
            </a:r>
            <a:r>
              <a:rPr lang="en-US" sz="1400" dirty="0">
                <a:cs typeface="B Lotus" pitchFamily="2" charset="-78"/>
              </a:rPr>
              <a:t>.</a:t>
            </a:r>
          </a:p>
        </p:txBody>
      </p:sp>
      <p:sp>
        <p:nvSpPr>
          <p:cNvPr id="5" name="Title 4"/>
          <p:cNvSpPr>
            <a:spLocks noGrp="1"/>
          </p:cNvSpPr>
          <p:nvPr>
            <p:ph type="title"/>
          </p:nvPr>
        </p:nvSpPr>
        <p:spPr>
          <a:xfrm>
            <a:off x="7092280" y="1268760"/>
            <a:ext cx="1594520" cy="504056"/>
          </a:xfrm>
        </p:spPr>
        <p:txBody>
          <a:bodyPr>
            <a:normAutofit fontScale="90000"/>
          </a:bodyPr>
          <a:lstStyle/>
          <a:p>
            <a:pPr algn="just" rtl="1"/>
            <a:r>
              <a:rPr lang="fa-IR" sz="2800" dirty="0" smtClean="0">
                <a:effectLst/>
              </a:rPr>
              <a:t>1.1 انگیزه</a:t>
            </a:r>
            <a:endParaRPr lang="en-US" sz="2800" dirty="0">
              <a:effectLst/>
            </a:endParaRP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10</a:t>
            </a:fld>
            <a:endParaRPr lang="en-US" sz="2000" dirty="0"/>
          </a:p>
        </p:txBody>
      </p:sp>
    </p:spTree>
    <p:extLst>
      <p:ext uri="{BB962C8B-B14F-4D97-AF65-F5344CB8AC3E}">
        <p14:creationId xmlns:p14="http://schemas.microsoft.com/office/powerpoint/2010/main" val="12883379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a:bodyPr>
          <a:lstStyle/>
          <a:p>
            <a:pPr marL="109728" indent="0" algn="just" rtl="1">
              <a:lnSpc>
                <a:spcPct val="150000"/>
              </a:lnSpc>
              <a:buNone/>
            </a:pPr>
            <a:r>
              <a:rPr lang="fa-IR" sz="1400" dirty="0">
                <a:cs typeface="B Lotus" pitchFamily="2" charset="-78"/>
              </a:rPr>
              <a:t> واقعیت مجازی</a:t>
            </a:r>
            <a:r>
              <a:rPr lang="en-US" sz="1400" dirty="0">
                <a:cs typeface="B Lotus" pitchFamily="2" charset="-78"/>
              </a:rPr>
              <a:t> (</a:t>
            </a:r>
            <a:r>
              <a:rPr lang="en-US" sz="1400" dirty="0">
                <a:latin typeface="Times New Roman" pitchFamily="18" charset="0"/>
                <a:cs typeface="Times New Roman" pitchFamily="18" charset="0"/>
              </a:rPr>
              <a:t>VR</a:t>
            </a:r>
            <a:r>
              <a:rPr lang="en-US" sz="1400" dirty="0">
                <a:cs typeface="B Lotus" pitchFamily="2" charset="-78"/>
              </a:rPr>
              <a:t>) </a:t>
            </a:r>
            <a:r>
              <a:rPr lang="fa-IR" sz="1400" dirty="0">
                <a:cs typeface="B Lotus" pitchFamily="2" charset="-78"/>
              </a:rPr>
              <a:t>به عنوان یک شبیه‌سازی سه بعدی از محیطی تعریف می‌شود که در آن کاربر می‌تواند با استفاده از ماژول نمایشگر و کنترل‌کننده‌ها تعامل داشته باشد</a:t>
            </a:r>
            <a:r>
              <a:rPr lang="en-US" sz="1400" dirty="0">
                <a:cs typeface="B Lotus" pitchFamily="2" charset="-78"/>
              </a:rPr>
              <a:t>.</a:t>
            </a:r>
            <a:r>
              <a:rPr lang="fa-IR" sz="1400" dirty="0">
                <a:cs typeface="B Lotus" pitchFamily="2" charset="-78"/>
              </a:rPr>
              <a:t> محیط‌های</a:t>
            </a:r>
            <a:r>
              <a:rPr lang="en-US" sz="1400" dirty="0">
                <a:cs typeface="B Lotus" pitchFamily="2" charset="-78"/>
              </a:rPr>
              <a:t> </a:t>
            </a:r>
            <a:r>
              <a:rPr lang="en-US" sz="1400" dirty="0">
                <a:latin typeface="Times New Roman" pitchFamily="18" charset="0"/>
                <a:cs typeface="Times New Roman" pitchFamily="18" charset="0"/>
              </a:rPr>
              <a:t>VR</a:t>
            </a:r>
            <a:r>
              <a:rPr lang="en-US" sz="1400" dirty="0">
                <a:cs typeface="B Lotus" pitchFamily="2" charset="-78"/>
              </a:rPr>
              <a:t> </a:t>
            </a:r>
            <a:r>
              <a:rPr lang="fa-IR" sz="1400" dirty="0">
                <a:cs typeface="B Lotus" pitchFamily="2" charset="-78"/>
              </a:rPr>
              <a:t>می‌توانند یک تفریح جهانی شناخته شده یا یک محیط جدید ناشناخته نیز باشند</a:t>
            </a:r>
            <a:r>
              <a:rPr lang="en-US" sz="1400" dirty="0">
                <a:cs typeface="B Lotus" pitchFamily="2" charset="-78"/>
              </a:rPr>
              <a:t>.</a:t>
            </a:r>
            <a:r>
              <a:rPr lang="fa-IR" sz="1400" dirty="0">
                <a:cs typeface="B Lotus" pitchFamily="2" charset="-78"/>
              </a:rPr>
              <a:t> به کاربران اجازه می‌دهد تا با هم تعامل داشته باشند، حرکت کنند و وظایف را انجام دهند</a:t>
            </a:r>
            <a:r>
              <a:rPr lang="en-US" sz="1400" dirty="0" smtClean="0">
                <a:cs typeface="B Lotus" pitchFamily="2" charset="-78"/>
              </a:rPr>
              <a:t>.</a:t>
            </a:r>
            <a:endParaRPr lang="fa-IR" sz="1400" dirty="0" smtClean="0">
              <a:cs typeface="B Lotus" pitchFamily="2" charset="-78"/>
            </a:endParaRPr>
          </a:p>
          <a:p>
            <a:pPr marL="109728" indent="0" algn="just" rtl="1">
              <a:lnSpc>
                <a:spcPct val="150000"/>
              </a:lnSpc>
              <a:buNone/>
            </a:pPr>
            <a:r>
              <a:rPr lang="fa-IR" sz="1400" dirty="0">
                <a:cs typeface="B Lotus" pitchFamily="2" charset="-78"/>
              </a:rPr>
              <a:t> </a:t>
            </a:r>
            <a:r>
              <a:rPr lang="en-US" sz="1400" dirty="0">
                <a:latin typeface="Times New Roman" pitchFamily="18" charset="0"/>
                <a:cs typeface="Times New Roman" pitchFamily="18" charset="0"/>
              </a:rPr>
              <a:t>VR</a:t>
            </a:r>
            <a:r>
              <a:rPr lang="en-US" sz="1400" dirty="0">
                <a:cs typeface="B Lotus" pitchFamily="2" charset="-78"/>
              </a:rPr>
              <a:t>  </a:t>
            </a:r>
            <a:r>
              <a:rPr lang="fa-IR" sz="1400" dirty="0">
                <a:cs typeface="B Lotus" pitchFamily="2" charset="-78"/>
              </a:rPr>
              <a:t>از زمان آغاز به کار به دلیل بهبود در گرافیک کامپیوتری، سخت افزار، محرک‌های بصری، صدای سه بعدی و ویژگی‌های ردیابی بسیار بهبود یافته است</a:t>
            </a:r>
            <a:r>
              <a:rPr lang="en-US" sz="1400" dirty="0">
                <a:cs typeface="B Lotus" pitchFamily="2" charset="-78"/>
              </a:rPr>
              <a:t>. </a:t>
            </a:r>
            <a:r>
              <a:rPr lang="fa-IR" sz="1400" dirty="0">
                <a:cs typeface="B Lotus" pitchFamily="2" charset="-78"/>
              </a:rPr>
              <a:t>قدرت یک برنامه</a:t>
            </a:r>
            <a:r>
              <a:rPr lang="en-US" sz="1400" dirty="0">
                <a:cs typeface="B Lotus" pitchFamily="2" charset="-78"/>
              </a:rPr>
              <a:t> </a:t>
            </a:r>
            <a:r>
              <a:rPr lang="en-US" sz="1400" dirty="0">
                <a:latin typeface="Times New Roman" pitchFamily="18" charset="0"/>
                <a:cs typeface="Times New Roman" pitchFamily="18" charset="0"/>
              </a:rPr>
              <a:t>VR</a:t>
            </a:r>
            <a:r>
              <a:rPr lang="en-US" sz="1400" dirty="0">
                <a:cs typeface="B Lotus" pitchFamily="2" charset="-78"/>
              </a:rPr>
              <a:t> </a:t>
            </a:r>
            <a:r>
              <a:rPr lang="fa-IR" sz="1400" dirty="0">
                <a:cs typeface="B Lotus" pitchFamily="2" charset="-78"/>
              </a:rPr>
              <a:t>با جذابیت محیط، سهولت ناوبری و واقعی بودن آن تعیین می‌شود</a:t>
            </a:r>
            <a:r>
              <a:rPr lang="en-US" sz="1400" dirty="0">
                <a:cs typeface="B Lotus" pitchFamily="2" charset="-78"/>
              </a:rPr>
              <a:t>.</a:t>
            </a:r>
            <a:r>
              <a:rPr lang="fa-IR" sz="1400" dirty="0">
                <a:cs typeface="B Lotus" pitchFamily="2" charset="-78"/>
              </a:rPr>
              <a:t> برای درک توانایی‌های ارائه شده، تعامل، و چندین عامل دیگر مانند واکنش‌های فیزیولوژیکی، درک شناختی مفاهیم مختلف باید ابتدا درک شوند</a:t>
            </a:r>
            <a:r>
              <a:rPr lang="en-US" sz="1400" dirty="0">
                <a:cs typeface="B Lotus" pitchFamily="2" charset="-78"/>
              </a:rPr>
              <a:t>.</a:t>
            </a:r>
          </a:p>
        </p:txBody>
      </p:sp>
      <p:sp>
        <p:nvSpPr>
          <p:cNvPr id="5" name="Title 4"/>
          <p:cNvSpPr>
            <a:spLocks noGrp="1"/>
          </p:cNvSpPr>
          <p:nvPr>
            <p:ph type="title"/>
          </p:nvPr>
        </p:nvSpPr>
        <p:spPr>
          <a:xfrm>
            <a:off x="4283968" y="1268760"/>
            <a:ext cx="4402832" cy="504056"/>
          </a:xfrm>
        </p:spPr>
        <p:txBody>
          <a:bodyPr>
            <a:normAutofit fontScale="90000"/>
          </a:bodyPr>
          <a:lstStyle/>
          <a:p>
            <a:pPr algn="just" rtl="1"/>
            <a:r>
              <a:rPr lang="ar-SA" sz="2400" dirty="0">
                <a:effectLst/>
              </a:rPr>
              <a:t>2.1  </a:t>
            </a:r>
            <a:r>
              <a:rPr lang="fa-IR" sz="2400" dirty="0">
                <a:effectLst/>
              </a:rPr>
              <a:t>واقعیت مجازی(</a:t>
            </a:r>
            <a:r>
              <a:rPr lang="en-US" sz="2400" dirty="0">
                <a:effectLst/>
                <a:latin typeface="Times New Roman" pitchFamily="18" charset="0"/>
                <a:cs typeface="Times New Roman" pitchFamily="18" charset="0"/>
              </a:rPr>
              <a:t>Virtual Reality</a:t>
            </a:r>
            <a:r>
              <a:rPr lang="fa-IR" sz="2400" dirty="0">
                <a:effectLst/>
                <a:latin typeface="Times New Roman" pitchFamily="18" charset="0"/>
                <a:cs typeface="Times New Roman" pitchFamily="18" charset="0"/>
              </a:rPr>
              <a:t> </a:t>
            </a:r>
            <a:r>
              <a:rPr lang="fa-IR" sz="2400" dirty="0">
                <a:effectLst/>
              </a:rPr>
              <a:t>)</a:t>
            </a:r>
            <a:endParaRPr lang="en-US" sz="2400" dirty="0">
              <a:effectLst/>
            </a:endParaRP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11</a:t>
            </a:fld>
            <a:endParaRPr lang="en-US" sz="2000" dirty="0"/>
          </a:p>
        </p:txBody>
      </p:sp>
    </p:spTree>
    <p:extLst>
      <p:ext uri="{BB962C8B-B14F-4D97-AF65-F5344CB8AC3E}">
        <p14:creationId xmlns:p14="http://schemas.microsoft.com/office/powerpoint/2010/main" val="13374567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a:bodyPr>
          <a:lstStyle/>
          <a:p>
            <a:pPr marL="109728" indent="0" algn="just" rtl="1">
              <a:lnSpc>
                <a:spcPct val="150000"/>
              </a:lnSpc>
              <a:buNone/>
            </a:pPr>
            <a:r>
              <a:rPr lang="fa-IR" sz="1400" dirty="0" smtClean="0">
                <a:cs typeface="B Lotus" pitchFamily="2" charset="-78"/>
              </a:rPr>
              <a:t>     </a:t>
            </a:r>
            <a:r>
              <a:rPr lang="fa-IR" sz="1400" dirty="0">
                <a:cs typeface="B Lotus" pitchFamily="2" charset="-78"/>
              </a:rPr>
              <a:t>همه جانبه شدن عاملی است که برای تعیین میزان قوی بودن یک برنامه </a:t>
            </a:r>
            <a:r>
              <a:rPr lang="en-US" sz="1400" dirty="0">
                <a:latin typeface="Times New Roman" pitchFamily="18" charset="0"/>
                <a:cs typeface="Times New Roman" pitchFamily="18" charset="0"/>
              </a:rPr>
              <a:t>VR</a:t>
            </a:r>
            <a:r>
              <a:rPr lang="en-US" sz="1400" dirty="0">
                <a:cs typeface="B Lotus" pitchFamily="2" charset="-78"/>
              </a:rPr>
              <a:t> </a:t>
            </a:r>
            <a:r>
              <a:rPr lang="fa-IR" sz="1400" dirty="0" smtClean="0">
                <a:cs typeface="B Lotus" pitchFamily="2" charset="-78"/>
              </a:rPr>
              <a:t> استفاده </a:t>
            </a:r>
            <a:r>
              <a:rPr lang="fa-IR" sz="1400" dirty="0">
                <a:cs typeface="B Lotus" pitchFamily="2" charset="-78"/>
              </a:rPr>
              <a:t>می‌شود</a:t>
            </a:r>
            <a:r>
              <a:rPr lang="en-US" sz="1400" dirty="0" smtClean="0">
                <a:cs typeface="B Lotus" pitchFamily="2" charset="-78"/>
              </a:rPr>
              <a:t>.</a:t>
            </a:r>
            <a:r>
              <a:rPr lang="fa-IR" sz="1400" dirty="0" smtClean="0">
                <a:cs typeface="B Lotus" pitchFamily="2" charset="-78"/>
              </a:rPr>
              <a:t> بستگی </a:t>
            </a:r>
            <a:r>
              <a:rPr lang="fa-IR" sz="1400" dirty="0">
                <a:cs typeface="B Lotus" pitchFamily="2" charset="-78"/>
              </a:rPr>
              <a:t>به جذابیت محیط مجازی دارد</a:t>
            </a:r>
            <a:r>
              <a:rPr lang="en-US" sz="1400" dirty="0" smtClean="0">
                <a:cs typeface="B Lotus" pitchFamily="2" charset="-78"/>
              </a:rPr>
              <a:t>.</a:t>
            </a:r>
            <a:r>
              <a:rPr lang="fa-IR" sz="1400" dirty="0" smtClean="0">
                <a:cs typeface="B Lotus" pitchFamily="2" charset="-78"/>
              </a:rPr>
              <a:t> غوطه‌ور </a:t>
            </a:r>
            <a:r>
              <a:rPr lang="fa-IR" sz="1400" dirty="0">
                <a:cs typeface="B Lotus" pitchFamily="2" charset="-78"/>
              </a:rPr>
              <a:t>شدن به عنوان یک معیار عینی از میزان ارائه یک محیط مجازی زنده در حالی که واقعیت فیزیکی را از بین می‌برد، تعریف </a:t>
            </a:r>
            <a:r>
              <a:rPr lang="fa-IR" sz="1400" dirty="0" smtClean="0">
                <a:cs typeface="B Lotus" pitchFamily="2" charset="-78"/>
              </a:rPr>
              <a:t>می‌شود</a:t>
            </a:r>
            <a:r>
              <a:rPr lang="en-US" sz="1200" dirty="0" smtClean="0">
                <a:cs typeface="B Lotus" pitchFamily="2" charset="-78"/>
              </a:rPr>
              <a:t>[48]</a:t>
            </a:r>
            <a:r>
              <a:rPr lang="fa-IR" sz="1400" dirty="0" smtClean="0">
                <a:cs typeface="B Lotus" pitchFamily="2" charset="-78"/>
              </a:rPr>
              <a:t>. </a:t>
            </a:r>
            <a:r>
              <a:rPr lang="fa-IR" sz="1400" dirty="0">
                <a:cs typeface="B Lotus" pitchFamily="2" charset="-78"/>
              </a:rPr>
              <a:t>تعامل را می‌توان از طریق انجام یک کار، تعامل با اشیاء، درک خود و رویدادهایی که با دریافت بازخورد شنیداری و بصری و لمسی اتفاق می‌افتد، به دست آورد</a:t>
            </a:r>
            <a:r>
              <a:rPr lang="en-US" sz="1400" dirty="0">
                <a:cs typeface="B Lotus" pitchFamily="2" charset="-78"/>
              </a:rPr>
              <a:t>.</a:t>
            </a:r>
            <a:r>
              <a:rPr lang="fa-IR" sz="1400" dirty="0">
                <a:cs typeface="B Lotus" pitchFamily="2" charset="-78"/>
              </a:rPr>
              <a:t> پاسخ‌های فیزیولوژیکی روشی برای اندازه‌گیری تعامل است</a:t>
            </a:r>
            <a:r>
              <a:rPr lang="en-US" sz="1400" dirty="0">
                <a:cs typeface="B Lotus" pitchFamily="2" charset="-78"/>
              </a:rPr>
              <a:t>. </a:t>
            </a:r>
            <a:r>
              <a:rPr lang="fa-IR" sz="1400" dirty="0">
                <a:cs typeface="B Lotus" pitchFamily="2" charset="-78"/>
              </a:rPr>
              <a:t>پاسخ‌های فیزیولوژیکی محرک‌های بدنی مانند ضربان قلب، مقاومت پوست، پلک زدن چشم هستند که هنگام انجام یک کار، تعامل با یک محرک یا حتی حرکت در اطراف اتفاق می‌افتند</a:t>
            </a:r>
            <a:r>
              <a:rPr lang="en-US" sz="1400" dirty="0" smtClean="0">
                <a:cs typeface="B Lotus" pitchFamily="2" charset="-78"/>
              </a:rPr>
              <a:t>.</a:t>
            </a:r>
            <a:endParaRPr lang="fa-IR" sz="1400" dirty="0" smtClean="0">
              <a:cs typeface="B Lotus" pitchFamily="2" charset="-78"/>
            </a:endParaRPr>
          </a:p>
          <a:p>
            <a:pPr marL="109728" indent="0" algn="just" rtl="1">
              <a:lnSpc>
                <a:spcPct val="150000"/>
              </a:lnSpc>
              <a:buNone/>
            </a:pPr>
            <a:r>
              <a:rPr lang="fa-IR" sz="1400" dirty="0">
                <a:cs typeface="B Lotus" pitchFamily="2" charset="-78"/>
              </a:rPr>
              <a:t> معیارهای فیزیولوژیکی یک معیار عینی خوب برای درک واکنش کاربر به تعامل </a:t>
            </a:r>
            <a:r>
              <a:rPr lang="fa-IR" sz="1400" dirty="0" smtClean="0">
                <a:cs typeface="B Lotus" pitchFamily="2" charset="-78"/>
              </a:rPr>
              <a:t>است</a:t>
            </a:r>
            <a:r>
              <a:rPr lang="en-US" sz="1200" dirty="0" smtClean="0">
                <a:cs typeface="B Lotus" pitchFamily="2" charset="-78"/>
              </a:rPr>
              <a:t>[26]</a:t>
            </a:r>
            <a:r>
              <a:rPr lang="ar-SA" sz="1400" dirty="0" smtClean="0">
                <a:cs typeface="B Lotus" pitchFamily="2" charset="-78"/>
              </a:rPr>
              <a:t>. </a:t>
            </a:r>
            <a:r>
              <a:rPr lang="fa-IR" sz="1400" dirty="0">
                <a:cs typeface="B Lotus" pitchFamily="2" charset="-78"/>
              </a:rPr>
              <a:t>بنابراین، </a:t>
            </a:r>
            <a:r>
              <a:rPr lang="fa-IR" sz="1400" dirty="0" smtClean="0">
                <a:cs typeface="B Lotus" pitchFamily="2" charset="-78"/>
              </a:rPr>
              <a:t>با </a:t>
            </a:r>
            <a:r>
              <a:rPr lang="fa-IR" sz="1400" dirty="0">
                <a:cs typeface="B Lotus" pitchFamily="2" charset="-78"/>
              </a:rPr>
              <a:t>مشاهده بیشتر پاسخ فیزیولوژیکی شرکت‌کننده می‌توان عملکرد شرکت‌کنندگان را بهتر تفسیر </a:t>
            </a:r>
            <a:r>
              <a:rPr lang="fa-IR" sz="1400" dirty="0" smtClean="0">
                <a:cs typeface="B Lotus" pitchFamily="2" charset="-78"/>
              </a:rPr>
              <a:t>کرد</a:t>
            </a:r>
            <a:r>
              <a:rPr lang="en-US" sz="1200" dirty="0" smtClean="0">
                <a:cs typeface="B Lotus" pitchFamily="2" charset="-78"/>
              </a:rPr>
              <a:t>[7]</a:t>
            </a:r>
            <a:r>
              <a:rPr lang="ar-SA" sz="1400" dirty="0" smtClean="0">
                <a:cs typeface="B Lotus" pitchFamily="2" charset="-78"/>
              </a:rPr>
              <a:t>. </a:t>
            </a:r>
            <a:r>
              <a:rPr lang="fa-IR" sz="1400" dirty="0">
                <a:cs typeface="B Lotus" pitchFamily="2" charset="-78"/>
              </a:rPr>
              <a:t>از این معیارها می‌توان برای ارزیابی سطح استرسی که شرکت کننده به آن القا می‌شود استفاده کرد</a:t>
            </a:r>
            <a:r>
              <a:rPr lang="en-US" sz="1400" dirty="0" smtClean="0">
                <a:cs typeface="B Lotus" pitchFamily="2" charset="-78"/>
              </a:rPr>
              <a:t>.</a:t>
            </a:r>
            <a:r>
              <a:rPr lang="fa-IR" sz="1400" dirty="0" smtClean="0">
                <a:cs typeface="B Lotus" pitchFamily="2" charset="-78"/>
              </a:rPr>
              <a:t> سطح </a:t>
            </a:r>
            <a:r>
              <a:rPr lang="fa-IR" sz="1400" dirty="0">
                <a:cs typeface="B Lotus" pitchFamily="2" charset="-78"/>
              </a:rPr>
              <a:t>استرس نشان دهنده میزان درگیر بودن کاربر است</a:t>
            </a:r>
            <a:r>
              <a:rPr lang="en-US" sz="1400" dirty="0">
                <a:cs typeface="B Lotus" pitchFamily="2" charset="-78"/>
              </a:rPr>
              <a:t>. </a:t>
            </a:r>
            <a:r>
              <a:rPr lang="fa-IR" sz="1400" dirty="0">
                <a:cs typeface="B Lotus" pitchFamily="2" charset="-78"/>
              </a:rPr>
              <a:t>بنابراین،پاسخ‌های فیزیولوژیکی به یک معیار قابل استفاده برای درک تجربه و تعامل کاربر </a:t>
            </a:r>
            <a:r>
              <a:rPr lang="en-US" sz="1200" dirty="0">
                <a:latin typeface="Times New Roman" pitchFamily="18" charset="0"/>
                <a:cs typeface="Times New Roman" pitchFamily="18" charset="0"/>
              </a:rPr>
              <a:t>VR</a:t>
            </a:r>
            <a:r>
              <a:rPr lang="en-US" sz="1400" dirty="0">
                <a:cs typeface="B Lotus" pitchFamily="2" charset="-78"/>
              </a:rPr>
              <a:t> </a:t>
            </a:r>
            <a:r>
              <a:rPr lang="fa-IR" sz="1400" dirty="0" smtClean="0">
                <a:cs typeface="B Lotus" pitchFamily="2" charset="-78"/>
              </a:rPr>
              <a:t> تبدیل </a:t>
            </a:r>
            <a:r>
              <a:rPr lang="fa-IR" sz="1400" dirty="0">
                <a:cs typeface="B Lotus" pitchFamily="2" charset="-78"/>
              </a:rPr>
              <a:t>شده است</a:t>
            </a:r>
            <a:r>
              <a:rPr lang="en-US" sz="1400" dirty="0">
                <a:cs typeface="B Lotus" pitchFamily="2" charset="-78"/>
              </a:rPr>
              <a:t>.</a:t>
            </a:r>
            <a:r>
              <a:rPr lang="fa-IR" sz="1400" dirty="0">
                <a:cs typeface="B Lotus" pitchFamily="2" charset="-78"/>
              </a:rPr>
              <a:t> </a:t>
            </a:r>
            <a:r>
              <a:rPr lang="fa-IR" sz="1400" dirty="0" smtClean="0">
                <a:cs typeface="B Lotus" pitchFamily="2" charset="-78"/>
              </a:rPr>
              <a:t>مهم </a:t>
            </a:r>
            <a:r>
              <a:rPr lang="fa-IR" sz="1400" dirty="0">
                <a:cs typeface="B Lotus" pitchFamily="2" charset="-78"/>
              </a:rPr>
              <a:t>است که نرم‌افزار توسعه یافته اقدامات فیزیولوژیکی را از کاربران جمع‌آوری می‌کند</a:t>
            </a:r>
            <a:r>
              <a:rPr lang="en-US" sz="1400" dirty="0">
                <a:cs typeface="B Lotus" pitchFamily="2" charset="-78"/>
              </a:rPr>
              <a:t>. </a:t>
            </a:r>
            <a:r>
              <a:rPr lang="fa-IR" sz="1400" dirty="0">
                <a:cs typeface="B Lotus" pitchFamily="2" charset="-78"/>
              </a:rPr>
              <a:t>سپس آزمایش‌کنندگان می‌توانند با استفاده از این داده‌های پاسخ به‌عنوان شواهد، مطالعات بیشتری برای درک وسعت تحقیقات </a:t>
            </a:r>
            <a:r>
              <a:rPr lang="en-US" sz="1200" dirty="0" smtClean="0">
                <a:latin typeface="Times New Roman" pitchFamily="18" charset="0"/>
                <a:cs typeface="Times New Roman" pitchFamily="18" charset="0"/>
              </a:rPr>
              <a:t>VR</a:t>
            </a:r>
            <a:r>
              <a:rPr lang="fa-IR" sz="1200" dirty="0" smtClean="0">
                <a:cs typeface="B Lotus" pitchFamily="2" charset="-78"/>
              </a:rPr>
              <a:t> </a:t>
            </a:r>
            <a:r>
              <a:rPr lang="en-US" sz="1200" dirty="0" smtClean="0">
                <a:cs typeface="B Lotus" pitchFamily="2" charset="-78"/>
              </a:rPr>
              <a:t> </a:t>
            </a:r>
            <a:r>
              <a:rPr lang="fa-IR" sz="1400" dirty="0">
                <a:cs typeface="B Lotus" pitchFamily="2" charset="-78"/>
              </a:rPr>
              <a:t>انجام دهند</a:t>
            </a:r>
            <a:r>
              <a:rPr lang="en-US" sz="1400" dirty="0">
                <a:cs typeface="B Lotus" pitchFamily="2" charset="-78"/>
              </a:rPr>
              <a:t>. </a:t>
            </a:r>
          </a:p>
        </p:txBody>
      </p:sp>
      <p:sp>
        <p:nvSpPr>
          <p:cNvPr id="5" name="Title 4"/>
          <p:cNvSpPr>
            <a:spLocks noGrp="1"/>
          </p:cNvSpPr>
          <p:nvPr>
            <p:ph type="title"/>
          </p:nvPr>
        </p:nvSpPr>
        <p:spPr>
          <a:xfrm>
            <a:off x="4283968" y="1268760"/>
            <a:ext cx="4402832" cy="504056"/>
          </a:xfrm>
        </p:spPr>
        <p:txBody>
          <a:bodyPr>
            <a:normAutofit/>
          </a:bodyPr>
          <a:lstStyle/>
          <a:p>
            <a:pPr algn="just" rtl="1"/>
            <a:r>
              <a:rPr lang="ar-SA" sz="2000" dirty="0" smtClean="0">
                <a:effectLst/>
              </a:rPr>
              <a:t>1.2.1 </a:t>
            </a:r>
            <a:r>
              <a:rPr lang="en-US" sz="2000" dirty="0" smtClean="0">
                <a:effectLst/>
                <a:latin typeface="Times New Roman" pitchFamily="18" charset="0"/>
                <a:cs typeface="Times New Roman" pitchFamily="18" charset="0"/>
              </a:rPr>
              <a:t>VR</a:t>
            </a:r>
            <a:r>
              <a:rPr lang="en-US" sz="2000" dirty="0" smtClean="0">
                <a:effectLst/>
              </a:rPr>
              <a:t> </a:t>
            </a:r>
            <a:r>
              <a:rPr lang="fa-IR" sz="2000" dirty="0" smtClean="0">
                <a:effectLst/>
              </a:rPr>
              <a:t> و پاسخ های فیزیولوژیکی</a:t>
            </a:r>
            <a:endParaRPr lang="en-US" sz="2000" dirty="0">
              <a:effectLst/>
            </a:endParaRP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12</a:t>
            </a:fld>
            <a:endParaRPr lang="en-US" sz="2000" dirty="0"/>
          </a:p>
        </p:txBody>
      </p:sp>
    </p:spTree>
    <p:extLst>
      <p:ext uri="{BB962C8B-B14F-4D97-AF65-F5344CB8AC3E}">
        <p14:creationId xmlns:p14="http://schemas.microsoft.com/office/powerpoint/2010/main" val="14570905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a:bodyPr>
          <a:lstStyle/>
          <a:p>
            <a:pPr marL="109728" indent="0" algn="just" rtl="1">
              <a:lnSpc>
                <a:spcPct val="150000"/>
              </a:lnSpc>
              <a:buNone/>
            </a:pPr>
            <a:r>
              <a:rPr lang="fa-IR" sz="1400" dirty="0">
                <a:cs typeface="B Lotus" pitchFamily="2" charset="-78"/>
              </a:rPr>
              <a:t> در حدود یک دهه پیش از </a:t>
            </a:r>
            <a:r>
              <a:rPr lang="en-US" sz="1200" dirty="0">
                <a:latin typeface="Times New Roman" pitchFamily="18" charset="0"/>
                <a:cs typeface="Times New Roman" pitchFamily="18" charset="0"/>
              </a:rPr>
              <a:t>VR</a:t>
            </a:r>
            <a:r>
              <a:rPr lang="en-US" sz="1200" dirty="0">
                <a:cs typeface="B Lotus" pitchFamily="2" charset="-78"/>
              </a:rPr>
              <a:t> </a:t>
            </a:r>
            <a:r>
              <a:rPr lang="fa-IR" sz="1200" dirty="0" smtClean="0">
                <a:cs typeface="B Lotus" pitchFamily="2" charset="-78"/>
              </a:rPr>
              <a:t> </a:t>
            </a:r>
            <a:r>
              <a:rPr lang="fa-IR" sz="1400" dirty="0" smtClean="0">
                <a:cs typeface="B Lotus" pitchFamily="2" charset="-78"/>
              </a:rPr>
              <a:t>بیشتر </a:t>
            </a:r>
            <a:r>
              <a:rPr lang="fa-IR" sz="1400" dirty="0">
                <a:cs typeface="B Lotus" pitchFamily="2" charset="-78"/>
              </a:rPr>
              <a:t>بصری استفاده می‌شد، اما امروزه </a:t>
            </a:r>
            <a:r>
              <a:rPr lang="en-US" sz="1400" dirty="0">
                <a:latin typeface="Times New Roman" pitchFamily="18" charset="0"/>
                <a:cs typeface="Times New Roman" pitchFamily="18" charset="0"/>
              </a:rPr>
              <a:t>VR</a:t>
            </a:r>
            <a:r>
              <a:rPr lang="en-US" sz="1400" dirty="0">
                <a:cs typeface="B Lotus" pitchFamily="2" charset="-78"/>
              </a:rPr>
              <a:t> </a:t>
            </a:r>
            <a:r>
              <a:rPr lang="fa-IR" sz="1400" dirty="0">
                <a:cs typeface="B Lotus" pitchFamily="2" charset="-78"/>
              </a:rPr>
              <a:t>پیچیده‌تر است و قابلیت‌های صوتی و تصویری فضایی دارد</a:t>
            </a:r>
            <a:r>
              <a:rPr lang="en-US" sz="1400" dirty="0" smtClean="0">
                <a:cs typeface="B Lotus" pitchFamily="2" charset="-78"/>
              </a:rPr>
              <a:t>.</a:t>
            </a:r>
            <a:r>
              <a:rPr lang="fa-IR" sz="1400" dirty="0" smtClean="0">
                <a:cs typeface="B Lotus" pitchFamily="2" charset="-78"/>
              </a:rPr>
              <a:t> برخی </a:t>
            </a:r>
            <a:r>
              <a:rPr lang="fa-IR" sz="1400" dirty="0">
                <a:cs typeface="B Lotus" pitchFamily="2" charset="-78"/>
              </a:rPr>
              <a:t>از تجهیزات </a:t>
            </a:r>
            <a:r>
              <a:rPr lang="en-US" sz="1400" dirty="0">
                <a:latin typeface="Times New Roman" pitchFamily="18" charset="0"/>
                <a:cs typeface="Times New Roman" pitchFamily="18" charset="0"/>
              </a:rPr>
              <a:t>VR</a:t>
            </a:r>
            <a:r>
              <a:rPr lang="en-US" sz="1400" dirty="0">
                <a:cs typeface="B Lotus" pitchFamily="2" charset="-78"/>
              </a:rPr>
              <a:t> </a:t>
            </a:r>
            <a:r>
              <a:rPr lang="fa-IR" sz="1400" dirty="0" smtClean="0">
                <a:cs typeface="B Lotus" pitchFamily="2" charset="-78"/>
              </a:rPr>
              <a:t> حتی </a:t>
            </a:r>
            <a:r>
              <a:rPr lang="fa-IR" sz="1400" dirty="0">
                <a:cs typeface="B Lotus" pitchFamily="2" charset="-78"/>
              </a:rPr>
              <a:t>از طریق کنترلرهای دستی بازخورد لمسی دارند تا کاربر احساس درگیر بودن کند</a:t>
            </a:r>
            <a:r>
              <a:rPr lang="en-US" sz="1400" dirty="0">
                <a:cs typeface="B Lotus" pitchFamily="2" charset="-78"/>
              </a:rPr>
              <a:t>. </a:t>
            </a:r>
            <a:r>
              <a:rPr lang="fa-IR" sz="1400" dirty="0">
                <a:cs typeface="B Lotus" pitchFamily="2" charset="-78"/>
              </a:rPr>
              <a:t>تجربه چند حسی برای افزایش تجربه، تعامل و حضور کاربران در محیط‌های مجازی محبوبیت بیشتری پیدا می‌کند</a:t>
            </a:r>
            <a:r>
              <a:rPr lang="en-US" sz="1400" dirty="0">
                <a:cs typeface="B Lotus" pitchFamily="2" charset="-78"/>
              </a:rPr>
              <a:t>. </a:t>
            </a:r>
            <a:r>
              <a:rPr lang="fa-IR" sz="1400" dirty="0">
                <a:cs typeface="B Lotus" pitchFamily="2" charset="-78"/>
              </a:rPr>
              <a:t>حضور در </a:t>
            </a:r>
            <a:r>
              <a:rPr lang="en-US" sz="1400" dirty="0">
                <a:latin typeface="Times New Roman" pitchFamily="18" charset="0"/>
                <a:cs typeface="Times New Roman" pitchFamily="18" charset="0"/>
              </a:rPr>
              <a:t>VR</a:t>
            </a:r>
            <a:r>
              <a:rPr lang="en-US" sz="1400" dirty="0">
                <a:cs typeface="B Lotus" pitchFamily="2" charset="-78"/>
              </a:rPr>
              <a:t> </a:t>
            </a:r>
            <a:r>
              <a:rPr lang="fa-IR" sz="1400" dirty="0" smtClean="0">
                <a:cs typeface="B Lotus" pitchFamily="2" charset="-78"/>
              </a:rPr>
              <a:t> به </a:t>
            </a:r>
            <a:r>
              <a:rPr lang="fa-IR" sz="1400" dirty="0">
                <a:cs typeface="B Lotus" pitchFamily="2" charset="-78"/>
              </a:rPr>
              <a:t>عنوان "حس بودن آنجا" تعریف می‌شود</a:t>
            </a:r>
            <a:r>
              <a:rPr lang="en-US" sz="1400" dirty="0">
                <a:cs typeface="B Lotus" pitchFamily="2" charset="-78"/>
              </a:rPr>
              <a:t>. </a:t>
            </a:r>
            <a:r>
              <a:rPr lang="fa-IR" sz="1400" dirty="0">
                <a:cs typeface="B Lotus" pitchFamily="2" charset="-78"/>
              </a:rPr>
              <a:t>احساس بودن در یک مکان یا محیط حتی زمانی که فرد از نظر فیزیکی در مکان دیگری قرار </a:t>
            </a:r>
            <a:r>
              <a:rPr lang="fa-IR" sz="1400" dirty="0" smtClean="0">
                <a:cs typeface="B Lotus" pitchFamily="2" charset="-78"/>
              </a:rPr>
              <a:t>دارد</a:t>
            </a:r>
            <a:r>
              <a:rPr lang="en-US" sz="1200" dirty="0" smtClean="0">
                <a:cs typeface="B Lotus" pitchFamily="2" charset="-78"/>
              </a:rPr>
              <a:t>[19]</a:t>
            </a:r>
            <a:r>
              <a:rPr lang="ar-SA" sz="1400" dirty="0" smtClean="0">
                <a:cs typeface="B Lotus" pitchFamily="2" charset="-78"/>
              </a:rPr>
              <a:t>. </a:t>
            </a:r>
            <a:r>
              <a:rPr lang="fa-IR" sz="1400" dirty="0">
                <a:cs typeface="B Lotus" pitchFamily="2" charset="-78"/>
              </a:rPr>
              <a:t>متداول‌ترین تعاملات مورد بررسی سمعی و بصری و لمسی هستند، اما موارد دیگری مانند بویایی، ارتعاش و حتی حس چشایی وجود دارد</a:t>
            </a:r>
            <a:r>
              <a:rPr lang="en-US" sz="1400" dirty="0">
                <a:cs typeface="B Lotus" pitchFamily="2" charset="-78"/>
              </a:rPr>
              <a:t>.</a:t>
            </a:r>
            <a:r>
              <a:rPr lang="fa-IR" sz="1400" dirty="0">
                <a:cs typeface="B Lotus" pitchFamily="2" charset="-78"/>
              </a:rPr>
              <a:t>هدف یکی از این مطالعه، طراحی تجربه چندحسی و تعامل است که بر فرصت‌های فراتر از دیداری شنیداری تأکید می‌کند: لمس، بویایی و </a:t>
            </a:r>
            <a:r>
              <a:rPr lang="fa-IR" sz="1400" dirty="0" smtClean="0">
                <a:cs typeface="B Lotus" pitchFamily="2" charset="-78"/>
              </a:rPr>
              <a:t>چشایی</a:t>
            </a:r>
            <a:r>
              <a:rPr lang="en-US" sz="1200" dirty="0" smtClean="0">
                <a:cs typeface="B Lotus" pitchFamily="2" charset="-78"/>
              </a:rPr>
              <a:t>[42]</a:t>
            </a:r>
            <a:r>
              <a:rPr lang="ar-SA" sz="1400" dirty="0" smtClean="0">
                <a:cs typeface="B Lotus" pitchFamily="2" charset="-78"/>
              </a:rPr>
              <a:t>. </a:t>
            </a:r>
            <a:r>
              <a:rPr lang="fa-IR" sz="1400" dirty="0">
                <a:cs typeface="B Lotus" pitchFamily="2" charset="-78"/>
              </a:rPr>
              <a:t>این بدان معنی است که تعامل نمی‌تواند فقط در مورد ارائه‌های سمعی و بصری باشد، بلکه می‌تواند از طریق روش‌های دیگر تقویت شود</a:t>
            </a:r>
            <a:r>
              <a:rPr lang="en-US" sz="1400" dirty="0">
                <a:cs typeface="B Lotus" pitchFamily="2" charset="-78"/>
              </a:rPr>
              <a:t>. </a:t>
            </a:r>
            <a:r>
              <a:rPr lang="fa-IR" sz="1400" dirty="0">
                <a:cs typeface="B Lotus" pitchFamily="2" charset="-78"/>
              </a:rPr>
              <a:t>هنگامی که یک محرک شامل این تجربیات چندحسی به کاربر ارائه می‌شود، گیرنده ها پاسخ می‌دهند و تغییراتی در فیزیولوژی ایجاد می‌کنند</a:t>
            </a:r>
            <a:r>
              <a:rPr lang="en-US" sz="1400" dirty="0">
                <a:cs typeface="B Lotus" pitchFamily="2" charset="-78"/>
              </a:rPr>
              <a:t>. </a:t>
            </a:r>
            <a:r>
              <a:rPr lang="fa-IR" sz="1400" dirty="0">
                <a:cs typeface="B Lotus" pitchFamily="2" charset="-78"/>
              </a:rPr>
              <a:t>این تغییر نشان می‌دهد که تجربه‌های </a:t>
            </a:r>
            <a:r>
              <a:rPr lang="en-US" sz="1400" dirty="0">
                <a:latin typeface="Times New Roman" pitchFamily="18" charset="0"/>
                <a:cs typeface="Times New Roman" pitchFamily="18" charset="0"/>
              </a:rPr>
              <a:t>VR</a:t>
            </a:r>
            <a:r>
              <a:rPr lang="en-US" sz="1600" dirty="0">
                <a:cs typeface="B Lotus" pitchFamily="2" charset="-78"/>
              </a:rPr>
              <a:t> </a:t>
            </a:r>
            <a:r>
              <a:rPr lang="fa-IR" sz="1600" dirty="0" smtClean="0">
                <a:cs typeface="B Lotus" pitchFamily="2" charset="-78"/>
              </a:rPr>
              <a:t> </a:t>
            </a:r>
            <a:r>
              <a:rPr lang="fa-IR" sz="1400" dirty="0" smtClean="0">
                <a:cs typeface="B Lotus" pitchFamily="2" charset="-78"/>
              </a:rPr>
              <a:t>از </a:t>
            </a:r>
            <a:r>
              <a:rPr lang="fa-IR" sz="1400" dirty="0">
                <a:cs typeface="B Lotus" pitchFamily="2" charset="-78"/>
              </a:rPr>
              <a:t>این نوع، فراگیرتر و جذاب‌تر هستند</a:t>
            </a:r>
            <a:r>
              <a:rPr lang="en-US" sz="1400" dirty="0" smtClean="0">
                <a:cs typeface="B Lotus" pitchFamily="2" charset="-78"/>
              </a:rPr>
              <a:t>.</a:t>
            </a:r>
            <a:endParaRPr lang="fa-IR" sz="1400" dirty="0" smtClean="0">
              <a:cs typeface="B Lotus" pitchFamily="2" charset="-78"/>
            </a:endParaRPr>
          </a:p>
          <a:p>
            <a:pPr marL="109728" indent="0" algn="just" rtl="1">
              <a:lnSpc>
                <a:spcPct val="150000"/>
              </a:lnSpc>
              <a:buNone/>
            </a:pPr>
            <a:r>
              <a:rPr lang="fa-IR" sz="1400" dirty="0">
                <a:cs typeface="B Lotus" pitchFamily="2" charset="-78"/>
              </a:rPr>
              <a:t>تجربیات چندحسی در </a:t>
            </a:r>
            <a:r>
              <a:rPr lang="en-US" sz="1400" dirty="0">
                <a:cs typeface="B Lotus" pitchFamily="2" charset="-78"/>
              </a:rPr>
              <a:t>VR </a:t>
            </a:r>
            <a:r>
              <a:rPr lang="fa-IR" sz="1400" dirty="0" smtClean="0">
                <a:cs typeface="B Lotus" pitchFamily="2" charset="-78"/>
              </a:rPr>
              <a:t> با </a:t>
            </a:r>
            <a:r>
              <a:rPr lang="fa-IR" sz="1400" dirty="0">
                <a:cs typeface="B Lotus" pitchFamily="2" charset="-78"/>
              </a:rPr>
              <a:t>ارتقای تعامل کاربر، ارزش افزوده می‌کند</a:t>
            </a:r>
            <a:r>
              <a:rPr lang="en-US" sz="1400" dirty="0">
                <a:cs typeface="B Lotus" pitchFamily="2" charset="-78"/>
              </a:rPr>
              <a:t>.</a:t>
            </a:r>
            <a:r>
              <a:rPr lang="fa-IR" sz="1400" dirty="0">
                <a:cs typeface="B Lotus" pitchFamily="2" charset="-78"/>
              </a:rPr>
              <a:t> اما برای انجام این کار، سخت‌افزاری که این تجربیات حسی را امکان پذیر می‌کند، نیاز به همگام سازی با ارائه محرک‌های مجازی دارد</a:t>
            </a:r>
            <a:r>
              <a:rPr lang="en-US" sz="1400" dirty="0">
                <a:cs typeface="B Lotus" pitchFamily="2" charset="-78"/>
              </a:rPr>
              <a:t>.</a:t>
            </a:r>
            <a:r>
              <a:rPr lang="fa-IR" sz="1400" dirty="0">
                <a:cs typeface="B Lotus" pitchFamily="2" charset="-78"/>
              </a:rPr>
              <a:t> طراحی نرم‌افزار ما آزمایشگران را قادر می‌سازد تا این ویژگی‌ها را در مطالعات کاربری خود بگنجانند</a:t>
            </a:r>
            <a:r>
              <a:rPr lang="en-US" sz="1400" dirty="0">
                <a:cs typeface="B Lotus" pitchFamily="2" charset="-78"/>
              </a:rPr>
              <a:t>.</a:t>
            </a:r>
          </a:p>
        </p:txBody>
      </p:sp>
      <p:sp>
        <p:nvSpPr>
          <p:cNvPr id="5" name="Title 4"/>
          <p:cNvSpPr>
            <a:spLocks noGrp="1"/>
          </p:cNvSpPr>
          <p:nvPr>
            <p:ph type="title"/>
          </p:nvPr>
        </p:nvSpPr>
        <p:spPr>
          <a:xfrm>
            <a:off x="4283968" y="1268760"/>
            <a:ext cx="4402832" cy="504056"/>
          </a:xfrm>
        </p:spPr>
        <p:txBody>
          <a:bodyPr>
            <a:normAutofit/>
          </a:bodyPr>
          <a:lstStyle/>
          <a:p>
            <a:pPr algn="just" rtl="1"/>
            <a:r>
              <a:rPr lang="fa-IR" sz="2000" dirty="0">
                <a:effectLst/>
              </a:rPr>
              <a:t>2.2.1 </a:t>
            </a:r>
            <a:r>
              <a:rPr lang="en-US" sz="2000" dirty="0">
                <a:effectLst/>
              </a:rPr>
              <a:t>VR  </a:t>
            </a:r>
            <a:r>
              <a:rPr lang="fa-IR" sz="2000" dirty="0">
                <a:effectLst/>
              </a:rPr>
              <a:t>و تجربیات چند حسی</a:t>
            </a:r>
            <a:endParaRPr lang="en-US" sz="2000" dirty="0">
              <a:effectLst/>
            </a:endParaRP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13</a:t>
            </a:fld>
            <a:endParaRPr lang="en-US" sz="2000" dirty="0"/>
          </a:p>
        </p:txBody>
      </p:sp>
    </p:spTree>
    <p:extLst>
      <p:ext uri="{BB962C8B-B14F-4D97-AF65-F5344CB8AC3E}">
        <p14:creationId xmlns:p14="http://schemas.microsoft.com/office/powerpoint/2010/main" val="33710864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a:bodyPr>
          <a:lstStyle/>
          <a:p>
            <a:pPr marL="109728" indent="0" algn="just" rtl="1">
              <a:lnSpc>
                <a:spcPct val="150000"/>
              </a:lnSpc>
              <a:buNone/>
            </a:pPr>
            <a:r>
              <a:rPr lang="fa-IR" sz="1400" dirty="0" smtClean="0">
                <a:cs typeface="B Lotus" pitchFamily="2" charset="-78"/>
              </a:rPr>
              <a:t>این </a:t>
            </a:r>
            <a:r>
              <a:rPr lang="en-US" sz="1400" dirty="0" smtClean="0">
                <a:cs typeface="B Lotus" pitchFamily="2" charset="-78"/>
              </a:rPr>
              <a:t> </a:t>
            </a:r>
            <a:r>
              <a:rPr lang="fa-IR" sz="1400" dirty="0" smtClean="0">
                <a:cs typeface="B Lotus" pitchFamily="2" charset="-78"/>
              </a:rPr>
              <a:t>پایان‌نامه </a:t>
            </a:r>
            <a:r>
              <a:rPr lang="fa-IR" sz="1400" dirty="0">
                <a:cs typeface="B Lotus" pitchFamily="2" charset="-78"/>
              </a:rPr>
              <a:t>توضیح می‌دهد که چرا داشتن نرم‌افزاری که محققان را برای انجام آزمایش‌های تجسم با تجربیات چندحسی تسهیل می‌کند، به طوری که آنها می‌توانند پاسخ دهند که چگونه این تجربیات فیزیولوژی یک فرد را تغییر می‌دهند و این داده‌های پاسخ (جمع‌آوری شده با استفاده از حسگرهای فیزیولوژیکی، در این مورد </a:t>
            </a:r>
            <a:r>
              <a:rPr lang="en-US" sz="1400" dirty="0" err="1">
                <a:latin typeface="Times New Roman" pitchFamily="18" charset="0"/>
                <a:cs typeface="Times New Roman" pitchFamily="18" charset="0"/>
              </a:rPr>
              <a:t>Biopac</a:t>
            </a:r>
            <a:r>
              <a:rPr lang="fa-IR" sz="1400" dirty="0">
                <a:cs typeface="B Lotus" pitchFamily="2" charset="-78"/>
              </a:rPr>
              <a:t>) چه معنایی برای تحقیقات چند رشته‌ای با استفاده از </a:t>
            </a:r>
            <a:r>
              <a:rPr lang="en-US" sz="1400" dirty="0">
                <a:latin typeface="Times New Roman" pitchFamily="18" charset="0"/>
                <a:cs typeface="Times New Roman" pitchFamily="18" charset="0"/>
              </a:rPr>
              <a:t>VR</a:t>
            </a:r>
            <a:r>
              <a:rPr lang="en-US" sz="1400" dirty="0">
                <a:cs typeface="B Lotus" pitchFamily="2" charset="-78"/>
              </a:rPr>
              <a:t> </a:t>
            </a:r>
            <a:r>
              <a:rPr lang="fa-IR" sz="1400" dirty="0">
                <a:cs typeface="B Lotus" pitchFamily="2" charset="-78"/>
              </a:rPr>
              <a:t>خواهند </a:t>
            </a:r>
            <a:r>
              <a:rPr lang="fa-IR" sz="1400" dirty="0" smtClean="0">
                <a:cs typeface="B Lotus" pitchFamily="2" charset="-78"/>
              </a:rPr>
              <a:t>داشت؟</a:t>
            </a:r>
            <a:r>
              <a:rPr lang="en-US" sz="1400" dirty="0" smtClean="0">
                <a:cs typeface="B Lotus" pitchFamily="2" charset="-78"/>
              </a:rPr>
              <a:t> </a:t>
            </a:r>
            <a:r>
              <a:rPr lang="fa-IR" sz="1400" dirty="0">
                <a:cs typeface="B Lotus" pitchFamily="2" charset="-78"/>
              </a:rPr>
              <a:t>انگیزه‌های اصلی این پروژه نرم‌افزاری عبارتند از</a:t>
            </a:r>
            <a:r>
              <a:rPr lang="fa-IR" sz="1400" dirty="0" smtClean="0">
                <a:cs typeface="B Lotus" pitchFamily="2" charset="-78"/>
              </a:rPr>
              <a:t>:</a:t>
            </a:r>
          </a:p>
          <a:p>
            <a:pPr lvl="0" algn="just" rtl="1">
              <a:buFont typeface="Wingdings" pitchFamily="2" charset="2"/>
              <a:buChar char="q"/>
            </a:pPr>
            <a:r>
              <a:rPr lang="fa-IR" sz="1400" dirty="0">
                <a:cs typeface="B Lotus" pitchFamily="2" charset="-78"/>
              </a:rPr>
              <a:t>محققین را برای انجام یک مطالعه کامل</a:t>
            </a:r>
            <a:r>
              <a:rPr lang="en-US" sz="1400" dirty="0">
                <a:cs typeface="B Lotus" pitchFamily="2" charset="-78"/>
              </a:rPr>
              <a:t> </a:t>
            </a:r>
            <a:r>
              <a:rPr lang="en-US" sz="1400" dirty="0">
                <a:latin typeface="Times New Roman" pitchFamily="18" charset="0"/>
                <a:cs typeface="Times New Roman" pitchFamily="18" charset="0"/>
              </a:rPr>
              <a:t>VR</a:t>
            </a:r>
            <a:r>
              <a:rPr lang="fa-IR" sz="1400" dirty="0">
                <a:cs typeface="B Lotus" pitchFamily="2" charset="-78"/>
              </a:rPr>
              <a:t>، بدون پیشینه برنامه نویسی تسهیل </a:t>
            </a:r>
            <a:r>
              <a:rPr lang="fa-IR" sz="1400" dirty="0" smtClean="0">
                <a:cs typeface="B Lotus" pitchFamily="2" charset="-78"/>
              </a:rPr>
              <a:t>می‌کند</a:t>
            </a:r>
            <a:r>
              <a:rPr lang="fa-IR" sz="1400" dirty="0">
                <a:cs typeface="B Lotus" pitchFamily="2" charset="-78"/>
              </a:rPr>
              <a:t>.</a:t>
            </a:r>
            <a:endParaRPr lang="en-US" sz="1400" dirty="0">
              <a:cs typeface="B Lotus" pitchFamily="2" charset="-78"/>
            </a:endParaRPr>
          </a:p>
          <a:p>
            <a:pPr lvl="0" algn="just" rtl="1">
              <a:buFont typeface="Wingdings" pitchFamily="2" charset="2"/>
              <a:buChar char="q"/>
            </a:pPr>
            <a:r>
              <a:rPr lang="fa-IR" sz="1400" dirty="0">
                <a:cs typeface="B Lotus" pitchFamily="2" charset="-78"/>
              </a:rPr>
              <a:t>تحقیقات چند رشته ای</a:t>
            </a:r>
            <a:r>
              <a:rPr lang="en-US" sz="1400" dirty="0">
                <a:cs typeface="B Lotus" pitchFamily="2" charset="-78"/>
              </a:rPr>
              <a:t> </a:t>
            </a:r>
            <a:r>
              <a:rPr lang="en-US" sz="1400" dirty="0">
                <a:latin typeface="Times New Roman" pitchFamily="18" charset="0"/>
                <a:cs typeface="Times New Roman" pitchFamily="18" charset="0"/>
              </a:rPr>
              <a:t>VR</a:t>
            </a:r>
            <a:r>
              <a:rPr lang="en-US" sz="1400" dirty="0">
                <a:cs typeface="B Lotus" pitchFamily="2" charset="-78"/>
              </a:rPr>
              <a:t> </a:t>
            </a:r>
            <a:r>
              <a:rPr lang="fa-IR" sz="1400" dirty="0">
                <a:cs typeface="B Lotus" pitchFamily="2" charset="-78"/>
              </a:rPr>
              <a:t>را فعال کنید.</a:t>
            </a:r>
            <a:endParaRPr lang="en-US" sz="1400" dirty="0">
              <a:cs typeface="B Lotus" pitchFamily="2" charset="-78"/>
            </a:endParaRPr>
          </a:p>
          <a:p>
            <a:pPr lvl="0" algn="just" rtl="1">
              <a:buFont typeface="Wingdings" pitchFamily="2" charset="2"/>
              <a:buChar char="q"/>
            </a:pPr>
            <a:r>
              <a:rPr lang="fa-IR" sz="1400" dirty="0">
                <a:cs typeface="B Lotus" pitchFamily="2" charset="-78"/>
              </a:rPr>
              <a:t>بر استفاده از پاسخ های فیزیولوژیکی به تعامل در</a:t>
            </a:r>
            <a:r>
              <a:rPr lang="en-US" sz="1400" dirty="0">
                <a:cs typeface="B Lotus" pitchFamily="2" charset="-78"/>
              </a:rPr>
              <a:t> </a:t>
            </a:r>
            <a:r>
              <a:rPr lang="en-US" sz="1400" dirty="0">
                <a:latin typeface="Times New Roman" pitchFamily="18" charset="0"/>
                <a:cs typeface="Times New Roman" pitchFamily="18" charset="0"/>
              </a:rPr>
              <a:t>VR</a:t>
            </a:r>
            <a:r>
              <a:rPr lang="en-US" sz="1400" dirty="0">
                <a:cs typeface="B Lotus" pitchFamily="2" charset="-78"/>
              </a:rPr>
              <a:t> </a:t>
            </a:r>
            <a:r>
              <a:rPr lang="fa-IR" sz="1400" dirty="0">
                <a:cs typeface="B Lotus" pitchFamily="2" charset="-78"/>
              </a:rPr>
              <a:t>تأکید </a:t>
            </a:r>
            <a:r>
              <a:rPr lang="fa-IR" sz="1400" dirty="0" smtClean="0">
                <a:cs typeface="B Lotus" pitchFamily="2" charset="-78"/>
              </a:rPr>
              <a:t>می‌کند</a:t>
            </a:r>
            <a:r>
              <a:rPr lang="fa-IR" sz="1400" dirty="0">
                <a:cs typeface="B Lotus" pitchFamily="2" charset="-78"/>
              </a:rPr>
              <a:t>.</a:t>
            </a:r>
            <a:endParaRPr lang="en-US" sz="1400" dirty="0">
              <a:cs typeface="B Lotus" pitchFamily="2" charset="-78"/>
            </a:endParaRPr>
          </a:p>
        </p:txBody>
      </p:sp>
      <p:sp>
        <p:nvSpPr>
          <p:cNvPr id="5" name="Title 4"/>
          <p:cNvSpPr>
            <a:spLocks noGrp="1"/>
          </p:cNvSpPr>
          <p:nvPr>
            <p:ph type="title"/>
          </p:nvPr>
        </p:nvSpPr>
        <p:spPr>
          <a:xfrm>
            <a:off x="4283968" y="1268760"/>
            <a:ext cx="4402832" cy="504056"/>
          </a:xfrm>
        </p:spPr>
        <p:txBody>
          <a:bodyPr>
            <a:normAutofit/>
          </a:bodyPr>
          <a:lstStyle/>
          <a:p>
            <a:pPr algn="just" rtl="1"/>
            <a:r>
              <a:rPr lang="ar-SA" sz="2000" dirty="0">
                <a:effectLst/>
              </a:rPr>
              <a:t>3.1  </a:t>
            </a:r>
            <a:r>
              <a:rPr lang="fa-IR" sz="2000" dirty="0">
                <a:effectLst/>
              </a:rPr>
              <a:t>بررسی اجمالی تحقیق</a:t>
            </a:r>
            <a:endParaRPr lang="en-US" sz="2000" dirty="0">
              <a:effectLst/>
            </a:endParaRP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14</a:t>
            </a:fld>
            <a:endParaRPr lang="en-US" sz="2000" dirty="0"/>
          </a:p>
        </p:txBody>
      </p:sp>
    </p:spTree>
    <p:extLst>
      <p:ext uri="{BB962C8B-B14F-4D97-AF65-F5344CB8AC3E}">
        <p14:creationId xmlns:p14="http://schemas.microsoft.com/office/powerpoint/2010/main" val="359882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a:bodyPr>
          <a:lstStyle/>
          <a:p>
            <a:pPr marL="109728" indent="0" algn="just" rtl="1">
              <a:lnSpc>
                <a:spcPct val="150000"/>
              </a:lnSpc>
              <a:buNone/>
            </a:pPr>
            <a:r>
              <a:rPr lang="fa-IR" sz="1400" dirty="0">
                <a:cs typeface="B Lotus" pitchFamily="2" charset="-78"/>
              </a:rPr>
              <a:t>محققان و توسعه دهندگان در تلاش هستند تا تجربیات </a:t>
            </a:r>
            <a:r>
              <a:rPr lang="en-US" sz="1400" dirty="0">
                <a:latin typeface="Times New Roman" pitchFamily="18" charset="0"/>
                <a:cs typeface="Times New Roman" pitchFamily="18" charset="0"/>
              </a:rPr>
              <a:t>VR</a:t>
            </a:r>
            <a:r>
              <a:rPr lang="en-US" sz="1400" dirty="0">
                <a:cs typeface="B Lotus" pitchFamily="2" charset="-78"/>
              </a:rPr>
              <a:t> </a:t>
            </a:r>
            <a:r>
              <a:rPr lang="fa-IR" sz="1400" dirty="0">
                <a:cs typeface="B Lotus" pitchFamily="2" charset="-78"/>
              </a:rPr>
              <a:t>را بیش از پیش واقعی‌تر و روان‌تر کنند</a:t>
            </a:r>
            <a:r>
              <a:rPr lang="en-US" sz="1400" dirty="0">
                <a:cs typeface="B Lotus" pitchFamily="2" charset="-78"/>
              </a:rPr>
              <a:t>. </a:t>
            </a:r>
            <a:r>
              <a:rPr lang="fa-IR" sz="1400" dirty="0">
                <a:cs typeface="B Lotus" pitchFamily="2" charset="-78"/>
              </a:rPr>
              <a:t>با این حال، بسیاری از مردم هنوز بر این باورند که </a:t>
            </a:r>
            <a:r>
              <a:rPr lang="en-US" sz="1400" dirty="0">
                <a:latin typeface="Times New Roman" pitchFamily="18" charset="0"/>
                <a:cs typeface="Times New Roman" pitchFamily="18" charset="0"/>
              </a:rPr>
              <a:t>VR</a:t>
            </a:r>
            <a:r>
              <a:rPr lang="en-US" sz="1400" dirty="0">
                <a:cs typeface="B Lotus" pitchFamily="2" charset="-78"/>
              </a:rPr>
              <a:t> </a:t>
            </a:r>
            <a:r>
              <a:rPr lang="fa-IR" sz="1400" dirty="0">
                <a:cs typeface="B Lotus" pitchFamily="2" charset="-78"/>
              </a:rPr>
              <a:t>برای اهداف سرگرمی است</a:t>
            </a:r>
            <a:r>
              <a:rPr lang="en-US" sz="1400" dirty="0">
                <a:cs typeface="B Lotus" pitchFamily="2" charset="-78"/>
              </a:rPr>
              <a:t>. VR </a:t>
            </a:r>
            <a:r>
              <a:rPr lang="fa-IR" sz="1400" dirty="0">
                <a:cs typeface="B Lotus" pitchFamily="2" charset="-78"/>
              </a:rPr>
              <a:t>در آموزش، تدریس و حتی در درمان‌ها استفاده </a:t>
            </a:r>
            <a:r>
              <a:rPr lang="fa-IR" sz="1400" dirty="0" smtClean="0">
                <a:cs typeface="B Lotus" pitchFamily="2" charset="-78"/>
              </a:rPr>
              <a:t>می‌شود</a:t>
            </a:r>
            <a:r>
              <a:rPr lang="en-US" sz="1200" dirty="0" smtClean="0">
                <a:cs typeface="B Lotus" pitchFamily="2" charset="-78"/>
              </a:rPr>
              <a:t>[1,43]</a:t>
            </a:r>
            <a:r>
              <a:rPr lang="ar-SA" sz="1400" dirty="0" smtClean="0">
                <a:cs typeface="B Lotus" pitchFamily="2" charset="-78"/>
              </a:rPr>
              <a:t>. </a:t>
            </a:r>
            <a:r>
              <a:rPr lang="fa-IR" sz="1400" dirty="0">
                <a:cs typeface="B Lotus" pitchFamily="2" charset="-78"/>
              </a:rPr>
              <a:t>در یک تحقیق، نویسندگان توضیح می‌دهند که آموزش در محیط‌های مجازی قابلیت انتقال اطلاعات را افزایش می‌دهد و در عین حال هزینه، زمان آموزش و خطاها را کاهش </a:t>
            </a:r>
            <a:r>
              <a:rPr lang="fa-IR" sz="1400" dirty="0" smtClean="0">
                <a:cs typeface="B Lotus" pitchFamily="2" charset="-78"/>
              </a:rPr>
              <a:t>می‌دهد</a:t>
            </a:r>
            <a:r>
              <a:rPr lang="en-US" sz="1200" dirty="0" smtClean="0">
                <a:cs typeface="B Lotus" pitchFamily="2" charset="-78"/>
              </a:rPr>
              <a:t>[11]</a:t>
            </a:r>
            <a:r>
              <a:rPr lang="ar-SA" sz="1400" dirty="0" smtClean="0">
                <a:cs typeface="B Lotus" pitchFamily="2" charset="-78"/>
              </a:rPr>
              <a:t>. </a:t>
            </a:r>
            <a:r>
              <a:rPr lang="fa-IR" sz="1400" dirty="0">
                <a:cs typeface="B Lotus" pitchFamily="2" charset="-78"/>
              </a:rPr>
              <a:t>این امر بسیار مهم است زیرا آموزش در هر صنعتی برای کاهش خطاها و بهبود عملکرد ضروری است</a:t>
            </a:r>
            <a:r>
              <a:rPr lang="en-US" sz="1400" dirty="0">
                <a:cs typeface="B Lotus" pitchFamily="2" charset="-78"/>
              </a:rPr>
              <a:t>. </a:t>
            </a:r>
            <a:r>
              <a:rPr lang="fa-IR" sz="1400" dirty="0">
                <a:cs typeface="B Lotus" pitchFamily="2" charset="-78"/>
              </a:rPr>
              <a:t>این امر به ویژه در مورد پزشکان، طراحان و امدادگران اورژانس صادق است</a:t>
            </a:r>
            <a:r>
              <a:rPr lang="en-US" sz="1400" dirty="0" smtClean="0">
                <a:cs typeface="B Lotus" pitchFamily="2" charset="-78"/>
              </a:rPr>
              <a:t>.</a:t>
            </a:r>
            <a:endParaRPr lang="fa-IR" sz="1400" dirty="0" smtClean="0">
              <a:cs typeface="B Lotus" pitchFamily="2" charset="-78"/>
            </a:endParaRPr>
          </a:p>
          <a:p>
            <a:pPr marL="109728" indent="0" algn="just" rtl="1">
              <a:lnSpc>
                <a:spcPct val="150000"/>
              </a:lnSpc>
              <a:buNone/>
            </a:pPr>
            <a:r>
              <a:rPr lang="fa-IR" sz="1400" dirty="0">
                <a:cs typeface="B Lotus" pitchFamily="2" charset="-78"/>
              </a:rPr>
              <a:t> </a:t>
            </a:r>
            <a:r>
              <a:rPr lang="fa-IR" sz="1400" dirty="0" smtClean="0">
                <a:cs typeface="B Lotus" pitchFamily="2" charset="-78"/>
              </a:rPr>
              <a:t>با مطالعات </a:t>
            </a:r>
            <a:r>
              <a:rPr lang="fa-IR" sz="1400" dirty="0">
                <a:cs typeface="B Lotus" pitchFamily="2" charset="-78"/>
              </a:rPr>
              <a:t>به این نتیجه رسیده‌اند که بین غوطه وری و پاسخ های فیزیولوژیکی ارتباط وجود دارد</a:t>
            </a:r>
            <a:r>
              <a:rPr lang="en-US" sz="1400" dirty="0">
                <a:cs typeface="B Lotus" pitchFamily="2" charset="-78"/>
              </a:rPr>
              <a:t>. </a:t>
            </a:r>
            <a:r>
              <a:rPr lang="fa-IR" sz="1400" dirty="0">
                <a:cs typeface="B Lotus" pitchFamily="2" charset="-78"/>
              </a:rPr>
              <a:t>یکی از این مطالعات انجام شده نشان داده است که مقاومت پوست و تغییر ضربان قلب می‌تواند برای نشان دادن برانگیختگی شرکت‌کنندگانی که در معرض محیط‌های مجازی قرار گرفته‌اند استفاده شود</a:t>
            </a:r>
            <a:r>
              <a:rPr lang="en-US" sz="1400" dirty="0" smtClean="0">
                <a:cs typeface="B Lotus" pitchFamily="2" charset="-78"/>
              </a:rPr>
              <a:t>.</a:t>
            </a:r>
            <a:r>
              <a:rPr lang="en-US" sz="1200" dirty="0" smtClean="0">
                <a:cs typeface="B Lotus" pitchFamily="2" charset="-78"/>
              </a:rPr>
              <a:t>[22]</a:t>
            </a:r>
            <a:r>
              <a:rPr lang="en-US" sz="1400" dirty="0" smtClean="0">
                <a:cs typeface="B Lotus" pitchFamily="2" charset="-78"/>
              </a:rPr>
              <a:t> </a:t>
            </a:r>
            <a:r>
              <a:rPr lang="fa-IR" sz="1400" dirty="0">
                <a:cs typeface="B Lotus" pitchFamily="2" charset="-78"/>
              </a:rPr>
              <a:t>هدف </a:t>
            </a:r>
            <a:r>
              <a:rPr lang="fa-IR" sz="1400" dirty="0" smtClean="0">
                <a:cs typeface="B Lotus" pitchFamily="2" charset="-78"/>
              </a:rPr>
              <a:t>از </a:t>
            </a:r>
            <a:r>
              <a:rPr lang="fa-IR" sz="1400" dirty="0">
                <a:cs typeface="B Lotus" pitchFamily="2" charset="-78"/>
              </a:rPr>
              <a:t>توسعه این نرم‌افزار این است که مطالعاتی داشته باشیم که بر روی نقشی که تجسم با محرک‌های چندحسی در تجربه </a:t>
            </a:r>
            <a:r>
              <a:rPr lang="en-US" sz="1400" dirty="0">
                <a:latin typeface="Times New Roman" pitchFamily="18" charset="0"/>
                <a:cs typeface="Times New Roman" pitchFamily="18" charset="0"/>
              </a:rPr>
              <a:t>VR</a:t>
            </a:r>
            <a:r>
              <a:rPr lang="en-US" sz="1400" dirty="0">
                <a:cs typeface="B Lotus" pitchFamily="2" charset="-78"/>
              </a:rPr>
              <a:t> </a:t>
            </a:r>
            <a:r>
              <a:rPr lang="fa-IR" sz="1400" dirty="0">
                <a:cs typeface="B Lotus" pitchFamily="2" charset="-78"/>
              </a:rPr>
              <a:t>یک کاربر ایفا می‌کند و اینکه چگونه می‌توان تاثیر آن‌ها را با کمک اقدامات فیزیولوژیکی درک کرد، تمرکز دارد</a:t>
            </a:r>
            <a:r>
              <a:rPr lang="en-US" sz="1400" dirty="0">
                <a:cs typeface="B Lotus" pitchFamily="2" charset="-78"/>
              </a:rPr>
              <a:t>. </a:t>
            </a:r>
            <a:r>
              <a:rPr lang="fa-IR" sz="1400" dirty="0">
                <a:cs typeface="B Lotus" pitchFamily="2" charset="-78"/>
              </a:rPr>
              <a:t>این پروژه </a:t>
            </a:r>
            <a:r>
              <a:rPr lang="fa-IR" sz="1400" dirty="0" smtClean="0">
                <a:cs typeface="B Lotus" pitchFamily="2" charset="-78"/>
              </a:rPr>
              <a:t>مهم است زیرا به </a:t>
            </a:r>
            <a:r>
              <a:rPr lang="fa-IR" sz="1400" dirty="0">
                <a:cs typeface="B Lotus" pitchFamily="2" charset="-78"/>
              </a:rPr>
              <a:t>عنوان پایه ای برای محققان برای درک تأثیرات محرک های مجازی بر کاربر، از نظر روانی و فیزیولوژیکی عمل می کند</a:t>
            </a:r>
            <a:r>
              <a:rPr lang="en-US" sz="1400" dirty="0">
                <a:cs typeface="B Lotus" pitchFamily="2" charset="-78"/>
              </a:rPr>
              <a:t>.</a:t>
            </a:r>
          </a:p>
        </p:txBody>
      </p:sp>
      <p:sp>
        <p:nvSpPr>
          <p:cNvPr id="5" name="Title 4"/>
          <p:cNvSpPr>
            <a:spLocks noGrp="1"/>
          </p:cNvSpPr>
          <p:nvPr>
            <p:ph type="title"/>
          </p:nvPr>
        </p:nvSpPr>
        <p:spPr>
          <a:xfrm>
            <a:off x="4283968" y="1268760"/>
            <a:ext cx="4402832" cy="504056"/>
          </a:xfrm>
        </p:spPr>
        <p:txBody>
          <a:bodyPr>
            <a:normAutofit/>
          </a:bodyPr>
          <a:lstStyle/>
          <a:p>
            <a:pPr algn="just" rtl="1"/>
            <a:r>
              <a:rPr lang="ar-SA" sz="2000" dirty="0">
                <a:effectLst/>
              </a:rPr>
              <a:t>2  </a:t>
            </a:r>
            <a:r>
              <a:rPr lang="fa-IR" sz="2000" dirty="0">
                <a:effectLst/>
              </a:rPr>
              <a:t>زمینه</a:t>
            </a:r>
            <a:endParaRPr lang="en-US" sz="2000" dirty="0">
              <a:effectLst/>
            </a:endParaRP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15</a:t>
            </a:fld>
            <a:endParaRPr lang="en-US" sz="2000" dirty="0"/>
          </a:p>
        </p:txBody>
      </p:sp>
    </p:spTree>
    <p:extLst>
      <p:ext uri="{BB962C8B-B14F-4D97-AF65-F5344CB8AC3E}">
        <p14:creationId xmlns:p14="http://schemas.microsoft.com/office/powerpoint/2010/main" val="27322518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a:bodyPr>
          <a:lstStyle/>
          <a:p>
            <a:pPr marL="109728" indent="0" algn="just" rtl="1">
              <a:lnSpc>
                <a:spcPct val="150000"/>
              </a:lnSpc>
              <a:buNone/>
            </a:pPr>
            <a:r>
              <a:rPr lang="fa-IR" sz="1400" dirty="0">
                <a:cs typeface="B Lotus" pitchFamily="2" charset="-78"/>
              </a:rPr>
              <a:t>دو نوع مختلف از </a:t>
            </a:r>
            <a:r>
              <a:rPr lang="en-US" sz="1400" dirty="0">
                <a:latin typeface="Times New Roman" pitchFamily="18" charset="0"/>
                <a:cs typeface="Times New Roman" pitchFamily="18" charset="0"/>
              </a:rPr>
              <a:t>VR</a:t>
            </a:r>
            <a:r>
              <a:rPr lang="en-US" sz="1400" dirty="0">
                <a:cs typeface="B Lotus" pitchFamily="2" charset="-78"/>
              </a:rPr>
              <a:t> </a:t>
            </a:r>
            <a:r>
              <a:rPr lang="fa-IR" sz="1400" dirty="0">
                <a:cs typeface="B Lotus" pitchFamily="2" charset="-78"/>
              </a:rPr>
              <a:t>وجود دارد</a:t>
            </a:r>
            <a:r>
              <a:rPr lang="en-US" sz="1400" dirty="0">
                <a:cs typeface="B Lotus" pitchFamily="2" charset="-78"/>
              </a:rPr>
              <a:t>:</a:t>
            </a:r>
            <a:r>
              <a:rPr lang="en-US" sz="1400" dirty="0">
                <a:latin typeface="Times New Roman" pitchFamily="18" charset="0"/>
                <a:cs typeface="Times New Roman" pitchFamily="18" charset="0"/>
              </a:rPr>
              <a:t>VR</a:t>
            </a:r>
            <a:r>
              <a:rPr lang="en-US" sz="1400" dirty="0">
                <a:cs typeface="B Lotus" pitchFamily="2" charset="-78"/>
              </a:rPr>
              <a:t>  </a:t>
            </a:r>
            <a:r>
              <a:rPr lang="fa-IR" sz="1400" dirty="0">
                <a:cs typeface="B Lotus" pitchFamily="2" charset="-78"/>
              </a:rPr>
              <a:t>همه جانبه و </a:t>
            </a:r>
            <a:r>
              <a:rPr lang="en-US" sz="1400" dirty="0">
                <a:latin typeface="Times New Roman" pitchFamily="18" charset="0"/>
                <a:cs typeface="Times New Roman" pitchFamily="18" charset="0"/>
              </a:rPr>
              <a:t>VR</a:t>
            </a:r>
            <a:r>
              <a:rPr lang="en-US" sz="1400" dirty="0">
                <a:cs typeface="B Lotus" pitchFamily="2" charset="-78"/>
              </a:rPr>
              <a:t> </a:t>
            </a:r>
            <a:r>
              <a:rPr lang="fa-IR" sz="1400" dirty="0">
                <a:cs typeface="B Lotus" pitchFamily="2" charset="-78"/>
              </a:rPr>
              <a:t>غیر همه جانبه</a:t>
            </a:r>
            <a:r>
              <a:rPr lang="en-US" sz="1400" dirty="0">
                <a:cs typeface="B Lotus" pitchFamily="2" charset="-78"/>
              </a:rPr>
              <a:t>. </a:t>
            </a:r>
            <a:r>
              <a:rPr lang="fa-IR" sz="1400" dirty="0">
                <a:cs typeface="B Lotus" pitchFamily="2" charset="-78"/>
              </a:rPr>
              <a:t>چرا </a:t>
            </a:r>
            <a:r>
              <a:rPr lang="en-US" sz="1400" dirty="0" smtClean="0">
                <a:latin typeface="Times New Roman" pitchFamily="18" charset="0"/>
                <a:cs typeface="Times New Roman" pitchFamily="18" charset="0"/>
              </a:rPr>
              <a:t>VR</a:t>
            </a:r>
            <a:r>
              <a:rPr lang="en-US" sz="1400" dirty="0" smtClean="0">
                <a:cs typeface="B Lotus" pitchFamily="2" charset="-78"/>
              </a:rPr>
              <a:t> </a:t>
            </a:r>
            <a:r>
              <a:rPr lang="fa-IR" sz="1400" dirty="0" smtClean="0">
                <a:cs typeface="B Lotus" pitchFamily="2" charset="-78"/>
              </a:rPr>
              <a:t> اینقدر </a:t>
            </a:r>
            <a:r>
              <a:rPr lang="fa-IR" sz="1400" dirty="0">
                <a:cs typeface="B Lotus" pitchFamily="2" charset="-78"/>
              </a:rPr>
              <a:t>محبوب شد؟ احتمالاً به این دلیل است که به کاربران اجازه می‌دهد در دنیایی جایگزین همه جانبه شوند و محیط بصری سه بعدی را تجربه کنند، با اشیاء درون محیط تعامل داشته باشند و قلمروی بی‌پایانی از کاوش فرصت ها را تجربه کنند</a:t>
            </a:r>
            <a:r>
              <a:rPr lang="en-US" sz="1400" dirty="0">
                <a:cs typeface="B Lotus" pitchFamily="2" charset="-78"/>
              </a:rPr>
              <a:t>. </a:t>
            </a:r>
            <a:r>
              <a:rPr lang="fa-IR" sz="1400" dirty="0">
                <a:cs typeface="B Lotus" pitchFamily="2" charset="-78"/>
              </a:rPr>
              <a:t>به عبارت ساده، راه قدرتمندی برای تعامل انسان و رایانه ارائه می‌دهد</a:t>
            </a:r>
            <a:r>
              <a:rPr lang="en-US" sz="1400" dirty="0" smtClean="0">
                <a:cs typeface="B Lotus" pitchFamily="2" charset="-78"/>
              </a:rPr>
              <a:t>.</a:t>
            </a:r>
            <a:endParaRPr lang="fa-IR" sz="1400" dirty="0" smtClean="0">
              <a:cs typeface="B Lotus" pitchFamily="2" charset="-78"/>
            </a:endParaRPr>
          </a:p>
          <a:p>
            <a:pPr marL="109728" indent="0" algn="just" rtl="1">
              <a:lnSpc>
                <a:spcPct val="150000"/>
              </a:lnSpc>
              <a:buNone/>
            </a:pPr>
            <a:r>
              <a:rPr lang="fa-IR" sz="1400" dirty="0">
                <a:cs typeface="B Lotus" pitchFamily="2" charset="-78"/>
              </a:rPr>
              <a:t>در حالی که واقعیت مجازی غیر همه جانبه عمدتاً محیط‌های شبیه‌سازی شده روی رایانه است که احتمالاً روی نمایشگرهای سنتی مشاهده می‌شوند، واقعیت مجازی همه‌جانبه از آن زمان تاکنون در حال تکامل بوده است، زیرا سخت‌افزار مورد نیاز بیشتر و بیشتر به صورت تجاری در دسترس قرار می‌گیرد و برای استفاده فشرده و کاربرپسند می‌شود</a:t>
            </a:r>
            <a:r>
              <a:rPr lang="en-US" sz="1400" dirty="0">
                <a:cs typeface="B Lotus" pitchFamily="2" charset="-78"/>
              </a:rPr>
              <a:t>. </a:t>
            </a:r>
            <a:r>
              <a:rPr lang="fa-IR" sz="1400" dirty="0">
                <a:cs typeface="B Lotus" pitchFamily="2" charset="-78"/>
              </a:rPr>
              <a:t>واقعیت مجازی مبتنی بر سه اصل، همه جانبه، تعامل و مشارکت کاربر است</a:t>
            </a:r>
            <a:r>
              <a:rPr lang="en-US" sz="1400" dirty="0">
                <a:cs typeface="B Lotus" pitchFamily="2" charset="-78"/>
              </a:rPr>
              <a:t>.</a:t>
            </a:r>
            <a:r>
              <a:rPr lang="fa-IR" sz="1400" dirty="0">
                <a:cs typeface="B Lotus" pitchFamily="2" charset="-78"/>
              </a:rPr>
              <a:t> همه جانبه  شدن به عنوان ادراک حضور فیزیکی در یک محیط تعریف می‌شود در حالی که کاربر می‌داند که وجود ندارد</a:t>
            </a:r>
            <a:r>
              <a:rPr lang="en-US" sz="1400" dirty="0">
                <a:cs typeface="B Lotus" pitchFamily="2" charset="-78"/>
              </a:rPr>
              <a:t>. </a:t>
            </a:r>
            <a:r>
              <a:rPr lang="fa-IR" sz="1400" dirty="0">
                <a:cs typeface="B Lotus" pitchFamily="2" charset="-78"/>
              </a:rPr>
              <a:t>تعامل به عنوان روشی تعریف می‌شود که کاربران واکنش نشان می‌دهند، پاسخ می‌دهند، کاوش می‌کنند، راه می‌روند و اشیا را در یک محیط مجازی لمس می‌کنند</a:t>
            </a:r>
            <a:r>
              <a:rPr lang="en-US" sz="1400" dirty="0">
                <a:cs typeface="B Lotus" pitchFamily="2" charset="-78"/>
              </a:rPr>
              <a:t>. </a:t>
            </a:r>
            <a:r>
              <a:rPr lang="fa-IR" sz="1400" dirty="0">
                <a:cs typeface="B Lotus" pitchFamily="2" charset="-78"/>
              </a:rPr>
              <a:t>درگیری کاربر به عنوان درک کاربر به عنوان بخشی از محیط و پاسخ دادن به کاربر تعریف می‌شود</a:t>
            </a:r>
            <a:r>
              <a:rPr lang="en-US" sz="1400" dirty="0">
                <a:cs typeface="B Lotus" pitchFamily="2" charset="-78"/>
              </a:rPr>
              <a:t>.</a:t>
            </a:r>
          </a:p>
        </p:txBody>
      </p:sp>
      <p:sp>
        <p:nvSpPr>
          <p:cNvPr id="5" name="Title 4"/>
          <p:cNvSpPr>
            <a:spLocks noGrp="1"/>
          </p:cNvSpPr>
          <p:nvPr>
            <p:ph type="title"/>
          </p:nvPr>
        </p:nvSpPr>
        <p:spPr>
          <a:xfrm>
            <a:off x="4283968" y="1268760"/>
            <a:ext cx="4402832" cy="504056"/>
          </a:xfrm>
        </p:spPr>
        <p:txBody>
          <a:bodyPr>
            <a:normAutofit/>
          </a:bodyPr>
          <a:lstStyle/>
          <a:p>
            <a:pPr algn="just" rtl="1"/>
            <a:r>
              <a:rPr lang="ar-SA" sz="2000" dirty="0">
                <a:effectLst/>
              </a:rPr>
              <a:t>1.2 </a:t>
            </a:r>
            <a:r>
              <a:rPr lang="fa-IR" sz="2000" dirty="0">
                <a:effectLst/>
              </a:rPr>
              <a:t>تاریخچه مختصری از</a:t>
            </a:r>
            <a:r>
              <a:rPr lang="en-US" sz="2000" dirty="0">
                <a:effectLst/>
              </a:rPr>
              <a:t> VR</a:t>
            </a: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16</a:t>
            </a:fld>
            <a:endParaRPr lang="en-US" sz="2000" dirty="0"/>
          </a:p>
        </p:txBody>
      </p:sp>
    </p:spTree>
    <p:extLst>
      <p:ext uri="{BB962C8B-B14F-4D97-AF65-F5344CB8AC3E}">
        <p14:creationId xmlns:p14="http://schemas.microsoft.com/office/powerpoint/2010/main" val="32841931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D06A7E7-55D2-4AAF-9D6C-048C8DE1A245}" type="slidenum">
              <a:rPr lang="en-US" smtClean="0"/>
              <a:pPr/>
              <a:t>17</a:t>
            </a:fld>
            <a:endParaRPr lang="en-US"/>
          </a:p>
        </p:txBody>
      </p:sp>
      <p:sp>
        <p:nvSpPr>
          <p:cNvPr id="4" name="Title 3"/>
          <p:cNvSpPr>
            <a:spLocks noGrp="1"/>
          </p:cNvSpPr>
          <p:nvPr>
            <p:ph type="title"/>
          </p:nvPr>
        </p:nvSpPr>
        <p:spPr>
          <a:xfrm>
            <a:off x="6156176" y="1412776"/>
            <a:ext cx="8229600" cy="1143000"/>
          </a:xfrm>
        </p:spPr>
        <p:txBody>
          <a:bodyPr/>
          <a:lstStyle/>
          <a:p>
            <a:endParaRPr lang="en-US"/>
          </a:p>
        </p:txBody>
      </p:sp>
      <p:pic>
        <p:nvPicPr>
          <p:cNvPr id="5" name="Content Placeholder 4"/>
          <p:cNvPicPr>
            <a:picLocks noGrp="1"/>
          </p:cNvPicPr>
          <p:nvPr>
            <p:ph idx="1"/>
          </p:nvPr>
        </p:nvPicPr>
        <p:blipFill>
          <a:blip r:embed="rId2"/>
          <a:stretch>
            <a:fillRect/>
          </a:stretch>
        </p:blipFill>
        <p:spPr>
          <a:xfrm>
            <a:off x="755575" y="1844824"/>
            <a:ext cx="7344817" cy="4104456"/>
          </a:xfrm>
          <a:prstGeom prst="rect">
            <a:avLst/>
          </a:prstGeom>
        </p:spPr>
      </p:pic>
    </p:spTree>
    <p:extLst>
      <p:ext uri="{BB962C8B-B14F-4D97-AF65-F5344CB8AC3E}">
        <p14:creationId xmlns:p14="http://schemas.microsoft.com/office/powerpoint/2010/main" val="39835086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a:bodyPr>
          <a:lstStyle/>
          <a:p>
            <a:pPr marL="109728" indent="0" algn="just" rtl="1">
              <a:lnSpc>
                <a:spcPct val="150000"/>
              </a:lnSpc>
              <a:buNone/>
            </a:pPr>
            <a:r>
              <a:rPr lang="fa-IR" sz="1400" dirty="0" smtClean="0">
                <a:cs typeface="B Lotus" pitchFamily="2" charset="-78"/>
              </a:rPr>
              <a:t>    </a:t>
            </a:r>
            <a:r>
              <a:rPr lang="ar-SA" sz="1400" dirty="0" smtClean="0">
                <a:cs typeface="B Lotus" pitchFamily="2" charset="-78"/>
              </a:rPr>
              <a:t>برنامه‌های </a:t>
            </a:r>
            <a:r>
              <a:rPr lang="ar-SA" sz="1400" dirty="0">
                <a:cs typeface="B Lotus" pitchFamily="2" charset="-78"/>
              </a:rPr>
              <a:t>کاربردی </a:t>
            </a:r>
            <a:r>
              <a:rPr lang="en-US" sz="1400" dirty="0">
                <a:latin typeface="Times New Roman" pitchFamily="18" charset="0"/>
                <a:cs typeface="B Lotus" pitchFamily="2" charset="-78"/>
              </a:rPr>
              <a:t>VR</a:t>
            </a:r>
            <a:r>
              <a:rPr lang="en-US" sz="1400" dirty="0">
                <a:cs typeface="B Lotus" pitchFamily="2" charset="-78"/>
              </a:rPr>
              <a:t> </a:t>
            </a:r>
            <a:r>
              <a:rPr lang="ar-SA" sz="1400" dirty="0">
                <a:cs typeface="B Lotus" pitchFamily="2" charset="-78"/>
              </a:rPr>
              <a:t>غیر همه جانبه به سخت‌افزار پیچیده نیاز ندارند. آنها معمولاً در مقایسه با برنامه‌های </a:t>
            </a:r>
            <a:r>
              <a:rPr lang="en-US" sz="1400" dirty="0">
                <a:latin typeface="Times New Roman" pitchFamily="18" charset="0"/>
                <a:cs typeface="B Lotus" pitchFamily="2" charset="-78"/>
              </a:rPr>
              <a:t>VR</a:t>
            </a:r>
            <a:r>
              <a:rPr lang="en-US" sz="1400" dirty="0">
                <a:cs typeface="B Lotus" pitchFamily="2" charset="-78"/>
              </a:rPr>
              <a:t> </a:t>
            </a:r>
            <a:r>
              <a:rPr lang="ar-SA" sz="1400" dirty="0">
                <a:cs typeface="B Lotus" pitchFamily="2" charset="-78"/>
              </a:rPr>
              <a:t>همه جانبه ساده و ارزان‌تر هستند. در حالی که، برنامه‌های همه جانبه </a:t>
            </a:r>
            <a:r>
              <a:rPr lang="en-US" sz="1400" dirty="0">
                <a:latin typeface="Times New Roman" pitchFamily="18" charset="0"/>
                <a:cs typeface="B Lotus" pitchFamily="2" charset="-78"/>
              </a:rPr>
              <a:t>VR</a:t>
            </a:r>
            <a:r>
              <a:rPr lang="en-US" sz="1400" dirty="0">
                <a:cs typeface="B Lotus" pitchFamily="2" charset="-78"/>
              </a:rPr>
              <a:t> </a:t>
            </a:r>
            <a:r>
              <a:rPr lang="ar-SA" sz="1400" dirty="0">
                <a:cs typeface="B Lotus" pitchFamily="2" charset="-78"/>
              </a:rPr>
              <a:t>به دستگاه‌هایی نیاز دارند که در محیط مجازی غوطه‌ور شوند. نمایشگرهای روی سر (</a:t>
            </a:r>
            <a:r>
              <a:rPr lang="en-US" sz="1400" dirty="0">
                <a:latin typeface="Times New Roman" pitchFamily="18" charset="0"/>
                <a:cs typeface="Times New Roman" pitchFamily="18" charset="0"/>
              </a:rPr>
              <a:t>HMD</a:t>
            </a:r>
            <a:r>
              <a:rPr lang="ar-SA" sz="1400" dirty="0">
                <a:cs typeface="B Lotus" pitchFamily="2" charset="-78"/>
              </a:rPr>
              <a:t>) نمونه‌ای از این دستگاه‌ها هستند. آنها یک نمای کلیشه‌ای از صحنه مجازی ارائه می‌دهند و با چرخش سر کاربر، چشم‌انداز صحنه تغییر می‌کند. اولین </a:t>
            </a:r>
            <a:r>
              <a:rPr lang="en-US" sz="1400" dirty="0">
                <a:latin typeface="Times New Roman" pitchFamily="18" charset="0"/>
                <a:cs typeface="Times New Roman" pitchFamily="18" charset="0"/>
              </a:rPr>
              <a:t>HMD</a:t>
            </a:r>
            <a:r>
              <a:rPr lang="en-US" sz="1400" dirty="0">
                <a:cs typeface="B Lotus" pitchFamily="2" charset="-78"/>
              </a:rPr>
              <a:t> </a:t>
            </a:r>
            <a:r>
              <a:rPr lang="fa-IR" sz="1400" dirty="0" smtClean="0">
                <a:cs typeface="B Lotus" pitchFamily="2" charset="-78"/>
              </a:rPr>
              <a:t> </a:t>
            </a:r>
            <a:r>
              <a:rPr lang="ar-SA" sz="1400" dirty="0" smtClean="0">
                <a:cs typeface="B Lotus" pitchFamily="2" charset="-78"/>
              </a:rPr>
              <a:t>توسط </a:t>
            </a:r>
            <a:r>
              <a:rPr lang="ar-SA" sz="1400" dirty="0">
                <a:cs typeface="B Lotus" pitchFamily="2" charset="-78"/>
              </a:rPr>
              <a:t>ایوان ساترلند در سال 1968 به نام شمشیر داموکلس ساخته شد. این هدست فقط اشیاء سه بعدی مجازی را نشان می‌دهد که وقتی کاربر سر خود را می‌چرخاند، دید تغییر می‌کند. مشکل </a:t>
            </a:r>
            <a:r>
              <a:rPr lang="en-US" sz="1400" dirty="0">
                <a:latin typeface="Times New Roman" pitchFamily="18" charset="0"/>
                <a:cs typeface="Times New Roman" pitchFamily="18" charset="0"/>
              </a:rPr>
              <a:t>HMD</a:t>
            </a:r>
            <a:r>
              <a:rPr lang="en-US" sz="1400" dirty="0">
                <a:cs typeface="B Lotus" pitchFamily="2" charset="-78"/>
              </a:rPr>
              <a:t> </a:t>
            </a:r>
            <a:r>
              <a:rPr lang="ar-SA" sz="1400" dirty="0">
                <a:cs typeface="B Lotus" pitchFamily="2" charset="-78"/>
              </a:rPr>
              <a:t>های اولیه این بود که استفاده از آنها سنگین بود و قرار دادن آنها برای مدت طولانی آسان نبود. آنها تمایل داشتند به شدت سیم</a:t>
            </a:r>
            <a:r>
              <a:rPr lang="fa-IR" sz="1400" dirty="0">
                <a:cs typeface="B Lotus" pitchFamily="2" charset="-78"/>
              </a:rPr>
              <a:t>کشی</a:t>
            </a:r>
            <a:r>
              <a:rPr lang="ar-SA" sz="1400" dirty="0">
                <a:cs typeface="B Lotus" pitchFamily="2" charset="-78"/>
              </a:rPr>
              <a:t> و به رایانه متصل شوند. حرکت دادن سر و مسافتی که می‌توان با هدست‌های متصل به رایانه طی کرد، از معایب آنهاست</a:t>
            </a:r>
            <a:r>
              <a:rPr lang="ar-SA" sz="1400" dirty="0" smtClean="0">
                <a:cs typeface="B Lotus" pitchFamily="2" charset="-78"/>
              </a:rPr>
              <a:t>.</a:t>
            </a:r>
            <a:endParaRPr lang="fa-IR" sz="1400" dirty="0" smtClean="0">
              <a:cs typeface="B Lotus" pitchFamily="2" charset="-78"/>
            </a:endParaRPr>
          </a:p>
        </p:txBody>
      </p:sp>
      <p:sp>
        <p:nvSpPr>
          <p:cNvPr id="5" name="Title 4"/>
          <p:cNvSpPr>
            <a:spLocks noGrp="1"/>
          </p:cNvSpPr>
          <p:nvPr>
            <p:ph type="title"/>
          </p:nvPr>
        </p:nvSpPr>
        <p:spPr>
          <a:xfrm>
            <a:off x="4283968" y="1268760"/>
            <a:ext cx="4402832" cy="504056"/>
          </a:xfrm>
        </p:spPr>
        <p:txBody>
          <a:bodyPr>
            <a:normAutofit/>
          </a:bodyPr>
          <a:lstStyle/>
          <a:p>
            <a:pPr algn="just" rtl="1"/>
            <a:r>
              <a:rPr lang="ar-SA" sz="2000" dirty="0">
                <a:effectLst/>
              </a:rPr>
              <a:t>1.2 </a:t>
            </a:r>
            <a:r>
              <a:rPr lang="fa-IR" sz="2000" dirty="0">
                <a:effectLst/>
              </a:rPr>
              <a:t>تاریخچه مختصری از</a:t>
            </a:r>
            <a:r>
              <a:rPr lang="en-US" sz="2000" dirty="0">
                <a:effectLst/>
              </a:rPr>
              <a:t> VR</a:t>
            </a: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18</a:t>
            </a:fld>
            <a:endParaRPr lang="en-US" sz="2000" dirty="0"/>
          </a:p>
        </p:txBody>
      </p:sp>
    </p:spTree>
    <p:extLst>
      <p:ext uri="{BB962C8B-B14F-4D97-AF65-F5344CB8AC3E}">
        <p14:creationId xmlns:p14="http://schemas.microsoft.com/office/powerpoint/2010/main" val="18468687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D06A7E7-55D2-4AAF-9D6C-048C8DE1A245}" type="slidenum">
              <a:rPr lang="en-US" smtClean="0"/>
              <a:pPr/>
              <a:t>19</a:t>
            </a:fld>
            <a:endParaRPr lang="en-US"/>
          </a:p>
        </p:txBody>
      </p:sp>
      <p:sp>
        <p:nvSpPr>
          <p:cNvPr id="4" name="Title 3"/>
          <p:cNvSpPr>
            <a:spLocks noGrp="1"/>
          </p:cNvSpPr>
          <p:nvPr>
            <p:ph type="title"/>
          </p:nvPr>
        </p:nvSpPr>
        <p:spPr/>
        <p:txBody>
          <a:bodyPr/>
          <a:lstStyle/>
          <a:p>
            <a:endParaRPr lang="en-US"/>
          </a:p>
        </p:txBody>
      </p:sp>
      <p:pic>
        <p:nvPicPr>
          <p:cNvPr id="5" name="Content Placeholder 4"/>
          <p:cNvPicPr>
            <a:picLocks noGrp="1"/>
          </p:cNvPicPr>
          <p:nvPr>
            <p:ph idx="1"/>
          </p:nvPr>
        </p:nvPicPr>
        <p:blipFill>
          <a:blip r:embed="rId2"/>
          <a:stretch>
            <a:fillRect/>
          </a:stretch>
        </p:blipFill>
        <p:spPr>
          <a:xfrm>
            <a:off x="827584" y="2348880"/>
            <a:ext cx="7200800" cy="3528392"/>
          </a:xfrm>
          <a:prstGeom prst="rect">
            <a:avLst/>
          </a:prstGeom>
        </p:spPr>
      </p:pic>
    </p:spTree>
    <p:extLst>
      <p:ext uri="{BB962C8B-B14F-4D97-AF65-F5344CB8AC3E}">
        <p14:creationId xmlns:p14="http://schemas.microsoft.com/office/powerpoint/2010/main" val="6112862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D06A7E7-55D2-4AAF-9D6C-048C8DE1A245}" type="slidenum">
              <a:rPr lang="en-US" smtClean="0"/>
              <a:pPr/>
              <a:t>2</a:t>
            </a:fld>
            <a:endParaRPr lang="en-US"/>
          </a:p>
        </p:txBody>
      </p:sp>
      <p:sp>
        <p:nvSpPr>
          <p:cNvPr id="4" name="Title 3"/>
          <p:cNvSpPr>
            <a:spLocks noGrp="1"/>
          </p:cNvSpPr>
          <p:nvPr>
            <p:ph type="title"/>
          </p:nvPr>
        </p:nvSpPr>
        <p:spPr/>
        <p:txBody>
          <a:bodyPr/>
          <a:lstStyle/>
          <a:p>
            <a:endParaRPr lang="en-US"/>
          </a:p>
        </p:txBody>
      </p:sp>
      <p:pic>
        <p:nvPicPr>
          <p:cNvPr id="5" name="Content Placeholder 4" descr="Description: Description: Description: Description: Description: Description: Description: Description: bism2"/>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889232" y="1412776"/>
            <a:ext cx="5563087" cy="4104456"/>
          </a:xfrm>
          <a:prstGeom prst="rect">
            <a:avLst/>
          </a:prstGeom>
          <a:noFill/>
          <a:ln>
            <a:noFill/>
          </a:ln>
        </p:spPr>
      </p:pic>
    </p:spTree>
    <p:extLst>
      <p:ext uri="{BB962C8B-B14F-4D97-AF65-F5344CB8AC3E}">
        <p14:creationId xmlns:p14="http://schemas.microsoft.com/office/powerpoint/2010/main" val="28779889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a:bodyPr>
          <a:lstStyle/>
          <a:p>
            <a:pPr marL="109728" indent="0" algn="just" rtl="1">
              <a:lnSpc>
                <a:spcPct val="150000"/>
              </a:lnSpc>
              <a:buNone/>
            </a:pPr>
            <a:r>
              <a:rPr lang="ar-SA" sz="1400" dirty="0">
                <a:cs typeface="B Lotus" pitchFamily="2" charset="-78"/>
              </a:rPr>
              <a:t>سیستم</a:t>
            </a:r>
            <a:r>
              <a:rPr lang="fa-IR" sz="1400" dirty="0">
                <a:cs typeface="B Lotus" pitchFamily="2" charset="-78"/>
              </a:rPr>
              <a:t>‌</a:t>
            </a:r>
            <a:r>
              <a:rPr lang="ar-SA" sz="1400" dirty="0">
                <a:cs typeface="B Lotus" pitchFamily="2" charset="-78"/>
              </a:rPr>
              <a:t>هایی مانند </a:t>
            </a:r>
            <a:r>
              <a:rPr lang="en-US" sz="1400" dirty="0">
                <a:latin typeface="Times New Roman" pitchFamily="18" charset="0"/>
                <a:cs typeface="Times New Roman" pitchFamily="18" charset="0"/>
              </a:rPr>
              <a:t>Cave Automatic Virtual Environment (CAVE) </a:t>
            </a:r>
            <a:r>
              <a:rPr lang="en-US" sz="1400" dirty="0" smtClean="0">
                <a:latin typeface="Times New Roman" pitchFamily="18" charset="0"/>
                <a:cs typeface="Times New Roman" pitchFamily="18" charset="0"/>
              </a:rPr>
              <a:t> </a:t>
            </a:r>
            <a:r>
              <a:rPr lang="fa-IR" sz="1400" dirty="0" smtClean="0">
                <a:latin typeface="Times New Roman" pitchFamily="18" charset="0"/>
                <a:cs typeface="Times New Roman" pitchFamily="18" charset="0"/>
              </a:rPr>
              <a:t> </a:t>
            </a:r>
            <a:r>
              <a:rPr lang="ar-SA" sz="1400" dirty="0" smtClean="0">
                <a:cs typeface="B Lotus" pitchFamily="2" charset="-78"/>
              </a:rPr>
              <a:t>وجود </a:t>
            </a:r>
            <a:r>
              <a:rPr lang="ar-SA" sz="1400" dirty="0">
                <a:cs typeface="B Lotus" pitchFamily="2" charset="-78"/>
              </a:rPr>
              <a:t>داشتند که در اوایل دهه 1990 محبوب شدند. سیستم </a:t>
            </a:r>
            <a:r>
              <a:rPr lang="en-US" sz="1400" dirty="0">
                <a:latin typeface="Times New Roman" pitchFamily="18" charset="0"/>
                <a:cs typeface="Times New Roman" pitchFamily="18" charset="0"/>
              </a:rPr>
              <a:t>CAVE VR</a:t>
            </a:r>
            <a:r>
              <a:rPr lang="ar-SA" sz="1400" dirty="0">
                <a:latin typeface="Times New Roman" pitchFamily="18" charset="0"/>
                <a:cs typeface="Times New Roman" pitchFamily="18" charset="0"/>
              </a:rPr>
              <a:t> </a:t>
            </a:r>
            <a:r>
              <a:rPr lang="ar-SA" sz="1400" dirty="0">
                <a:cs typeface="B Lotus" pitchFamily="2" charset="-78"/>
              </a:rPr>
              <a:t>مانند اتاقی است که در آن تمام دیوارها، زمین و بالای آن پیش‌بینی شده است تا تجربه‌ای همه جانبه را ارائه دهد. سیستم </a:t>
            </a:r>
            <a:r>
              <a:rPr lang="en-US" sz="1400" dirty="0">
                <a:latin typeface="Times New Roman" pitchFamily="18" charset="0"/>
                <a:cs typeface="Times New Roman" pitchFamily="18" charset="0"/>
              </a:rPr>
              <a:t>CAVE</a:t>
            </a:r>
            <a:r>
              <a:rPr lang="ar-SA" sz="1400" dirty="0">
                <a:cs typeface="B Lotus" pitchFamily="2" charset="-78"/>
              </a:rPr>
              <a:t> همچنین صدای سه بعدی را برای بهبود تجربه همه جانبه فراهم می‌کند. با گذشت زمان، </a:t>
            </a:r>
            <a:r>
              <a:rPr lang="en-US" sz="1400" dirty="0">
                <a:latin typeface="Times New Roman" pitchFamily="18" charset="0"/>
                <a:cs typeface="Times New Roman" pitchFamily="18" charset="0"/>
              </a:rPr>
              <a:t>HMD</a:t>
            </a:r>
            <a:r>
              <a:rPr lang="ar-SA" sz="1400" dirty="0">
                <a:cs typeface="B Lotus" pitchFamily="2" charset="-78"/>
              </a:rPr>
              <a:t> ها فشرده، قدرتمند، کاربر پسند و حمل آسان شده‌اند. در اواخر دهه 2000، </a:t>
            </a:r>
            <a:r>
              <a:rPr lang="en-US" sz="1400" dirty="0">
                <a:latin typeface="Times New Roman" pitchFamily="18" charset="0"/>
                <a:cs typeface="Times New Roman" pitchFamily="18" charset="0"/>
              </a:rPr>
              <a:t>HMD</a:t>
            </a:r>
            <a:r>
              <a:rPr lang="ar-SA" sz="1400" dirty="0">
                <a:cs typeface="B Lotus" pitchFamily="2" charset="-78"/>
              </a:rPr>
              <a:t> هایی وجود داشتند که سیمی بودند اما برای حمل و نقل سبک بودند. آنها سنسورهای جداگانه‌ای داشتند که یک منطقه بازی برای </a:t>
            </a:r>
            <a:r>
              <a:rPr lang="en-US" sz="1400" dirty="0">
                <a:latin typeface="Times New Roman" pitchFamily="18" charset="0"/>
                <a:cs typeface="Times New Roman" pitchFamily="18" charset="0"/>
              </a:rPr>
              <a:t>HMD</a:t>
            </a:r>
            <a:r>
              <a:rPr lang="ar-SA" sz="1400" dirty="0">
                <a:cs typeface="B Lotus" pitchFamily="2" charset="-78"/>
              </a:rPr>
              <a:t> تعریف می کردند. کنترلرهای </a:t>
            </a:r>
            <a:r>
              <a:rPr lang="en-US" sz="1400" dirty="0">
                <a:latin typeface="Times New Roman" pitchFamily="18" charset="0"/>
                <a:cs typeface="Times New Roman" pitchFamily="18" charset="0"/>
              </a:rPr>
              <a:t>HMD</a:t>
            </a:r>
            <a:r>
              <a:rPr lang="ar-SA" sz="1400" dirty="0">
                <a:cs typeface="B Lotus" pitchFamily="2" charset="-78"/>
              </a:rPr>
              <a:t> و دستی باید در محدوده از پیش تعریف شده قرار داشته باشند تا بتوانند توسط سنسورها مورد استفاده و ردیابی قرار گیرند. </a:t>
            </a:r>
            <a:r>
              <a:rPr lang="en-US" sz="1400" dirty="0">
                <a:latin typeface="Times New Roman" pitchFamily="18" charset="0"/>
                <a:cs typeface="Times New Roman" pitchFamily="18" charset="0"/>
              </a:rPr>
              <a:t>HTC Vive Pro  </a:t>
            </a:r>
            <a:r>
              <a:rPr lang="ar-SA" sz="1400" dirty="0">
                <a:cs typeface="B Lotus" pitchFamily="2" charset="-78"/>
              </a:rPr>
              <a:t>نمونه‌ای از آن </a:t>
            </a:r>
            <a:r>
              <a:rPr lang="ar-SA" sz="1400" dirty="0" smtClean="0">
                <a:cs typeface="B Lotus" pitchFamily="2" charset="-78"/>
              </a:rPr>
              <a:t>است</a:t>
            </a:r>
            <a:r>
              <a:rPr lang="ar-SA" sz="1400" dirty="0">
                <a:cs typeface="B Lotus" pitchFamily="2" charset="-78"/>
              </a:rPr>
              <a:t>. از سنسورهایی برای ردیابی </a:t>
            </a:r>
            <a:r>
              <a:rPr lang="en-US" sz="1400" dirty="0">
                <a:latin typeface="Times New Roman" pitchFamily="18" charset="0"/>
                <a:cs typeface="Times New Roman" pitchFamily="18" charset="0"/>
              </a:rPr>
              <a:t>HMD</a:t>
            </a:r>
            <a:r>
              <a:rPr lang="ar-SA" sz="1400" dirty="0">
                <a:cs typeface="B Lotus" pitchFamily="2" charset="-78"/>
              </a:rPr>
              <a:t> و کنترلرها استفاده کرد. اکنون </a:t>
            </a:r>
            <a:r>
              <a:rPr lang="en-US" sz="1400" dirty="0">
                <a:latin typeface="Times New Roman" pitchFamily="18" charset="0"/>
                <a:cs typeface="Times New Roman" pitchFamily="18" charset="0"/>
              </a:rPr>
              <a:t>HMD‌</a:t>
            </a:r>
            <a:r>
              <a:rPr lang="ar-SA" sz="1400" dirty="0">
                <a:cs typeface="B Lotus" pitchFamily="2" charset="-78"/>
              </a:rPr>
              <a:t>هایی داریم که بی‌سیم هستند و دارای حسگرهای ردیابی روی هدست هستند که امکان ردیابی منطقه بازی تعریف‌شده توسط کاربر، کنترل‌کننده‌های ردیابی، ردیابی سایر اشیاء را که می‌توان در برنامه </a:t>
            </a:r>
            <a:r>
              <a:rPr lang="en-US" sz="1400" dirty="0">
                <a:latin typeface="Times New Roman" pitchFamily="18" charset="0"/>
                <a:cs typeface="Times New Roman" pitchFamily="18" charset="0"/>
              </a:rPr>
              <a:t>VR</a:t>
            </a:r>
            <a:r>
              <a:rPr lang="ar-SA" sz="1400" dirty="0">
                <a:cs typeface="B Lotus" pitchFamily="2" charset="-78"/>
              </a:rPr>
              <a:t> نیز استفاده کرد را امکان‌پذیر می‌سازد. </a:t>
            </a:r>
            <a:r>
              <a:rPr lang="en-US" sz="1400" dirty="0">
                <a:latin typeface="Times New Roman" pitchFamily="18" charset="0"/>
                <a:cs typeface="Times New Roman" pitchFamily="18" charset="0"/>
              </a:rPr>
              <a:t>Oculus Rift S  </a:t>
            </a:r>
            <a:r>
              <a:rPr lang="ar-SA" sz="1400" dirty="0">
                <a:cs typeface="B Lotus" pitchFamily="2" charset="-78"/>
              </a:rPr>
              <a:t>نمونه‌ای از </a:t>
            </a:r>
            <a:r>
              <a:rPr lang="en-US" sz="1400" dirty="0">
                <a:latin typeface="Times New Roman" pitchFamily="18" charset="0"/>
                <a:cs typeface="Times New Roman" pitchFamily="18" charset="0"/>
              </a:rPr>
              <a:t>HMD</a:t>
            </a:r>
            <a:r>
              <a:rPr lang="en-US" sz="1400" dirty="0">
                <a:cs typeface="B Lotus" pitchFamily="2" charset="-78"/>
              </a:rPr>
              <a:t> </a:t>
            </a:r>
            <a:r>
              <a:rPr lang="ar-SA" sz="1400" dirty="0">
                <a:cs typeface="B Lotus" pitchFamily="2" charset="-78"/>
              </a:rPr>
              <a:t>است که در آن سنسورهای داخلی تعبیه شده‌اند، اما جانشین آن </a:t>
            </a:r>
            <a:r>
              <a:rPr lang="en-US" sz="1400" dirty="0">
                <a:latin typeface="Times New Roman" pitchFamily="18" charset="0"/>
                <a:cs typeface="Times New Roman" pitchFamily="18" charset="0"/>
              </a:rPr>
              <a:t>Oculus Quest</a:t>
            </a:r>
            <a:r>
              <a:rPr lang="ar-SA" sz="1400" dirty="0">
                <a:latin typeface="Times New Roman" pitchFamily="18" charset="0"/>
                <a:cs typeface="Times New Roman" pitchFamily="18" charset="0"/>
              </a:rPr>
              <a:t> </a:t>
            </a:r>
            <a:r>
              <a:rPr lang="ar-SA" sz="1400" dirty="0">
                <a:cs typeface="B Lotus" pitchFamily="2" charset="-78"/>
              </a:rPr>
              <a:t>(در شکل 2.4) هم بی‌سیم است و هم سنسورهای داخلی روی آن تعبیه شده است.</a:t>
            </a:r>
            <a:endParaRPr lang="fa-IR" sz="1400" dirty="0" smtClean="0">
              <a:cs typeface="B Lotus" pitchFamily="2" charset="-78"/>
            </a:endParaRPr>
          </a:p>
        </p:txBody>
      </p:sp>
      <p:sp>
        <p:nvSpPr>
          <p:cNvPr id="5" name="Title 4"/>
          <p:cNvSpPr>
            <a:spLocks noGrp="1"/>
          </p:cNvSpPr>
          <p:nvPr>
            <p:ph type="title"/>
          </p:nvPr>
        </p:nvSpPr>
        <p:spPr>
          <a:xfrm>
            <a:off x="4283968" y="1268760"/>
            <a:ext cx="4402832" cy="504056"/>
          </a:xfrm>
        </p:spPr>
        <p:txBody>
          <a:bodyPr>
            <a:normAutofit/>
          </a:bodyPr>
          <a:lstStyle/>
          <a:p>
            <a:pPr algn="just" rtl="1"/>
            <a:r>
              <a:rPr lang="ar-SA" sz="2000" dirty="0">
                <a:effectLst/>
              </a:rPr>
              <a:t>1.2 </a:t>
            </a:r>
            <a:r>
              <a:rPr lang="fa-IR" sz="2000" dirty="0">
                <a:effectLst/>
              </a:rPr>
              <a:t>تاریخچه مختصری از</a:t>
            </a:r>
            <a:r>
              <a:rPr lang="en-US" sz="2000" dirty="0">
                <a:effectLst/>
              </a:rPr>
              <a:t> VR</a:t>
            </a: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20</a:t>
            </a:fld>
            <a:endParaRPr lang="en-US" sz="2000" dirty="0"/>
          </a:p>
        </p:txBody>
      </p:sp>
    </p:spTree>
    <p:extLst>
      <p:ext uri="{BB962C8B-B14F-4D97-AF65-F5344CB8AC3E}">
        <p14:creationId xmlns:p14="http://schemas.microsoft.com/office/powerpoint/2010/main" val="13764882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D06A7E7-55D2-4AAF-9D6C-048C8DE1A245}" type="slidenum">
              <a:rPr lang="en-US" smtClean="0"/>
              <a:pPr/>
              <a:t>21</a:t>
            </a:fld>
            <a:endParaRPr lang="en-US"/>
          </a:p>
        </p:txBody>
      </p:sp>
      <p:sp>
        <p:nvSpPr>
          <p:cNvPr id="4" name="Title 3"/>
          <p:cNvSpPr>
            <a:spLocks noGrp="1"/>
          </p:cNvSpPr>
          <p:nvPr>
            <p:ph type="title"/>
          </p:nvPr>
        </p:nvSpPr>
        <p:spPr/>
        <p:txBody>
          <a:bodyPr/>
          <a:lstStyle/>
          <a:p>
            <a:endParaRPr lang="en-US"/>
          </a:p>
        </p:txBody>
      </p:sp>
      <p:pic>
        <p:nvPicPr>
          <p:cNvPr id="5" name="Content Placeholder 4"/>
          <p:cNvPicPr>
            <a:picLocks noGrp="1"/>
          </p:cNvPicPr>
          <p:nvPr>
            <p:ph idx="1"/>
          </p:nvPr>
        </p:nvPicPr>
        <p:blipFill>
          <a:blip r:embed="rId2"/>
          <a:stretch>
            <a:fillRect/>
          </a:stretch>
        </p:blipFill>
        <p:spPr>
          <a:xfrm>
            <a:off x="1619672" y="2785269"/>
            <a:ext cx="5904656" cy="2857500"/>
          </a:xfrm>
          <a:prstGeom prst="rect">
            <a:avLst/>
          </a:prstGeom>
        </p:spPr>
      </p:pic>
    </p:spTree>
    <p:extLst>
      <p:ext uri="{BB962C8B-B14F-4D97-AF65-F5344CB8AC3E}">
        <p14:creationId xmlns:p14="http://schemas.microsoft.com/office/powerpoint/2010/main" val="1006040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CD06A7E7-55D2-4AAF-9D6C-048C8DE1A245}" type="slidenum">
              <a:rPr lang="en-US" smtClean="0"/>
              <a:pPr/>
              <a:t>22</a:t>
            </a:fld>
            <a:endParaRPr lang="en-US"/>
          </a:p>
        </p:txBody>
      </p:sp>
      <p:sp>
        <p:nvSpPr>
          <p:cNvPr id="4" name="Title 3"/>
          <p:cNvSpPr>
            <a:spLocks noGrp="1"/>
          </p:cNvSpPr>
          <p:nvPr>
            <p:ph type="title"/>
          </p:nvPr>
        </p:nvSpPr>
        <p:spPr/>
        <p:txBody>
          <a:bodyPr/>
          <a:lstStyle/>
          <a:p>
            <a:endParaRPr lang="en-US"/>
          </a:p>
        </p:txBody>
      </p:sp>
      <p:pic>
        <p:nvPicPr>
          <p:cNvPr id="5" name="Picture 4"/>
          <p:cNvPicPr/>
          <p:nvPr/>
        </p:nvPicPr>
        <p:blipFill>
          <a:blip r:embed="rId2"/>
          <a:stretch>
            <a:fillRect/>
          </a:stretch>
        </p:blipFill>
        <p:spPr>
          <a:xfrm>
            <a:off x="1202332" y="1844824"/>
            <a:ext cx="6466012" cy="4154329"/>
          </a:xfrm>
          <a:prstGeom prst="rect">
            <a:avLst/>
          </a:prstGeom>
        </p:spPr>
      </p:pic>
    </p:spTree>
    <p:extLst>
      <p:ext uri="{BB962C8B-B14F-4D97-AF65-F5344CB8AC3E}">
        <p14:creationId xmlns:p14="http://schemas.microsoft.com/office/powerpoint/2010/main" val="151286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fontScale="92500"/>
          </a:bodyPr>
          <a:lstStyle/>
          <a:p>
            <a:pPr marL="109728" indent="0" algn="just" rtl="1">
              <a:lnSpc>
                <a:spcPct val="150000"/>
              </a:lnSpc>
              <a:buNone/>
            </a:pPr>
            <a:r>
              <a:rPr lang="ar-SA" sz="1400" dirty="0">
                <a:cs typeface="B Lotus" pitchFamily="2" charset="-78"/>
              </a:rPr>
              <a:t> اگرچه تجربه‌های تعاملی و همه جانبه با تصاویر 360 درجه، ویدیو و واقعیت مجازی آغاز شد، فناوری‌های جدید دیگری نیز در دو دهه اخیر وارد عمل شده‌اند. برخی از آنها واقعیت افزوده (</a:t>
            </a:r>
            <a:r>
              <a:rPr lang="en-US" sz="1400" dirty="0">
                <a:latin typeface="Times New Roman" pitchFamily="18" charset="0"/>
                <a:cs typeface="Times New Roman" pitchFamily="18" charset="0"/>
              </a:rPr>
              <a:t>AR</a:t>
            </a:r>
            <a:r>
              <a:rPr lang="ar-SA" sz="1400" dirty="0">
                <a:cs typeface="B Lotus" pitchFamily="2" charset="-78"/>
              </a:rPr>
              <a:t>)، واقعیت ترکیبی (</a:t>
            </a:r>
            <a:r>
              <a:rPr lang="en-US" sz="1400" dirty="0">
                <a:latin typeface="Times New Roman" pitchFamily="18" charset="0"/>
                <a:cs typeface="Times New Roman" pitchFamily="18" charset="0"/>
              </a:rPr>
              <a:t>MR</a:t>
            </a:r>
            <a:r>
              <a:rPr lang="ar-SA" sz="1400" dirty="0">
                <a:cs typeface="B Lotus" pitchFamily="2" charset="-78"/>
              </a:rPr>
              <a:t>) و واقعیت کاهش یافته (</a:t>
            </a:r>
            <a:r>
              <a:rPr lang="en-US" sz="1400" dirty="0">
                <a:latin typeface="Times New Roman" pitchFamily="18" charset="0"/>
                <a:cs typeface="Times New Roman" pitchFamily="18" charset="0"/>
              </a:rPr>
              <a:t>DR</a:t>
            </a:r>
            <a:r>
              <a:rPr lang="ar-SA" sz="1400" dirty="0">
                <a:cs typeface="B Lotus" pitchFamily="2" charset="-78"/>
              </a:rPr>
              <a:t>) هستند</a:t>
            </a:r>
            <a:r>
              <a:rPr lang="ar-SA" sz="1400" dirty="0" smtClean="0">
                <a:cs typeface="B Lotus" pitchFamily="2" charset="-78"/>
              </a:rPr>
              <a:t>.</a:t>
            </a:r>
            <a:endParaRPr lang="fa-IR" sz="1400" dirty="0" smtClean="0">
              <a:cs typeface="B Lotus" pitchFamily="2" charset="-78"/>
            </a:endParaRPr>
          </a:p>
          <a:p>
            <a:pPr marL="109728" indent="0" algn="just" rtl="1">
              <a:lnSpc>
                <a:spcPct val="150000"/>
              </a:lnSpc>
              <a:buNone/>
            </a:pPr>
            <a:r>
              <a:rPr lang="ar-SA" sz="1400" dirty="0">
                <a:latin typeface="Times New Roman" pitchFamily="18" charset="0"/>
                <a:cs typeface="B Lotus" pitchFamily="2" charset="-78"/>
              </a:rPr>
              <a:t> در حالی که </a:t>
            </a:r>
            <a:r>
              <a:rPr lang="en-US" sz="1400" dirty="0">
                <a:latin typeface="Times New Roman" pitchFamily="18" charset="0"/>
                <a:cs typeface="Times New Roman" pitchFamily="18" charset="0"/>
              </a:rPr>
              <a:t>VR</a:t>
            </a:r>
            <a:r>
              <a:rPr lang="en-US" sz="1400" dirty="0">
                <a:latin typeface="Times New Roman" pitchFamily="18" charset="0"/>
                <a:cs typeface="B Lotus" pitchFamily="2" charset="-78"/>
              </a:rPr>
              <a:t> </a:t>
            </a:r>
            <a:r>
              <a:rPr lang="ar-SA" sz="1400" dirty="0">
                <a:latin typeface="Times New Roman" pitchFamily="18" charset="0"/>
                <a:cs typeface="B Lotus" pitchFamily="2" charset="-78"/>
              </a:rPr>
              <a:t>یک تجربه همه جانبه کامل است که به کاربر اجازه نمی‌دهد دنیای واقعی را ببیند، </a:t>
            </a:r>
            <a:r>
              <a:rPr lang="en-US" sz="1400" dirty="0">
                <a:latin typeface="Times New Roman" pitchFamily="18" charset="0"/>
                <a:cs typeface="Times New Roman" pitchFamily="18" charset="0"/>
              </a:rPr>
              <a:t>AR</a:t>
            </a:r>
            <a:r>
              <a:rPr lang="ar-SA" sz="1400" dirty="0">
                <a:latin typeface="Times New Roman" pitchFamily="18" charset="0"/>
                <a:cs typeface="B Lotus" pitchFamily="2" charset="-78"/>
              </a:rPr>
              <a:t> اجازه می‌دهد تا اشیاء مجازی را در دنیای واقعی روی هم قرار دهند. در واقعیت افزوده، کاربر عینکی می‌گذارد که از </a:t>
            </a:r>
            <a:r>
              <a:rPr lang="en-US" sz="1400" dirty="0">
                <a:latin typeface="Times New Roman" pitchFamily="18" charset="0"/>
                <a:cs typeface="B Lotus" pitchFamily="2" charset="-78"/>
              </a:rPr>
              <a:t>AR</a:t>
            </a:r>
            <a:r>
              <a:rPr lang="ar-SA" sz="1400" dirty="0">
                <a:latin typeface="Times New Roman" pitchFamily="18" charset="0"/>
                <a:cs typeface="B Lotus" pitchFamily="2" charset="-78"/>
              </a:rPr>
              <a:t> پشتیبانی می‌کند و یک تجربه مجازی فراگیر را تجربه می‌کند که بر روی اشیاء دنیای واقعی قرار می‌گیرد. مزیت اصلی </a:t>
            </a:r>
            <a:r>
              <a:rPr lang="en-US" sz="1400" dirty="0">
                <a:latin typeface="Times New Roman" pitchFamily="18" charset="0"/>
                <a:cs typeface="B Lotus" pitchFamily="2" charset="-78"/>
              </a:rPr>
              <a:t>AR</a:t>
            </a:r>
            <a:r>
              <a:rPr lang="ar-SA" sz="1400" dirty="0">
                <a:latin typeface="Times New Roman" pitchFamily="18" charset="0"/>
                <a:cs typeface="B Lotus" pitchFamily="2" charset="-78"/>
              </a:rPr>
              <a:t> این است که دنیای واقعی را از دید کاربر مسدود نمی‌کند. </a:t>
            </a:r>
            <a:r>
              <a:rPr lang="en-US" sz="1400" dirty="0">
                <a:latin typeface="Times New Roman" pitchFamily="18" charset="0"/>
                <a:cs typeface="B Lotus" pitchFamily="2" charset="-78"/>
              </a:rPr>
              <a:t>AR </a:t>
            </a:r>
            <a:r>
              <a:rPr lang="ar-SA" sz="1400" dirty="0">
                <a:latin typeface="Times New Roman" pitchFamily="18" charset="0"/>
                <a:cs typeface="B Lotus" pitchFamily="2" charset="-78"/>
              </a:rPr>
              <a:t> یک تجربه موازی از دنیای واقعی و دنیای مجازی است. </a:t>
            </a:r>
            <a:r>
              <a:rPr lang="en-US" sz="1400" dirty="0" smtClean="0">
                <a:latin typeface="Times New Roman" pitchFamily="18" charset="0"/>
                <a:cs typeface="B Lotus" pitchFamily="2" charset="-78"/>
              </a:rPr>
              <a:t>AR</a:t>
            </a:r>
            <a:r>
              <a:rPr lang="fa-IR" sz="1400" dirty="0" smtClean="0">
                <a:latin typeface="Times New Roman" pitchFamily="18" charset="0"/>
                <a:cs typeface="B Lotus" pitchFamily="2" charset="-78"/>
              </a:rPr>
              <a:t> </a:t>
            </a:r>
            <a:r>
              <a:rPr lang="ar-SA" sz="1400" dirty="0" smtClean="0">
                <a:latin typeface="Times New Roman" pitchFamily="18" charset="0"/>
                <a:cs typeface="B Lotus" pitchFamily="2" charset="-78"/>
              </a:rPr>
              <a:t>در </a:t>
            </a:r>
            <a:r>
              <a:rPr lang="ar-SA" sz="1400" dirty="0">
                <a:latin typeface="Times New Roman" pitchFamily="18" charset="0"/>
                <a:cs typeface="B Lotus" pitchFamily="2" charset="-78"/>
              </a:rPr>
              <a:t>طراحی و مدل‌سازی، آموزش کلاس درس و گردشگری نیز استفاده می‌شود. </a:t>
            </a:r>
            <a:r>
              <a:rPr lang="en-US" sz="1400" dirty="0" smtClean="0">
                <a:latin typeface="Times New Roman" pitchFamily="18" charset="0"/>
                <a:cs typeface="B Lotus" pitchFamily="2" charset="-78"/>
              </a:rPr>
              <a:t>AR</a:t>
            </a:r>
            <a:r>
              <a:rPr lang="fa-IR" sz="1400" dirty="0" smtClean="0">
                <a:latin typeface="Times New Roman" pitchFamily="18" charset="0"/>
                <a:cs typeface="B Lotus" pitchFamily="2" charset="-78"/>
              </a:rPr>
              <a:t> </a:t>
            </a:r>
            <a:r>
              <a:rPr lang="ar-SA" sz="1400" dirty="0" smtClean="0">
                <a:latin typeface="Times New Roman" pitchFamily="18" charset="0"/>
                <a:cs typeface="B Lotus" pitchFamily="2" charset="-78"/>
              </a:rPr>
              <a:t>امکان </a:t>
            </a:r>
            <a:r>
              <a:rPr lang="ar-SA" sz="1400" dirty="0">
                <a:latin typeface="Times New Roman" pitchFamily="18" charset="0"/>
                <a:cs typeface="B Lotus" pitchFamily="2" charset="-78"/>
              </a:rPr>
              <a:t>تجربه همه جانبه مبتنی بر زمینه را فراهم می‌کند. در یک تحقیق، </a:t>
            </a:r>
            <a:r>
              <a:rPr lang="en-US" sz="1400" dirty="0">
                <a:latin typeface="Times New Roman" pitchFamily="18" charset="0"/>
                <a:cs typeface="B Lotus" pitchFamily="2" charset="-78"/>
              </a:rPr>
              <a:t>AR</a:t>
            </a:r>
            <a:r>
              <a:rPr lang="ar-SA" sz="1400" dirty="0">
                <a:latin typeface="Times New Roman" pitchFamily="18" charset="0"/>
                <a:cs typeface="B Lotus" pitchFamily="2" charset="-78"/>
              </a:rPr>
              <a:t> برای ارائه دستورالعمل‌ها در زمان واقعی درست در میدان دید کاربر استفاده می‌شود که به کاربران اجازه می‌دهد دستورالعمل‌ها را در زمینه واقعی در یک محیط بیمارستانی سرگرم‌کننده تجربه </a:t>
            </a:r>
            <a:r>
              <a:rPr lang="ar-SA" sz="1400" dirty="0" smtClean="0">
                <a:latin typeface="Times New Roman" pitchFamily="18" charset="0"/>
                <a:cs typeface="B Lotus" pitchFamily="2" charset="-78"/>
              </a:rPr>
              <a:t>کنند</a:t>
            </a:r>
            <a:r>
              <a:rPr lang="en-US" sz="1200" dirty="0" smtClean="0">
                <a:latin typeface="Times New Roman" pitchFamily="18" charset="0"/>
                <a:cs typeface="B Lotus" pitchFamily="2" charset="-78"/>
              </a:rPr>
              <a:t>[41]</a:t>
            </a:r>
            <a:r>
              <a:rPr lang="ar-SA" sz="1400" dirty="0" smtClean="0">
                <a:latin typeface="Times New Roman" pitchFamily="18" charset="0"/>
                <a:cs typeface="B Lotus" pitchFamily="2" charset="-78"/>
              </a:rPr>
              <a:t>.</a:t>
            </a:r>
            <a:endParaRPr lang="fa-IR" sz="1400" dirty="0" smtClean="0">
              <a:latin typeface="Times New Roman" pitchFamily="18" charset="0"/>
              <a:cs typeface="B Lotus" pitchFamily="2" charset="-78"/>
            </a:endParaRPr>
          </a:p>
          <a:p>
            <a:pPr marL="109728" indent="0" algn="just" rtl="1">
              <a:lnSpc>
                <a:spcPct val="150000"/>
              </a:lnSpc>
              <a:buNone/>
            </a:pPr>
            <a:r>
              <a:rPr lang="ar-SA" sz="1400" dirty="0">
                <a:cs typeface="B Lotus" pitchFamily="2" charset="-78"/>
              </a:rPr>
              <a:t> واقعیت ترکیبی (</a:t>
            </a:r>
            <a:r>
              <a:rPr lang="en-US" sz="1400" dirty="0">
                <a:latin typeface="Times New Roman" pitchFamily="18" charset="0"/>
                <a:cs typeface="Times New Roman" pitchFamily="18" charset="0"/>
              </a:rPr>
              <a:t>MR</a:t>
            </a:r>
            <a:r>
              <a:rPr lang="ar-SA" sz="1400" dirty="0">
                <a:cs typeface="B Lotus" pitchFamily="2" charset="-78"/>
              </a:rPr>
              <a:t>) یک نام جمعی است که برای یک تجربه واقعیت ترکیبی استفاده می‌شود. این می‌تواند ترکیبی از </a:t>
            </a:r>
            <a:r>
              <a:rPr lang="en-US" sz="1400" dirty="0">
                <a:latin typeface="Times New Roman" pitchFamily="18" charset="0"/>
                <a:cs typeface="Times New Roman" pitchFamily="18" charset="0"/>
              </a:rPr>
              <a:t>VR</a:t>
            </a:r>
            <a:r>
              <a:rPr lang="en-US" sz="1400" dirty="0">
                <a:cs typeface="B Lotus" pitchFamily="2" charset="-78"/>
              </a:rPr>
              <a:t> </a:t>
            </a:r>
            <a:r>
              <a:rPr lang="ar-SA" sz="1400" dirty="0">
                <a:cs typeface="B Lotus" pitchFamily="2" charset="-78"/>
              </a:rPr>
              <a:t>و </a:t>
            </a:r>
            <a:r>
              <a:rPr lang="en-US" sz="1400" dirty="0">
                <a:latin typeface="Times New Roman" pitchFamily="18" charset="0"/>
                <a:cs typeface="Times New Roman" pitchFamily="18" charset="0"/>
              </a:rPr>
              <a:t>AR</a:t>
            </a:r>
            <a:r>
              <a:rPr lang="en-US" sz="1400" dirty="0">
                <a:cs typeface="B Lotus" pitchFamily="2" charset="-78"/>
              </a:rPr>
              <a:t> </a:t>
            </a:r>
            <a:r>
              <a:rPr lang="fa-IR" sz="1400" dirty="0" smtClean="0">
                <a:cs typeface="B Lotus" pitchFamily="2" charset="-78"/>
              </a:rPr>
              <a:t> </a:t>
            </a:r>
            <a:r>
              <a:rPr lang="ar-SA" sz="1400" dirty="0" smtClean="0">
                <a:cs typeface="B Lotus" pitchFamily="2" charset="-78"/>
              </a:rPr>
              <a:t>یا </a:t>
            </a:r>
            <a:r>
              <a:rPr lang="ar-SA" sz="1400" dirty="0">
                <a:cs typeface="B Lotus" pitchFamily="2" charset="-78"/>
              </a:rPr>
              <a:t>هر فناوری واقعیت توسعه یافته دیگری باشد. واقعیت ترکیبی به عنوان یک پیوستار مجازی توصیف می شود که رابطه بین </a:t>
            </a:r>
            <a:r>
              <a:rPr lang="en-US" sz="1400" dirty="0">
                <a:latin typeface="Times New Roman" pitchFamily="18" charset="0"/>
                <a:cs typeface="Times New Roman" pitchFamily="18" charset="0"/>
              </a:rPr>
              <a:t>AR</a:t>
            </a:r>
            <a:r>
              <a:rPr lang="en-US" sz="1400" dirty="0">
                <a:cs typeface="B Lotus" pitchFamily="2" charset="-78"/>
              </a:rPr>
              <a:t> </a:t>
            </a:r>
            <a:r>
              <a:rPr lang="ar-SA" sz="1400" dirty="0">
                <a:cs typeface="B Lotus" pitchFamily="2" charset="-78"/>
              </a:rPr>
              <a:t>و </a:t>
            </a:r>
            <a:r>
              <a:rPr lang="en-US" sz="1400" dirty="0">
                <a:latin typeface="Times New Roman" pitchFamily="18" charset="0"/>
                <a:cs typeface="Times New Roman" pitchFamily="18" charset="0"/>
              </a:rPr>
              <a:t>VR</a:t>
            </a:r>
            <a:r>
              <a:rPr lang="en-US" sz="1400" dirty="0">
                <a:cs typeface="B Lotus" pitchFamily="2" charset="-78"/>
              </a:rPr>
              <a:t> </a:t>
            </a:r>
            <a:r>
              <a:rPr lang="ar-SA" sz="1400" dirty="0">
                <a:cs typeface="B Lotus" pitchFamily="2" charset="-78"/>
              </a:rPr>
              <a:t>را نشان می </a:t>
            </a:r>
            <a:r>
              <a:rPr lang="ar-SA" sz="1400" dirty="0" smtClean="0">
                <a:cs typeface="B Lotus" pitchFamily="2" charset="-78"/>
              </a:rPr>
              <a:t>دهد</a:t>
            </a:r>
            <a:r>
              <a:rPr lang="en-US" sz="1300" dirty="0" smtClean="0">
                <a:cs typeface="B Lotus" pitchFamily="2" charset="-78"/>
              </a:rPr>
              <a:t>[37]</a:t>
            </a:r>
            <a:r>
              <a:rPr lang="ar-SA" sz="1400" dirty="0" smtClean="0">
                <a:cs typeface="B Lotus" pitchFamily="2" charset="-78"/>
              </a:rPr>
              <a:t>. </a:t>
            </a:r>
            <a:r>
              <a:rPr lang="ar-SA" sz="1400" dirty="0">
                <a:cs typeface="B Lotus" pitchFamily="2" charset="-78"/>
              </a:rPr>
              <a:t>واقعیت کاهش‌یافته (</a:t>
            </a:r>
            <a:r>
              <a:rPr lang="en-US" sz="1400" dirty="0">
                <a:latin typeface="Times New Roman" pitchFamily="18" charset="0"/>
                <a:cs typeface="Times New Roman" pitchFamily="18" charset="0"/>
              </a:rPr>
              <a:t>DR</a:t>
            </a:r>
            <a:r>
              <a:rPr lang="ar-SA" sz="1400" dirty="0">
                <a:cs typeface="B Lotus" pitchFamily="2" charset="-78"/>
              </a:rPr>
              <a:t>) یکی دیگر از تجربه‌های واقعیت توسعه‌یافته است که به زبان ساده برخلاف </a:t>
            </a:r>
            <a:r>
              <a:rPr lang="en-US" sz="1400" dirty="0" smtClean="0">
                <a:latin typeface="Times New Roman" pitchFamily="18" charset="0"/>
                <a:cs typeface="Times New Roman" pitchFamily="18" charset="0"/>
              </a:rPr>
              <a:t>AR</a:t>
            </a:r>
            <a:r>
              <a:rPr lang="fa-IR" sz="1400" dirty="0" smtClean="0">
                <a:latin typeface="Times New Roman" pitchFamily="18" charset="0"/>
                <a:cs typeface="Times New Roman" pitchFamily="18" charset="0"/>
              </a:rPr>
              <a:t> </a:t>
            </a:r>
            <a:r>
              <a:rPr lang="ar-SA" sz="1400" dirty="0" smtClean="0">
                <a:cs typeface="B Lotus" pitchFamily="2" charset="-78"/>
              </a:rPr>
              <a:t>یا </a:t>
            </a:r>
            <a:r>
              <a:rPr lang="en-US" sz="1400" dirty="0" smtClean="0">
                <a:latin typeface="Times New Roman" pitchFamily="18" charset="0"/>
                <a:cs typeface="Times New Roman" pitchFamily="18" charset="0"/>
              </a:rPr>
              <a:t>MR</a:t>
            </a:r>
            <a:r>
              <a:rPr lang="fa-IR" sz="1400" dirty="0" smtClean="0">
                <a:latin typeface="Times New Roman" pitchFamily="18" charset="0"/>
                <a:cs typeface="Times New Roman" pitchFamily="18" charset="0"/>
              </a:rPr>
              <a:t> </a:t>
            </a:r>
            <a:r>
              <a:rPr lang="ar-SA" sz="1400" dirty="0" smtClean="0">
                <a:cs typeface="B Lotus" pitchFamily="2" charset="-78"/>
              </a:rPr>
              <a:t>است</a:t>
            </a:r>
            <a:r>
              <a:rPr lang="ar-SA" sz="1400" dirty="0">
                <a:cs typeface="B Lotus" pitchFamily="2" charset="-78"/>
              </a:rPr>
              <a:t>. در </a:t>
            </a:r>
            <a:r>
              <a:rPr lang="en-US" sz="1400" dirty="0">
                <a:latin typeface="Times New Roman" pitchFamily="18" charset="0"/>
                <a:cs typeface="Times New Roman" pitchFamily="18" charset="0"/>
              </a:rPr>
              <a:t>AR/MR</a:t>
            </a:r>
            <a:r>
              <a:rPr lang="ar-SA" sz="1400" dirty="0">
                <a:cs typeface="B Lotus" pitchFamily="2" charset="-78"/>
              </a:rPr>
              <a:t>، اشیاء مجازی بر روی اشیاء دنیای واقعی سوار می‌شوند، در حالی که در </a:t>
            </a:r>
            <a:r>
              <a:rPr lang="en-US" sz="1400" dirty="0">
                <a:latin typeface="Times New Roman" pitchFamily="18" charset="0"/>
                <a:cs typeface="Times New Roman" pitchFamily="18" charset="0"/>
              </a:rPr>
              <a:t>DR</a:t>
            </a:r>
            <a:r>
              <a:rPr lang="ar-SA" sz="1400" dirty="0">
                <a:cs typeface="B Lotus" pitchFamily="2" charset="-78"/>
              </a:rPr>
              <a:t>، اشیاء دنیای واقعی از واقعیت واقعی پنهان، حذف یا کاهش </a:t>
            </a:r>
            <a:r>
              <a:rPr lang="ar-SA" sz="1400" dirty="0" smtClean="0">
                <a:cs typeface="B Lotus" pitchFamily="2" charset="-78"/>
              </a:rPr>
              <a:t>می‌یابند</a:t>
            </a:r>
            <a:r>
              <a:rPr lang="en-US" sz="1300" dirty="0" smtClean="0">
                <a:cs typeface="B Lotus" pitchFamily="2" charset="-78"/>
              </a:rPr>
              <a:t>[39]</a:t>
            </a:r>
            <a:r>
              <a:rPr lang="ar-SA" sz="1400" dirty="0" smtClean="0">
                <a:cs typeface="B Lotus" pitchFamily="2" charset="-78"/>
              </a:rPr>
              <a:t>.</a:t>
            </a:r>
            <a:endParaRPr lang="fa-IR" sz="1400" dirty="0" smtClean="0">
              <a:latin typeface="Times New Roman" pitchFamily="18" charset="0"/>
              <a:cs typeface="B Lotus" pitchFamily="2" charset="-78"/>
            </a:endParaRPr>
          </a:p>
        </p:txBody>
      </p:sp>
      <p:sp>
        <p:nvSpPr>
          <p:cNvPr id="5" name="Title 4"/>
          <p:cNvSpPr>
            <a:spLocks noGrp="1"/>
          </p:cNvSpPr>
          <p:nvPr>
            <p:ph type="title"/>
          </p:nvPr>
        </p:nvSpPr>
        <p:spPr>
          <a:xfrm>
            <a:off x="4283968" y="1268760"/>
            <a:ext cx="4402832" cy="504056"/>
          </a:xfrm>
        </p:spPr>
        <p:txBody>
          <a:bodyPr>
            <a:normAutofit fontScale="90000"/>
          </a:bodyPr>
          <a:lstStyle/>
          <a:p>
            <a:pPr algn="just" rtl="1"/>
            <a:r>
              <a:rPr lang="ar-SA" sz="2000" dirty="0">
                <a:effectLst/>
              </a:rPr>
              <a:t>1.1.2 سایر </a:t>
            </a:r>
            <a:r>
              <a:rPr lang="ar-SA" sz="2000" dirty="0" smtClean="0">
                <a:effectLst/>
              </a:rPr>
              <a:t>فناوری</a:t>
            </a:r>
            <a:r>
              <a:rPr lang="fa-IR" sz="2000" dirty="0" smtClean="0">
                <a:effectLst/>
              </a:rPr>
              <a:t>‌</a:t>
            </a:r>
            <a:r>
              <a:rPr lang="ar-SA" sz="2000" dirty="0" smtClean="0">
                <a:effectLst/>
              </a:rPr>
              <a:t>های </a:t>
            </a:r>
            <a:r>
              <a:rPr lang="ar-SA" sz="2000" dirty="0">
                <a:effectLst/>
              </a:rPr>
              <a:t>واقعیت توسعه یافته (</a:t>
            </a:r>
            <a:r>
              <a:rPr lang="en-US" sz="2000" dirty="0">
                <a:effectLst/>
              </a:rPr>
              <a:t>XR</a:t>
            </a:r>
            <a:r>
              <a:rPr lang="ar-SA" sz="2000" dirty="0">
                <a:effectLst/>
              </a:rPr>
              <a:t>).</a:t>
            </a:r>
            <a:endParaRPr lang="en-US" sz="2000" dirty="0">
              <a:effectLst/>
            </a:endParaRP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23</a:t>
            </a:fld>
            <a:endParaRPr lang="en-US" sz="2000" dirty="0"/>
          </a:p>
        </p:txBody>
      </p:sp>
    </p:spTree>
    <p:extLst>
      <p:ext uri="{BB962C8B-B14F-4D97-AF65-F5344CB8AC3E}">
        <p14:creationId xmlns:p14="http://schemas.microsoft.com/office/powerpoint/2010/main" val="3936688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772816"/>
            <a:ext cx="8147248" cy="4320480"/>
          </a:xfrm>
        </p:spPr>
        <p:txBody>
          <a:bodyPr>
            <a:normAutofit fontScale="85000" lnSpcReduction="20000"/>
          </a:bodyPr>
          <a:lstStyle/>
          <a:p>
            <a:pPr marL="109728" indent="0" algn="just" rtl="1">
              <a:lnSpc>
                <a:spcPct val="150000"/>
              </a:lnSpc>
              <a:buNone/>
            </a:pPr>
            <a:r>
              <a:rPr lang="ar-SA" sz="1400" dirty="0">
                <a:latin typeface="Times New Roman" pitchFamily="18" charset="0"/>
                <a:cs typeface="B Lotus" pitchFamily="2" charset="-78"/>
              </a:rPr>
              <a:t> سه توهم وجود دارد که </a:t>
            </a:r>
            <a:r>
              <a:rPr lang="en-US" sz="1400" dirty="0">
                <a:latin typeface="Times New Roman" pitchFamily="18" charset="0"/>
                <a:cs typeface="B Lotus" pitchFamily="2" charset="-78"/>
              </a:rPr>
              <a:t>VR </a:t>
            </a:r>
            <a:r>
              <a:rPr lang="ar-SA" sz="1400" dirty="0">
                <a:latin typeface="Times New Roman" pitchFamily="18" charset="0"/>
                <a:cs typeface="B Lotus" pitchFamily="2" charset="-78"/>
              </a:rPr>
              <a:t>باید به آنها دست یابد تا به عنوان یک </a:t>
            </a:r>
            <a:r>
              <a:rPr lang="en-US" sz="1400" dirty="0">
                <a:latin typeface="Times New Roman" pitchFamily="18" charset="0"/>
                <a:cs typeface="B Lotus" pitchFamily="2" charset="-78"/>
              </a:rPr>
              <a:t>application</a:t>
            </a:r>
            <a:r>
              <a:rPr lang="ar-SA" sz="1400" dirty="0">
                <a:latin typeface="Times New Roman" pitchFamily="18" charset="0"/>
                <a:cs typeface="B Lotus" pitchFamily="2" charset="-78"/>
              </a:rPr>
              <a:t> (کاربرد) </a:t>
            </a:r>
            <a:r>
              <a:rPr lang="en-US" sz="1400" dirty="0">
                <a:latin typeface="Times New Roman" pitchFamily="18" charset="0"/>
                <a:cs typeface="B Lotus" pitchFamily="2" charset="-78"/>
              </a:rPr>
              <a:t>VR </a:t>
            </a:r>
            <a:r>
              <a:rPr lang="ar-SA" sz="1400" dirty="0">
                <a:latin typeface="Times New Roman" pitchFamily="18" charset="0"/>
                <a:cs typeface="B Lotus" pitchFamily="2" charset="-78"/>
              </a:rPr>
              <a:t>بهتر در نظر گرفته شود: توهم مکان، توهم معقولیت و توهم </a:t>
            </a:r>
            <a:r>
              <a:rPr lang="ar-SA" sz="1400" dirty="0" smtClean="0">
                <a:latin typeface="Times New Roman" pitchFamily="18" charset="0"/>
                <a:cs typeface="B Lotus" pitchFamily="2" charset="-78"/>
              </a:rPr>
              <a:t>تجسم</a:t>
            </a:r>
            <a:r>
              <a:rPr lang="en-US" sz="1200" dirty="0" smtClean="0">
                <a:latin typeface="Times New Roman" pitchFamily="18" charset="0"/>
                <a:cs typeface="B Lotus" pitchFamily="2" charset="-78"/>
              </a:rPr>
              <a:t>[47]</a:t>
            </a:r>
            <a:r>
              <a:rPr lang="ar-SA" sz="1400" dirty="0" smtClean="0">
                <a:latin typeface="Times New Roman" pitchFamily="18" charset="0"/>
                <a:cs typeface="B Lotus" pitchFamily="2" charset="-78"/>
              </a:rPr>
              <a:t> </a:t>
            </a:r>
            <a:r>
              <a:rPr lang="en-US" sz="1400" dirty="0" smtClean="0">
                <a:latin typeface="Times New Roman" pitchFamily="18" charset="0"/>
                <a:cs typeface="B Lotus" pitchFamily="2" charset="-78"/>
              </a:rPr>
              <a:t>.</a:t>
            </a:r>
            <a:endParaRPr lang="fa-IR" sz="1400" dirty="0" smtClean="0">
              <a:latin typeface="Times New Roman" pitchFamily="18" charset="0"/>
              <a:cs typeface="B Lotus" pitchFamily="2" charset="-78"/>
            </a:endParaRPr>
          </a:p>
          <a:p>
            <a:pPr marL="109728" indent="0" algn="just" rtl="1">
              <a:lnSpc>
                <a:spcPct val="150000"/>
              </a:lnSpc>
              <a:buNone/>
            </a:pPr>
            <a:endParaRPr lang="fa-IR" sz="900" dirty="0" smtClean="0">
              <a:latin typeface="Times New Roman" pitchFamily="18" charset="0"/>
              <a:cs typeface="B Lotus" pitchFamily="2" charset="-78"/>
            </a:endParaRPr>
          </a:p>
          <a:p>
            <a:pPr marL="109728" indent="0" algn="just" rtl="1">
              <a:buNone/>
            </a:pPr>
            <a:r>
              <a:rPr lang="ar-SA" sz="1400" b="1" dirty="0">
                <a:latin typeface="Times New Roman" pitchFamily="18" charset="0"/>
                <a:cs typeface="B Lotus" pitchFamily="2" charset="-78"/>
              </a:rPr>
              <a:t>توهم مکان (</a:t>
            </a:r>
            <a:r>
              <a:rPr lang="en-US" sz="1400" b="1" dirty="0">
                <a:latin typeface="Times New Roman" pitchFamily="18" charset="0"/>
                <a:cs typeface="B Lotus" pitchFamily="2" charset="-78"/>
              </a:rPr>
              <a:t>Place Illusion </a:t>
            </a:r>
            <a:r>
              <a:rPr lang="ar-SA" sz="1400" b="1" dirty="0">
                <a:latin typeface="Times New Roman" pitchFamily="18" charset="0"/>
                <a:cs typeface="B Lotus" pitchFamily="2" charset="-78"/>
              </a:rPr>
              <a:t> ):</a:t>
            </a:r>
            <a:endParaRPr lang="en-US" sz="1400" b="1" dirty="0">
              <a:latin typeface="Times New Roman" pitchFamily="18" charset="0"/>
              <a:cs typeface="B Lotus" pitchFamily="2" charset="-78"/>
            </a:endParaRPr>
          </a:p>
          <a:p>
            <a:pPr marL="109728" indent="0" algn="just" rtl="1">
              <a:lnSpc>
                <a:spcPct val="170000"/>
              </a:lnSpc>
              <a:buNone/>
            </a:pPr>
            <a:r>
              <a:rPr lang="ar-SA" sz="1400" dirty="0">
                <a:latin typeface="Times New Roman" pitchFamily="18" charset="0"/>
                <a:cs typeface="B Lotus" pitchFamily="2" charset="-78"/>
              </a:rPr>
              <a:t> توهم مکان، توهم بودن در مکانی است حتی اگر می‌دانیم آنجا نیستیم. عاملی که به کاربر این توهم را می‌دهد که در مکانی متفاوت از جایی است که واقعاً هستند. به عنوان مثال می‌توان برج ایفل را به صورت مجازی با استفاده از </a:t>
            </a:r>
            <a:r>
              <a:rPr lang="en-US" sz="1400" dirty="0">
                <a:latin typeface="Times New Roman" pitchFamily="18" charset="0"/>
                <a:cs typeface="B Lotus" pitchFamily="2" charset="-78"/>
              </a:rPr>
              <a:t>Google Earth VR </a:t>
            </a:r>
            <a:r>
              <a:rPr lang="fa-IR" sz="1400" dirty="0" smtClean="0">
                <a:latin typeface="Times New Roman" pitchFamily="18" charset="0"/>
                <a:cs typeface="B Lotus" pitchFamily="2" charset="-78"/>
              </a:rPr>
              <a:t> </a:t>
            </a:r>
            <a:r>
              <a:rPr lang="ar-SA" sz="1400" dirty="0" smtClean="0">
                <a:latin typeface="Times New Roman" pitchFamily="18" charset="0"/>
                <a:cs typeface="B Lotus" pitchFamily="2" charset="-78"/>
              </a:rPr>
              <a:t>مشاهده </a:t>
            </a:r>
            <a:r>
              <a:rPr lang="ar-SA" sz="1400" dirty="0">
                <a:latin typeface="Times New Roman" pitchFamily="18" charset="0"/>
                <a:cs typeface="B Lotus" pitchFamily="2" charset="-78"/>
              </a:rPr>
              <a:t>کرد، اما ما در واقع آنجا نیستیم</a:t>
            </a:r>
            <a:r>
              <a:rPr lang="ar-SA" sz="1400" dirty="0" smtClean="0">
                <a:latin typeface="Times New Roman" pitchFamily="18" charset="0"/>
                <a:cs typeface="B Lotus" pitchFamily="2" charset="-78"/>
              </a:rPr>
              <a:t>.</a:t>
            </a:r>
            <a:endParaRPr lang="fa-IR" sz="1400" dirty="0" smtClean="0">
              <a:latin typeface="Times New Roman" pitchFamily="18" charset="0"/>
              <a:cs typeface="B Lotus" pitchFamily="2" charset="-78"/>
            </a:endParaRPr>
          </a:p>
          <a:p>
            <a:pPr marL="109728" indent="0" algn="just" rtl="1">
              <a:lnSpc>
                <a:spcPct val="150000"/>
              </a:lnSpc>
              <a:buNone/>
            </a:pPr>
            <a:endParaRPr lang="fa-IR" sz="900" dirty="0" smtClean="0">
              <a:latin typeface="Times New Roman" pitchFamily="18" charset="0"/>
              <a:cs typeface="B Lotus" pitchFamily="2" charset="-78"/>
            </a:endParaRPr>
          </a:p>
          <a:p>
            <a:pPr marL="109728" indent="0" algn="just" rtl="1">
              <a:buNone/>
            </a:pPr>
            <a:r>
              <a:rPr lang="ar-SA" sz="1400" b="1" dirty="0">
                <a:latin typeface="Times New Roman" pitchFamily="18" charset="0"/>
                <a:cs typeface="B Lotus" pitchFamily="2" charset="-78"/>
              </a:rPr>
              <a:t>توهم باورپذیری (</a:t>
            </a:r>
            <a:r>
              <a:rPr lang="en-US" sz="1400" b="1" dirty="0">
                <a:latin typeface="Times New Roman" pitchFamily="18" charset="0"/>
                <a:cs typeface="B Lotus" pitchFamily="2" charset="-78"/>
              </a:rPr>
              <a:t>Plausibility Illusion</a:t>
            </a:r>
            <a:r>
              <a:rPr lang="ar-SA" sz="1400" b="1" dirty="0">
                <a:latin typeface="Times New Roman" pitchFamily="18" charset="0"/>
                <a:cs typeface="B Lotus" pitchFamily="2" charset="-78"/>
              </a:rPr>
              <a:t>  </a:t>
            </a:r>
            <a:r>
              <a:rPr lang="ar-SA" sz="1400" b="1" dirty="0" smtClean="0">
                <a:latin typeface="Times New Roman" pitchFamily="18" charset="0"/>
                <a:cs typeface="B Lotus" pitchFamily="2" charset="-78"/>
              </a:rPr>
              <a:t>)</a:t>
            </a:r>
            <a:endParaRPr lang="fa-IR" sz="1400" b="1" dirty="0" smtClean="0">
              <a:latin typeface="Times New Roman" pitchFamily="18" charset="0"/>
              <a:cs typeface="B Lotus" pitchFamily="2" charset="-78"/>
            </a:endParaRPr>
          </a:p>
          <a:p>
            <a:pPr marL="109728" indent="0" algn="just" rtl="1">
              <a:lnSpc>
                <a:spcPct val="170000"/>
              </a:lnSpc>
              <a:buNone/>
            </a:pPr>
            <a:r>
              <a:rPr lang="ar-SA" sz="1400" dirty="0">
                <a:cs typeface="B Lotus" pitchFamily="2" charset="-78"/>
              </a:rPr>
              <a:t> توهم </a:t>
            </a:r>
            <a:r>
              <a:rPr lang="ar-SA" sz="1400" b="1" dirty="0">
                <a:cs typeface="B Lotus" pitchFamily="2" charset="-78"/>
              </a:rPr>
              <a:t>باورپذیری</a:t>
            </a:r>
            <a:r>
              <a:rPr lang="ar-SA" sz="1400" dirty="0">
                <a:cs typeface="B Lotus" pitchFamily="2" charset="-78"/>
              </a:rPr>
              <a:t> این است که آنچه در حال وقوع است واقعاً اتفاق می‌افتد. یکی از نمونه‌های توهم </a:t>
            </a:r>
            <a:r>
              <a:rPr lang="ar-SA" sz="1400" b="1" dirty="0">
                <a:cs typeface="B Lotus" pitchFamily="2" charset="-78"/>
              </a:rPr>
              <a:t>باورپذیری</a:t>
            </a:r>
            <a:r>
              <a:rPr lang="ar-SA" sz="1400" dirty="0">
                <a:cs typeface="B Lotus" pitchFamily="2" charset="-78"/>
              </a:rPr>
              <a:t> زمانی است که اشیا، رویدادهایی که در سناریو اتفاق می‌افتند به شما پاسخ می‌دهند که انگار بخشی از محیط هستید</a:t>
            </a:r>
            <a:r>
              <a:rPr lang="ar-SA" sz="1400" dirty="0" smtClean="0">
                <a:cs typeface="B Lotus" pitchFamily="2" charset="-78"/>
              </a:rPr>
              <a:t>.</a:t>
            </a:r>
            <a:endParaRPr lang="fa-IR" sz="1400" dirty="0" smtClean="0">
              <a:cs typeface="B Lotus" pitchFamily="2" charset="-78"/>
            </a:endParaRPr>
          </a:p>
          <a:p>
            <a:pPr marL="109728" indent="0" algn="just" rtl="1">
              <a:buNone/>
            </a:pPr>
            <a:endParaRPr lang="fa-IR" sz="800" dirty="0" smtClean="0">
              <a:cs typeface="B Lotus" pitchFamily="2" charset="-78"/>
            </a:endParaRPr>
          </a:p>
          <a:p>
            <a:pPr marL="109728" indent="0" algn="just" rtl="1">
              <a:buNone/>
            </a:pPr>
            <a:r>
              <a:rPr lang="ar-SA" sz="1400" b="1" dirty="0">
                <a:latin typeface="Times New Roman" pitchFamily="18" charset="0"/>
                <a:cs typeface="B Lotus" pitchFamily="2" charset="-78"/>
              </a:rPr>
              <a:t>تجسم توهم ( </a:t>
            </a:r>
            <a:r>
              <a:rPr lang="en-US" sz="1400" b="1" dirty="0">
                <a:latin typeface="Times New Roman" pitchFamily="18" charset="0"/>
                <a:cs typeface="B Lotus" pitchFamily="2" charset="-78"/>
              </a:rPr>
              <a:t>Embodiment Illusion</a:t>
            </a:r>
            <a:r>
              <a:rPr lang="ar-SA" sz="1400" b="1" dirty="0">
                <a:latin typeface="Times New Roman" pitchFamily="18" charset="0"/>
                <a:cs typeface="B Lotus" pitchFamily="2" charset="-78"/>
              </a:rPr>
              <a:t> )</a:t>
            </a:r>
            <a:endParaRPr lang="en-US" sz="1400" dirty="0">
              <a:latin typeface="Times New Roman" pitchFamily="18" charset="0"/>
              <a:cs typeface="B Lotus" pitchFamily="2" charset="-78"/>
            </a:endParaRPr>
          </a:p>
          <a:p>
            <a:pPr marL="109728" indent="0" algn="just" rtl="1">
              <a:lnSpc>
                <a:spcPct val="160000"/>
              </a:lnSpc>
              <a:buNone/>
            </a:pPr>
            <a:r>
              <a:rPr lang="ar-SA" sz="1400" dirty="0">
                <a:cs typeface="B Lotus" pitchFamily="2" charset="-78"/>
              </a:rPr>
              <a:t> توهم تجسم، توهم داشتن بدنی است که واقعاً مال شما نیست، اما می‌توانید با اتفاقاتی که برای آواتار رخ می‌دهد ارتباط برقرار کنید. دستیابی به این توهم بسیار سخت است زیرا مغز باید با رویدادهایی که برای آواتار در محیط مجازی اتفاق می‌افتد با بدن فیزیکی واقعی هماهنگ باشد. یک نمونه از توهم تجسم، توهم دست </a:t>
            </a:r>
            <a:r>
              <a:rPr lang="ar-SA" sz="1400" dirty="0" smtClean="0">
                <a:cs typeface="B Lotus" pitchFamily="2" charset="-78"/>
              </a:rPr>
              <a:t>لاستیکی</a:t>
            </a:r>
            <a:r>
              <a:rPr lang="en-US" sz="1400" dirty="0" smtClean="0">
                <a:cs typeface="B Lotus" pitchFamily="2" charset="-78"/>
              </a:rPr>
              <a:t>[6]</a:t>
            </a:r>
            <a:r>
              <a:rPr lang="ar-SA" sz="1400" dirty="0" smtClean="0">
                <a:cs typeface="B Lotus" pitchFamily="2" charset="-78"/>
              </a:rPr>
              <a:t> است</a:t>
            </a:r>
            <a:r>
              <a:rPr lang="ar-SA" sz="1400" dirty="0">
                <a:cs typeface="B Lotus" pitchFamily="2" charset="-78"/>
              </a:rPr>
              <a:t>. در این مطالعه توهم دست لاستیکی، محققان می‌گویند بینایی، لمس و حس عمقی مرتبط هستند و باعث ایجاد اثر توهم مالکیت بدن می‌شوند. این به این دلیل است که، اگرچه بازخوردی به دست واقعی وجود دارد، دست لاستیکی به‌جای خود دست فیزیکی به‌صورت بصری دیده می‌شود و کاربر تمایل دارد دست لاستیکی را به عنوان دست واقعی خود احساس کند.</a:t>
            </a:r>
            <a:endParaRPr lang="en-US" sz="1400" dirty="0">
              <a:cs typeface="B Lotus" pitchFamily="2" charset="-78"/>
            </a:endParaRPr>
          </a:p>
        </p:txBody>
      </p:sp>
      <p:sp>
        <p:nvSpPr>
          <p:cNvPr id="5" name="Title 4"/>
          <p:cNvSpPr>
            <a:spLocks noGrp="1"/>
          </p:cNvSpPr>
          <p:nvPr>
            <p:ph type="title"/>
          </p:nvPr>
        </p:nvSpPr>
        <p:spPr>
          <a:xfrm>
            <a:off x="4283968" y="1268760"/>
            <a:ext cx="4402832" cy="504056"/>
          </a:xfrm>
        </p:spPr>
        <p:txBody>
          <a:bodyPr>
            <a:normAutofit/>
          </a:bodyPr>
          <a:lstStyle/>
          <a:p>
            <a:pPr algn="just" rtl="1"/>
            <a:r>
              <a:rPr lang="ar-SA" sz="1800" dirty="0">
                <a:effectLst/>
              </a:rPr>
              <a:t>2.1.2  سه توهم واقعیت مجازی (</a:t>
            </a:r>
            <a:r>
              <a:rPr lang="en-US" sz="1800" dirty="0">
                <a:effectLst/>
              </a:rPr>
              <a:t>VR</a:t>
            </a:r>
            <a:r>
              <a:rPr lang="ar-SA" sz="1800" dirty="0">
                <a:effectLst/>
              </a:rPr>
              <a:t>)</a:t>
            </a:r>
            <a:endParaRPr lang="en-US" sz="1800" dirty="0">
              <a:effectLst/>
            </a:endParaRP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24</a:t>
            </a:fld>
            <a:endParaRPr lang="en-US" sz="2000" dirty="0"/>
          </a:p>
        </p:txBody>
      </p:sp>
    </p:spTree>
    <p:extLst>
      <p:ext uri="{BB962C8B-B14F-4D97-AF65-F5344CB8AC3E}">
        <p14:creationId xmlns:p14="http://schemas.microsoft.com/office/powerpoint/2010/main" val="7901999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a:bodyPr>
          <a:lstStyle/>
          <a:p>
            <a:pPr marL="109728" indent="0" algn="just" rtl="1">
              <a:lnSpc>
                <a:spcPct val="170000"/>
              </a:lnSpc>
              <a:buNone/>
            </a:pPr>
            <a:r>
              <a:rPr lang="ar-SA" sz="1400" dirty="0">
                <a:latin typeface="Times New Roman" pitchFamily="18" charset="0"/>
                <a:cs typeface="B Lotus" pitchFamily="2" charset="-78"/>
              </a:rPr>
              <a:t> استفاده از </a:t>
            </a:r>
            <a:r>
              <a:rPr lang="en-US" sz="1400" dirty="0">
                <a:latin typeface="Times New Roman" pitchFamily="18" charset="0"/>
                <a:cs typeface="B Lotus" pitchFamily="2" charset="-78"/>
              </a:rPr>
              <a:t>VR </a:t>
            </a:r>
            <a:r>
              <a:rPr lang="ar-SA" sz="1400" dirty="0">
                <a:latin typeface="Times New Roman" pitchFamily="18" charset="0"/>
                <a:cs typeface="B Lotus" pitchFamily="2" charset="-78"/>
              </a:rPr>
              <a:t>به دلیل تعامل قوی و واقع‌گرایی که در یک محیط کنترل شده ارائه می‌دهد، بسیار افزایش یافته است. اگرچه کاربردهای مختلفی از </a:t>
            </a:r>
            <a:r>
              <a:rPr lang="en-US" sz="1400" dirty="0">
                <a:latin typeface="Times New Roman" pitchFamily="18" charset="0"/>
                <a:cs typeface="B Lotus" pitchFamily="2" charset="-78"/>
              </a:rPr>
              <a:t>VR </a:t>
            </a:r>
            <a:r>
              <a:rPr lang="ar-SA" sz="1400" dirty="0">
                <a:latin typeface="Times New Roman" pitchFamily="18" charset="0"/>
                <a:cs typeface="B Lotus" pitchFamily="2" charset="-78"/>
              </a:rPr>
              <a:t>وجود دارد، اما در نظرسنجی انجام </a:t>
            </a:r>
            <a:r>
              <a:rPr lang="ar-SA" sz="1400" dirty="0" smtClean="0">
                <a:latin typeface="Times New Roman" pitchFamily="18" charset="0"/>
                <a:cs typeface="B Lotus" pitchFamily="2" charset="-78"/>
              </a:rPr>
              <a:t>شده، </a:t>
            </a:r>
            <a:r>
              <a:rPr lang="ar-SA" sz="1400" dirty="0">
                <a:latin typeface="Times New Roman" pitchFamily="18" charset="0"/>
                <a:cs typeface="B Lotus" pitchFamily="2" charset="-78"/>
              </a:rPr>
              <a:t>42٪ از مردم هنوز معتقدند که </a:t>
            </a:r>
            <a:r>
              <a:rPr lang="en-US" sz="1400" dirty="0">
                <a:latin typeface="Times New Roman" pitchFamily="18" charset="0"/>
                <a:cs typeface="B Lotus" pitchFamily="2" charset="-78"/>
              </a:rPr>
              <a:t>VR </a:t>
            </a:r>
            <a:r>
              <a:rPr lang="ar-SA" sz="1400" dirty="0">
                <a:latin typeface="Times New Roman" pitchFamily="18" charset="0"/>
                <a:cs typeface="B Lotus" pitchFamily="2" charset="-78"/>
              </a:rPr>
              <a:t>برای سرگرمی است. کاربردهای دیگر عبارتند از آموزش و </a:t>
            </a:r>
            <a:r>
              <a:rPr lang="ar-SA" sz="1400" dirty="0" smtClean="0">
                <a:latin typeface="Times New Roman" pitchFamily="18" charset="0"/>
                <a:cs typeface="B Lotus" pitchFamily="2" charset="-78"/>
              </a:rPr>
              <a:t>پرورش، </a:t>
            </a:r>
            <a:r>
              <a:rPr lang="ar-SA" sz="1400" dirty="0">
                <a:latin typeface="Times New Roman" pitchFamily="18" charset="0"/>
                <a:cs typeface="B Lotus" pitchFamily="2" charset="-78"/>
              </a:rPr>
              <a:t>درمان‌ها و ترس </a:t>
            </a:r>
            <a:r>
              <a:rPr lang="ar-SA" sz="1400" dirty="0" smtClean="0">
                <a:latin typeface="Times New Roman" pitchFamily="18" charset="0"/>
                <a:cs typeface="B Lotus" pitchFamily="2" charset="-78"/>
              </a:rPr>
              <a:t>و </a:t>
            </a:r>
            <a:r>
              <a:rPr lang="ar-SA" sz="1400" dirty="0">
                <a:latin typeface="Times New Roman" pitchFamily="18" charset="0"/>
                <a:cs typeface="B Lotus" pitchFamily="2" charset="-78"/>
              </a:rPr>
              <a:t>همکاری‌های </a:t>
            </a:r>
            <a:r>
              <a:rPr lang="ar-SA" sz="1400" dirty="0" smtClean="0">
                <a:latin typeface="Times New Roman" pitchFamily="18" charset="0"/>
                <a:cs typeface="B Lotus" pitchFamily="2" charset="-78"/>
              </a:rPr>
              <a:t>مجازی، </a:t>
            </a:r>
            <a:r>
              <a:rPr lang="ar-SA" sz="1400" dirty="0">
                <a:latin typeface="Times New Roman" pitchFamily="18" charset="0"/>
                <a:cs typeface="B Lotus" pitchFamily="2" charset="-78"/>
              </a:rPr>
              <a:t>اگرچه هر سه این موارد دارای پتانسیل بالایی هستند. در حالی که چندین کاربرد از </a:t>
            </a:r>
            <a:r>
              <a:rPr lang="en-US" sz="1400" dirty="0">
                <a:latin typeface="Times New Roman" pitchFamily="18" charset="0"/>
                <a:cs typeface="B Lotus" pitchFamily="2" charset="-78"/>
              </a:rPr>
              <a:t>VR </a:t>
            </a:r>
            <a:r>
              <a:rPr lang="ar-SA" sz="1400" dirty="0">
                <a:latin typeface="Times New Roman" pitchFamily="18" charset="0"/>
                <a:cs typeface="B Lotus" pitchFamily="2" charset="-78"/>
              </a:rPr>
              <a:t>وجود دارد، مهم است که مطالعات تحقیقاتی بزرگی را نشان دهیم که برای آزمایش قابلیت استفاده از </a:t>
            </a:r>
            <a:r>
              <a:rPr lang="en-US" sz="1400" dirty="0">
                <a:latin typeface="Times New Roman" pitchFamily="18" charset="0"/>
                <a:cs typeface="B Lotus" pitchFamily="2" charset="-78"/>
              </a:rPr>
              <a:t>VR </a:t>
            </a:r>
            <a:r>
              <a:rPr lang="ar-SA" sz="1400" dirty="0">
                <a:latin typeface="Times New Roman" pitchFamily="18" charset="0"/>
                <a:cs typeface="B Lotus" pitchFamily="2" charset="-78"/>
              </a:rPr>
              <a:t>در مناطقی که معمولاً از آن استفاده نمی‌شود، انجام شده </a:t>
            </a:r>
            <a:r>
              <a:rPr lang="ar-SA" sz="1400" dirty="0" smtClean="0">
                <a:latin typeface="Times New Roman" pitchFamily="18" charset="0"/>
                <a:cs typeface="B Lotus" pitchFamily="2" charset="-78"/>
              </a:rPr>
              <a:t>است</a:t>
            </a:r>
            <a:r>
              <a:rPr lang="en-US" sz="1400" dirty="0" smtClean="0">
                <a:latin typeface="Times New Roman" pitchFamily="18" charset="0"/>
                <a:cs typeface="B Lotus" pitchFamily="2" charset="-78"/>
              </a:rPr>
              <a:t>[32]</a:t>
            </a:r>
            <a:r>
              <a:rPr lang="ar-SA" sz="1400" dirty="0" smtClean="0">
                <a:latin typeface="Times New Roman" pitchFamily="18" charset="0"/>
                <a:cs typeface="B Lotus" pitchFamily="2" charset="-78"/>
              </a:rPr>
              <a:t>.</a:t>
            </a:r>
            <a:endParaRPr lang="fa-IR" sz="1400" dirty="0" smtClean="0">
              <a:latin typeface="Times New Roman" pitchFamily="18" charset="0"/>
              <a:cs typeface="B Lotus" pitchFamily="2" charset="-78"/>
            </a:endParaRPr>
          </a:p>
          <a:p>
            <a:pPr marL="109728" indent="0" algn="just" rtl="1">
              <a:lnSpc>
                <a:spcPct val="150000"/>
              </a:lnSpc>
              <a:buNone/>
            </a:pPr>
            <a:endParaRPr lang="fa-IR" sz="1400" dirty="0" smtClean="0">
              <a:latin typeface="Times New Roman" pitchFamily="18" charset="0"/>
              <a:cs typeface="B Lotus" pitchFamily="2" charset="-78"/>
            </a:endParaRPr>
          </a:p>
          <a:p>
            <a:pPr marL="109728" indent="0" algn="just" rtl="1">
              <a:buNone/>
            </a:pPr>
            <a:r>
              <a:rPr lang="ar-SA" sz="1600" b="1" dirty="0">
                <a:cs typeface="B Lotus" pitchFamily="2" charset="-78"/>
              </a:rPr>
              <a:t>آموزش و پرورش</a:t>
            </a:r>
            <a:endParaRPr lang="en-US" sz="1600" b="1" dirty="0">
              <a:cs typeface="B Lotus" pitchFamily="2" charset="-78"/>
            </a:endParaRPr>
          </a:p>
          <a:p>
            <a:pPr marL="109728" indent="0" algn="just" rtl="1">
              <a:lnSpc>
                <a:spcPct val="160000"/>
              </a:lnSpc>
              <a:buNone/>
            </a:pPr>
            <a:r>
              <a:rPr lang="ar-SA" sz="1400" dirty="0">
                <a:cs typeface="B Lotus" pitchFamily="2" charset="-78"/>
              </a:rPr>
              <a:t> </a:t>
            </a:r>
            <a:r>
              <a:rPr lang="en-US" sz="1400" dirty="0">
                <a:latin typeface="Times New Roman" pitchFamily="18" charset="0"/>
                <a:cs typeface="Times New Roman" pitchFamily="18" charset="0"/>
              </a:rPr>
              <a:t>VR</a:t>
            </a:r>
            <a:r>
              <a:rPr lang="en-US" sz="1400" dirty="0">
                <a:cs typeface="B Lotus" pitchFamily="2" charset="-78"/>
              </a:rPr>
              <a:t> </a:t>
            </a:r>
            <a:r>
              <a:rPr lang="ar-SA" sz="1400" dirty="0">
                <a:cs typeface="B Lotus" pitchFamily="2" charset="-78"/>
              </a:rPr>
              <a:t> در آموزش و آموزش استفاده می‌شود. در رشته‌هایی که آموزش ضروری است، شبیه‌سازی‌های مجازی مزایای بزرگی را ارائه می‌کنند. آنها در آموزش واقعیت مجازی فضانوردان با انجام کارهای پیچیده مورد استفاده قرار </a:t>
            </a:r>
            <a:r>
              <a:rPr lang="ar-SA" sz="1400" dirty="0" smtClean="0">
                <a:cs typeface="B Lotus" pitchFamily="2" charset="-78"/>
              </a:rPr>
              <a:t>گرفتند</a:t>
            </a:r>
            <a:r>
              <a:rPr lang="en-US" sz="1200" dirty="0" smtClean="0">
                <a:cs typeface="B Lotus" pitchFamily="2" charset="-78"/>
              </a:rPr>
              <a:t>[10]</a:t>
            </a:r>
            <a:r>
              <a:rPr lang="ar-SA" sz="1400" dirty="0" smtClean="0">
                <a:cs typeface="B Lotus" pitchFamily="2" charset="-78"/>
              </a:rPr>
              <a:t>. </a:t>
            </a:r>
            <a:r>
              <a:rPr lang="ar-SA" sz="1400" dirty="0">
                <a:cs typeface="B Lotus" pitchFamily="2" charset="-78"/>
              </a:rPr>
              <a:t>کاربردهای دیگر شامل آموزش دانشجویان پزشکی در انجام جراحی </a:t>
            </a:r>
            <a:r>
              <a:rPr lang="ar-SA" sz="1400" dirty="0" smtClean="0">
                <a:cs typeface="B Lotus" pitchFamily="2" charset="-78"/>
              </a:rPr>
              <a:t>میکروسکوپی</a:t>
            </a:r>
            <a:r>
              <a:rPr lang="en-US" sz="1200" dirty="0" smtClean="0">
                <a:cs typeface="B Lotus" pitchFamily="2" charset="-78"/>
              </a:rPr>
              <a:t>[21]</a:t>
            </a:r>
            <a:r>
              <a:rPr lang="ar-SA" sz="1400" dirty="0" smtClean="0">
                <a:cs typeface="B Lotus" pitchFamily="2" charset="-78"/>
              </a:rPr>
              <a:t>، </a:t>
            </a:r>
            <a:r>
              <a:rPr lang="ar-SA" sz="1400" dirty="0">
                <a:cs typeface="B Lotus" pitchFamily="2" charset="-78"/>
              </a:rPr>
              <a:t>و مربیگری ورزشی مجازی مانند مربیگری بیسبال می </a:t>
            </a:r>
            <a:r>
              <a:rPr lang="ar-SA" sz="1400" dirty="0" smtClean="0">
                <a:cs typeface="B Lotus" pitchFamily="2" charset="-78"/>
              </a:rPr>
              <a:t>باشد</a:t>
            </a:r>
            <a:r>
              <a:rPr lang="en-US" sz="1200" dirty="0" smtClean="0">
                <a:cs typeface="B Lotus" pitchFamily="2" charset="-78"/>
              </a:rPr>
              <a:t>[3]</a:t>
            </a:r>
            <a:r>
              <a:rPr lang="ar-SA" sz="1400" dirty="0" smtClean="0">
                <a:cs typeface="B Lotus" pitchFamily="2" charset="-78"/>
              </a:rPr>
              <a:t>.</a:t>
            </a:r>
            <a:endParaRPr lang="fa-IR" sz="1400" dirty="0" smtClean="0">
              <a:cs typeface="B Lotus" pitchFamily="2" charset="-78"/>
            </a:endParaRPr>
          </a:p>
          <a:p>
            <a:pPr marL="109728" indent="0" algn="just" rtl="1">
              <a:buNone/>
            </a:pPr>
            <a:endParaRPr lang="fa-IR" sz="1400" dirty="0" smtClean="0">
              <a:cs typeface="B Lotus" pitchFamily="2" charset="-78"/>
            </a:endParaRPr>
          </a:p>
        </p:txBody>
      </p:sp>
      <p:sp>
        <p:nvSpPr>
          <p:cNvPr id="5" name="Title 4"/>
          <p:cNvSpPr>
            <a:spLocks noGrp="1"/>
          </p:cNvSpPr>
          <p:nvPr>
            <p:ph type="title"/>
          </p:nvPr>
        </p:nvSpPr>
        <p:spPr>
          <a:xfrm>
            <a:off x="4283968" y="1268760"/>
            <a:ext cx="4402832" cy="504056"/>
          </a:xfrm>
        </p:spPr>
        <p:txBody>
          <a:bodyPr>
            <a:normAutofit/>
          </a:bodyPr>
          <a:lstStyle/>
          <a:p>
            <a:pPr algn="just" rtl="1"/>
            <a:r>
              <a:rPr lang="en-US" sz="1800" dirty="0">
                <a:effectLst/>
              </a:rPr>
              <a:t>3.1.2 </a:t>
            </a:r>
            <a:r>
              <a:rPr lang="fa-IR" sz="1800" dirty="0">
                <a:effectLst/>
              </a:rPr>
              <a:t>موارد استفاده از </a:t>
            </a:r>
            <a:r>
              <a:rPr lang="en-US" sz="1800" dirty="0">
                <a:effectLst/>
              </a:rPr>
              <a:t>VR</a:t>
            </a: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25</a:t>
            </a:fld>
            <a:endParaRPr lang="en-US" sz="2000" dirty="0"/>
          </a:p>
        </p:txBody>
      </p:sp>
    </p:spTree>
    <p:extLst>
      <p:ext uri="{BB962C8B-B14F-4D97-AF65-F5344CB8AC3E}">
        <p14:creationId xmlns:p14="http://schemas.microsoft.com/office/powerpoint/2010/main" val="42082538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a:bodyPr>
          <a:lstStyle/>
          <a:p>
            <a:pPr marL="109728" indent="0" algn="just" rtl="1">
              <a:buNone/>
            </a:pPr>
            <a:r>
              <a:rPr lang="ar-SA" sz="1600" b="1" dirty="0">
                <a:cs typeface="B Lotus" pitchFamily="2" charset="-78"/>
              </a:rPr>
              <a:t>مدل سازی و برنامه ریزی</a:t>
            </a:r>
            <a:endParaRPr lang="en-US" sz="1600" b="1" dirty="0">
              <a:cs typeface="B Lotus" pitchFamily="2" charset="-78"/>
            </a:endParaRPr>
          </a:p>
          <a:p>
            <a:pPr marL="109728" indent="0" algn="just" rtl="1">
              <a:lnSpc>
                <a:spcPct val="150000"/>
              </a:lnSpc>
              <a:buNone/>
            </a:pPr>
            <a:r>
              <a:rPr lang="ar-SA" sz="1400" dirty="0">
                <a:latin typeface="Times New Roman" pitchFamily="18" charset="0"/>
                <a:cs typeface="B Lotus" pitchFamily="2" charset="-78"/>
              </a:rPr>
              <a:t> یکی دیگر از حوزه‌های کاربردی </a:t>
            </a:r>
            <a:r>
              <a:rPr lang="en-US" sz="1400" dirty="0">
                <a:latin typeface="Times New Roman" pitchFamily="18" charset="0"/>
                <a:cs typeface="B Lotus" pitchFamily="2" charset="-78"/>
              </a:rPr>
              <a:t>VR</a:t>
            </a:r>
            <a:r>
              <a:rPr lang="ar-SA" sz="1400" dirty="0">
                <a:latin typeface="Times New Roman" pitchFamily="18" charset="0"/>
                <a:cs typeface="B Lotus" pitchFamily="2" charset="-78"/>
              </a:rPr>
              <a:t>، مدل‌سازی و برنامه‌ریزی است. </a:t>
            </a:r>
            <a:r>
              <a:rPr lang="en-US" sz="1400" dirty="0">
                <a:latin typeface="Times New Roman" pitchFamily="18" charset="0"/>
                <a:cs typeface="B Lotus" pitchFamily="2" charset="-78"/>
              </a:rPr>
              <a:t>VR  </a:t>
            </a:r>
            <a:r>
              <a:rPr lang="ar-SA" sz="1400" dirty="0">
                <a:latin typeface="Times New Roman" pitchFamily="18" charset="0"/>
                <a:cs typeface="B Lotus" pitchFamily="2" charset="-78"/>
              </a:rPr>
              <a:t>برای مدلسازی سطوح، طراحی و برنامه ریزی معماری استفاده شده </a:t>
            </a:r>
            <a:r>
              <a:rPr lang="ar-SA" sz="1400" dirty="0" smtClean="0">
                <a:latin typeface="Times New Roman" pitchFamily="18" charset="0"/>
                <a:cs typeface="B Lotus" pitchFamily="2" charset="-78"/>
              </a:rPr>
              <a:t>است</a:t>
            </a:r>
            <a:r>
              <a:rPr lang="en-US" sz="1200" dirty="0" smtClean="0">
                <a:latin typeface="Times New Roman" pitchFamily="18" charset="0"/>
                <a:cs typeface="B Lotus" pitchFamily="2" charset="-78"/>
              </a:rPr>
              <a:t>[23,9,8]</a:t>
            </a:r>
            <a:r>
              <a:rPr lang="ar-SA" sz="1400" dirty="0" smtClean="0">
                <a:latin typeface="Times New Roman" pitchFamily="18" charset="0"/>
                <a:cs typeface="B Lotus" pitchFamily="2" charset="-78"/>
              </a:rPr>
              <a:t>. </a:t>
            </a:r>
            <a:r>
              <a:rPr lang="en-US" sz="1400" dirty="0">
                <a:latin typeface="Times New Roman" pitchFamily="18" charset="0"/>
                <a:cs typeface="B Lotus" pitchFamily="2" charset="-78"/>
              </a:rPr>
              <a:t>VR </a:t>
            </a:r>
            <a:r>
              <a:rPr lang="ar-SA" sz="1400" dirty="0">
                <a:latin typeface="Times New Roman" pitchFamily="18" charset="0"/>
                <a:cs typeface="B Lotus" pitchFamily="2" charset="-78"/>
              </a:rPr>
              <a:t> امکان برنامه‌ریزی در زمان واقعی را فراهم می‌کند، زیرا امکان نقشه‌برداری بافت، قرار دادن اشیا را برای مشاهده نحوه ظاهر و وجود آنها بر روی سطوح فراهم می‌کند.</a:t>
            </a:r>
            <a:endParaRPr lang="en-US" sz="1400" dirty="0">
              <a:latin typeface="Times New Roman" pitchFamily="18" charset="0"/>
              <a:cs typeface="B Lotus" pitchFamily="2" charset="-78"/>
            </a:endParaRPr>
          </a:p>
          <a:p>
            <a:pPr marL="109728" indent="0" algn="just" rtl="1">
              <a:lnSpc>
                <a:spcPct val="150000"/>
              </a:lnSpc>
              <a:buNone/>
            </a:pPr>
            <a:endParaRPr lang="fa-IR" sz="1400" dirty="0" smtClean="0">
              <a:latin typeface="Times New Roman" pitchFamily="18" charset="0"/>
              <a:cs typeface="B Lotus" pitchFamily="2" charset="-78"/>
            </a:endParaRPr>
          </a:p>
          <a:p>
            <a:pPr marL="109728" indent="0" algn="just" rtl="1">
              <a:buNone/>
            </a:pPr>
            <a:r>
              <a:rPr lang="ar-SA" sz="1600" b="1" dirty="0">
                <a:cs typeface="B Lotus" pitchFamily="2" charset="-78"/>
              </a:rPr>
              <a:t>انتقال از راه دور و حضور از راه دور</a:t>
            </a:r>
            <a:endParaRPr lang="en-US" sz="1600" dirty="0">
              <a:cs typeface="B Lotus" pitchFamily="2" charset="-78"/>
            </a:endParaRPr>
          </a:p>
          <a:p>
            <a:pPr marL="109728" indent="0" algn="just" rtl="1">
              <a:lnSpc>
                <a:spcPct val="160000"/>
              </a:lnSpc>
              <a:buNone/>
            </a:pPr>
            <a:r>
              <a:rPr lang="ar-SA" sz="1400" dirty="0">
                <a:cs typeface="B Lotus" pitchFamily="2" charset="-78"/>
              </a:rPr>
              <a:t> انتقال از راه دور امکان ناوبری در یک محیط مجازی گسترده را فراهم می‌کند و امکان انجام وظایف در مکان‌هایی را فراهم می‌کند که حضور فیزیکی در آنها سخت است. حضور از راه دور فناوری است که به کاربران اجازه می‌دهد با استفاده از رابط‌های </a:t>
            </a:r>
            <a:r>
              <a:rPr lang="en-US" sz="1400" dirty="0">
                <a:latin typeface="Times New Roman" pitchFamily="18" charset="0"/>
                <a:cs typeface="Times New Roman" pitchFamily="18" charset="0"/>
              </a:rPr>
              <a:t>VR</a:t>
            </a:r>
            <a:r>
              <a:rPr lang="ar-SA" sz="1400" dirty="0">
                <a:cs typeface="B Lotus" pitchFamily="2" charset="-78"/>
              </a:rPr>
              <a:t> در مکان‌ها کار کنند. رابط‌های </a:t>
            </a:r>
            <a:r>
              <a:rPr lang="en-US" sz="1400" dirty="0">
                <a:latin typeface="Times New Roman" pitchFamily="18" charset="0"/>
                <a:cs typeface="Times New Roman" pitchFamily="18" charset="0"/>
              </a:rPr>
              <a:t>VR</a:t>
            </a:r>
            <a:r>
              <a:rPr lang="ar-SA" sz="1400" dirty="0">
                <a:cs typeface="B Lotus" pitchFamily="2" charset="-78"/>
              </a:rPr>
              <a:t> امکان تعامل با محیط‌های دور را فراهم می‌کند که ممکن است برای زندگی انسان مضر </a:t>
            </a:r>
            <a:r>
              <a:rPr lang="ar-SA" sz="1400" dirty="0" smtClean="0">
                <a:cs typeface="B Lotus" pitchFamily="2" charset="-78"/>
              </a:rPr>
              <a:t>باشد</a:t>
            </a:r>
            <a:r>
              <a:rPr lang="en-US" sz="1200" dirty="0" smtClean="0">
                <a:cs typeface="B Lotus" pitchFamily="2" charset="-78"/>
              </a:rPr>
              <a:t>[54,5]</a:t>
            </a:r>
            <a:r>
              <a:rPr lang="ar-SA" sz="1400" dirty="0" smtClean="0">
                <a:cs typeface="B Lotus" pitchFamily="2" charset="-78"/>
              </a:rPr>
              <a:t>.</a:t>
            </a:r>
            <a:endParaRPr lang="fa-IR" sz="1400" dirty="0" smtClean="0">
              <a:cs typeface="B Lotus" pitchFamily="2" charset="-78"/>
            </a:endParaRPr>
          </a:p>
        </p:txBody>
      </p:sp>
      <p:sp>
        <p:nvSpPr>
          <p:cNvPr id="5" name="Title 4"/>
          <p:cNvSpPr>
            <a:spLocks noGrp="1"/>
          </p:cNvSpPr>
          <p:nvPr>
            <p:ph type="title"/>
          </p:nvPr>
        </p:nvSpPr>
        <p:spPr>
          <a:xfrm>
            <a:off x="4283968" y="1268760"/>
            <a:ext cx="4402832" cy="504056"/>
          </a:xfrm>
        </p:spPr>
        <p:txBody>
          <a:bodyPr>
            <a:normAutofit/>
          </a:bodyPr>
          <a:lstStyle/>
          <a:p>
            <a:pPr algn="just" rtl="1"/>
            <a:r>
              <a:rPr lang="en-US" sz="1800" dirty="0">
                <a:effectLst/>
              </a:rPr>
              <a:t>3.1.2 </a:t>
            </a:r>
            <a:r>
              <a:rPr lang="fa-IR" sz="1800" dirty="0">
                <a:effectLst/>
              </a:rPr>
              <a:t>موارد استفاده از </a:t>
            </a:r>
            <a:r>
              <a:rPr lang="en-US" sz="1800" dirty="0">
                <a:effectLst/>
              </a:rPr>
              <a:t>VR</a:t>
            </a: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26</a:t>
            </a:fld>
            <a:endParaRPr lang="en-US" sz="2000" dirty="0"/>
          </a:p>
        </p:txBody>
      </p:sp>
    </p:spTree>
    <p:extLst>
      <p:ext uri="{BB962C8B-B14F-4D97-AF65-F5344CB8AC3E}">
        <p14:creationId xmlns:p14="http://schemas.microsoft.com/office/powerpoint/2010/main" val="31937771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a:bodyPr>
          <a:lstStyle/>
          <a:p>
            <a:pPr marL="109728" indent="0" algn="just" rtl="1">
              <a:buNone/>
            </a:pPr>
            <a:r>
              <a:rPr lang="ar-SA" sz="1600" b="1" dirty="0">
                <a:cs typeface="B Lotus" pitchFamily="2" charset="-78"/>
              </a:rPr>
              <a:t>کار مشترک</a:t>
            </a:r>
            <a:endParaRPr lang="en-US" sz="1600" b="1" dirty="0">
              <a:cs typeface="B Lotus" pitchFamily="2" charset="-78"/>
            </a:endParaRPr>
          </a:p>
          <a:p>
            <a:pPr marL="109728" indent="0" algn="just" rtl="1">
              <a:lnSpc>
                <a:spcPct val="150000"/>
              </a:lnSpc>
              <a:buNone/>
            </a:pPr>
            <a:r>
              <a:rPr lang="ar-SA" sz="1400" dirty="0">
                <a:latin typeface="Times New Roman" pitchFamily="18" charset="0"/>
                <a:cs typeface="B Lotus" pitchFamily="2" charset="-78"/>
              </a:rPr>
              <a:t> </a:t>
            </a:r>
            <a:r>
              <a:rPr lang="en-US" sz="1400" dirty="0">
                <a:latin typeface="Times New Roman" pitchFamily="18" charset="0"/>
                <a:cs typeface="B Lotus" pitchFamily="2" charset="-78"/>
              </a:rPr>
              <a:t>VR  </a:t>
            </a:r>
            <a:r>
              <a:rPr lang="ar-SA" sz="1400" dirty="0">
                <a:latin typeface="Times New Roman" pitchFamily="18" charset="0"/>
                <a:cs typeface="B Lotus" pitchFamily="2" charset="-78"/>
              </a:rPr>
              <a:t>همچنین یک محیط کاری مشترک را ترویج می‌کند. رابط مجازی به کاربران اجازه می‌دهد تا آواتاری داشته باشند که می‌تواند برای تعامل با کاربران در سراسر جهان و کار با یکدیگر و انجام وظایف از طریق رایانه استفاده شود. برخی از نمونه‌های مهم دیگر از سیستم‌های </a:t>
            </a:r>
            <a:r>
              <a:rPr lang="en-US" sz="1400" dirty="0">
                <a:latin typeface="Times New Roman" pitchFamily="18" charset="0"/>
                <a:cs typeface="B Lotus" pitchFamily="2" charset="-78"/>
              </a:rPr>
              <a:t>VR</a:t>
            </a:r>
            <a:r>
              <a:rPr lang="ar-SA" sz="1400" dirty="0">
                <a:latin typeface="Times New Roman" pitchFamily="18" charset="0"/>
                <a:cs typeface="B Lotus" pitchFamily="2" charset="-78"/>
              </a:rPr>
              <a:t>، برنامه‌های آموزشی مانند بازرسی مناطق خطرناک توسط چند </a:t>
            </a:r>
            <a:r>
              <a:rPr lang="ar-SA" sz="1400" dirty="0" smtClean="0">
                <a:latin typeface="Times New Roman" pitchFamily="18" charset="0"/>
                <a:cs typeface="B Lotus" pitchFamily="2" charset="-78"/>
              </a:rPr>
              <a:t>سرباز</a:t>
            </a:r>
            <a:r>
              <a:rPr lang="en-US" sz="1200" dirty="0" smtClean="0">
                <a:latin typeface="Times New Roman" pitchFamily="18" charset="0"/>
                <a:cs typeface="B Lotus" pitchFamily="2" charset="-78"/>
              </a:rPr>
              <a:t>[51]</a:t>
            </a:r>
            <a:r>
              <a:rPr lang="ar-SA" sz="1400" dirty="0" smtClean="0">
                <a:latin typeface="Times New Roman" pitchFamily="18" charset="0"/>
                <a:cs typeface="B Lotus" pitchFamily="2" charset="-78"/>
              </a:rPr>
              <a:t>، </a:t>
            </a:r>
            <a:r>
              <a:rPr lang="ar-SA" sz="1400" dirty="0">
                <a:latin typeface="Times New Roman" pitchFamily="18" charset="0"/>
                <a:cs typeface="B Lotus" pitchFamily="2" charset="-78"/>
              </a:rPr>
              <a:t>انجام وظایف پیچیده در فضای باز توسط فضانوردان </a:t>
            </a:r>
            <a:r>
              <a:rPr lang="en-US" sz="1200" dirty="0" smtClean="0">
                <a:latin typeface="Times New Roman" pitchFamily="18" charset="0"/>
                <a:cs typeface="B Lotus" pitchFamily="2" charset="-78"/>
              </a:rPr>
              <a:t>[29]</a:t>
            </a:r>
            <a:r>
              <a:rPr lang="ar-SA" sz="1400" dirty="0" smtClean="0">
                <a:latin typeface="Times New Roman" pitchFamily="18" charset="0"/>
                <a:cs typeface="B Lotus" pitchFamily="2" charset="-78"/>
              </a:rPr>
              <a:t>است.</a:t>
            </a:r>
            <a:endParaRPr lang="fa-IR" sz="1400" dirty="0" smtClean="0">
              <a:latin typeface="Times New Roman" pitchFamily="18" charset="0"/>
              <a:cs typeface="B Lotus" pitchFamily="2" charset="-78"/>
            </a:endParaRPr>
          </a:p>
        </p:txBody>
      </p:sp>
      <p:sp>
        <p:nvSpPr>
          <p:cNvPr id="5" name="Title 4"/>
          <p:cNvSpPr>
            <a:spLocks noGrp="1"/>
          </p:cNvSpPr>
          <p:nvPr>
            <p:ph type="title"/>
          </p:nvPr>
        </p:nvSpPr>
        <p:spPr>
          <a:xfrm>
            <a:off x="4283968" y="1268760"/>
            <a:ext cx="4402832" cy="504056"/>
          </a:xfrm>
        </p:spPr>
        <p:txBody>
          <a:bodyPr>
            <a:normAutofit/>
          </a:bodyPr>
          <a:lstStyle/>
          <a:p>
            <a:pPr algn="just" rtl="1"/>
            <a:r>
              <a:rPr lang="en-US" sz="1800" dirty="0">
                <a:effectLst/>
              </a:rPr>
              <a:t>3.1.2 </a:t>
            </a:r>
            <a:r>
              <a:rPr lang="fa-IR" sz="1800" dirty="0">
                <a:effectLst/>
              </a:rPr>
              <a:t>موارد استفاده از </a:t>
            </a:r>
            <a:r>
              <a:rPr lang="en-US" sz="1800" dirty="0">
                <a:effectLst/>
              </a:rPr>
              <a:t>VR</a:t>
            </a: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27</a:t>
            </a:fld>
            <a:endParaRPr lang="en-US" sz="2000" dirty="0"/>
          </a:p>
        </p:txBody>
      </p:sp>
    </p:spTree>
    <p:extLst>
      <p:ext uri="{BB962C8B-B14F-4D97-AF65-F5344CB8AC3E}">
        <p14:creationId xmlns:p14="http://schemas.microsoft.com/office/powerpoint/2010/main" val="23382199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a:bodyPr>
          <a:lstStyle/>
          <a:p>
            <a:pPr marL="109728" indent="0" algn="just" rtl="1">
              <a:lnSpc>
                <a:spcPct val="150000"/>
              </a:lnSpc>
              <a:buNone/>
            </a:pPr>
            <a:r>
              <a:rPr lang="ar-SA" sz="1400" dirty="0">
                <a:latin typeface="Times New Roman" pitchFamily="18" charset="0"/>
                <a:cs typeface="B Lotus" pitchFamily="2" charset="-78"/>
              </a:rPr>
              <a:t> پاسخ‌های فیزیولوژیکی محرک‌های بدن در پاسخ به یک محرک هستند. </a:t>
            </a:r>
            <a:r>
              <a:rPr lang="ar-SA" sz="1400" dirty="0" smtClean="0">
                <a:latin typeface="Times New Roman" pitchFamily="18" charset="0"/>
                <a:cs typeface="B Lotus" pitchFamily="2" charset="-78"/>
              </a:rPr>
              <a:t>موجود </a:t>
            </a:r>
            <a:r>
              <a:rPr lang="ar-SA" sz="1400" dirty="0">
                <a:latin typeface="Times New Roman" pitchFamily="18" charset="0"/>
                <a:cs typeface="B Lotus" pitchFamily="2" charset="-78"/>
              </a:rPr>
              <a:t>زنده یا موجودات زنده واکنش‌های فیزیولوژیکی به محرک‌ها را تجربه می‌کنند و غریزی هستند. برخی از افراد پاسخ‌های فیزیولوژیکی بالاتری به محرک‌ها دارند که به آن واکنش‌های فرار یا مبارزه با آن می‌گویند. این بدان معنی است که فردی که پرواز یا مبارزه را تجربه می‌کند یا سعی می‌کند با محرک مقابله کند یا سعی می‌کند از محرک فرار کند. این پاسخ‌ها را می‌توان با استفاده از معیارهای فیزیولوژیکی مختلف اندازه‌گیری کرد. فعالیت الکترودرمال (</a:t>
            </a:r>
            <a:r>
              <a:rPr lang="en-US" sz="1400" dirty="0">
                <a:latin typeface="Times New Roman" pitchFamily="18" charset="0"/>
                <a:cs typeface="B Lotus" pitchFamily="2" charset="-78"/>
              </a:rPr>
              <a:t>EDA</a:t>
            </a:r>
            <a:r>
              <a:rPr lang="ar-SA" sz="1400" dirty="0">
                <a:latin typeface="Times New Roman" pitchFamily="18" charset="0"/>
                <a:cs typeface="B Lotus" pitchFamily="2" charset="-78"/>
              </a:rPr>
              <a:t>)، تغییرپذیری ضربان قلب (</a:t>
            </a:r>
            <a:r>
              <a:rPr lang="en-US" sz="1400" dirty="0">
                <a:latin typeface="Times New Roman" pitchFamily="18" charset="0"/>
                <a:cs typeface="B Lotus" pitchFamily="2" charset="-78"/>
              </a:rPr>
              <a:t>HRV</a:t>
            </a:r>
            <a:r>
              <a:rPr lang="ar-SA" sz="1400" dirty="0">
                <a:latin typeface="Times New Roman" pitchFamily="18" charset="0"/>
                <a:cs typeface="B Lotus" pitchFamily="2" charset="-78"/>
              </a:rPr>
              <a:t>)، </a:t>
            </a:r>
            <a:r>
              <a:rPr lang="ar-SA" sz="1400" dirty="0" smtClean="0">
                <a:latin typeface="Times New Roman" pitchFamily="18" charset="0"/>
                <a:cs typeface="B Lotus" pitchFamily="2" charset="-78"/>
              </a:rPr>
              <a:t>الکترومیوگرافی </a:t>
            </a:r>
            <a:r>
              <a:rPr lang="ar-SA" sz="1400" dirty="0">
                <a:latin typeface="Times New Roman" pitchFamily="18" charset="0"/>
                <a:cs typeface="B Lotus" pitchFamily="2" charset="-78"/>
              </a:rPr>
              <a:t>(</a:t>
            </a:r>
            <a:r>
              <a:rPr lang="en-US" sz="1400" dirty="0">
                <a:latin typeface="Times New Roman" pitchFamily="18" charset="0"/>
                <a:cs typeface="B Lotus" pitchFamily="2" charset="-78"/>
              </a:rPr>
              <a:t>EMG</a:t>
            </a:r>
            <a:r>
              <a:rPr lang="ar-SA" sz="1400" dirty="0">
                <a:latin typeface="Times New Roman" pitchFamily="18" charset="0"/>
                <a:cs typeface="B Lotus" pitchFamily="2" charset="-78"/>
              </a:rPr>
              <a:t>) و الکتروانسفالوگرام (</a:t>
            </a:r>
            <a:r>
              <a:rPr lang="en-US" sz="1400" dirty="0">
                <a:latin typeface="Times New Roman" pitchFamily="18" charset="0"/>
                <a:cs typeface="B Lotus" pitchFamily="2" charset="-78"/>
              </a:rPr>
              <a:t>EEG</a:t>
            </a:r>
            <a:r>
              <a:rPr lang="ar-SA" sz="1400" dirty="0">
                <a:latin typeface="Times New Roman" pitchFamily="18" charset="0"/>
                <a:cs typeface="B Lotus" pitchFamily="2" charset="-78"/>
              </a:rPr>
              <a:t>) چند نمونه هستند</a:t>
            </a:r>
            <a:r>
              <a:rPr lang="ar-SA" sz="1400" dirty="0" smtClean="0">
                <a:latin typeface="Times New Roman" pitchFamily="18" charset="0"/>
                <a:cs typeface="B Lotus" pitchFamily="2" charset="-78"/>
              </a:rPr>
              <a:t>.</a:t>
            </a:r>
            <a:endParaRPr lang="fa-IR" sz="1400" dirty="0" smtClean="0">
              <a:latin typeface="Times New Roman" pitchFamily="18" charset="0"/>
              <a:cs typeface="B Lotus" pitchFamily="2" charset="-78"/>
            </a:endParaRPr>
          </a:p>
          <a:p>
            <a:pPr marL="109728" indent="0" algn="just" rtl="1">
              <a:lnSpc>
                <a:spcPct val="150000"/>
              </a:lnSpc>
              <a:buNone/>
            </a:pPr>
            <a:r>
              <a:rPr lang="ar-SA" sz="1400" dirty="0" smtClean="0">
                <a:cs typeface="B Lotus" pitchFamily="2" charset="-78"/>
              </a:rPr>
              <a:t>اندازه‌گیری </a:t>
            </a:r>
            <a:r>
              <a:rPr lang="ar-SA" sz="1400" dirty="0">
                <a:cs typeface="B Lotus" pitchFamily="2" charset="-78"/>
              </a:rPr>
              <a:t>فیزیولوژیکی روش خوبی برای درک و توضیح بار شناختی ایجاد شده بر روی یک فرد است. بار شناختی به عنوان تلاش برای یادگیری و تفکر بر روی حافظه فعال در هنگام انجام یک کار مشخص تعریف </a:t>
            </a:r>
            <a:r>
              <a:rPr lang="ar-SA" sz="1400" dirty="0" smtClean="0">
                <a:cs typeface="B Lotus" pitchFamily="2" charset="-78"/>
              </a:rPr>
              <a:t>می‌شود</a:t>
            </a:r>
            <a:r>
              <a:rPr lang="en-US" sz="1200" dirty="0" smtClean="0">
                <a:cs typeface="B Lotus" pitchFamily="2" charset="-78"/>
              </a:rPr>
              <a:t>[59]</a:t>
            </a:r>
            <a:r>
              <a:rPr lang="ar-SA" sz="1400" dirty="0" smtClean="0">
                <a:cs typeface="B Lotus" pitchFamily="2" charset="-78"/>
              </a:rPr>
              <a:t>. </a:t>
            </a:r>
            <a:r>
              <a:rPr lang="ar-SA" sz="1400" dirty="0">
                <a:cs typeface="B Lotus" pitchFamily="2" charset="-78"/>
              </a:rPr>
              <a:t>در مطالعه‌ای، محققان از طیف گسترده‌ای از سیگنال‌های روانی- فیزیولوژیکی در ارزیابی بار شناختی استفاده کردند، که نشان می‌دهد می‌توان از آن برای تعیین اینکه آیا عملکرد کار توسط کاربر می‌تواند حواس‌پرت شود یا خیر استفاده </a:t>
            </a:r>
            <a:r>
              <a:rPr lang="ar-SA" sz="1400" dirty="0" smtClean="0">
                <a:cs typeface="B Lotus" pitchFamily="2" charset="-78"/>
              </a:rPr>
              <a:t>شود</a:t>
            </a:r>
            <a:r>
              <a:rPr lang="en-US" sz="1200" dirty="0" smtClean="0">
                <a:cs typeface="B Lotus" pitchFamily="2" charset="-78"/>
              </a:rPr>
              <a:t>[18]</a:t>
            </a:r>
            <a:r>
              <a:rPr lang="ar-SA" sz="1400" dirty="0" smtClean="0">
                <a:cs typeface="B Lotus" pitchFamily="2" charset="-78"/>
              </a:rPr>
              <a:t>. </a:t>
            </a:r>
            <a:r>
              <a:rPr lang="ar-SA" sz="1400" dirty="0">
                <a:cs typeface="B Lotus" pitchFamily="2" charset="-78"/>
              </a:rPr>
              <a:t>پاسخ‌های فیزیولوژیکی نیز در مناطقی برای ارزیابی واکنش‌های بازتابی به تعامل چند وجهی و ادراک بصری استفاده می‌شود.</a:t>
            </a:r>
            <a:endParaRPr lang="en-US" sz="1400" dirty="0">
              <a:cs typeface="B Lotus" pitchFamily="2" charset="-78"/>
            </a:endParaRPr>
          </a:p>
          <a:p>
            <a:pPr marL="109728" indent="0" algn="just" rtl="1">
              <a:buNone/>
            </a:pPr>
            <a:endParaRPr lang="fa-IR" sz="1400" dirty="0" smtClean="0">
              <a:latin typeface="Times New Roman" pitchFamily="18" charset="0"/>
              <a:cs typeface="B Lotus" pitchFamily="2" charset="-78"/>
            </a:endParaRPr>
          </a:p>
        </p:txBody>
      </p:sp>
      <p:sp>
        <p:nvSpPr>
          <p:cNvPr id="5" name="Title 4"/>
          <p:cNvSpPr>
            <a:spLocks noGrp="1"/>
          </p:cNvSpPr>
          <p:nvPr>
            <p:ph type="title"/>
          </p:nvPr>
        </p:nvSpPr>
        <p:spPr>
          <a:xfrm>
            <a:off x="4283968" y="1268760"/>
            <a:ext cx="4402832" cy="504056"/>
          </a:xfrm>
        </p:spPr>
        <p:txBody>
          <a:bodyPr>
            <a:normAutofit/>
          </a:bodyPr>
          <a:lstStyle/>
          <a:p>
            <a:pPr algn="just" rtl="1"/>
            <a:r>
              <a:rPr lang="ar-SA" sz="1800" dirty="0" smtClean="0">
                <a:effectLst/>
              </a:rPr>
              <a:t>2.2 پاسخ های فیزیولوژیکی به واقعیت مجازی</a:t>
            </a:r>
            <a:endParaRPr lang="en-US" sz="1800" dirty="0">
              <a:effectLst/>
            </a:endParaRP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28</a:t>
            </a:fld>
            <a:endParaRPr lang="en-US" sz="2000" dirty="0"/>
          </a:p>
        </p:txBody>
      </p:sp>
    </p:spTree>
    <p:extLst>
      <p:ext uri="{BB962C8B-B14F-4D97-AF65-F5344CB8AC3E}">
        <p14:creationId xmlns:p14="http://schemas.microsoft.com/office/powerpoint/2010/main" val="33098275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a:bodyPr>
          <a:lstStyle/>
          <a:p>
            <a:pPr marL="109728" indent="0" algn="just" rtl="1">
              <a:lnSpc>
                <a:spcPct val="150000"/>
              </a:lnSpc>
              <a:buNone/>
            </a:pPr>
            <a:r>
              <a:rPr lang="ar-SA" sz="1400" dirty="0">
                <a:latin typeface="Times New Roman" pitchFamily="18" charset="0"/>
                <a:cs typeface="B Lotus" pitchFamily="2" charset="-78"/>
              </a:rPr>
              <a:t>همچنین از معیارهای فیزیولوژیکی برای مقایسه دستگاه‌های نمایشگر سنتی با </a:t>
            </a:r>
            <a:r>
              <a:rPr lang="en-US" sz="1400" dirty="0">
                <a:latin typeface="Times New Roman" pitchFamily="18" charset="0"/>
                <a:cs typeface="B Lotus" pitchFamily="2" charset="-78"/>
              </a:rPr>
              <a:t>HMD </a:t>
            </a:r>
            <a:r>
              <a:rPr lang="fa-IR" sz="1400" dirty="0" smtClean="0">
                <a:latin typeface="Times New Roman" pitchFamily="18" charset="0"/>
                <a:cs typeface="B Lotus" pitchFamily="2" charset="-78"/>
              </a:rPr>
              <a:t> </a:t>
            </a:r>
            <a:r>
              <a:rPr lang="ar-SA" sz="1400" dirty="0" smtClean="0">
                <a:latin typeface="Times New Roman" pitchFamily="18" charset="0"/>
                <a:cs typeface="B Lotus" pitchFamily="2" charset="-78"/>
              </a:rPr>
              <a:t>استفاده </a:t>
            </a:r>
            <a:r>
              <a:rPr lang="ar-SA" sz="1400" dirty="0">
                <a:latin typeface="Times New Roman" pitchFamily="18" charset="0"/>
                <a:cs typeface="B Lotus" pitchFamily="2" charset="-78"/>
              </a:rPr>
              <a:t>شده است. </a:t>
            </a:r>
            <a:endParaRPr lang="en-US" sz="1400" dirty="0" smtClean="0">
              <a:latin typeface="Times New Roman" pitchFamily="18" charset="0"/>
              <a:cs typeface="B Lotus" pitchFamily="2" charset="-78"/>
            </a:endParaRPr>
          </a:p>
          <a:p>
            <a:pPr marL="109728" indent="0" algn="just" rtl="1">
              <a:lnSpc>
                <a:spcPct val="150000"/>
              </a:lnSpc>
              <a:buNone/>
            </a:pPr>
            <a:r>
              <a:rPr lang="ar-SA" sz="1400" dirty="0">
                <a:latin typeface="Times New Roman" pitchFamily="18" charset="0"/>
                <a:cs typeface="B Lotus" pitchFamily="2" charset="-78"/>
              </a:rPr>
              <a:t> با توجه به جهش بزرگ در توسعه سخت افزار، بسیاری از توسعه دهندگان در تلاش برای ساخت برنامه‌های کاربردی </a:t>
            </a:r>
            <a:r>
              <a:rPr lang="en-US" sz="1400" dirty="0">
                <a:latin typeface="Times New Roman" pitchFamily="18" charset="0"/>
                <a:cs typeface="B Lotus" pitchFamily="2" charset="-78"/>
              </a:rPr>
              <a:t>VR </a:t>
            </a:r>
            <a:r>
              <a:rPr lang="fa-IR" sz="1400" dirty="0" smtClean="0">
                <a:latin typeface="Times New Roman" pitchFamily="18" charset="0"/>
                <a:cs typeface="B Lotus" pitchFamily="2" charset="-78"/>
              </a:rPr>
              <a:t> </a:t>
            </a:r>
            <a:r>
              <a:rPr lang="ar-SA" sz="1400" dirty="0" smtClean="0">
                <a:latin typeface="Times New Roman" pitchFamily="18" charset="0"/>
                <a:cs typeface="B Lotus" pitchFamily="2" charset="-78"/>
              </a:rPr>
              <a:t>خلاقانه </a:t>
            </a:r>
            <a:r>
              <a:rPr lang="ar-SA" sz="1400" dirty="0">
                <a:latin typeface="Times New Roman" pitchFamily="18" charset="0"/>
                <a:cs typeface="B Lotus" pitchFamily="2" charset="-78"/>
              </a:rPr>
              <a:t>برای اهداف مختلف هستند. برنامه‌های کاربردی مربوط به فعالیت بدنی در دنیای مجازی محبوب شده‌اند. </a:t>
            </a:r>
            <a:r>
              <a:rPr lang="ar-SA" sz="1400" dirty="0" smtClean="0">
                <a:latin typeface="Times New Roman" pitchFamily="18" charset="0"/>
                <a:cs typeface="B Lotus" pitchFamily="2" charset="-78"/>
              </a:rPr>
              <a:t>بنابراین </a:t>
            </a:r>
            <a:r>
              <a:rPr lang="ar-SA" sz="1400" dirty="0">
                <a:latin typeface="Times New Roman" pitchFamily="18" charset="0"/>
                <a:cs typeface="B Lotus" pitchFamily="2" charset="-78"/>
              </a:rPr>
              <a:t>فعالیت‌هایی مانند نقاشی </a:t>
            </a:r>
            <a:r>
              <a:rPr lang="en-US" sz="1400" dirty="0">
                <a:latin typeface="Times New Roman" pitchFamily="18" charset="0"/>
                <a:cs typeface="B Lotus" pitchFamily="2" charset="-78"/>
              </a:rPr>
              <a:t>VR</a:t>
            </a:r>
            <a:r>
              <a:rPr lang="ar-SA" sz="1400" dirty="0">
                <a:latin typeface="Times New Roman" pitchFamily="18" charset="0"/>
                <a:cs typeface="B Lotus" pitchFamily="2" charset="-78"/>
              </a:rPr>
              <a:t>، رقص، امضا، کاوش در مکان‌ها، بازی </a:t>
            </a:r>
            <a:r>
              <a:rPr lang="en-US" sz="1400" dirty="0">
                <a:latin typeface="Times New Roman" pitchFamily="18" charset="0"/>
                <a:cs typeface="B Lotus" pitchFamily="2" charset="-78"/>
              </a:rPr>
              <a:t>FPP </a:t>
            </a:r>
            <a:r>
              <a:rPr lang="fa-IR" sz="1400" dirty="0" smtClean="0">
                <a:latin typeface="Times New Roman" pitchFamily="18" charset="0"/>
                <a:cs typeface="B Lotus" pitchFamily="2" charset="-78"/>
              </a:rPr>
              <a:t> </a:t>
            </a:r>
            <a:r>
              <a:rPr lang="ar-SA" sz="1400" dirty="0" smtClean="0">
                <a:latin typeface="Times New Roman" pitchFamily="18" charset="0"/>
                <a:cs typeface="B Lotus" pitchFamily="2" charset="-78"/>
              </a:rPr>
              <a:t>و </a:t>
            </a:r>
            <a:r>
              <a:rPr lang="ar-SA" sz="1400" dirty="0">
                <a:latin typeface="Times New Roman" pitchFamily="18" charset="0"/>
                <a:cs typeface="B Lotus" pitchFamily="2" charset="-78"/>
              </a:rPr>
              <a:t>غیره همه بسیار محبوب شده‌اند. در حالی که تعداد زیادی از برنامه‌های کاربردی برای اهداف سرگرمی وجود دارد، محققان در حال انجام مطالعاتی برای بررسی امکان واقعیت مجازی در سایر زمینه‌ها هستند. مهمترین شواهدی که هر محققی سعی می‌کند در هنگام استفاده از فناوری به عنوان یک سیستم بازخورد پیدا کند این است که بفهمد کاربر چگونه به آن تعامل فناوری پاسخ می‌دهد. این شواهد بیشتر از داده‌های گزارش شده و داده‌های مشاهده شده از کاربر می‌آید. این تجزیه و تحلیل از معیارهای گزارش شده و مشاهده شده، محققان را قادر می‌سازد تا حالات فیزیکی و روانی شرکت کنندگان را درک کرده و آنها را به هم مرتبط کنند</a:t>
            </a:r>
            <a:r>
              <a:rPr lang="ar-SA" sz="1400" dirty="0" smtClean="0">
                <a:latin typeface="Times New Roman" pitchFamily="18" charset="0"/>
                <a:cs typeface="B Lotus" pitchFamily="2" charset="-78"/>
              </a:rPr>
              <a:t>.</a:t>
            </a:r>
            <a:endParaRPr lang="fa-IR" sz="1400" dirty="0" smtClean="0">
              <a:latin typeface="Times New Roman" pitchFamily="18" charset="0"/>
              <a:cs typeface="B Lotus" pitchFamily="2" charset="-78"/>
            </a:endParaRPr>
          </a:p>
          <a:p>
            <a:pPr marL="109728" indent="0" algn="just" rtl="1">
              <a:lnSpc>
                <a:spcPct val="150000"/>
              </a:lnSpc>
              <a:buNone/>
            </a:pPr>
            <a:endParaRPr lang="fa-IR" sz="1400" dirty="0" smtClean="0">
              <a:latin typeface="Times New Roman" pitchFamily="18" charset="0"/>
              <a:cs typeface="B Lotus" pitchFamily="2" charset="-78"/>
            </a:endParaRPr>
          </a:p>
        </p:txBody>
      </p:sp>
      <p:sp>
        <p:nvSpPr>
          <p:cNvPr id="5" name="Title 4"/>
          <p:cNvSpPr>
            <a:spLocks noGrp="1"/>
          </p:cNvSpPr>
          <p:nvPr>
            <p:ph type="title"/>
          </p:nvPr>
        </p:nvSpPr>
        <p:spPr>
          <a:xfrm>
            <a:off x="4283968" y="1268760"/>
            <a:ext cx="4402832" cy="504056"/>
          </a:xfrm>
        </p:spPr>
        <p:txBody>
          <a:bodyPr>
            <a:normAutofit/>
          </a:bodyPr>
          <a:lstStyle/>
          <a:p>
            <a:pPr algn="just" rtl="1"/>
            <a:r>
              <a:rPr lang="ar-SA" sz="1800" dirty="0">
                <a:effectLst/>
              </a:rPr>
              <a:t>2.2 پاسخ های فیزیولوژیکی به واقعیت مجازی</a:t>
            </a:r>
            <a:endParaRPr lang="en-US" sz="1800" dirty="0">
              <a:effectLst/>
            </a:endParaRP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29</a:t>
            </a:fld>
            <a:endParaRPr lang="en-US" sz="2000" dirty="0"/>
          </a:p>
        </p:txBody>
      </p:sp>
    </p:spTree>
    <p:extLst>
      <p:ext uri="{BB962C8B-B14F-4D97-AF65-F5344CB8AC3E}">
        <p14:creationId xmlns:p14="http://schemas.microsoft.com/office/powerpoint/2010/main" val="39424047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8344" y="1340768"/>
            <a:ext cx="1018456" cy="504056"/>
          </a:xfrm>
        </p:spPr>
        <p:txBody>
          <a:bodyPr>
            <a:normAutofit/>
          </a:bodyPr>
          <a:lstStyle/>
          <a:p>
            <a:pPr marL="0" indent="0" algn="ctr"/>
            <a:r>
              <a:rPr lang="fa-IR" sz="1800" dirty="0" smtClean="0">
                <a:cs typeface="B Titr" pitchFamily="2" charset="-78"/>
              </a:rPr>
              <a:t>فهرست</a:t>
            </a:r>
            <a:endParaRPr lang="en-US" sz="1800" dirty="0">
              <a:cs typeface="B Titr" pitchFamily="2" charset="-78"/>
            </a:endParaRPr>
          </a:p>
        </p:txBody>
      </p:sp>
      <p:sp>
        <p:nvSpPr>
          <p:cNvPr id="4" name="Slide Number Placeholder 3"/>
          <p:cNvSpPr>
            <a:spLocks noGrp="1"/>
          </p:cNvSpPr>
          <p:nvPr>
            <p:ph type="sldNum" sz="quarter" idx="12"/>
          </p:nvPr>
        </p:nvSpPr>
        <p:spPr>
          <a:xfrm>
            <a:off x="8238688" y="6165304"/>
            <a:ext cx="365760" cy="365125"/>
          </a:xfrm>
        </p:spPr>
        <p:txBody>
          <a:bodyPr/>
          <a:lstStyle/>
          <a:p>
            <a:fld id="{CD06A7E7-55D2-4AAF-9D6C-048C8DE1A245}" type="slidenum">
              <a:rPr lang="en-US" sz="2000" smtClean="0"/>
              <a:t>3</a:t>
            </a:fld>
            <a:endParaRPr lang="en-US" sz="2000" dirty="0"/>
          </a:p>
        </p:txBody>
      </p:sp>
      <p:sp>
        <p:nvSpPr>
          <p:cNvPr id="6" name="Content Placeholder 5"/>
          <p:cNvSpPr>
            <a:spLocks noGrp="1"/>
          </p:cNvSpPr>
          <p:nvPr>
            <p:ph idx="1"/>
          </p:nvPr>
        </p:nvSpPr>
        <p:spPr>
          <a:xfrm>
            <a:off x="2987824" y="2002837"/>
            <a:ext cx="5698976" cy="3802427"/>
          </a:xfrm>
        </p:spPr>
        <p:txBody>
          <a:bodyPr>
            <a:normAutofit fontScale="55000" lnSpcReduction="20000"/>
          </a:bodyPr>
          <a:lstStyle/>
          <a:p>
            <a:pPr marL="109728" indent="0" algn="just" rtl="1">
              <a:buNone/>
            </a:pPr>
            <a:r>
              <a:rPr lang="fa-IR" dirty="0"/>
              <a:t>کلمات کلیدی                                                                        </a:t>
            </a:r>
            <a:r>
              <a:rPr lang="fa-IR" dirty="0" smtClean="0"/>
              <a:t>       7</a:t>
            </a:r>
            <a:endParaRPr lang="fa-IR" dirty="0"/>
          </a:p>
          <a:p>
            <a:pPr marL="109728" indent="0" algn="just" rtl="1">
              <a:buNone/>
            </a:pPr>
            <a:r>
              <a:rPr lang="fa-IR" dirty="0" smtClean="0"/>
              <a:t>چکیده                                                                                       8</a:t>
            </a:r>
          </a:p>
          <a:p>
            <a:pPr marL="109728" indent="0" algn="just" rtl="1">
              <a:buNone/>
            </a:pPr>
            <a:r>
              <a:rPr lang="fa-IR" sz="2800" dirty="0" smtClean="0"/>
              <a:t>1 مقدمه                                                                                     9</a:t>
            </a:r>
          </a:p>
          <a:p>
            <a:pPr marL="109728" indent="0" algn="just" rtl="1">
              <a:buNone/>
            </a:pPr>
            <a:r>
              <a:rPr lang="fa-IR" sz="2800" dirty="0" smtClean="0"/>
              <a:t>1.1 انگیزه</a:t>
            </a:r>
            <a:r>
              <a:rPr lang="en-US" sz="2800" dirty="0" smtClean="0"/>
              <a:t>                                                                     </a:t>
            </a:r>
            <a:r>
              <a:rPr lang="fa-IR" sz="2800" dirty="0" smtClean="0"/>
              <a:t> 10</a:t>
            </a:r>
            <a:endParaRPr lang="fa-IR" sz="2800" dirty="0"/>
          </a:p>
          <a:p>
            <a:pPr marL="109728" indent="0" algn="just" rtl="1">
              <a:buNone/>
            </a:pPr>
            <a:r>
              <a:rPr lang="fa-IR" sz="2800" dirty="0"/>
              <a:t>2.1  </a:t>
            </a:r>
            <a:r>
              <a:rPr lang="fa-IR" sz="2800" dirty="0" smtClean="0"/>
              <a:t>    واقعیت </a:t>
            </a:r>
            <a:r>
              <a:rPr lang="fa-IR" sz="2800" dirty="0"/>
              <a:t>مجازی(</a:t>
            </a:r>
            <a:r>
              <a:rPr lang="en-US" sz="2800" dirty="0">
                <a:latin typeface="Times New Roman" pitchFamily="18" charset="0"/>
                <a:cs typeface="Times New Roman" pitchFamily="18" charset="0"/>
              </a:rPr>
              <a:t>Virtual Reality</a:t>
            </a:r>
            <a:r>
              <a:rPr lang="fa-IR" sz="2800" dirty="0">
                <a:latin typeface="Times New Roman" pitchFamily="18" charset="0"/>
                <a:cs typeface="Times New Roman" pitchFamily="18" charset="0"/>
              </a:rPr>
              <a:t> </a:t>
            </a:r>
            <a:r>
              <a:rPr lang="fa-IR" sz="2800" dirty="0"/>
              <a:t>)</a:t>
            </a:r>
            <a:r>
              <a:rPr lang="fa-IR" sz="2800" dirty="0" smtClean="0"/>
              <a:t>                                    </a:t>
            </a:r>
            <a:r>
              <a:rPr lang="en-US" sz="2800" dirty="0" smtClean="0"/>
              <a:t>   </a:t>
            </a:r>
            <a:r>
              <a:rPr lang="fa-IR" sz="2800" dirty="0" smtClean="0"/>
              <a:t> 11</a:t>
            </a:r>
            <a:endParaRPr lang="fa-IR" sz="2800" dirty="0"/>
          </a:p>
          <a:p>
            <a:pPr marL="109728" indent="0" algn="just" rtl="1">
              <a:buNone/>
            </a:pPr>
            <a:r>
              <a:rPr lang="ar-SA" sz="2800" dirty="0"/>
              <a:t>1.2.1 </a:t>
            </a:r>
            <a:r>
              <a:rPr lang="en-US" sz="2800" dirty="0">
                <a:latin typeface="Times New Roman" pitchFamily="18" charset="0"/>
                <a:cs typeface="Times New Roman" pitchFamily="18" charset="0"/>
              </a:rPr>
              <a:t>VR</a:t>
            </a:r>
            <a:r>
              <a:rPr lang="en-US" sz="2800" dirty="0"/>
              <a:t> </a:t>
            </a:r>
            <a:r>
              <a:rPr lang="fa-IR" sz="2800" dirty="0"/>
              <a:t> و پاسخ های </a:t>
            </a:r>
            <a:r>
              <a:rPr lang="fa-IR" sz="2800" dirty="0" smtClean="0"/>
              <a:t>فیزیولوژیکی</a:t>
            </a:r>
            <a:r>
              <a:rPr lang="en-US" sz="2800" dirty="0" smtClean="0"/>
              <a:t>  </a:t>
            </a:r>
            <a:r>
              <a:rPr lang="fa-IR" sz="2800" dirty="0" smtClean="0"/>
              <a:t>                                             12</a:t>
            </a:r>
            <a:endParaRPr lang="fa-IR" sz="2800" dirty="0"/>
          </a:p>
          <a:p>
            <a:pPr marL="109728" indent="0" algn="just" rtl="1">
              <a:buNone/>
            </a:pPr>
            <a:r>
              <a:rPr lang="fa-IR" sz="2800" dirty="0"/>
              <a:t>2.2.1 </a:t>
            </a:r>
            <a:r>
              <a:rPr lang="en-US" sz="2800" dirty="0"/>
              <a:t>VR  </a:t>
            </a:r>
            <a:r>
              <a:rPr lang="fa-IR" sz="2800" dirty="0"/>
              <a:t>و تجربیات چند </a:t>
            </a:r>
            <a:r>
              <a:rPr lang="fa-IR" sz="2800" dirty="0" smtClean="0"/>
              <a:t>حسی                                                     13</a:t>
            </a:r>
            <a:endParaRPr lang="fa-IR" sz="2800" dirty="0"/>
          </a:p>
          <a:p>
            <a:pPr marL="85725" indent="0" algn="just" rtl="1">
              <a:buNone/>
            </a:pPr>
            <a:r>
              <a:rPr lang="ar-SA" sz="2800" dirty="0"/>
              <a:t>3.1  </a:t>
            </a:r>
            <a:r>
              <a:rPr lang="fa-IR" sz="2800" dirty="0"/>
              <a:t>بررسی اجمالی </a:t>
            </a:r>
            <a:r>
              <a:rPr lang="fa-IR" sz="2800" dirty="0" smtClean="0"/>
              <a:t>تحقیق                                                             14</a:t>
            </a:r>
            <a:endParaRPr lang="fa-IR" sz="2800" dirty="0"/>
          </a:p>
          <a:p>
            <a:pPr marL="109728" indent="0" algn="just" rtl="1">
              <a:buNone/>
            </a:pPr>
            <a:r>
              <a:rPr lang="ar-SA" sz="2800" dirty="0"/>
              <a:t>2  </a:t>
            </a:r>
            <a:r>
              <a:rPr lang="fa-IR" sz="2800" dirty="0" smtClean="0"/>
              <a:t>زمینه                                                                                   15</a:t>
            </a:r>
            <a:endParaRPr lang="fa-IR" sz="2800" dirty="0"/>
          </a:p>
          <a:p>
            <a:pPr marL="109728" indent="0" algn="just" rtl="1">
              <a:buNone/>
            </a:pPr>
            <a:r>
              <a:rPr lang="ar-SA" sz="2800" dirty="0"/>
              <a:t>1.2 </a:t>
            </a:r>
            <a:r>
              <a:rPr lang="fa-IR" sz="2800" dirty="0" smtClean="0"/>
              <a:t>    تاریخچه </a:t>
            </a:r>
            <a:r>
              <a:rPr lang="fa-IR" sz="2800" dirty="0"/>
              <a:t>مختصری از</a:t>
            </a:r>
            <a:r>
              <a:rPr lang="en-US" sz="2800" dirty="0"/>
              <a:t> </a:t>
            </a:r>
            <a:r>
              <a:rPr lang="en-US" sz="2800" dirty="0" smtClean="0"/>
              <a:t>VR</a:t>
            </a:r>
            <a:r>
              <a:rPr lang="fa-IR" sz="2800" dirty="0" smtClean="0"/>
              <a:t>                                                    16</a:t>
            </a:r>
            <a:endParaRPr lang="fa-IR" sz="2800" dirty="0"/>
          </a:p>
          <a:p>
            <a:pPr marL="109728" indent="0" algn="just" rtl="1">
              <a:buNone/>
            </a:pPr>
            <a:r>
              <a:rPr lang="ar-SA" sz="2800" dirty="0"/>
              <a:t>1.1.2 </a:t>
            </a:r>
            <a:r>
              <a:rPr lang="fa-IR" sz="2800" dirty="0" smtClean="0"/>
              <a:t> </a:t>
            </a:r>
            <a:r>
              <a:rPr lang="ar-SA" sz="2800" dirty="0" smtClean="0"/>
              <a:t>سایر </a:t>
            </a:r>
            <a:r>
              <a:rPr lang="ar-SA" sz="2800" dirty="0"/>
              <a:t>فناوری</a:t>
            </a:r>
            <a:r>
              <a:rPr lang="fa-IR" sz="2800" dirty="0"/>
              <a:t>‌</a:t>
            </a:r>
            <a:r>
              <a:rPr lang="ar-SA" sz="2800" dirty="0"/>
              <a:t>های واقعیت توسعه یافته (</a:t>
            </a:r>
            <a:r>
              <a:rPr lang="en-US" sz="2800" dirty="0"/>
              <a:t>XR</a:t>
            </a:r>
            <a:r>
              <a:rPr lang="ar-SA" sz="2800" dirty="0" smtClean="0"/>
              <a:t>)</a:t>
            </a:r>
            <a:r>
              <a:rPr lang="fa-IR" sz="2800" dirty="0" smtClean="0"/>
              <a:t>                                19</a:t>
            </a:r>
            <a:endParaRPr lang="fa-IR" sz="2800" dirty="0"/>
          </a:p>
          <a:p>
            <a:pPr marL="109728" indent="0" algn="just" rtl="1">
              <a:buNone/>
            </a:pPr>
            <a:r>
              <a:rPr lang="ar-SA" sz="2800" dirty="0"/>
              <a:t>2.1.2  سه توهم واقعیت مجازی (</a:t>
            </a:r>
            <a:r>
              <a:rPr lang="en-US" sz="2800" dirty="0"/>
              <a:t>VR</a:t>
            </a:r>
            <a:r>
              <a:rPr lang="ar-SA" sz="2800" dirty="0" smtClean="0"/>
              <a:t>)</a:t>
            </a:r>
            <a:r>
              <a:rPr lang="fa-IR" sz="2800" dirty="0" smtClean="0"/>
              <a:t>                                               20</a:t>
            </a:r>
            <a:endParaRPr lang="fa-IR" sz="2800" dirty="0"/>
          </a:p>
          <a:p>
            <a:pPr marL="109728" indent="0" algn="just" rtl="1">
              <a:buNone/>
            </a:pPr>
            <a:r>
              <a:rPr lang="en-US" sz="2800" dirty="0" smtClean="0"/>
              <a:t>3.1.2</a:t>
            </a:r>
            <a:r>
              <a:rPr lang="fa-IR" sz="2800" dirty="0" smtClean="0"/>
              <a:t>  موارد </a:t>
            </a:r>
            <a:r>
              <a:rPr lang="fa-IR" sz="2800" dirty="0"/>
              <a:t>استفاده از </a:t>
            </a:r>
            <a:r>
              <a:rPr lang="en-US" sz="2800" dirty="0" smtClean="0"/>
              <a:t>VR</a:t>
            </a:r>
            <a:r>
              <a:rPr lang="fa-IR" sz="2800" dirty="0" smtClean="0"/>
              <a:t>                                                           21</a:t>
            </a:r>
            <a:endParaRPr lang="fa-IR" sz="2800" dirty="0"/>
          </a:p>
        </p:txBody>
      </p:sp>
    </p:spTree>
    <p:extLst>
      <p:ext uri="{BB962C8B-B14F-4D97-AF65-F5344CB8AC3E}">
        <p14:creationId xmlns:p14="http://schemas.microsoft.com/office/powerpoint/2010/main" val="16843625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a:bodyPr>
          <a:lstStyle/>
          <a:p>
            <a:pPr marL="109728" indent="0" algn="just" rtl="1">
              <a:lnSpc>
                <a:spcPct val="150000"/>
              </a:lnSpc>
              <a:buNone/>
            </a:pPr>
            <a:r>
              <a:rPr lang="ar-SA" sz="1400" dirty="0">
                <a:latin typeface="Times New Roman" pitchFamily="18" charset="0"/>
                <a:cs typeface="B Lotus" pitchFamily="2" charset="-78"/>
              </a:rPr>
              <a:t> جدای از تعیین تعامل، قدرت، عمق محیط </a:t>
            </a:r>
            <a:r>
              <a:rPr lang="en-US" sz="1400" dirty="0">
                <a:latin typeface="Times New Roman" pitchFamily="18" charset="0"/>
                <a:cs typeface="B Lotus" pitchFamily="2" charset="-78"/>
              </a:rPr>
              <a:t>VR </a:t>
            </a:r>
            <a:r>
              <a:rPr lang="fa-IR" sz="1400" dirty="0" smtClean="0">
                <a:latin typeface="Times New Roman" pitchFamily="18" charset="0"/>
                <a:cs typeface="B Lotus" pitchFamily="2" charset="-78"/>
              </a:rPr>
              <a:t> </a:t>
            </a:r>
            <a:r>
              <a:rPr lang="ar-SA" sz="1400" dirty="0" smtClean="0">
                <a:latin typeface="Times New Roman" pitchFamily="18" charset="0"/>
                <a:cs typeface="B Lotus" pitchFamily="2" charset="-78"/>
              </a:rPr>
              <a:t>با </a:t>
            </a:r>
            <a:r>
              <a:rPr lang="ar-SA" sz="1400" dirty="0">
                <a:latin typeface="Times New Roman" pitchFamily="18" charset="0"/>
                <a:cs typeface="B Lotus" pitchFamily="2" charset="-78"/>
              </a:rPr>
              <a:t>استفاده از این معیارها، سیگنال‌هایی مانند فعالیت الکترودرمال (</a:t>
            </a:r>
            <a:r>
              <a:rPr lang="en-US" sz="1400" dirty="0">
                <a:latin typeface="Times New Roman" pitchFamily="18" charset="0"/>
                <a:cs typeface="B Lotus" pitchFamily="2" charset="-78"/>
              </a:rPr>
              <a:t>EDA</a:t>
            </a:r>
            <a:r>
              <a:rPr lang="ar-SA" sz="1400" dirty="0">
                <a:latin typeface="Times New Roman" pitchFamily="18" charset="0"/>
                <a:cs typeface="B Lotus" pitchFamily="2" charset="-78"/>
              </a:rPr>
              <a:t>) به عنوان یک ابزار عینی برای درمان‌های واقعیت </a:t>
            </a:r>
            <a:r>
              <a:rPr lang="ar-SA" sz="1400" dirty="0" smtClean="0">
                <a:latin typeface="Times New Roman" pitchFamily="18" charset="0"/>
                <a:cs typeface="B Lotus" pitchFamily="2" charset="-78"/>
              </a:rPr>
              <a:t>مجازی</a:t>
            </a:r>
            <a:r>
              <a:rPr lang="en-US" sz="1200" dirty="0" smtClean="0">
                <a:latin typeface="Times New Roman" pitchFamily="18" charset="0"/>
                <a:cs typeface="B Lotus" pitchFamily="2" charset="-78"/>
              </a:rPr>
              <a:t>[22]</a:t>
            </a:r>
            <a:r>
              <a:rPr lang="ar-SA" sz="1400" dirty="0" smtClean="0">
                <a:latin typeface="Times New Roman" pitchFamily="18" charset="0"/>
                <a:cs typeface="B Lotus" pitchFamily="2" charset="-78"/>
              </a:rPr>
              <a:t>، </a:t>
            </a:r>
            <a:r>
              <a:rPr lang="ar-SA" sz="1400" dirty="0">
                <a:latin typeface="Times New Roman" pitchFamily="18" charset="0"/>
                <a:cs typeface="B Lotus" pitchFamily="2" charset="-78"/>
              </a:rPr>
              <a:t>تشخیص </a:t>
            </a:r>
            <a:r>
              <a:rPr lang="ar-SA" sz="1400" dirty="0" smtClean="0">
                <a:latin typeface="Times New Roman" pitchFamily="18" charset="0"/>
                <a:cs typeface="B Lotus" pitchFamily="2" charset="-78"/>
              </a:rPr>
              <a:t>اضطراب</a:t>
            </a:r>
            <a:r>
              <a:rPr lang="en-US" sz="1200" dirty="0" smtClean="0">
                <a:latin typeface="Times New Roman" pitchFamily="18" charset="0"/>
                <a:cs typeface="B Lotus" pitchFamily="2" charset="-78"/>
              </a:rPr>
              <a:t>[25]</a:t>
            </a:r>
            <a:r>
              <a:rPr lang="ar-SA" sz="1400" dirty="0" smtClean="0">
                <a:latin typeface="Times New Roman" pitchFamily="18" charset="0"/>
                <a:cs typeface="B Lotus" pitchFamily="2" charset="-78"/>
              </a:rPr>
              <a:t> </a:t>
            </a:r>
            <a:r>
              <a:rPr lang="ar-SA" sz="1400" dirty="0">
                <a:latin typeface="Times New Roman" pitchFamily="18" charset="0"/>
                <a:cs typeface="B Lotus" pitchFamily="2" charset="-78"/>
              </a:rPr>
              <a:t>و همچنین درمان مواجهه چندحسی استفاده </a:t>
            </a:r>
            <a:r>
              <a:rPr lang="ar-SA" sz="1400" dirty="0" smtClean="0">
                <a:latin typeface="Times New Roman" pitchFamily="18" charset="0"/>
                <a:cs typeface="B Lotus" pitchFamily="2" charset="-78"/>
              </a:rPr>
              <a:t>می‌شود</a:t>
            </a:r>
            <a:r>
              <a:rPr lang="en-US" sz="1200" dirty="0" smtClean="0">
                <a:latin typeface="Times New Roman" pitchFamily="18" charset="0"/>
                <a:cs typeface="B Lotus" pitchFamily="2" charset="-78"/>
              </a:rPr>
              <a:t>[31]</a:t>
            </a:r>
            <a:r>
              <a:rPr lang="ar-SA" sz="1400" dirty="0" smtClean="0">
                <a:latin typeface="Times New Roman" pitchFamily="18" charset="0"/>
                <a:cs typeface="B Lotus" pitchFamily="2" charset="-78"/>
              </a:rPr>
              <a:t>. </a:t>
            </a:r>
            <a:r>
              <a:rPr lang="ar-SA" sz="1400" dirty="0">
                <a:latin typeface="Times New Roman" pitchFamily="18" charset="0"/>
                <a:cs typeface="B Lotus" pitchFamily="2" charset="-78"/>
              </a:rPr>
              <a:t>این سیگنال‌ها اطلاعات ارزشمندی در مورد اینکه چگونه این درمان‌های واقعیت مجازی بیماران را برای مقابله با استرس، اضطراب، فوبیا و توانبخشی آماده می‌کنند، ارائه می‌دهند. علاوه بر این، مزیت استفاده از </a:t>
            </a:r>
            <a:r>
              <a:rPr lang="en-US" sz="1400" dirty="0">
                <a:latin typeface="Times New Roman" pitchFamily="18" charset="0"/>
                <a:cs typeface="B Lotus" pitchFamily="2" charset="-78"/>
              </a:rPr>
              <a:t>VR</a:t>
            </a:r>
            <a:r>
              <a:rPr lang="ar-SA" sz="1400" dirty="0">
                <a:latin typeface="Times New Roman" pitchFamily="18" charset="0"/>
                <a:cs typeface="B Lotus" pitchFamily="2" charset="-78"/>
              </a:rPr>
              <a:t> برای این اهداف این است که می‌توان آن را در یک محیط کنترل شده انجام داد. در این مطالعه </a:t>
            </a:r>
            <a:r>
              <a:rPr lang="ar-SA" sz="1400" dirty="0" smtClean="0">
                <a:latin typeface="Times New Roman" pitchFamily="18" charset="0"/>
                <a:cs typeface="B Lotus" pitchFamily="2" charset="-78"/>
              </a:rPr>
              <a:t>کاربر</a:t>
            </a:r>
            <a:r>
              <a:rPr lang="en-US" sz="1200" dirty="0" smtClean="0">
                <a:latin typeface="Times New Roman" pitchFamily="18" charset="0"/>
                <a:cs typeface="B Lotus" pitchFamily="2" charset="-78"/>
              </a:rPr>
              <a:t>[58]</a:t>
            </a:r>
            <a:r>
              <a:rPr lang="ar-SA" sz="1400" dirty="0" smtClean="0">
                <a:latin typeface="Times New Roman" pitchFamily="18" charset="0"/>
                <a:cs typeface="B Lotus" pitchFamily="2" charset="-78"/>
              </a:rPr>
              <a:t>، </a:t>
            </a:r>
            <a:r>
              <a:rPr lang="ar-SA" sz="1400" dirty="0">
                <a:latin typeface="Times New Roman" pitchFamily="18" charset="0"/>
                <a:cs typeface="B Lotus" pitchFamily="2" charset="-78"/>
              </a:rPr>
              <a:t>نویسندگان شواهدی ارائه کردند که آیا ترس از پرواز را می</a:t>
            </a:r>
            <a:r>
              <a:rPr lang="fa-IR" sz="1400" dirty="0">
                <a:latin typeface="Times New Roman" pitchFamily="18" charset="0"/>
                <a:cs typeface="B Lotus" pitchFamily="2" charset="-78"/>
              </a:rPr>
              <a:t>‌</a:t>
            </a:r>
            <a:r>
              <a:rPr lang="ar-SA" sz="1400" dirty="0">
                <a:latin typeface="Times New Roman" pitchFamily="18" charset="0"/>
                <a:cs typeface="B Lotus" pitchFamily="2" charset="-78"/>
              </a:rPr>
              <a:t>توان با استفاده از </a:t>
            </a:r>
            <a:r>
              <a:rPr lang="en-US" sz="1400" dirty="0">
                <a:latin typeface="Times New Roman" pitchFamily="18" charset="0"/>
                <a:cs typeface="B Lotus" pitchFamily="2" charset="-78"/>
              </a:rPr>
              <a:t>VRGET (VR Graded Exposure Therapy)</a:t>
            </a:r>
            <a:r>
              <a:rPr lang="ar-SA" sz="1400" dirty="0">
                <a:latin typeface="Times New Roman" pitchFamily="18" charset="0"/>
                <a:cs typeface="B Lotus" pitchFamily="2" charset="-78"/>
              </a:rPr>
              <a:t> در یک محیط کنترل شده شرطی کرد. از نتایج مطالعه خود، محققان به این نتیجه رسیدند که </a:t>
            </a:r>
            <a:r>
              <a:rPr lang="en-US" sz="1400" dirty="0">
                <a:latin typeface="Times New Roman" pitchFamily="18" charset="0"/>
                <a:cs typeface="B Lotus" pitchFamily="2" charset="-78"/>
              </a:rPr>
              <a:t>VRGET </a:t>
            </a:r>
            <a:r>
              <a:rPr lang="ar-SA" sz="1400" dirty="0">
                <a:latin typeface="Times New Roman" pitchFamily="18" charset="0"/>
                <a:cs typeface="B Lotus" pitchFamily="2" charset="-78"/>
              </a:rPr>
              <a:t>یک گزینه مناسب برای درمان ترس از پرواز به جای </a:t>
            </a:r>
            <a:r>
              <a:rPr lang="en-US" sz="1400" dirty="0">
                <a:latin typeface="Times New Roman" pitchFamily="18" charset="0"/>
                <a:cs typeface="B Lotus" pitchFamily="2" charset="-78"/>
              </a:rPr>
              <a:t>IET </a:t>
            </a:r>
            <a:r>
              <a:rPr lang="ar-SA" sz="1400" dirty="0">
                <a:latin typeface="Times New Roman" pitchFamily="18" charset="0"/>
                <a:cs typeface="B Lotus" pitchFamily="2" charset="-78"/>
              </a:rPr>
              <a:t>(درمان مواجهه خیالی) است زیرا محدودیت‌هایی دارد. آنها همچنین بحث می‌کنند که استفاده از بازخورد فیزیولوژیکی به عنوان یک مکانیسم آموزشی ممکن است به افراد کنترل لازم را بدهد تا احساس کنند برای انجام یک کار در دنیای واقعی آماده هستند. با بررسی‌های بالا متوجه شدیم که </a:t>
            </a:r>
            <a:r>
              <a:rPr lang="en-US" sz="1400" dirty="0">
                <a:latin typeface="Times New Roman" pitchFamily="18" charset="0"/>
                <a:cs typeface="B Lotus" pitchFamily="2" charset="-78"/>
              </a:rPr>
              <a:t>VR </a:t>
            </a:r>
            <a:r>
              <a:rPr lang="ar-SA" sz="1400" dirty="0">
                <a:latin typeface="Times New Roman" pitchFamily="18" charset="0"/>
                <a:cs typeface="B Lotus" pitchFamily="2" charset="-78"/>
              </a:rPr>
              <a:t>ابزار خوبی برای نوردهی درمانی است و همچنین می‌توان از آن برای آموزش مجازی با بازسازی سناریوهای واقعی زندگی مانند آتش‌نشانی، آموزش رزمی، رانندگی مجازی، آموزش جراح و غیره استفاده کرد</a:t>
            </a:r>
            <a:r>
              <a:rPr lang="ar-SA" sz="1400" dirty="0" smtClean="0">
                <a:latin typeface="Times New Roman" pitchFamily="18" charset="0"/>
                <a:cs typeface="B Lotus" pitchFamily="2" charset="-78"/>
              </a:rPr>
              <a:t>.</a:t>
            </a:r>
            <a:endParaRPr lang="fa-IR" sz="1400" dirty="0" smtClean="0">
              <a:latin typeface="Times New Roman" pitchFamily="18" charset="0"/>
              <a:cs typeface="B Lotus" pitchFamily="2" charset="-78"/>
            </a:endParaRPr>
          </a:p>
          <a:p>
            <a:pPr marL="109728" indent="0" algn="just" rtl="1">
              <a:lnSpc>
                <a:spcPct val="150000"/>
              </a:lnSpc>
              <a:buNone/>
            </a:pPr>
            <a:endParaRPr lang="fa-IR" sz="1400" dirty="0" smtClean="0">
              <a:latin typeface="Times New Roman" pitchFamily="18" charset="0"/>
              <a:cs typeface="B Lotus" pitchFamily="2" charset="-78"/>
            </a:endParaRPr>
          </a:p>
        </p:txBody>
      </p:sp>
      <p:sp>
        <p:nvSpPr>
          <p:cNvPr id="5" name="Title 4"/>
          <p:cNvSpPr>
            <a:spLocks noGrp="1"/>
          </p:cNvSpPr>
          <p:nvPr>
            <p:ph type="title"/>
          </p:nvPr>
        </p:nvSpPr>
        <p:spPr>
          <a:xfrm>
            <a:off x="4283968" y="1268760"/>
            <a:ext cx="4402832" cy="504056"/>
          </a:xfrm>
        </p:spPr>
        <p:txBody>
          <a:bodyPr>
            <a:normAutofit/>
          </a:bodyPr>
          <a:lstStyle/>
          <a:p>
            <a:pPr algn="just" rtl="1"/>
            <a:r>
              <a:rPr lang="ar-SA" sz="1800" dirty="0">
                <a:effectLst/>
              </a:rPr>
              <a:t>2.2 پاسخ های فیزیولوژیکی به واقعیت مجازی</a:t>
            </a:r>
            <a:endParaRPr lang="en-US" sz="1800" dirty="0">
              <a:effectLst/>
            </a:endParaRP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30</a:t>
            </a:fld>
            <a:endParaRPr lang="en-US" sz="2000" dirty="0"/>
          </a:p>
        </p:txBody>
      </p:sp>
    </p:spTree>
    <p:extLst>
      <p:ext uri="{BB962C8B-B14F-4D97-AF65-F5344CB8AC3E}">
        <p14:creationId xmlns:p14="http://schemas.microsoft.com/office/powerpoint/2010/main" val="34821342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a:bodyPr>
          <a:lstStyle/>
          <a:p>
            <a:pPr marL="109728" indent="0" algn="just" rtl="1">
              <a:lnSpc>
                <a:spcPct val="150000"/>
              </a:lnSpc>
              <a:buNone/>
            </a:pPr>
            <a:r>
              <a:rPr lang="en-US" sz="1400" dirty="0">
                <a:latin typeface="Times New Roman" pitchFamily="18" charset="0"/>
                <a:cs typeface="B Lotus" pitchFamily="2" charset="-78"/>
              </a:rPr>
              <a:t> </a:t>
            </a:r>
            <a:r>
              <a:rPr lang="ar-SA" sz="1400" dirty="0">
                <a:latin typeface="Times New Roman" pitchFamily="18" charset="0"/>
                <a:cs typeface="B Lotus" pitchFamily="2" charset="-78"/>
              </a:rPr>
              <a:t>ما می‌خواهیم سیگنال‌های فیزیولوژیکی برای ارائه محرک‌ها در </a:t>
            </a:r>
            <a:r>
              <a:rPr lang="en-US" sz="1400" dirty="0" smtClean="0">
                <a:latin typeface="Times New Roman" pitchFamily="18" charset="0"/>
                <a:cs typeface="B Lotus" pitchFamily="2" charset="-78"/>
              </a:rPr>
              <a:t> VR </a:t>
            </a:r>
            <a:r>
              <a:rPr lang="ar-SA" sz="1400" dirty="0" smtClean="0">
                <a:latin typeface="Times New Roman" pitchFamily="18" charset="0"/>
                <a:cs typeface="B Lotus" pitchFamily="2" charset="-78"/>
              </a:rPr>
              <a:t>جمع </a:t>
            </a:r>
            <a:r>
              <a:rPr lang="ar-SA" sz="1400" dirty="0">
                <a:latin typeface="Times New Roman" pitchFamily="18" charset="0"/>
                <a:cs typeface="B Lotus" pitchFamily="2" charset="-78"/>
              </a:rPr>
              <a:t>آوری کنیم. </a:t>
            </a:r>
            <a:endParaRPr lang="en-US" sz="1400" dirty="0" smtClean="0">
              <a:latin typeface="Times New Roman" pitchFamily="18" charset="0"/>
              <a:cs typeface="B Lotus" pitchFamily="2" charset="-78"/>
            </a:endParaRPr>
          </a:p>
          <a:p>
            <a:pPr marL="109728" indent="0" algn="just" rtl="1">
              <a:lnSpc>
                <a:spcPct val="150000"/>
              </a:lnSpc>
              <a:buNone/>
            </a:pPr>
            <a:r>
              <a:rPr lang="ar-SA" sz="1400" dirty="0" smtClean="0">
                <a:solidFill>
                  <a:srgbClr val="0070C0"/>
                </a:solidFill>
                <a:cs typeface="B Lotus" pitchFamily="2" charset="-78"/>
              </a:rPr>
              <a:t>محرک </a:t>
            </a:r>
            <a:r>
              <a:rPr lang="ar-SA" sz="1400" dirty="0">
                <a:solidFill>
                  <a:srgbClr val="0070C0"/>
                </a:solidFill>
                <a:cs typeface="B Lotus" pitchFamily="2" charset="-78"/>
              </a:rPr>
              <a:t>چیست؟ </a:t>
            </a:r>
            <a:r>
              <a:rPr lang="fa-IR" sz="1400" dirty="0" smtClean="0">
                <a:solidFill>
                  <a:srgbClr val="0070C0"/>
                </a:solidFill>
                <a:cs typeface="B Lotus" pitchFamily="2" charset="-78"/>
              </a:rPr>
              <a:t> </a:t>
            </a:r>
            <a:endParaRPr lang="en-US" sz="1400" dirty="0" smtClean="0">
              <a:solidFill>
                <a:srgbClr val="0070C0"/>
              </a:solidFill>
              <a:cs typeface="B Lotus" pitchFamily="2" charset="-78"/>
            </a:endParaRPr>
          </a:p>
          <a:p>
            <a:pPr marL="109728" indent="0" algn="just" rtl="1">
              <a:lnSpc>
                <a:spcPct val="150000"/>
              </a:lnSpc>
              <a:buNone/>
            </a:pPr>
            <a:r>
              <a:rPr lang="ar-SA" sz="1400" dirty="0" smtClean="0">
                <a:solidFill>
                  <a:srgbClr val="7030A0"/>
                </a:solidFill>
                <a:cs typeface="B Lotus" pitchFamily="2" charset="-78"/>
              </a:rPr>
              <a:t>چگونه </a:t>
            </a:r>
            <a:r>
              <a:rPr lang="ar-SA" sz="1400" dirty="0">
                <a:solidFill>
                  <a:srgbClr val="7030A0"/>
                </a:solidFill>
                <a:cs typeface="B Lotus" pitchFamily="2" charset="-78"/>
              </a:rPr>
              <a:t>یک محرک پاسخ‌های فیزیولوژیکی را فرا می‌خواند</a:t>
            </a:r>
            <a:r>
              <a:rPr lang="ar-SA" sz="1400" dirty="0" smtClean="0">
                <a:solidFill>
                  <a:srgbClr val="7030A0"/>
                </a:solidFill>
                <a:cs typeface="B Lotus" pitchFamily="2" charset="-78"/>
              </a:rPr>
              <a:t>؟</a:t>
            </a:r>
            <a:endParaRPr lang="en-US" sz="1400" dirty="0" smtClean="0">
              <a:solidFill>
                <a:srgbClr val="7030A0"/>
              </a:solidFill>
              <a:cs typeface="B Lotus" pitchFamily="2" charset="-78"/>
            </a:endParaRPr>
          </a:p>
          <a:p>
            <a:pPr marL="109728" indent="0" algn="just" rtl="1">
              <a:lnSpc>
                <a:spcPct val="150000"/>
              </a:lnSpc>
              <a:buNone/>
            </a:pPr>
            <a:r>
              <a:rPr lang="ar-SA" sz="1400" dirty="0" smtClean="0">
                <a:solidFill>
                  <a:schemeClr val="accent6">
                    <a:lumMod val="50000"/>
                  </a:schemeClr>
                </a:solidFill>
                <a:cs typeface="B Lotus" pitchFamily="2" charset="-78"/>
              </a:rPr>
              <a:t> </a:t>
            </a:r>
            <a:r>
              <a:rPr lang="ar-SA" sz="1400" dirty="0">
                <a:cs typeface="B Lotus" pitchFamily="2" charset="-78"/>
              </a:rPr>
              <a:t>یک محرک برای یک گیرنده یک سری پتانسیل‌های عمل را از طریق انتقال حسی ایجاد </a:t>
            </a:r>
            <a:r>
              <a:rPr lang="ar-SA" sz="1400" dirty="0" smtClean="0">
                <a:cs typeface="B Lotus" pitchFamily="2" charset="-78"/>
              </a:rPr>
              <a:t>می‌کند. </a:t>
            </a:r>
            <a:r>
              <a:rPr lang="ar-SA" sz="1400" dirty="0">
                <a:cs typeface="B Lotus" pitchFamily="2" charset="-78"/>
              </a:rPr>
              <a:t>به طور کلی، یک محرک با شدت بالاتر، فرکانس بالاتری از پتانسیل‌های عمل را در طول نورون ایجاد </a:t>
            </a:r>
            <a:r>
              <a:rPr lang="ar-SA" sz="1400" dirty="0" smtClean="0">
                <a:cs typeface="B Lotus" pitchFamily="2" charset="-78"/>
              </a:rPr>
              <a:t>می‌کند</a:t>
            </a:r>
            <a:r>
              <a:rPr lang="en-US" sz="1200" dirty="0" smtClean="0">
                <a:cs typeface="B Lotus" pitchFamily="2" charset="-78"/>
              </a:rPr>
              <a:t>[38]</a:t>
            </a:r>
            <a:r>
              <a:rPr lang="ar-SA" sz="1400" dirty="0" smtClean="0">
                <a:cs typeface="B Lotus" pitchFamily="2" charset="-78"/>
              </a:rPr>
              <a:t>، </a:t>
            </a:r>
            <a:r>
              <a:rPr lang="ar-SA" sz="1400" dirty="0">
                <a:cs typeface="B Lotus" pitchFamily="2" charset="-78"/>
              </a:rPr>
              <a:t>با این حال انواع مختلف گیرنده‌ها به روش‌های مختلفی سازگار </a:t>
            </a:r>
            <a:r>
              <a:rPr lang="ar-SA" sz="1400" dirty="0" smtClean="0">
                <a:cs typeface="B Lotus" pitchFamily="2" charset="-78"/>
              </a:rPr>
              <a:t>می</a:t>
            </a:r>
            <a:r>
              <a:rPr lang="fa-IR" sz="1400" dirty="0" smtClean="0">
                <a:cs typeface="B Lotus" pitchFamily="2" charset="-78"/>
              </a:rPr>
              <a:t>‌‌</a:t>
            </a:r>
            <a:r>
              <a:rPr lang="ar-SA" sz="1400" dirty="0" smtClean="0">
                <a:cs typeface="B Lotus" pitchFamily="2" charset="-78"/>
              </a:rPr>
              <a:t>شوند:</a:t>
            </a:r>
            <a:endParaRPr lang="en-US" sz="1400" dirty="0" smtClean="0">
              <a:cs typeface="B Lotus" pitchFamily="2" charset="-78"/>
            </a:endParaRPr>
          </a:p>
          <a:p>
            <a:pPr marL="109728" lvl="0" indent="0" algn="just" rtl="1">
              <a:lnSpc>
                <a:spcPct val="150000"/>
              </a:lnSpc>
              <a:buNone/>
            </a:pPr>
            <a:r>
              <a:rPr lang="ar-SA" sz="1400" b="1" dirty="0"/>
              <a:t>گیرنده‌های تونیک</a:t>
            </a:r>
            <a:r>
              <a:rPr lang="ar-SA" sz="1400" dirty="0"/>
              <a:t> </a:t>
            </a:r>
            <a:r>
              <a:rPr lang="ar-SA" sz="1400" dirty="0">
                <a:cs typeface="B Lotus" pitchFamily="2" charset="-78"/>
              </a:rPr>
              <a:t>گیرنده‌هایی هستند که آهسته تطبیق می‌یابند. آنها تا زمانی که محرک باقی بماند، پاسخ می‌دهند و فرکانس بالایی از پتانسیل‌های عمل را تولید می‌کنند.</a:t>
            </a:r>
            <a:endParaRPr lang="en-US" sz="1400" dirty="0">
              <a:cs typeface="B Lotus" pitchFamily="2" charset="-78"/>
            </a:endParaRPr>
          </a:p>
          <a:p>
            <a:pPr marL="109728" lvl="0" indent="0" algn="just" rtl="1">
              <a:lnSpc>
                <a:spcPct val="150000"/>
              </a:lnSpc>
              <a:buNone/>
            </a:pPr>
            <a:r>
              <a:rPr lang="ar-SA" sz="1400" b="1" dirty="0"/>
              <a:t>گیرنده‌های فازی</a:t>
            </a:r>
            <a:r>
              <a:rPr lang="ar-SA" sz="1400" dirty="0"/>
              <a:t> </a:t>
            </a:r>
            <a:r>
              <a:rPr lang="ar-SA" sz="1400" dirty="0">
                <a:cs typeface="B Lotus" pitchFamily="2" charset="-78"/>
              </a:rPr>
              <a:t>به سرعت در حال تطبیق گیرنده‌ها هستند. آنها به سرعت به محرک‌ها پاسخ می‌دهند، اما پس از تحریک مداوم، از پاسخ دادن خودداری می‌کنند. بنابراین، فرکانس پتانسیل عمل در طی تحریک طولانی مدت کاهش می‌یابد. گیرنده نسبت به تغییر انرژی محرک یا حذف محرک حساس باقی می‌ماند.</a:t>
            </a:r>
            <a:endParaRPr lang="en-US" sz="1400" dirty="0">
              <a:cs typeface="B Lotus" pitchFamily="2" charset="-78"/>
            </a:endParaRPr>
          </a:p>
          <a:p>
            <a:pPr marL="109728" indent="0" algn="just" rtl="1">
              <a:lnSpc>
                <a:spcPct val="150000"/>
              </a:lnSpc>
              <a:buNone/>
            </a:pPr>
            <a:endParaRPr lang="fa-IR" sz="1400" dirty="0" smtClean="0">
              <a:latin typeface="Times New Roman" pitchFamily="18" charset="0"/>
              <a:cs typeface="B Lotus" pitchFamily="2" charset="-78"/>
            </a:endParaRPr>
          </a:p>
        </p:txBody>
      </p:sp>
      <p:sp>
        <p:nvSpPr>
          <p:cNvPr id="5" name="Title 4"/>
          <p:cNvSpPr>
            <a:spLocks noGrp="1"/>
          </p:cNvSpPr>
          <p:nvPr>
            <p:ph type="title"/>
          </p:nvPr>
        </p:nvSpPr>
        <p:spPr>
          <a:xfrm>
            <a:off x="4283968" y="1268760"/>
            <a:ext cx="4402832" cy="504056"/>
          </a:xfrm>
        </p:spPr>
        <p:txBody>
          <a:bodyPr>
            <a:normAutofit/>
          </a:bodyPr>
          <a:lstStyle/>
          <a:p>
            <a:pPr algn="just" rtl="1"/>
            <a:r>
              <a:rPr lang="ar-SA" sz="1800" dirty="0">
                <a:effectLst/>
              </a:rPr>
              <a:t>1.2.2 انتقال حسی</a:t>
            </a:r>
            <a:endParaRPr lang="en-US" sz="1800" dirty="0">
              <a:effectLst/>
            </a:endParaRP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31</a:t>
            </a:fld>
            <a:endParaRPr lang="en-US" sz="2000" dirty="0"/>
          </a:p>
        </p:txBody>
      </p:sp>
    </p:spTree>
    <p:extLst>
      <p:ext uri="{BB962C8B-B14F-4D97-AF65-F5344CB8AC3E}">
        <p14:creationId xmlns:p14="http://schemas.microsoft.com/office/powerpoint/2010/main" val="33105669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lnSpcReduction="10000"/>
          </a:bodyPr>
          <a:lstStyle/>
          <a:p>
            <a:pPr marL="109728" indent="0" algn="just" rtl="1">
              <a:lnSpc>
                <a:spcPct val="150000"/>
              </a:lnSpc>
              <a:buNone/>
            </a:pPr>
            <a:r>
              <a:rPr lang="en-US" sz="1400" dirty="0">
                <a:cs typeface="B Lotus" pitchFamily="2" charset="-78"/>
              </a:rPr>
              <a:t> </a:t>
            </a:r>
            <a:r>
              <a:rPr lang="ar-SA" sz="1400" dirty="0">
                <a:cs typeface="B Lotus" pitchFamily="2" charset="-78"/>
              </a:rPr>
              <a:t>یکی دیگر از کاربردهای پاسخ</a:t>
            </a:r>
            <a:r>
              <a:rPr lang="fa-IR" sz="1400" dirty="0">
                <a:cs typeface="B Lotus" pitchFamily="2" charset="-78"/>
              </a:rPr>
              <a:t>‌</a:t>
            </a:r>
            <a:r>
              <a:rPr lang="ar-SA" sz="1400" dirty="0">
                <a:cs typeface="B Lotus" pitchFamily="2" charset="-78"/>
              </a:rPr>
              <a:t>های فیزیولوژیکی این است که می‌توان از آن برای اندازه‌گیری واکنش‌های مبهوت و دفاعی یک کاربر که با چشم غیر مسلح به وضوح قابل مشاهده نیست استفاده کرد. واکنش ترس به عنوان پاسخی به تحریک ناگهانی یا تغییرات در محیط اطراف تعریف می‌شود. واکنش دفاعی نیز یک واکنش ناگهانی است اما خواستار یک رویداد جنگ یا گریز است. در طول یک واکنش دفاعی، یک ارگانیسم معمولاً به طور غیرارادی انتخاب می‌کند </a:t>
            </a:r>
            <a:r>
              <a:rPr lang="ar-SA" sz="1400" dirty="0" smtClean="0">
                <a:cs typeface="B Lotus" pitchFamily="2" charset="-78"/>
              </a:rPr>
              <a:t> </a:t>
            </a:r>
            <a:r>
              <a:rPr lang="ar-SA" sz="1400" dirty="0">
                <a:cs typeface="B Lotus" pitchFamily="2" charset="-78"/>
              </a:rPr>
              <a:t>یا از محرک‌های تهدیدکننده بگریزد. برای شناسایی این </a:t>
            </a:r>
            <a:r>
              <a:rPr lang="ar-SA" sz="1400" dirty="0" smtClean="0">
                <a:cs typeface="B Lotus" pitchFamily="2" charset="-78"/>
              </a:rPr>
              <a:t>پاسخ</a:t>
            </a:r>
            <a:r>
              <a:rPr lang="fa-IR" sz="1400" dirty="0" smtClean="0">
                <a:cs typeface="B Lotus" pitchFamily="2" charset="-78"/>
              </a:rPr>
              <a:t>‌</a:t>
            </a:r>
            <a:r>
              <a:rPr lang="ar-SA" sz="1400" dirty="0" smtClean="0">
                <a:cs typeface="B Lotus" pitchFamily="2" charset="-78"/>
              </a:rPr>
              <a:t>ها</a:t>
            </a:r>
            <a:r>
              <a:rPr lang="ar-SA" sz="1400" dirty="0">
                <a:cs typeface="B Lotus" pitchFamily="2" charset="-78"/>
              </a:rPr>
              <a:t>، که </a:t>
            </a:r>
            <a:r>
              <a:rPr lang="ar-SA" sz="1400" dirty="0" smtClean="0">
                <a:cs typeface="B Lotus" pitchFamily="2" charset="-78"/>
              </a:rPr>
              <a:t>در</a:t>
            </a:r>
            <a:r>
              <a:rPr lang="en-US" sz="1200" dirty="0" smtClean="0">
                <a:cs typeface="B Lotus" pitchFamily="2" charset="-78"/>
              </a:rPr>
              <a:t>[27]</a:t>
            </a:r>
            <a:r>
              <a:rPr lang="ar-SA" sz="1400" dirty="0" smtClean="0">
                <a:cs typeface="B Lotus" pitchFamily="2" charset="-78"/>
              </a:rPr>
              <a:t> توضیح </a:t>
            </a:r>
            <a:r>
              <a:rPr lang="ar-SA" sz="1400" dirty="0">
                <a:cs typeface="B Lotus" pitchFamily="2" charset="-78"/>
              </a:rPr>
              <a:t>داده شد، جنبه‌های قابل اندازه‌گیری شامل وحشت زدگی، اما نه محدود به انقباض عضلات صورت یا گردن، توقف رفتارهای مداوم، افزایش برانگیختگی فیزیولوژیکی و گاهی گزارش‌هایی از ترس یا خشم است که همه آنها را از طریق سیگنال‌های فیزیولوژیکی می‌توان مشاهده کرد</a:t>
            </a:r>
            <a:r>
              <a:rPr lang="ar-SA" sz="1400" dirty="0" smtClean="0">
                <a:cs typeface="B Lotus" pitchFamily="2" charset="-78"/>
              </a:rPr>
              <a:t>.</a:t>
            </a:r>
            <a:endParaRPr lang="fa-IR" sz="1400" dirty="0" smtClean="0">
              <a:cs typeface="B Lotus" pitchFamily="2" charset="-78"/>
            </a:endParaRPr>
          </a:p>
          <a:p>
            <a:pPr marL="109728" indent="0" algn="just" rtl="1">
              <a:lnSpc>
                <a:spcPct val="150000"/>
              </a:lnSpc>
              <a:buNone/>
            </a:pPr>
            <a:r>
              <a:rPr lang="ar-SA" sz="1400" dirty="0">
                <a:latin typeface="Times New Roman" pitchFamily="18" charset="0"/>
                <a:cs typeface="B Lotus" pitchFamily="2" charset="-78"/>
              </a:rPr>
              <a:t> اگرچه پاسخ‌های فیزیولوژیکی جمع‌آوری‌شده را می‌توان برای اثبات اینکه حس حضور بالاتری وجود دارد استفاده کرد، اما این جهت‌گیری‌های مبهوت کننده و تدافعی را در واقعیت مجازی یک مانع بزرگ ایجاد می‌کند. یکی از روش‌هایی که در تحقیقات مبهوت‌کننده استفاده می‌شود، شامل ارائه یک محرک ضعیف و غیر حیرت‌انگیز است که مدت کوتاهی قبل از محرک‌های مبهوت‌کننده ارائه می‌شود. محرک ضعیف‌تر، محرک پیش پالس یا رهبر نامیده می‌شود. به طور کلی، این محرک پاسخی مبهوت کننده ایجاد نمی‌کند. با این حال، می‌تواند پاسخ به یک محرک تحریک‌کننده حیرت‌انگیز، که به عنوان مهار پیش پالس اثر مبهوت (</a:t>
            </a:r>
            <a:r>
              <a:rPr lang="en-US" sz="1400" dirty="0">
                <a:latin typeface="Times New Roman" pitchFamily="18" charset="0"/>
                <a:cs typeface="B Lotus" pitchFamily="2" charset="-78"/>
              </a:rPr>
              <a:t>PPI</a:t>
            </a:r>
            <a:r>
              <a:rPr lang="ar-SA" sz="1400" dirty="0">
                <a:latin typeface="Times New Roman" pitchFamily="18" charset="0"/>
                <a:cs typeface="B Lotus" pitchFamily="2" charset="-78"/>
              </a:rPr>
              <a:t>) شناخته می‌شود، مهار کند. از این رو، بازداری پیش پاسخ به عنوان یک محرک ضعیف تعریف می‌شود که می‌تواند پاسخ به یک محرک مبهوت‌کننده را مهار کند. سطح بالاتری از مراقبت باید انجام شود تا شرکت کننده هیچ گونه واکنش بد مکرر نسبت به محرک‌های بینایی نداشته باشد</a:t>
            </a:r>
            <a:r>
              <a:rPr lang="ar-SA" sz="1400" dirty="0" smtClean="0">
                <a:latin typeface="Times New Roman" pitchFamily="18" charset="0"/>
                <a:cs typeface="B Lotus" pitchFamily="2" charset="-78"/>
              </a:rPr>
              <a:t>.</a:t>
            </a:r>
            <a:endParaRPr lang="fa-IR" sz="1400" dirty="0" smtClean="0">
              <a:latin typeface="Times New Roman" pitchFamily="18" charset="0"/>
              <a:cs typeface="B Lotus" pitchFamily="2" charset="-78"/>
            </a:endParaRPr>
          </a:p>
          <a:p>
            <a:pPr marL="109728" indent="0" algn="just" rtl="1">
              <a:lnSpc>
                <a:spcPct val="150000"/>
              </a:lnSpc>
              <a:buNone/>
            </a:pPr>
            <a:endParaRPr lang="fa-IR" sz="1400" dirty="0" smtClean="0">
              <a:latin typeface="Times New Roman" pitchFamily="18" charset="0"/>
              <a:cs typeface="B Lotus" pitchFamily="2" charset="-78"/>
            </a:endParaRPr>
          </a:p>
        </p:txBody>
      </p:sp>
      <p:sp>
        <p:nvSpPr>
          <p:cNvPr id="5" name="Title 4"/>
          <p:cNvSpPr>
            <a:spLocks noGrp="1"/>
          </p:cNvSpPr>
          <p:nvPr>
            <p:ph type="title"/>
          </p:nvPr>
        </p:nvSpPr>
        <p:spPr>
          <a:xfrm>
            <a:off x="4283968" y="1268760"/>
            <a:ext cx="4402832" cy="504056"/>
          </a:xfrm>
        </p:spPr>
        <p:txBody>
          <a:bodyPr>
            <a:normAutofit/>
          </a:bodyPr>
          <a:lstStyle/>
          <a:p>
            <a:pPr algn="just" rtl="1"/>
            <a:r>
              <a:rPr lang="ar-SA" sz="1800" dirty="0">
                <a:effectLst/>
              </a:rPr>
              <a:t>2.2.2 واکنش‌های غافلگیر کننده و دفاعی</a:t>
            </a:r>
            <a:endParaRPr lang="en-US" sz="1800" dirty="0">
              <a:effectLst/>
            </a:endParaRP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32</a:t>
            </a:fld>
            <a:endParaRPr lang="en-US" sz="2000" dirty="0"/>
          </a:p>
        </p:txBody>
      </p:sp>
    </p:spTree>
    <p:extLst>
      <p:ext uri="{BB962C8B-B14F-4D97-AF65-F5344CB8AC3E}">
        <p14:creationId xmlns:p14="http://schemas.microsoft.com/office/powerpoint/2010/main" val="35744996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a:bodyPr>
          <a:lstStyle/>
          <a:p>
            <a:pPr marL="109728" indent="0" algn="just" rtl="1">
              <a:lnSpc>
                <a:spcPct val="150000"/>
              </a:lnSpc>
              <a:buNone/>
            </a:pPr>
            <a:r>
              <a:rPr lang="en-US" sz="1400" dirty="0">
                <a:latin typeface="Times New Roman" pitchFamily="18" charset="0"/>
                <a:cs typeface="B Lotus" pitchFamily="2" charset="-78"/>
              </a:rPr>
              <a:t> </a:t>
            </a:r>
            <a:r>
              <a:rPr lang="ar-SA" sz="1400" dirty="0">
                <a:latin typeface="Times New Roman" pitchFamily="18" charset="0"/>
                <a:cs typeface="B Lotus" pitchFamily="2" charset="-78"/>
              </a:rPr>
              <a:t>توجه به جزئیات امروزه یک مهارت شایسته است. این یک مهارت مشاهده‌ای است که از فرد می‌خواهد به همه چیزهایی که در اطراف اتفاق می‌افتد و به جزئیات کوچک توجه کند. پاسخ‌های جهت‌گیری، بازتاب‌های فوری برای تغییر در محیط اطراف یک موجود زنده هستند. می‌توان از آنها برای درک عادت دادن یک فرد به ارائه محرک استفاده کرد. پاسخ‌های جهت‌دهنده می‌توانند مفهوم بازداری را در یک فرد توضیح </a:t>
            </a:r>
            <a:r>
              <a:rPr lang="ar-SA" sz="1400" dirty="0" smtClean="0">
                <a:latin typeface="Times New Roman" pitchFamily="18" charset="0"/>
                <a:cs typeface="B Lotus" pitchFamily="2" charset="-78"/>
              </a:rPr>
              <a:t>دهند</a:t>
            </a:r>
            <a:r>
              <a:rPr lang="en-US" sz="1200" dirty="0" smtClean="0">
                <a:latin typeface="Times New Roman" pitchFamily="18" charset="0"/>
                <a:cs typeface="B Lotus" pitchFamily="2" charset="-78"/>
              </a:rPr>
              <a:t>[33]</a:t>
            </a:r>
            <a:r>
              <a:rPr lang="ar-SA" sz="1400" dirty="0" smtClean="0">
                <a:latin typeface="Times New Roman" pitchFamily="18" charset="0"/>
                <a:cs typeface="B Lotus" pitchFamily="2" charset="-78"/>
              </a:rPr>
              <a:t>. </a:t>
            </a:r>
            <a:r>
              <a:rPr lang="ar-SA" sz="1400" dirty="0">
                <a:latin typeface="Times New Roman" pitchFamily="18" charset="0"/>
                <a:cs typeface="B Lotus" pitchFamily="2" charset="-78"/>
              </a:rPr>
              <a:t>معمولاً کاربران </a:t>
            </a:r>
            <a:r>
              <a:rPr lang="en-US" sz="1400" dirty="0">
                <a:latin typeface="Times New Roman" pitchFamily="18" charset="0"/>
                <a:cs typeface="B Lotus" pitchFamily="2" charset="-78"/>
              </a:rPr>
              <a:t>VR </a:t>
            </a:r>
            <a:r>
              <a:rPr lang="ar-SA" sz="1400" dirty="0">
                <a:latin typeface="Times New Roman" pitchFamily="18" charset="0"/>
                <a:cs typeface="B Lotus" pitchFamily="2" charset="-78"/>
              </a:rPr>
              <a:t>باید دائماً خود را نسبت به تغییرات محیطی، تعاملات شیء، پردازش و کاوش اطلاعات جهت دهی کنند</a:t>
            </a:r>
            <a:r>
              <a:rPr lang="ar-SA" sz="1400" dirty="0" smtClean="0">
                <a:latin typeface="Times New Roman" pitchFamily="18" charset="0"/>
                <a:cs typeface="B Lotus" pitchFamily="2" charset="-78"/>
              </a:rPr>
              <a:t>.</a:t>
            </a:r>
            <a:endParaRPr lang="fa-IR" sz="1400" dirty="0" smtClean="0">
              <a:latin typeface="Times New Roman" pitchFamily="18" charset="0"/>
              <a:cs typeface="B Lotus" pitchFamily="2" charset="-78"/>
            </a:endParaRPr>
          </a:p>
          <a:p>
            <a:pPr marL="109728" indent="0" algn="just" rtl="1">
              <a:lnSpc>
                <a:spcPct val="150000"/>
              </a:lnSpc>
              <a:buNone/>
            </a:pPr>
            <a:endParaRPr lang="fa-IR" sz="1400" dirty="0" smtClean="0">
              <a:latin typeface="Times New Roman" pitchFamily="18" charset="0"/>
              <a:cs typeface="B Lotus" pitchFamily="2" charset="-78"/>
            </a:endParaRPr>
          </a:p>
        </p:txBody>
      </p:sp>
      <p:sp>
        <p:nvSpPr>
          <p:cNvPr id="5" name="Title 4"/>
          <p:cNvSpPr>
            <a:spLocks noGrp="1"/>
          </p:cNvSpPr>
          <p:nvPr>
            <p:ph type="title"/>
          </p:nvPr>
        </p:nvSpPr>
        <p:spPr>
          <a:xfrm>
            <a:off x="4283968" y="1268760"/>
            <a:ext cx="4402832" cy="504056"/>
          </a:xfrm>
        </p:spPr>
        <p:txBody>
          <a:bodyPr>
            <a:normAutofit/>
          </a:bodyPr>
          <a:lstStyle/>
          <a:p>
            <a:pPr algn="just" rtl="1"/>
            <a:r>
              <a:rPr lang="ar-SA" sz="1800" dirty="0" smtClean="0">
                <a:effectLst/>
              </a:rPr>
              <a:t>3.2.2 توجه و جهت گیری</a:t>
            </a:r>
            <a:endParaRPr lang="en-US" sz="1800" dirty="0">
              <a:effectLst/>
            </a:endParaRP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33</a:t>
            </a:fld>
            <a:endParaRPr lang="en-US" sz="2000" dirty="0"/>
          </a:p>
        </p:txBody>
      </p:sp>
    </p:spTree>
    <p:extLst>
      <p:ext uri="{BB962C8B-B14F-4D97-AF65-F5344CB8AC3E}">
        <p14:creationId xmlns:p14="http://schemas.microsoft.com/office/powerpoint/2010/main" val="25985143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a:bodyPr>
          <a:lstStyle/>
          <a:p>
            <a:pPr marL="109728" indent="0" algn="just" rtl="1">
              <a:lnSpc>
                <a:spcPct val="150000"/>
              </a:lnSpc>
              <a:buNone/>
            </a:pPr>
            <a:r>
              <a:rPr lang="ar-SA" sz="1400" dirty="0" smtClean="0">
                <a:cs typeface="B Lotus" pitchFamily="2" charset="-78"/>
              </a:rPr>
              <a:t> </a:t>
            </a:r>
            <a:r>
              <a:rPr lang="ar-SA" sz="1400" dirty="0">
                <a:cs typeface="B Lotus" pitchFamily="2" charset="-78"/>
              </a:rPr>
              <a:t>اما سیگنال‌های فیزیولوژیکی یک راه عالی برای اندازه‌گیری تازگی محرک‌ها نیز هستند. محرک‌های جدید و تعامل آنها با کاربر تأثیر قابل توجهی بر درک کاربر از محیط دارد. بدیهی است که تا زمانی که به محرک‌ها و محیط مجازی عادت نشده باشد، واکنش بهتری نسبت به محرک‌ها وجود خواهد داشت. ارائه مکرر همان محرک‌ها، کاربر را نسبت به آن شرطی می‌کند و پاسخ‌های فیزیولوژیکی قوی‌تری ندارد. با استفاده از داده‌های سیگنال، آزمایش‌گر می‌تواند تعیین کند که کاربر چه زمانی پاسخ قوی‌تری به این تعاملات مجازی ندارد، زیرا نیازی به توجه کاربر ندارد. از یک مطالعه نشان داده شده است که کاربران ممکن است تخصیص توجه را تغییر دهند زمانی که محرک دیگر جدید یا غافلگیرکننده </a:t>
            </a:r>
            <a:r>
              <a:rPr lang="ar-SA" sz="1400" dirty="0" smtClean="0">
                <a:cs typeface="B Lotus" pitchFamily="2" charset="-78"/>
              </a:rPr>
              <a:t>نباشد</a:t>
            </a:r>
            <a:r>
              <a:rPr lang="en-US" sz="1200" dirty="0" smtClean="0">
                <a:cs typeface="B Lotus" pitchFamily="2" charset="-78"/>
              </a:rPr>
              <a:t>[28]</a:t>
            </a:r>
            <a:r>
              <a:rPr lang="ar-SA" sz="1400" dirty="0" smtClean="0">
                <a:cs typeface="B Lotus" pitchFamily="2" charset="-78"/>
              </a:rPr>
              <a:t>. </a:t>
            </a:r>
            <a:r>
              <a:rPr lang="ar-SA" sz="1400" dirty="0">
                <a:cs typeface="B Lotus" pitchFamily="2" charset="-78"/>
              </a:rPr>
              <a:t>بنابراین مهم است که محرک‌های جدیدی داشته باشید تا پاسخ‌های فیزیولوژیکی قوی‌تری داشته باشید و کاربر را درگیر نگه دارید</a:t>
            </a:r>
            <a:r>
              <a:rPr lang="ar-SA" sz="1400" dirty="0" smtClean="0">
                <a:cs typeface="B Lotus" pitchFamily="2" charset="-78"/>
              </a:rPr>
              <a:t>.</a:t>
            </a:r>
            <a:endParaRPr lang="en-US" sz="1400" dirty="0" smtClean="0">
              <a:cs typeface="B Lotus" pitchFamily="2" charset="-78"/>
            </a:endParaRPr>
          </a:p>
          <a:p>
            <a:pPr marL="109728" indent="0" algn="just" rtl="1">
              <a:lnSpc>
                <a:spcPct val="150000"/>
              </a:lnSpc>
              <a:buNone/>
            </a:pPr>
            <a:endParaRPr lang="fa-IR" sz="1400" dirty="0" smtClean="0">
              <a:latin typeface="Times New Roman" pitchFamily="18" charset="0"/>
              <a:cs typeface="B Lotus" pitchFamily="2" charset="-78"/>
            </a:endParaRPr>
          </a:p>
        </p:txBody>
      </p:sp>
      <p:sp>
        <p:nvSpPr>
          <p:cNvPr id="5" name="Title 4"/>
          <p:cNvSpPr>
            <a:spLocks noGrp="1"/>
          </p:cNvSpPr>
          <p:nvPr>
            <p:ph type="title"/>
          </p:nvPr>
        </p:nvSpPr>
        <p:spPr>
          <a:xfrm>
            <a:off x="4283968" y="1268760"/>
            <a:ext cx="4402832" cy="504056"/>
          </a:xfrm>
        </p:spPr>
        <p:txBody>
          <a:bodyPr>
            <a:normAutofit/>
          </a:bodyPr>
          <a:lstStyle/>
          <a:p>
            <a:pPr algn="just" rtl="1"/>
            <a:r>
              <a:rPr lang="ar-SA" sz="1800" dirty="0">
                <a:effectLst/>
              </a:rPr>
              <a:t>4.2.2 محرک های </a:t>
            </a:r>
            <a:r>
              <a:rPr lang="fa-IR" sz="1800" dirty="0" smtClean="0">
                <a:effectLst/>
              </a:rPr>
              <a:t>جدید</a:t>
            </a:r>
            <a:endParaRPr lang="en-US" sz="1800" dirty="0">
              <a:effectLst/>
            </a:endParaRP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34</a:t>
            </a:fld>
            <a:endParaRPr lang="en-US" sz="2000" dirty="0"/>
          </a:p>
        </p:txBody>
      </p:sp>
    </p:spTree>
    <p:extLst>
      <p:ext uri="{BB962C8B-B14F-4D97-AF65-F5344CB8AC3E}">
        <p14:creationId xmlns:p14="http://schemas.microsoft.com/office/powerpoint/2010/main" val="38330474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a:bodyPr>
          <a:lstStyle/>
          <a:p>
            <a:pPr marL="109728" indent="0" algn="just" rtl="1">
              <a:lnSpc>
                <a:spcPct val="150000"/>
              </a:lnSpc>
              <a:buNone/>
            </a:pPr>
            <a:r>
              <a:rPr lang="ar-SA" sz="1400" dirty="0">
                <a:cs typeface="B Lotus" pitchFamily="2" charset="-78"/>
              </a:rPr>
              <a:t> یکی دیگر از اطلاعاتی که می‌توان از پاسخ‌های فیزیولوژیکی مشاهده کرد این است که بدانیم کاربران فناوری واقعیت مجازی با چه سرعتی به آن عادت می‌کنند. قدرت یک برنامه کاربردی </a:t>
            </a:r>
            <a:r>
              <a:rPr lang="en-US" sz="1400" dirty="0">
                <a:cs typeface="B Lotus" pitchFamily="2" charset="-78"/>
              </a:rPr>
              <a:t>VR</a:t>
            </a:r>
            <a:r>
              <a:rPr lang="ar-SA" sz="1400" dirty="0">
                <a:cs typeface="B Lotus" pitchFamily="2" charset="-78"/>
              </a:rPr>
              <a:t> را می‌توان با تعامل و جذاب بودن آن تعیین کرد. در عین حال درک اینکه چگونه کاربران به آموزش، عملکرد، ناوبری و تعامل با محیط عادت می‌کنند نیز مهم </a:t>
            </a:r>
            <a:r>
              <a:rPr lang="ar-SA" sz="1400" dirty="0" smtClean="0">
                <a:cs typeface="B Lotus" pitchFamily="2" charset="-78"/>
              </a:rPr>
              <a:t>است. </a:t>
            </a:r>
            <a:r>
              <a:rPr lang="ar-SA" sz="1400" dirty="0">
                <a:cs typeface="B Lotus" pitchFamily="2" charset="-78"/>
              </a:rPr>
              <a:t>بنابراین، با تجزیه و تحلیل فیزیولوژی یک فرد، می‌توان دریافت که کاربر چقدر سریع به ارائه محرک عادت می‌کند.</a:t>
            </a:r>
            <a:endParaRPr lang="fa-IR" sz="1400" dirty="0" smtClean="0">
              <a:latin typeface="Times New Roman" pitchFamily="18" charset="0"/>
              <a:cs typeface="B Lotus" pitchFamily="2" charset="-78"/>
            </a:endParaRPr>
          </a:p>
        </p:txBody>
      </p:sp>
      <p:sp>
        <p:nvSpPr>
          <p:cNvPr id="5" name="Title 4"/>
          <p:cNvSpPr>
            <a:spLocks noGrp="1"/>
          </p:cNvSpPr>
          <p:nvPr>
            <p:ph type="title"/>
          </p:nvPr>
        </p:nvSpPr>
        <p:spPr>
          <a:xfrm>
            <a:off x="4283968" y="1268760"/>
            <a:ext cx="4402832" cy="504056"/>
          </a:xfrm>
        </p:spPr>
        <p:txBody>
          <a:bodyPr>
            <a:normAutofit/>
          </a:bodyPr>
          <a:lstStyle/>
          <a:p>
            <a:pPr algn="just" rtl="1"/>
            <a:r>
              <a:rPr lang="ar-SA" sz="1800" dirty="0">
                <a:effectLst/>
              </a:rPr>
              <a:t>5.2.2 عادت</a:t>
            </a:r>
            <a:endParaRPr lang="en-US" sz="1800" dirty="0">
              <a:effectLst/>
            </a:endParaRP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35</a:t>
            </a:fld>
            <a:endParaRPr lang="en-US" sz="2000" dirty="0"/>
          </a:p>
        </p:txBody>
      </p:sp>
    </p:spTree>
    <p:extLst>
      <p:ext uri="{BB962C8B-B14F-4D97-AF65-F5344CB8AC3E}">
        <p14:creationId xmlns:p14="http://schemas.microsoft.com/office/powerpoint/2010/main" val="28988593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fontScale="92500" lnSpcReduction="10000"/>
          </a:bodyPr>
          <a:lstStyle/>
          <a:p>
            <a:pPr marL="109728" indent="0" algn="just" rtl="1">
              <a:lnSpc>
                <a:spcPct val="150000"/>
              </a:lnSpc>
              <a:buNone/>
            </a:pPr>
            <a:r>
              <a:rPr lang="ar-SA" sz="1400" dirty="0"/>
              <a:t> چرا استفاده از ضبط‌های فیزیولوژیکی در هر برنامه کاربردی تعامل انسان و رایانه (</a:t>
            </a:r>
            <a:r>
              <a:rPr lang="en-US" sz="1400" dirty="0"/>
              <a:t>HCI</a:t>
            </a:r>
            <a:r>
              <a:rPr lang="ar-SA" sz="1400" dirty="0"/>
              <a:t>) معنی‌دار است؟ همانطور که در یک تحقیق توضیح داده شد، در دسترس بودن فناوری‌های سنجش کم هزینه یکی از دلایل و دیگری در دسترس بودن داده‌های غنی از این ضبط‌ها برای فهمیدن درک و بازخورد تعامل با ماشین‌ها و محیط‌ها است. فیزیولوژی از دهه 1980 به عنوان معیاری برای طراحی سیستم</a:t>
            </a:r>
            <a:r>
              <a:rPr lang="fa-IR" sz="1400" dirty="0"/>
              <a:t>‌</a:t>
            </a:r>
            <a:r>
              <a:rPr lang="ar-SA" sz="1400" dirty="0"/>
              <a:t>های تعاملی مورد استفاده قرار گرفته </a:t>
            </a:r>
            <a:r>
              <a:rPr lang="ar-SA" sz="1400" dirty="0" smtClean="0"/>
              <a:t>است</a:t>
            </a:r>
            <a:r>
              <a:rPr lang="en-US" sz="1300" dirty="0" smtClean="0"/>
              <a:t>[2]</a:t>
            </a:r>
            <a:r>
              <a:rPr lang="ar-SA" sz="1400" dirty="0" smtClean="0"/>
              <a:t>. </a:t>
            </a:r>
            <a:r>
              <a:rPr lang="ar-SA" sz="1400" dirty="0"/>
              <a:t>محاسبات فیزیولوژیکی نقش مشخصی در محاسبات عاطفی دارد و </a:t>
            </a:r>
            <a:r>
              <a:rPr lang="ar-SA" sz="1400" dirty="0" smtClean="0"/>
              <a:t>ما سعی داریم </a:t>
            </a:r>
            <a:r>
              <a:rPr lang="ar-SA" sz="1400" dirty="0"/>
              <a:t>از طریق نرم‌افزار خود از آن استفاده کنیم. محاسبات عاطفی به عنوان مطالعه و توسعه دستگاه‌ها، رابط‌هایی که می‌توانند تأثیرات انسانی را تفسیر و شبیه‌سازی کنند، تعریف می‌شود. این یک رشته بین رشته‌ای است که شامل علوم کامپیوتر، روانشناسی و علوم شناختی </a:t>
            </a:r>
            <a:r>
              <a:rPr lang="ar-SA" sz="1400" dirty="0" smtClean="0"/>
              <a:t>می‌شود</a:t>
            </a:r>
            <a:r>
              <a:rPr lang="en-US" sz="1300" dirty="0" smtClean="0"/>
              <a:t>[4]</a:t>
            </a:r>
            <a:r>
              <a:rPr lang="ar-SA" sz="1400" dirty="0" smtClean="0"/>
              <a:t>. </a:t>
            </a:r>
            <a:r>
              <a:rPr lang="ar-SA" sz="1400" dirty="0"/>
              <a:t>هر برنامه تعاملی نیاز به درک عمیق و چند بعدی از کاربر </a:t>
            </a:r>
            <a:r>
              <a:rPr lang="ar-SA" sz="1400" dirty="0" smtClean="0"/>
              <a:t>دارد</a:t>
            </a:r>
            <a:r>
              <a:rPr lang="en-US" sz="1300" dirty="0" smtClean="0"/>
              <a:t>[13]</a:t>
            </a:r>
            <a:r>
              <a:rPr lang="ar-SA" sz="1400" dirty="0" smtClean="0"/>
              <a:t>. </a:t>
            </a:r>
            <a:r>
              <a:rPr lang="ar-SA" sz="1400" dirty="0"/>
              <a:t>اقدامات روانی-فیزیولوژیکی برای درک روش‌های ارزیابی حجم کار ذهنی استفاده می‌شود. ژیروارد و همکاران استفاده از اقدامات روانی فیزیولوژیکی را به سه گروه طبقه بندی کرد</a:t>
            </a:r>
            <a:r>
              <a:rPr lang="ar-SA" sz="1400" dirty="0" smtClean="0"/>
              <a:t>:</a:t>
            </a:r>
            <a:endParaRPr lang="fa-IR" sz="1400" dirty="0" smtClean="0"/>
          </a:p>
          <a:p>
            <a:pPr marL="109728" indent="0" algn="just" rtl="1">
              <a:lnSpc>
                <a:spcPct val="150000"/>
              </a:lnSpc>
              <a:buNone/>
            </a:pPr>
            <a:r>
              <a:rPr lang="ar-SA" sz="1400" dirty="0" smtClean="0"/>
              <a:t> </a:t>
            </a:r>
            <a:r>
              <a:rPr lang="ar-SA" sz="1400" dirty="0"/>
              <a:t>1) کاربردهای ارزیابی</a:t>
            </a:r>
            <a:r>
              <a:rPr lang="ar-SA" sz="1400" dirty="0" smtClean="0"/>
              <a:t>،</a:t>
            </a:r>
            <a:endParaRPr lang="fa-IR" sz="1400" dirty="0" smtClean="0"/>
          </a:p>
          <a:p>
            <a:pPr marL="109728" indent="0" algn="just" rtl="1">
              <a:lnSpc>
                <a:spcPct val="150000"/>
              </a:lnSpc>
              <a:buNone/>
            </a:pPr>
            <a:r>
              <a:rPr lang="ar-SA" sz="1400" dirty="0" smtClean="0"/>
              <a:t> </a:t>
            </a:r>
            <a:r>
              <a:rPr lang="ar-SA" sz="1400" dirty="0"/>
              <a:t>2) کاربردهای رابط تطبیقی </a:t>
            </a:r>
            <a:endParaRPr lang="fa-IR" sz="1400" dirty="0" smtClean="0"/>
          </a:p>
          <a:p>
            <a:pPr marL="109728" indent="0" algn="just" rtl="1">
              <a:lnSpc>
                <a:spcPct val="150000"/>
              </a:lnSpc>
              <a:buNone/>
            </a:pPr>
            <a:r>
              <a:rPr lang="ar-SA" sz="1400" dirty="0" smtClean="0"/>
              <a:t> </a:t>
            </a:r>
            <a:r>
              <a:rPr lang="ar-SA" sz="1400" dirty="0"/>
              <a:t>3) مکانیسم‌های ورودی </a:t>
            </a:r>
            <a:r>
              <a:rPr lang="ar-SA" sz="1400" dirty="0" smtClean="0"/>
              <a:t>مستقیم</a:t>
            </a:r>
            <a:r>
              <a:rPr lang="en-US" sz="1300" dirty="0" smtClean="0"/>
              <a:t>[16]</a:t>
            </a:r>
            <a:r>
              <a:rPr lang="ar-SA" sz="1400" dirty="0" smtClean="0"/>
              <a:t>.</a:t>
            </a:r>
            <a:endParaRPr lang="fa-IR" sz="1400" dirty="0" smtClean="0"/>
          </a:p>
          <a:p>
            <a:pPr marL="109728" indent="0" algn="just" rtl="1">
              <a:lnSpc>
                <a:spcPct val="150000"/>
              </a:lnSpc>
              <a:buNone/>
            </a:pPr>
            <a:r>
              <a:rPr lang="ar-SA" sz="1400" dirty="0" smtClean="0"/>
              <a:t> </a:t>
            </a:r>
            <a:r>
              <a:rPr lang="ar-SA" sz="1400" dirty="0"/>
              <a:t>از این رو، محاسبات عاطفی از طریق استفاده از ضبط‌های فیزیولوژیکی یکی از دلایلی است که می‌خواهیم قابلیت استفاده واقعیت مجازی را آزمایش کنیم</a:t>
            </a:r>
            <a:r>
              <a:rPr lang="ar-SA" sz="1400" dirty="0" smtClean="0"/>
              <a:t>.</a:t>
            </a:r>
            <a:endParaRPr lang="fa-IR" sz="1400" dirty="0" smtClean="0"/>
          </a:p>
          <a:p>
            <a:pPr marL="109728" indent="0" algn="just" rtl="1">
              <a:lnSpc>
                <a:spcPct val="150000"/>
              </a:lnSpc>
              <a:buNone/>
            </a:pPr>
            <a:endParaRPr lang="fa-IR" sz="1400" dirty="0" smtClean="0">
              <a:latin typeface="Times New Roman" pitchFamily="18" charset="0"/>
              <a:cs typeface="B Lotus" pitchFamily="2" charset="-78"/>
            </a:endParaRPr>
          </a:p>
        </p:txBody>
      </p:sp>
      <p:sp>
        <p:nvSpPr>
          <p:cNvPr id="5" name="Title 4"/>
          <p:cNvSpPr>
            <a:spLocks noGrp="1"/>
          </p:cNvSpPr>
          <p:nvPr>
            <p:ph type="title"/>
          </p:nvPr>
        </p:nvSpPr>
        <p:spPr>
          <a:xfrm>
            <a:off x="4283968" y="1268760"/>
            <a:ext cx="4402832" cy="504056"/>
          </a:xfrm>
        </p:spPr>
        <p:txBody>
          <a:bodyPr>
            <a:normAutofit/>
          </a:bodyPr>
          <a:lstStyle/>
          <a:p>
            <a:pPr algn="just" rtl="1"/>
            <a:r>
              <a:rPr lang="ar-SA" sz="1800" dirty="0">
                <a:effectLst/>
              </a:rPr>
              <a:t>3.2 اهمیت پاسخ‌های فیزیولوژیکی</a:t>
            </a:r>
            <a:endParaRPr lang="en-US" sz="1800" dirty="0">
              <a:effectLst/>
            </a:endParaRP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36</a:t>
            </a:fld>
            <a:endParaRPr lang="en-US" sz="2000" dirty="0"/>
          </a:p>
        </p:txBody>
      </p:sp>
    </p:spTree>
    <p:extLst>
      <p:ext uri="{BB962C8B-B14F-4D97-AF65-F5344CB8AC3E}">
        <p14:creationId xmlns:p14="http://schemas.microsoft.com/office/powerpoint/2010/main" val="10287731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a:bodyPr>
          <a:lstStyle/>
          <a:p>
            <a:pPr marL="109728" indent="0" algn="just" rtl="1">
              <a:lnSpc>
                <a:spcPct val="150000"/>
              </a:lnSpc>
              <a:buNone/>
            </a:pPr>
            <a:r>
              <a:rPr lang="ar-SA" sz="1400" dirty="0">
                <a:cs typeface="B Lotus" pitchFamily="2" charset="-78"/>
              </a:rPr>
              <a:t> حس حضور بالاتری که فرد احساس می‌کند، باعث می‌شود در محیط مجازی نسبت به محیط اطراف بیشتر آگاه شود. علاوه بر این، این حضور حتی بیشتر با احساس بدن مجازی که اعمال دنیای واقعی شرکت‌کننده را در دنیای مجازی تکرار می‌کند، پشتیبانی می‌شود. به این  تجسم می‌گویند. تجسم را می‌توان به عنوان یک شکل ملموس قابل مشاهده تعریف کرد که یک شرکت کننده می‌تواند با توجه به شکل فیزیکی خود با آن ارتباط برقرار کند. هنگامی که یک فرد می‌تواند با این آواتار مجازی به گونه ای ارتباط برقرار کند که انگار بدن خودش است، تمایل به واکنش به محرک‌های سمعی و بصری که در محیط مجازی درک می‌کند وجود دارد. با توجه به تحقیقات انجام شده، نشان داده شده است که ظاهر مجازی بدن و احساس محرک‌های تهدیدآمیز برای آن بدن مجازی بهتر، پاسخ‌های رسانایی پوست بالاتر </a:t>
            </a:r>
            <a:r>
              <a:rPr lang="ar-SA" sz="1400" dirty="0" smtClean="0">
                <a:cs typeface="B Lotus" pitchFamily="2" charset="-78"/>
              </a:rPr>
              <a:t>می</a:t>
            </a:r>
            <a:r>
              <a:rPr lang="fa-IR" sz="1400" dirty="0" smtClean="0">
                <a:cs typeface="B Lotus" pitchFamily="2" charset="-78"/>
              </a:rPr>
              <a:t>‌</a:t>
            </a:r>
            <a:r>
              <a:rPr lang="ar-SA" sz="1400" dirty="0" smtClean="0">
                <a:cs typeface="B Lotus" pitchFamily="2" charset="-78"/>
              </a:rPr>
              <a:t>رود</a:t>
            </a:r>
            <a:r>
              <a:rPr lang="en-US" sz="1200" dirty="0" smtClean="0">
                <a:cs typeface="B Lotus" pitchFamily="2" charset="-78"/>
              </a:rPr>
              <a:t>[55]</a:t>
            </a:r>
            <a:r>
              <a:rPr lang="ar-SA" sz="1400" dirty="0" smtClean="0">
                <a:cs typeface="B Lotus" pitchFamily="2" charset="-78"/>
              </a:rPr>
              <a:t>.</a:t>
            </a:r>
            <a:endParaRPr lang="fa-IR" sz="1400" dirty="0" smtClean="0">
              <a:cs typeface="B Lotus" pitchFamily="2" charset="-78"/>
            </a:endParaRPr>
          </a:p>
          <a:p>
            <a:pPr marL="109728" indent="0" algn="just" rtl="1">
              <a:lnSpc>
                <a:spcPct val="150000"/>
              </a:lnSpc>
              <a:buNone/>
            </a:pPr>
            <a:endParaRPr lang="fa-IR" sz="1400" dirty="0" smtClean="0">
              <a:latin typeface="Times New Roman" pitchFamily="18" charset="0"/>
              <a:cs typeface="B Lotus" pitchFamily="2" charset="-78"/>
            </a:endParaRPr>
          </a:p>
        </p:txBody>
      </p:sp>
      <p:sp>
        <p:nvSpPr>
          <p:cNvPr id="5" name="Title 4"/>
          <p:cNvSpPr>
            <a:spLocks noGrp="1"/>
          </p:cNvSpPr>
          <p:nvPr>
            <p:ph type="title"/>
          </p:nvPr>
        </p:nvSpPr>
        <p:spPr>
          <a:xfrm>
            <a:off x="4283968" y="1268760"/>
            <a:ext cx="4402832" cy="504056"/>
          </a:xfrm>
        </p:spPr>
        <p:txBody>
          <a:bodyPr>
            <a:normAutofit/>
          </a:bodyPr>
          <a:lstStyle/>
          <a:p>
            <a:pPr algn="just" rtl="1"/>
            <a:r>
              <a:rPr lang="ar-SA" sz="1800" dirty="0">
                <a:effectLst/>
              </a:rPr>
              <a:t>1.3.2 حضور و تجسم</a:t>
            </a:r>
            <a:endParaRPr lang="en-US" sz="1800" dirty="0">
              <a:effectLst/>
            </a:endParaRP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37</a:t>
            </a:fld>
            <a:endParaRPr lang="en-US" sz="2000" dirty="0"/>
          </a:p>
        </p:txBody>
      </p:sp>
    </p:spTree>
    <p:extLst>
      <p:ext uri="{BB962C8B-B14F-4D97-AF65-F5344CB8AC3E}">
        <p14:creationId xmlns:p14="http://schemas.microsoft.com/office/powerpoint/2010/main" val="25974748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a:bodyPr>
          <a:lstStyle/>
          <a:p>
            <a:pPr marL="109728" indent="0" algn="just" rtl="1">
              <a:lnSpc>
                <a:spcPct val="150000"/>
              </a:lnSpc>
              <a:buNone/>
            </a:pPr>
            <a:r>
              <a:rPr lang="ar-SA" sz="1400" dirty="0">
                <a:latin typeface="Times New Roman" pitchFamily="18" charset="0"/>
                <a:cs typeface="B Lotus" pitchFamily="2" charset="-78"/>
              </a:rPr>
              <a:t> حس همه جانبه شدن را نیز می‌توان با استفاده از مدالیته‌های بیشتر در تجربه </a:t>
            </a:r>
            <a:r>
              <a:rPr lang="en-US" sz="1400" dirty="0">
                <a:latin typeface="Times New Roman" pitchFamily="18" charset="0"/>
                <a:cs typeface="B Lotus" pitchFamily="2" charset="-78"/>
              </a:rPr>
              <a:t>VR</a:t>
            </a:r>
            <a:r>
              <a:rPr lang="ar-SA" sz="1400" dirty="0">
                <a:latin typeface="Times New Roman" pitchFamily="18" charset="0"/>
                <a:cs typeface="B Lotus" pitchFamily="2" charset="-78"/>
              </a:rPr>
              <a:t> تقویت کرد. همه جانبه  شدن نقش حیاتی در تعیین منحنی یادگیری یک فرد در حالی که درگیر در </a:t>
            </a:r>
            <a:r>
              <a:rPr lang="en-US" sz="1400" dirty="0">
                <a:latin typeface="Times New Roman" pitchFamily="18" charset="0"/>
                <a:cs typeface="B Lotus" pitchFamily="2" charset="-78"/>
              </a:rPr>
              <a:t>VR</a:t>
            </a:r>
            <a:r>
              <a:rPr lang="ar-SA" sz="1400" dirty="0">
                <a:latin typeface="Times New Roman" pitchFamily="18" charset="0"/>
                <a:cs typeface="B Lotus" pitchFamily="2" charset="-78"/>
              </a:rPr>
              <a:t> است ایفا می‌کند. یک مطالعه تحقیقاتی نشان داد که استفاده از روش‌های حسی صوتی بصری-هپتیک (</a:t>
            </a:r>
            <a:r>
              <a:rPr lang="en-US" sz="1400" dirty="0">
                <a:latin typeface="Times New Roman" pitchFamily="18" charset="0"/>
                <a:cs typeface="B Lotus" pitchFamily="2" charset="-78"/>
              </a:rPr>
              <a:t>AVH</a:t>
            </a:r>
            <a:r>
              <a:rPr lang="ar-SA" sz="1400" dirty="0">
                <a:latin typeface="Times New Roman" pitchFamily="18" charset="0"/>
                <a:cs typeface="B Lotus" pitchFamily="2" charset="-78"/>
              </a:rPr>
              <a:t>) در حین انجام </a:t>
            </a:r>
            <a:r>
              <a:rPr lang="en-US" sz="1400" dirty="0">
                <a:latin typeface="Times New Roman" pitchFamily="18" charset="0"/>
                <a:cs typeface="B Lotus" pitchFamily="2" charset="-78"/>
              </a:rPr>
              <a:t>CPR </a:t>
            </a:r>
            <a:r>
              <a:rPr lang="fa-IR" sz="1400" dirty="0" smtClean="0">
                <a:latin typeface="Times New Roman" pitchFamily="18" charset="0"/>
                <a:cs typeface="B Lotus" pitchFamily="2" charset="-78"/>
              </a:rPr>
              <a:t> </a:t>
            </a:r>
            <a:r>
              <a:rPr lang="ar-SA" sz="1400" dirty="0" smtClean="0">
                <a:latin typeface="Times New Roman" pitchFamily="18" charset="0"/>
                <a:cs typeface="B Lotus" pitchFamily="2" charset="-78"/>
              </a:rPr>
              <a:t>نتایج </a:t>
            </a:r>
            <a:r>
              <a:rPr lang="ar-SA" sz="1400" dirty="0">
                <a:latin typeface="Times New Roman" pitchFamily="18" charset="0"/>
                <a:cs typeface="B Lotus" pitchFamily="2" charset="-78"/>
              </a:rPr>
              <a:t>بهتری را در مقایسه با ترکیب‌های </a:t>
            </a:r>
            <a:r>
              <a:rPr lang="en-US" sz="1400" dirty="0">
                <a:latin typeface="Times New Roman" pitchFamily="18" charset="0"/>
                <a:cs typeface="B Lotus" pitchFamily="2" charset="-78"/>
              </a:rPr>
              <a:t>Audio-</a:t>
            </a:r>
            <a:r>
              <a:rPr lang="en-US" sz="1400" dirty="0" err="1">
                <a:latin typeface="Times New Roman" pitchFamily="18" charset="0"/>
                <a:cs typeface="B Lotus" pitchFamily="2" charset="-78"/>
              </a:rPr>
              <a:t>Haptics</a:t>
            </a:r>
            <a:r>
              <a:rPr lang="en-US" sz="1400" dirty="0">
                <a:latin typeface="Times New Roman" pitchFamily="18" charset="0"/>
                <a:cs typeface="B Lotus" pitchFamily="2" charset="-78"/>
              </a:rPr>
              <a:t>(AH)</a:t>
            </a:r>
            <a:r>
              <a:rPr lang="ar-SA" sz="1400" dirty="0">
                <a:latin typeface="Times New Roman" pitchFamily="18" charset="0"/>
                <a:cs typeface="B Lotus" pitchFamily="2" charset="-78"/>
              </a:rPr>
              <a:t> یا </a:t>
            </a:r>
            <a:r>
              <a:rPr lang="en-US" sz="1400" dirty="0">
                <a:latin typeface="Times New Roman" pitchFamily="18" charset="0"/>
                <a:cs typeface="B Lotus" pitchFamily="2" charset="-78"/>
              </a:rPr>
              <a:t>Visual-</a:t>
            </a:r>
            <a:r>
              <a:rPr lang="en-US" sz="1400" dirty="0" err="1">
                <a:latin typeface="Times New Roman" pitchFamily="18" charset="0"/>
                <a:cs typeface="B Lotus" pitchFamily="2" charset="-78"/>
              </a:rPr>
              <a:t>Haptics</a:t>
            </a:r>
            <a:r>
              <a:rPr lang="en-US" sz="1400" dirty="0">
                <a:latin typeface="Times New Roman" pitchFamily="18" charset="0"/>
                <a:cs typeface="B Lotus" pitchFamily="2" charset="-78"/>
              </a:rPr>
              <a:t>(VH)</a:t>
            </a:r>
            <a:r>
              <a:rPr lang="ar-SA" sz="1400" dirty="0">
                <a:latin typeface="Times New Roman" pitchFamily="18" charset="0"/>
                <a:cs typeface="B Lotus" pitchFamily="2" charset="-78"/>
              </a:rPr>
              <a:t> نشان داده </a:t>
            </a:r>
            <a:r>
              <a:rPr lang="ar-SA" sz="1400" dirty="0" smtClean="0">
                <a:latin typeface="Times New Roman" pitchFamily="18" charset="0"/>
                <a:cs typeface="B Lotus" pitchFamily="2" charset="-78"/>
              </a:rPr>
              <a:t>است</a:t>
            </a:r>
            <a:r>
              <a:rPr lang="en-US" sz="1200" dirty="0" smtClean="0">
                <a:latin typeface="Times New Roman" pitchFamily="18" charset="0"/>
                <a:cs typeface="B Lotus" pitchFamily="2" charset="-78"/>
              </a:rPr>
              <a:t>[14]</a:t>
            </a:r>
            <a:r>
              <a:rPr lang="ar-SA" sz="1400" dirty="0" smtClean="0">
                <a:latin typeface="Times New Roman" pitchFamily="18" charset="0"/>
                <a:cs typeface="B Lotus" pitchFamily="2" charset="-78"/>
              </a:rPr>
              <a:t>. </a:t>
            </a:r>
            <a:r>
              <a:rPr lang="ar-SA" sz="1400" dirty="0">
                <a:latin typeface="Times New Roman" pitchFamily="18" charset="0"/>
                <a:cs typeface="B Lotus" pitchFamily="2" charset="-78"/>
              </a:rPr>
              <a:t>به این دلیل است که حالت صوتی به تنهایی نمی‌تواند به اندازه کافی برای جذب کاربر خوب باشد. این اغلب زمانی درست است که ما از </a:t>
            </a:r>
            <a:r>
              <a:rPr lang="en-US" sz="1400" dirty="0">
                <a:latin typeface="Times New Roman" pitchFamily="18" charset="0"/>
                <a:cs typeface="B Lotus" pitchFamily="2" charset="-78"/>
              </a:rPr>
              <a:t>HMD </a:t>
            </a:r>
            <a:r>
              <a:rPr lang="fa-IR" sz="1400" dirty="0" smtClean="0">
                <a:latin typeface="Times New Roman" pitchFamily="18" charset="0"/>
                <a:cs typeface="B Lotus" pitchFamily="2" charset="-78"/>
              </a:rPr>
              <a:t> </a:t>
            </a:r>
            <a:r>
              <a:rPr lang="ar-SA" sz="1400" dirty="0" smtClean="0">
                <a:latin typeface="Times New Roman" pitchFamily="18" charset="0"/>
                <a:cs typeface="B Lotus" pitchFamily="2" charset="-78"/>
              </a:rPr>
              <a:t>استفاده </a:t>
            </a:r>
            <a:r>
              <a:rPr lang="ar-SA" sz="1400" dirty="0">
                <a:latin typeface="Times New Roman" pitchFamily="18" charset="0"/>
                <a:cs typeface="B Lotus" pitchFamily="2" charset="-78"/>
              </a:rPr>
              <a:t>می‌کنیم. کاربر انتظار دارد نوعی از محرک‌های بصری را ببیند تا جذاب‌تر و تعاملی‌تر باشد. افزودن مدالیته‌های حسی مانند </a:t>
            </a:r>
            <a:r>
              <a:rPr lang="en-US" sz="1400" dirty="0" err="1">
                <a:latin typeface="Times New Roman" pitchFamily="18" charset="0"/>
                <a:cs typeface="B Lotus" pitchFamily="2" charset="-78"/>
              </a:rPr>
              <a:t>Haptics</a:t>
            </a:r>
            <a:r>
              <a:rPr lang="ar-SA" sz="1400" dirty="0">
                <a:latin typeface="Times New Roman" pitchFamily="18" charset="0"/>
                <a:cs typeface="B Lotus" pitchFamily="2" charset="-78"/>
              </a:rPr>
              <a:t>، </a:t>
            </a:r>
            <a:r>
              <a:rPr lang="en-US" sz="1400" dirty="0">
                <a:latin typeface="Times New Roman" pitchFamily="18" charset="0"/>
                <a:cs typeface="B Lotus" pitchFamily="2" charset="-78"/>
              </a:rPr>
              <a:t>Audio</a:t>
            </a:r>
            <a:r>
              <a:rPr lang="ar-SA" sz="1400" dirty="0">
                <a:latin typeface="Times New Roman" pitchFamily="18" charset="0"/>
                <a:cs typeface="B Lotus" pitchFamily="2" charset="-78"/>
              </a:rPr>
              <a:t>، </a:t>
            </a:r>
            <a:r>
              <a:rPr lang="en-US" sz="1400" dirty="0">
                <a:latin typeface="Times New Roman" pitchFamily="18" charset="0"/>
                <a:cs typeface="B Lotus" pitchFamily="2" charset="-78"/>
              </a:rPr>
              <a:t>Tactile </a:t>
            </a:r>
            <a:r>
              <a:rPr lang="ar-SA" sz="1400" dirty="0">
                <a:latin typeface="Times New Roman" pitchFamily="18" charset="0"/>
                <a:cs typeface="B Lotus" pitchFamily="2" charset="-78"/>
              </a:rPr>
              <a:t>منجر به درگیری قوی‌تر می‌شود که به نوبه خود عملکرد را بهبود می‌بخشد. اشیاء در محیط‌های مجازی نقش عمده‌ای در تحریک پاسخ‌های کاربر دارند. این پاسخ</a:t>
            </a:r>
            <a:r>
              <a:rPr lang="fa-IR" sz="1400" dirty="0">
                <a:latin typeface="Times New Roman" pitchFamily="18" charset="0"/>
                <a:cs typeface="B Lotus" pitchFamily="2" charset="-78"/>
              </a:rPr>
              <a:t>‌</a:t>
            </a:r>
            <a:r>
              <a:rPr lang="ar-SA" sz="1400" dirty="0">
                <a:latin typeface="Times New Roman" pitchFamily="18" charset="0"/>
                <a:cs typeface="B Lotus" pitchFamily="2" charset="-78"/>
              </a:rPr>
              <a:t>ها می‌توانند ناگهانی، پیش‌بینی نشده یا غیرقابل پیش‌بینی باشند که می‌توانند باعث تغییرات فیزیولوژیکی شوند که می‌تواند معیاری برای حضور باشد.</a:t>
            </a:r>
            <a:endParaRPr lang="fa-IR" sz="1400" dirty="0" smtClean="0">
              <a:latin typeface="Times New Roman" pitchFamily="18" charset="0"/>
              <a:cs typeface="B Lotus" pitchFamily="2" charset="-78"/>
            </a:endParaRPr>
          </a:p>
        </p:txBody>
      </p:sp>
      <p:sp>
        <p:nvSpPr>
          <p:cNvPr id="5" name="Title 4"/>
          <p:cNvSpPr>
            <a:spLocks noGrp="1"/>
          </p:cNvSpPr>
          <p:nvPr>
            <p:ph type="title"/>
          </p:nvPr>
        </p:nvSpPr>
        <p:spPr>
          <a:xfrm>
            <a:off x="4283968" y="1268760"/>
            <a:ext cx="4402832" cy="504056"/>
          </a:xfrm>
        </p:spPr>
        <p:txBody>
          <a:bodyPr>
            <a:normAutofit/>
          </a:bodyPr>
          <a:lstStyle/>
          <a:p>
            <a:pPr algn="just" rtl="1"/>
            <a:r>
              <a:rPr lang="ar-SA" sz="1800" dirty="0">
                <a:effectLst/>
              </a:rPr>
              <a:t>2.3.2 حضور و روش ها</a:t>
            </a:r>
            <a:endParaRPr lang="en-US" sz="1800" dirty="0">
              <a:effectLst/>
            </a:endParaRP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38</a:t>
            </a:fld>
            <a:endParaRPr lang="en-US" sz="2000" dirty="0"/>
          </a:p>
        </p:txBody>
      </p:sp>
    </p:spTree>
    <p:extLst>
      <p:ext uri="{BB962C8B-B14F-4D97-AF65-F5344CB8AC3E}">
        <p14:creationId xmlns:p14="http://schemas.microsoft.com/office/powerpoint/2010/main" val="13051603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fontScale="92500"/>
          </a:bodyPr>
          <a:lstStyle/>
          <a:p>
            <a:pPr marL="109728" indent="0" algn="just" rtl="1">
              <a:lnSpc>
                <a:spcPct val="150000"/>
              </a:lnSpc>
              <a:buNone/>
            </a:pPr>
            <a:r>
              <a:rPr lang="ar-SA" sz="1400" dirty="0">
                <a:cs typeface="B Lotus" pitchFamily="2" charset="-78"/>
              </a:rPr>
              <a:t> یکی از اهداف این نرم‌افزار این است که ببیند تجسم چگونه بر کاربران در تعامل با محرک‌ها تأثیر می‌گذارد و آنها چگونه مالکیت بدن را درک می‌کنند. تجسم تعاریف متعددی دارد. در زمینه واقعیت مجازی، تجسم به توهم داشتن بدن مجازی جایگزینی اشاره دارد که حرکات و اعمال بدنی ما را تقلید می‌کند. به همین دلیل، از تجسم برای داشتن حس بدن در محیط مجازی با توجه به </a:t>
            </a:r>
            <a:r>
              <a:rPr lang="en-US" sz="1400" dirty="0">
                <a:latin typeface="Times New Roman" pitchFamily="18" charset="0"/>
                <a:cs typeface="Times New Roman" pitchFamily="18" charset="0"/>
              </a:rPr>
              <a:t>VR</a:t>
            </a:r>
            <a:r>
              <a:rPr lang="ar-SA" sz="1400" dirty="0">
                <a:cs typeface="B Lotus" pitchFamily="2" charset="-78"/>
              </a:rPr>
              <a:t> استفاده می‌کنیم. شواهدی وجود دارد که نشان می‌دهد یک بدن مجازی یک عامل کمک‌کننده به احساس بودن در مکان مجازی </a:t>
            </a:r>
            <a:r>
              <a:rPr lang="ar-SA" sz="1400" dirty="0" smtClean="0">
                <a:cs typeface="B Lotus" pitchFamily="2" charset="-78"/>
              </a:rPr>
              <a:t>است</a:t>
            </a:r>
            <a:r>
              <a:rPr lang="en-US" sz="1200" dirty="0" smtClean="0">
                <a:cs typeface="B Lotus" pitchFamily="2" charset="-78"/>
              </a:rPr>
              <a:t>[30]</a:t>
            </a:r>
            <a:r>
              <a:rPr lang="ar-SA" sz="1400" dirty="0" smtClean="0">
                <a:cs typeface="B Lotus" pitchFamily="2" charset="-78"/>
              </a:rPr>
              <a:t>. </a:t>
            </a:r>
            <a:r>
              <a:rPr lang="ar-SA" sz="1400" dirty="0">
                <a:cs typeface="B Lotus" pitchFamily="2" charset="-78"/>
              </a:rPr>
              <a:t>تجسم را می‌توان با مفهوم حس </a:t>
            </a:r>
            <a:r>
              <a:rPr lang="ar-SA" sz="1400" dirty="0" smtClean="0">
                <a:cs typeface="B Lotus" pitchFamily="2" charset="-78"/>
              </a:rPr>
              <a:t>عاملیت</a:t>
            </a:r>
            <a:r>
              <a:rPr lang="en-US" sz="1200" dirty="0" smtClean="0">
                <a:cs typeface="B Lotus" pitchFamily="2" charset="-78"/>
              </a:rPr>
              <a:t>[40]</a:t>
            </a:r>
            <a:r>
              <a:rPr lang="ar-SA" sz="1400" dirty="0" smtClean="0">
                <a:cs typeface="B Lotus" pitchFamily="2" charset="-78"/>
              </a:rPr>
              <a:t> </a:t>
            </a:r>
            <a:r>
              <a:rPr lang="ar-SA" sz="1400" dirty="0">
                <a:cs typeface="B Lotus" pitchFamily="2" charset="-78"/>
              </a:rPr>
              <a:t>و احساس مالکیت بدن همراه </a:t>
            </a:r>
            <a:r>
              <a:rPr lang="ar-SA" sz="1400" dirty="0" smtClean="0">
                <a:cs typeface="B Lotus" pitchFamily="2" charset="-78"/>
              </a:rPr>
              <a:t>کرد</a:t>
            </a:r>
            <a:r>
              <a:rPr lang="en-US" sz="1200" dirty="0" smtClean="0">
                <a:cs typeface="B Lotus" pitchFamily="2" charset="-78"/>
              </a:rPr>
              <a:t>[30]</a:t>
            </a:r>
            <a:r>
              <a:rPr lang="ar-SA" sz="1400" dirty="0" smtClean="0">
                <a:cs typeface="B Lotus" pitchFamily="2" charset="-78"/>
              </a:rPr>
              <a:t>. </a:t>
            </a:r>
            <a:r>
              <a:rPr lang="ar-SA" sz="1400" dirty="0">
                <a:cs typeface="B Lotus" pitchFamily="2" charset="-78"/>
              </a:rPr>
              <a:t>احساس مالکیت بدن تاثیر بسزایی بر فیزیولوژی کاربر خواهد داشت. بنابراین، توهم مالکیت بدن را می‌توان با استفاده از داده‌های فیزیولوژیکی اندازه گیری کرد که در آن اضطراب اجتماعی با استفاده از رسانایی پوست و پاسخ‌های </a:t>
            </a:r>
            <a:r>
              <a:rPr lang="en-US" sz="1400" dirty="0">
                <a:latin typeface="Times New Roman" pitchFamily="18" charset="0"/>
                <a:cs typeface="Times New Roman" pitchFamily="18" charset="0"/>
              </a:rPr>
              <a:t>ECG</a:t>
            </a:r>
            <a:r>
              <a:rPr lang="ar-SA" sz="1400" dirty="0">
                <a:cs typeface="B Lotus" pitchFamily="2" charset="-78"/>
              </a:rPr>
              <a:t> اندازه‌گیری </a:t>
            </a:r>
            <a:r>
              <a:rPr lang="ar-SA" sz="1400" dirty="0" smtClean="0">
                <a:cs typeface="B Lotus" pitchFamily="2" charset="-78"/>
              </a:rPr>
              <a:t>شد</a:t>
            </a:r>
            <a:r>
              <a:rPr lang="en-US" sz="1300" dirty="0" smtClean="0">
                <a:cs typeface="B Lotus" pitchFamily="2" charset="-78"/>
              </a:rPr>
              <a:t>[44]</a:t>
            </a:r>
            <a:r>
              <a:rPr lang="ar-SA" sz="1400" dirty="0" smtClean="0">
                <a:cs typeface="B Lotus" pitchFamily="2" charset="-78"/>
              </a:rPr>
              <a:t>.</a:t>
            </a:r>
            <a:endParaRPr lang="fa-IR" sz="1400" dirty="0" smtClean="0">
              <a:cs typeface="B Lotus" pitchFamily="2" charset="-78"/>
            </a:endParaRPr>
          </a:p>
          <a:p>
            <a:pPr marL="109728" indent="0" algn="just" rtl="1">
              <a:lnSpc>
                <a:spcPct val="150000"/>
              </a:lnSpc>
              <a:buNone/>
            </a:pPr>
            <a:r>
              <a:rPr lang="ar-SA" sz="1400" dirty="0">
                <a:cs typeface="B Lotus" pitchFamily="2" charset="-78"/>
              </a:rPr>
              <a:t> تجسم تأثیرات روانی بر شخصی که آن را تجربه می‌کند خواهد داشت. به این دلیل است که بینایی بر سایر حواس بدن غلبه می‌کند و روی آواتار بصری به عنوان بدن واقعی تثبیت می‌شود. و هنگامی که این اتفاق می‌افتد، این بدن شروع به تغییر حواس دیگر ما و نحوه پردازش آن اطلاعات می‌کند. بنابراین یکی از بزرگترین معیارهای توهم برای تجسم، احساس رانش حس عمقی </a:t>
            </a:r>
            <a:r>
              <a:rPr lang="ar-SA" sz="1400" dirty="0" smtClean="0">
                <a:cs typeface="B Lotus" pitchFamily="2" charset="-78"/>
              </a:rPr>
              <a:t>است</a:t>
            </a:r>
            <a:r>
              <a:rPr lang="en-US" sz="1300" dirty="0" smtClean="0">
                <a:cs typeface="B Lotus" pitchFamily="2" charset="-78"/>
              </a:rPr>
              <a:t>[47]</a:t>
            </a:r>
            <a:r>
              <a:rPr lang="ar-SA" sz="1400" dirty="0" smtClean="0">
                <a:cs typeface="B Lotus" pitchFamily="2" charset="-78"/>
              </a:rPr>
              <a:t>. </a:t>
            </a:r>
            <a:r>
              <a:rPr lang="ar-SA" sz="1400" dirty="0">
                <a:cs typeface="B Lotus" pitchFamily="2" charset="-78"/>
              </a:rPr>
              <a:t>حس عمقی به معنای این است که بدن ما در کجای فضا قرار دارد. در </a:t>
            </a:r>
            <a:r>
              <a:rPr lang="en-US" sz="1400" dirty="0">
                <a:latin typeface="Times New Roman" pitchFamily="18" charset="0"/>
                <a:cs typeface="Times New Roman" pitchFamily="18" charset="0"/>
              </a:rPr>
              <a:t>VR</a:t>
            </a:r>
            <a:r>
              <a:rPr lang="ar-SA" sz="1400" dirty="0">
                <a:cs typeface="B Lotus" pitchFamily="2" charset="-78"/>
              </a:rPr>
              <a:t> با استفاده از ردیابی حرکت، ما واقعاً می‌توانیم توهم حرکتی بصری بهتری داشته باشیم که در آن شخص حرکت می‌کند و آنها می‌توانند این بدن مجازی را در دنیای مجازی ببینند، همگام با او حرکت می‌کنند و آنچه را که می‌خواهند انجام می‌دهند. ارسال آن نوع سیگنال‌های موتوری و فرمان‌های موتور، و پاسخ دادن به بدن به طور کلی، توهم قوی‌تر و سازگارتر ایجاد می‌کند. تجسم به درک عمیق‌تر رفتار انسانی و تعاملات اجتماعی کمک </a:t>
            </a:r>
            <a:r>
              <a:rPr lang="ar-SA" sz="1400" dirty="0" smtClean="0">
                <a:cs typeface="B Lotus" pitchFamily="2" charset="-78"/>
              </a:rPr>
              <a:t>می‌کند</a:t>
            </a:r>
            <a:r>
              <a:rPr lang="en-US" sz="1300" dirty="0" smtClean="0">
                <a:cs typeface="B Lotus" pitchFamily="2" charset="-78"/>
              </a:rPr>
              <a:t>[36]</a:t>
            </a:r>
            <a:r>
              <a:rPr lang="ar-SA" sz="1400" dirty="0" smtClean="0">
                <a:cs typeface="B Lotus" pitchFamily="2" charset="-78"/>
              </a:rPr>
              <a:t>.</a:t>
            </a:r>
            <a:endParaRPr lang="fa-IR" sz="1400" dirty="0" smtClean="0">
              <a:latin typeface="Times New Roman" pitchFamily="18" charset="0"/>
              <a:cs typeface="B Lotus" pitchFamily="2" charset="-78"/>
            </a:endParaRPr>
          </a:p>
        </p:txBody>
      </p:sp>
      <p:sp>
        <p:nvSpPr>
          <p:cNvPr id="5" name="Title 4"/>
          <p:cNvSpPr>
            <a:spLocks noGrp="1"/>
          </p:cNvSpPr>
          <p:nvPr>
            <p:ph type="title"/>
          </p:nvPr>
        </p:nvSpPr>
        <p:spPr>
          <a:xfrm>
            <a:off x="4283968" y="1268760"/>
            <a:ext cx="4402832" cy="504056"/>
          </a:xfrm>
        </p:spPr>
        <p:txBody>
          <a:bodyPr>
            <a:normAutofit/>
          </a:bodyPr>
          <a:lstStyle/>
          <a:p>
            <a:pPr algn="just" rtl="1"/>
            <a:r>
              <a:rPr lang="ar-SA" sz="1800" dirty="0">
                <a:effectLst/>
              </a:rPr>
              <a:t>4.2 تجسم</a:t>
            </a:r>
            <a:endParaRPr lang="en-US" sz="1800" dirty="0">
              <a:effectLst/>
            </a:endParaRP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39</a:t>
            </a:fld>
            <a:endParaRPr lang="en-US" sz="2000" dirty="0"/>
          </a:p>
        </p:txBody>
      </p:sp>
    </p:spTree>
    <p:extLst>
      <p:ext uri="{BB962C8B-B14F-4D97-AF65-F5344CB8AC3E}">
        <p14:creationId xmlns:p14="http://schemas.microsoft.com/office/powerpoint/2010/main" val="29285127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01008"/>
            <a:ext cx="8229600" cy="1800200"/>
          </a:xfrm>
        </p:spPr>
        <p:txBody>
          <a:bodyPr>
            <a:normAutofit/>
          </a:bodyPr>
          <a:lstStyle/>
          <a:p>
            <a:pPr algn="ctr"/>
            <a:endParaRPr lang="en-US" dirty="0" smtClean="0"/>
          </a:p>
          <a:p>
            <a:pPr marL="0" indent="0" algn="ctr">
              <a:buNone/>
            </a:pPr>
            <a:endParaRPr lang="fa-IR" sz="4000" dirty="0" smtClean="0">
              <a:cs typeface="B Nazanin" pitchFamily="2" charset="-78"/>
            </a:endParaRPr>
          </a:p>
        </p:txBody>
      </p:sp>
      <p:sp>
        <p:nvSpPr>
          <p:cNvPr id="2" name="Title 1"/>
          <p:cNvSpPr>
            <a:spLocks noGrp="1"/>
          </p:cNvSpPr>
          <p:nvPr>
            <p:ph type="title"/>
          </p:nvPr>
        </p:nvSpPr>
        <p:spPr>
          <a:xfrm>
            <a:off x="7668344" y="1340768"/>
            <a:ext cx="1018456" cy="504056"/>
          </a:xfrm>
        </p:spPr>
        <p:txBody>
          <a:bodyPr>
            <a:normAutofit/>
          </a:bodyPr>
          <a:lstStyle/>
          <a:p>
            <a:pPr marL="0" indent="0" algn="ctr"/>
            <a:r>
              <a:rPr lang="fa-IR" sz="1800" dirty="0" smtClean="0">
                <a:cs typeface="B Titr" pitchFamily="2" charset="-78"/>
              </a:rPr>
              <a:t>فهرست</a:t>
            </a:r>
            <a:endParaRPr lang="en-US" sz="1800" dirty="0">
              <a:cs typeface="B Titr" pitchFamily="2" charset="-78"/>
            </a:endParaRPr>
          </a:p>
        </p:txBody>
      </p:sp>
      <p:sp>
        <p:nvSpPr>
          <p:cNvPr id="4" name="Slide Number Placeholder 3"/>
          <p:cNvSpPr>
            <a:spLocks noGrp="1"/>
          </p:cNvSpPr>
          <p:nvPr>
            <p:ph type="sldNum" sz="quarter" idx="12"/>
          </p:nvPr>
        </p:nvSpPr>
        <p:spPr>
          <a:xfrm>
            <a:off x="8238688" y="6165304"/>
            <a:ext cx="365760" cy="365125"/>
          </a:xfrm>
        </p:spPr>
        <p:txBody>
          <a:bodyPr/>
          <a:lstStyle/>
          <a:p>
            <a:fld id="{CD06A7E7-55D2-4AAF-9D6C-048C8DE1A245}" type="slidenum">
              <a:rPr lang="en-US" sz="2000" smtClean="0"/>
              <a:t>4</a:t>
            </a:fld>
            <a:endParaRPr lang="en-US" sz="2000" dirty="0"/>
          </a:p>
        </p:txBody>
      </p:sp>
      <p:sp>
        <p:nvSpPr>
          <p:cNvPr id="5" name="TextBox 4"/>
          <p:cNvSpPr txBox="1"/>
          <p:nvPr/>
        </p:nvSpPr>
        <p:spPr>
          <a:xfrm>
            <a:off x="2195736" y="1988840"/>
            <a:ext cx="6120680" cy="4524315"/>
          </a:xfrm>
          <a:prstGeom prst="rect">
            <a:avLst/>
          </a:prstGeom>
          <a:noFill/>
        </p:spPr>
        <p:txBody>
          <a:bodyPr wrap="square" rtlCol="0">
            <a:spAutoFit/>
          </a:bodyPr>
          <a:lstStyle/>
          <a:p>
            <a:pPr algn="just" rtl="1"/>
            <a:r>
              <a:rPr lang="ar-SA" dirty="0" smtClean="0">
                <a:cs typeface="B Lotus" pitchFamily="2" charset="-78"/>
              </a:rPr>
              <a:t>‏</a:t>
            </a:r>
            <a:r>
              <a:rPr lang="ar-SA" dirty="0"/>
              <a:t>2.2 </a:t>
            </a:r>
            <a:r>
              <a:rPr lang="fa-IR" dirty="0" smtClean="0"/>
              <a:t>   </a:t>
            </a:r>
            <a:r>
              <a:rPr lang="ar-SA" dirty="0" smtClean="0"/>
              <a:t>پاسخ </a:t>
            </a:r>
            <a:r>
              <a:rPr lang="ar-SA" dirty="0"/>
              <a:t>های فیزیولوژیکی به واقعیت </a:t>
            </a:r>
            <a:r>
              <a:rPr lang="ar-SA" dirty="0" smtClean="0"/>
              <a:t>مجازی</a:t>
            </a:r>
            <a:r>
              <a:rPr lang="fa-IR" dirty="0" smtClean="0"/>
              <a:t>                               </a:t>
            </a:r>
            <a:r>
              <a:rPr lang="fa-IR" dirty="0" smtClean="0">
                <a:cs typeface="B Lotus" pitchFamily="2" charset="-78"/>
              </a:rPr>
              <a:t>24</a:t>
            </a:r>
          </a:p>
          <a:p>
            <a:pPr algn="just" rtl="1"/>
            <a:r>
              <a:rPr lang="ar-SA" dirty="0"/>
              <a:t>1.2.2 انتقال </a:t>
            </a:r>
            <a:r>
              <a:rPr lang="ar-SA" dirty="0" smtClean="0"/>
              <a:t>حسی</a:t>
            </a:r>
            <a:r>
              <a:rPr lang="fa-IR" dirty="0" smtClean="0"/>
              <a:t>                                                                  27</a:t>
            </a:r>
            <a:endParaRPr lang="fa-IR" dirty="0" smtClean="0">
              <a:cs typeface="B Lotus" pitchFamily="2" charset="-78"/>
            </a:endParaRPr>
          </a:p>
          <a:p>
            <a:pPr algn="just" rtl="1"/>
            <a:r>
              <a:rPr lang="ar-SA" dirty="0"/>
              <a:t>2.2.2 واکنش‌های غافلگیر کننده و </a:t>
            </a:r>
            <a:r>
              <a:rPr lang="ar-SA" dirty="0" smtClean="0"/>
              <a:t>دفاعی</a:t>
            </a:r>
            <a:r>
              <a:rPr lang="fa-IR" dirty="0" smtClean="0"/>
              <a:t>                                        28</a:t>
            </a:r>
          </a:p>
          <a:p>
            <a:pPr algn="just" rtl="1"/>
            <a:r>
              <a:rPr lang="ar-SA" dirty="0"/>
              <a:t>3.2.2 توجه و جهت </a:t>
            </a:r>
            <a:r>
              <a:rPr lang="ar-SA" dirty="0" smtClean="0"/>
              <a:t>گیری</a:t>
            </a:r>
            <a:r>
              <a:rPr lang="fa-IR" dirty="0" smtClean="0"/>
              <a:t>                                                         29</a:t>
            </a:r>
          </a:p>
          <a:p>
            <a:pPr algn="just" rtl="1"/>
            <a:r>
              <a:rPr lang="ar-SA" dirty="0"/>
              <a:t>4.2.2 محرک های </a:t>
            </a:r>
            <a:r>
              <a:rPr lang="fa-IR" dirty="0" smtClean="0"/>
              <a:t>جدید                                                           30 </a:t>
            </a:r>
          </a:p>
          <a:p>
            <a:pPr algn="just" rtl="1"/>
            <a:r>
              <a:rPr lang="ar-SA" dirty="0"/>
              <a:t>5.2.2 </a:t>
            </a:r>
            <a:r>
              <a:rPr lang="ar-SA" dirty="0" smtClean="0"/>
              <a:t>عادت</a:t>
            </a:r>
            <a:r>
              <a:rPr lang="fa-IR" dirty="0" smtClean="0"/>
              <a:t>                                                                        31</a:t>
            </a:r>
          </a:p>
          <a:p>
            <a:pPr algn="just" rtl="1"/>
            <a:r>
              <a:rPr lang="ar-SA" dirty="0"/>
              <a:t>3.2 اهمیت پاسخ‌های </a:t>
            </a:r>
            <a:r>
              <a:rPr lang="ar-SA" dirty="0" smtClean="0"/>
              <a:t>فیزیولوژیکی</a:t>
            </a:r>
            <a:r>
              <a:rPr lang="fa-IR" dirty="0" smtClean="0"/>
              <a:t>                                               32</a:t>
            </a:r>
          </a:p>
          <a:p>
            <a:pPr algn="just" rtl="1"/>
            <a:r>
              <a:rPr lang="ar-SA" dirty="0"/>
              <a:t>1.3.2 حضور و </a:t>
            </a:r>
            <a:r>
              <a:rPr lang="ar-SA" dirty="0" smtClean="0"/>
              <a:t>تجسم</a:t>
            </a:r>
            <a:r>
              <a:rPr lang="fa-IR" dirty="0" smtClean="0"/>
              <a:t>                                                            </a:t>
            </a:r>
            <a:r>
              <a:rPr lang="en-US" dirty="0" smtClean="0"/>
              <a:t> </a:t>
            </a:r>
            <a:r>
              <a:rPr lang="fa-IR" dirty="0" smtClean="0"/>
              <a:t>33</a:t>
            </a:r>
            <a:endParaRPr lang="fa-IR" dirty="0"/>
          </a:p>
          <a:p>
            <a:pPr algn="just" rtl="1"/>
            <a:r>
              <a:rPr lang="ar-SA" dirty="0"/>
              <a:t>2.3.2 حضور و روش </a:t>
            </a:r>
            <a:r>
              <a:rPr lang="ar-SA" dirty="0" smtClean="0"/>
              <a:t>ها</a:t>
            </a:r>
            <a:r>
              <a:rPr lang="fa-IR" dirty="0" smtClean="0"/>
              <a:t>                                                         </a:t>
            </a:r>
            <a:r>
              <a:rPr lang="fa-IR" dirty="0" smtClean="0">
                <a:latin typeface="Times New Roman" pitchFamily="18" charset="0"/>
                <a:cs typeface="Times New Roman" pitchFamily="18" charset="0"/>
              </a:rPr>
              <a:t>34</a:t>
            </a:r>
            <a:endParaRPr lang="en-US" dirty="0" smtClean="0">
              <a:latin typeface="Times New Roman" pitchFamily="18" charset="0"/>
              <a:cs typeface="Times New Roman" pitchFamily="18" charset="0"/>
            </a:endParaRPr>
          </a:p>
          <a:p>
            <a:pPr algn="just" rtl="1"/>
            <a:r>
              <a:rPr lang="ar-SA" dirty="0"/>
              <a:t>4.2 </a:t>
            </a:r>
            <a:r>
              <a:rPr lang="ar-SA" dirty="0" smtClean="0"/>
              <a:t>تجسم</a:t>
            </a:r>
            <a:r>
              <a:rPr lang="fa-IR" dirty="0" smtClean="0"/>
              <a:t>              </a:t>
            </a:r>
            <a:r>
              <a:rPr lang="fa-IR" dirty="0" smtClean="0">
                <a:latin typeface="Times New Roman" pitchFamily="18" charset="0"/>
                <a:cs typeface="Times New Roman" pitchFamily="18" charset="0"/>
              </a:rPr>
              <a:t>                                                                    35</a:t>
            </a:r>
          </a:p>
          <a:p>
            <a:pPr algn="just" rtl="1"/>
            <a:r>
              <a:rPr lang="ar-SA" dirty="0"/>
              <a:t>5.2 </a:t>
            </a:r>
            <a:r>
              <a:rPr lang="ar-SA" dirty="0" smtClean="0"/>
              <a:t>خلاصه</a:t>
            </a:r>
            <a:r>
              <a:rPr lang="fa-IR" dirty="0" smtClean="0"/>
              <a:t>                                                                         38</a:t>
            </a:r>
          </a:p>
          <a:p>
            <a:pPr algn="just" rtl="1">
              <a:buNone/>
            </a:pPr>
            <a:r>
              <a:rPr lang="ar-SA" dirty="0"/>
              <a:t>3  </a:t>
            </a:r>
            <a:r>
              <a:rPr lang="fa-IR" dirty="0" smtClean="0"/>
              <a:t>    </a:t>
            </a:r>
            <a:r>
              <a:rPr lang="ar-SA" dirty="0" smtClean="0"/>
              <a:t>پیاده سازی</a:t>
            </a:r>
            <a:r>
              <a:rPr lang="fa-IR" dirty="0" smtClean="0"/>
              <a:t>                                                                   39</a:t>
            </a:r>
          </a:p>
          <a:p>
            <a:pPr algn="just" rtl="1"/>
            <a:r>
              <a:rPr lang="ar-SA" dirty="0"/>
              <a:t>1.3  معماری </a:t>
            </a:r>
            <a:r>
              <a:rPr lang="ar-SA" dirty="0" smtClean="0"/>
              <a:t>نرم‌افزار</a:t>
            </a:r>
            <a:r>
              <a:rPr lang="fa-IR" dirty="0" smtClean="0"/>
              <a:t>                                                            </a:t>
            </a:r>
            <a:r>
              <a:rPr lang="ar-SA" dirty="0" smtClean="0"/>
              <a:t> </a:t>
            </a:r>
            <a:r>
              <a:rPr lang="fa-IR" dirty="0" smtClean="0"/>
              <a:t>39</a:t>
            </a:r>
          </a:p>
          <a:p>
            <a:pPr algn="just" rtl="1">
              <a:buNone/>
            </a:pPr>
            <a:r>
              <a:rPr lang="ar-SA" dirty="0"/>
              <a:t>2.3 </a:t>
            </a:r>
            <a:r>
              <a:rPr lang="fa-IR" dirty="0" smtClean="0"/>
              <a:t> </a:t>
            </a:r>
            <a:r>
              <a:rPr lang="ar-SA" dirty="0" smtClean="0"/>
              <a:t>نرم افزار</a:t>
            </a:r>
            <a:r>
              <a:rPr lang="fa-IR" dirty="0" smtClean="0"/>
              <a:t>                                                                      40</a:t>
            </a:r>
            <a:endParaRPr lang="fa-IR" dirty="0"/>
          </a:p>
          <a:p>
            <a:pPr algn="just" rtl="1">
              <a:buNone/>
            </a:pPr>
            <a:r>
              <a:rPr lang="ar-SA" dirty="0"/>
              <a:t>3.3  راه‌اندازی </a:t>
            </a:r>
            <a:r>
              <a:rPr lang="ar-SA" dirty="0" smtClean="0"/>
              <a:t>آزمایش</a:t>
            </a:r>
            <a:r>
              <a:rPr lang="fa-IR" dirty="0" smtClean="0"/>
              <a:t>                                                            </a:t>
            </a:r>
            <a:r>
              <a:rPr lang="fa-IR" sz="1600" dirty="0" smtClean="0"/>
              <a:t>42</a:t>
            </a:r>
            <a:endParaRPr lang="fa-IR" sz="1600" dirty="0"/>
          </a:p>
          <a:p>
            <a:pPr algn="just" rtl="1"/>
            <a:endParaRPr lang="fa-IR" dirty="0" smtClean="0"/>
          </a:p>
        </p:txBody>
      </p:sp>
    </p:spTree>
    <p:extLst>
      <p:ext uri="{BB962C8B-B14F-4D97-AF65-F5344CB8AC3E}">
        <p14:creationId xmlns:p14="http://schemas.microsoft.com/office/powerpoint/2010/main" val="41488567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D06A7E7-55D2-4AAF-9D6C-048C8DE1A245}" type="slidenum">
              <a:rPr lang="en-US" smtClean="0"/>
              <a:pPr/>
              <a:t>40</a:t>
            </a:fld>
            <a:endParaRPr lang="en-US"/>
          </a:p>
        </p:txBody>
      </p:sp>
      <p:sp>
        <p:nvSpPr>
          <p:cNvPr id="4" name="Title 3"/>
          <p:cNvSpPr>
            <a:spLocks noGrp="1"/>
          </p:cNvSpPr>
          <p:nvPr>
            <p:ph type="title"/>
          </p:nvPr>
        </p:nvSpPr>
        <p:spPr/>
        <p:txBody>
          <a:bodyPr/>
          <a:lstStyle/>
          <a:p>
            <a:endParaRPr lang="en-US"/>
          </a:p>
        </p:txBody>
      </p:sp>
      <p:pic>
        <p:nvPicPr>
          <p:cNvPr id="5" name="Content Placeholder 4"/>
          <p:cNvPicPr>
            <a:picLocks noGrp="1"/>
          </p:cNvPicPr>
          <p:nvPr>
            <p:ph idx="1"/>
          </p:nvPr>
        </p:nvPicPr>
        <p:blipFill>
          <a:blip r:embed="rId2"/>
          <a:stretch>
            <a:fillRect/>
          </a:stretch>
        </p:blipFill>
        <p:spPr>
          <a:xfrm>
            <a:off x="1115616" y="2420888"/>
            <a:ext cx="6624736" cy="3586162"/>
          </a:xfrm>
          <a:prstGeom prst="rect">
            <a:avLst/>
          </a:prstGeom>
        </p:spPr>
      </p:pic>
    </p:spTree>
    <p:extLst>
      <p:ext uri="{BB962C8B-B14F-4D97-AF65-F5344CB8AC3E}">
        <p14:creationId xmlns:p14="http://schemas.microsoft.com/office/powerpoint/2010/main" val="9771562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a:bodyPr>
          <a:lstStyle/>
          <a:p>
            <a:pPr marL="109728" indent="0" algn="just" rtl="1">
              <a:lnSpc>
                <a:spcPct val="150000"/>
              </a:lnSpc>
              <a:buNone/>
            </a:pPr>
            <a:r>
              <a:rPr lang="ar-SA" sz="1400" dirty="0">
                <a:latin typeface="Times New Roman" pitchFamily="18" charset="0"/>
                <a:cs typeface="B Lotus" pitchFamily="2" charset="-78"/>
              </a:rPr>
              <a:t> تجسم نه تنها به ایجاد حس مالکیت، افزایش حس حضور کمک می‌کند، بلکه شرکت کنندگان را در درک فواصل، تخمین اندازه نیز قادر می‌سازد. خودتجسم آواتار چشم انداز خودآگاهی را در یک محیط مجازی فراگیر (</a:t>
            </a:r>
            <a:r>
              <a:rPr lang="en-US" sz="1400" dirty="0">
                <a:latin typeface="Times New Roman" pitchFamily="18" charset="0"/>
                <a:cs typeface="B Lotus" pitchFamily="2" charset="-78"/>
              </a:rPr>
              <a:t>IVE</a:t>
            </a:r>
            <a:r>
              <a:rPr lang="ar-SA" sz="1400" dirty="0">
                <a:latin typeface="Times New Roman" pitchFamily="18" charset="0"/>
                <a:cs typeface="B Lotus" pitchFamily="2" charset="-78"/>
              </a:rPr>
              <a:t>) همراه با تمایل به قضاوت دقیق فواصل و اندازه‌ها می‌دهد. این با توجه به این واقعیت است که کاربران یک آواتار برای اندازه‌گیری نسبی فاصله با استفاده از آن آواتار خواهند داشت. در یک مطالعه، هدف محققان این بود که ببینند آیا تجسم خود آواتار می‌تواند دقت قابل‌توجهی در اندازه‌گیری در </a:t>
            </a:r>
            <a:r>
              <a:rPr lang="en-US" sz="1400" dirty="0">
                <a:latin typeface="Times New Roman" pitchFamily="18" charset="0"/>
                <a:cs typeface="B Lotus" pitchFamily="2" charset="-78"/>
              </a:rPr>
              <a:t>IVE‌</a:t>
            </a:r>
            <a:r>
              <a:rPr lang="ar-SA" sz="1400" dirty="0">
                <a:latin typeface="Times New Roman" pitchFamily="18" charset="0"/>
                <a:cs typeface="B Lotus" pitchFamily="2" charset="-78"/>
              </a:rPr>
              <a:t>های غیرفوتورالیستی داشته باشد یا خیر. آنها بحث می‌کنند که ارائه تجسم به شرکت کنندگان آنها را قادر می‌سازد تا در محیط مجازی حضور بیشتری داشته باشند، که به نوبه خود آنها را تشویق می‌کند تا بر اساس آنچه که از طریق </a:t>
            </a:r>
            <a:r>
              <a:rPr lang="en-US" sz="1400" dirty="0">
                <a:latin typeface="Times New Roman" pitchFamily="18" charset="0"/>
                <a:cs typeface="B Lotus" pitchFamily="2" charset="-78"/>
              </a:rPr>
              <a:t>HMD</a:t>
            </a:r>
            <a:r>
              <a:rPr lang="ar-SA" sz="1400" dirty="0">
                <a:latin typeface="Times New Roman" pitchFamily="18" charset="0"/>
                <a:cs typeface="B Lotus" pitchFamily="2" charset="-78"/>
              </a:rPr>
              <a:t> می‌بینند به گونه</a:t>
            </a:r>
            <a:r>
              <a:rPr lang="fa-IR" sz="1400" dirty="0">
                <a:latin typeface="Times New Roman" pitchFamily="18" charset="0"/>
                <a:cs typeface="B Lotus" pitchFamily="2" charset="-78"/>
              </a:rPr>
              <a:t>‌</a:t>
            </a:r>
            <a:r>
              <a:rPr lang="ar-SA" sz="1400" dirty="0">
                <a:latin typeface="Times New Roman" pitchFamily="18" charset="0"/>
                <a:cs typeface="B Lotus" pitchFamily="2" charset="-78"/>
              </a:rPr>
              <a:t>ای عمل کنند که بیشتر شبیه به نحوه عمل آنها در دنیای واقعی </a:t>
            </a:r>
            <a:r>
              <a:rPr lang="ar-SA" sz="1400" dirty="0" smtClean="0">
                <a:latin typeface="Times New Roman" pitchFamily="18" charset="0"/>
                <a:cs typeface="B Lotus" pitchFamily="2" charset="-78"/>
              </a:rPr>
              <a:t>است</a:t>
            </a:r>
            <a:r>
              <a:rPr lang="en-US" sz="1200" dirty="0" smtClean="0">
                <a:latin typeface="Times New Roman" pitchFamily="18" charset="0"/>
                <a:cs typeface="B Lotus" pitchFamily="2" charset="-78"/>
              </a:rPr>
              <a:t>[46]</a:t>
            </a:r>
            <a:r>
              <a:rPr lang="ar-SA" sz="1400" dirty="0" smtClean="0">
                <a:latin typeface="Times New Roman" pitchFamily="18" charset="0"/>
                <a:cs typeface="B Lotus" pitchFamily="2" charset="-78"/>
              </a:rPr>
              <a:t>. </a:t>
            </a:r>
            <a:r>
              <a:rPr lang="ar-SA" sz="1400" dirty="0">
                <a:latin typeface="Times New Roman" pitchFamily="18" charset="0"/>
                <a:cs typeface="B Lotus" pitchFamily="2" charset="-78"/>
              </a:rPr>
              <a:t>علاوه بر این، در تحقیقی دیگر مشخص شد که با اضافه کردن کمی غیرفوتورالیسم به </a:t>
            </a:r>
            <a:r>
              <a:rPr lang="en-US" sz="1400" dirty="0">
                <a:latin typeface="Times New Roman" pitchFamily="18" charset="0"/>
                <a:cs typeface="B Lotus" pitchFamily="2" charset="-78"/>
              </a:rPr>
              <a:t>IVE</a:t>
            </a:r>
            <a:r>
              <a:rPr lang="ar-SA" sz="1400" dirty="0">
                <a:latin typeface="Times New Roman" pitchFamily="18" charset="0"/>
                <a:cs typeface="B Lotus" pitchFamily="2" charset="-78"/>
              </a:rPr>
              <a:t>، فاصله‌ها دست کم گرفته شده </a:t>
            </a:r>
            <a:r>
              <a:rPr lang="ar-SA" sz="1400" dirty="0" smtClean="0">
                <a:latin typeface="Times New Roman" pitchFamily="18" charset="0"/>
                <a:cs typeface="B Lotus" pitchFamily="2" charset="-78"/>
              </a:rPr>
              <a:t>است</a:t>
            </a:r>
            <a:r>
              <a:rPr lang="en-US" sz="1200" dirty="0" smtClean="0">
                <a:latin typeface="Times New Roman" pitchFamily="18" charset="0"/>
                <a:cs typeface="B Lotus" pitchFamily="2" charset="-78"/>
              </a:rPr>
              <a:t>[45]</a:t>
            </a:r>
            <a:r>
              <a:rPr lang="ar-SA" sz="1400" dirty="0" smtClean="0">
                <a:latin typeface="Times New Roman" pitchFamily="18" charset="0"/>
                <a:cs typeface="B Lotus" pitchFamily="2" charset="-78"/>
              </a:rPr>
              <a:t>. </a:t>
            </a:r>
            <a:r>
              <a:rPr lang="ar-SA" sz="1400" dirty="0">
                <a:latin typeface="Times New Roman" pitchFamily="18" charset="0"/>
                <a:cs typeface="B Lotus" pitchFamily="2" charset="-78"/>
              </a:rPr>
              <a:t>این نشان می‌دهد که فقط داشتن یک آواتار کاملاً کاربردی برای حضور کافی نیست، همچنین محیط مجازی باید به خوبی توسعه یافته و طراحی شود تا یک تجربه یکپارچه داشته باشد</a:t>
            </a:r>
            <a:r>
              <a:rPr lang="ar-SA" sz="1400" dirty="0" smtClean="0">
                <a:latin typeface="Times New Roman" pitchFamily="18" charset="0"/>
                <a:cs typeface="B Lotus" pitchFamily="2" charset="-78"/>
              </a:rPr>
              <a:t>.</a:t>
            </a:r>
            <a:endParaRPr lang="fa-IR" sz="1400" dirty="0" smtClean="0">
              <a:latin typeface="Times New Roman" pitchFamily="18" charset="0"/>
              <a:cs typeface="B Lotus" pitchFamily="2" charset="-78"/>
            </a:endParaRPr>
          </a:p>
        </p:txBody>
      </p:sp>
      <p:sp>
        <p:nvSpPr>
          <p:cNvPr id="5" name="Title 4"/>
          <p:cNvSpPr>
            <a:spLocks noGrp="1"/>
          </p:cNvSpPr>
          <p:nvPr>
            <p:ph type="title"/>
          </p:nvPr>
        </p:nvSpPr>
        <p:spPr>
          <a:xfrm>
            <a:off x="4283968" y="1268760"/>
            <a:ext cx="4402832" cy="504056"/>
          </a:xfrm>
        </p:spPr>
        <p:txBody>
          <a:bodyPr>
            <a:normAutofit/>
          </a:bodyPr>
          <a:lstStyle/>
          <a:p>
            <a:pPr algn="just" rtl="1"/>
            <a:r>
              <a:rPr lang="ar-SA" sz="1800" dirty="0">
                <a:effectLst/>
              </a:rPr>
              <a:t>4.2 تجسم</a:t>
            </a:r>
            <a:endParaRPr lang="en-US" sz="1800" dirty="0">
              <a:effectLst/>
            </a:endParaRP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41</a:t>
            </a:fld>
            <a:endParaRPr lang="en-US" sz="2000" dirty="0"/>
          </a:p>
        </p:txBody>
      </p:sp>
    </p:spTree>
    <p:extLst>
      <p:ext uri="{BB962C8B-B14F-4D97-AF65-F5344CB8AC3E}">
        <p14:creationId xmlns:p14="http://schemas.microsoft.com/office/powerpoint/2010/main" val="12120812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a:bodyPr>
          <a:lstStyle/>
          <a:p>
            <a:pPr marL="109728" indent="0" algn="just" rtl="1">
              <a:lnSpc>
                <a:spcPct val="150000"/>
              </a:lnSpc>
              <a:buNone/>
            </a:pPr>
            <a:r>
              <a:rPr lang="ar-SA" sz="1400" dirty="0" smtClean="0">
                <a:latin typeface="Times New Roman" pitchFamily="18" charset="0"/>
                <a:cs typeface="B Lotus" pitchFamily="2" charset="-78"/>
              </a:rPr>
              <a:t>تحقیقات </a:t>
            </a:r>
            <a:r>
              <a:rPr lang="ar-SA" sz="1400" dirty="0">
                <a:latin typeface="Times New Roman" pitchFamily="18" charset="0"/>
                <a:cs typeface="B Lotus" pitchFamily="2" charset="-78"/>
              </a:rPr>
              <a:t>بیشتر در مورد تجسم در زمان‌های اخیر بر روی مفهومی به نام ظاهرسازی  بوده است. همانطور که از نامش پیداست، توهم ظاهری، ایجاد یک تصویر چهره است که شرکت‌کننده می‌تواند آن را شبیه سازی کند، گویی متعلق به خودش است. توهم تجسم با بدن سروکار دارد در حالی که توهم ظاهرسازی بیشتر در مورد عاملیت صورت است. گونزالس-فرانکو و همکاران توضیح داد که افزایش توهم ظاهری، شناخت خود را در آواتارهایی که به شرکت کنندگان داده شد افزایش </a:t>
            </a:r>
            <a:r>
              <a:rPr lang="ar-SA" sz="1400" dirty="0" smtClean="0">
                <a:latin typeface="Times New Roman" pitchFamily="18" charset="0"/>
                <a:cs typeface="B Lotus" pitchFamily="2" charset="-78"/>
              </a:rPr>
              <a:t>می‌دهد</a:t>
            </a:r>
            <a:r>
              <a:rPr lang="en-US" sz="1200" dirty="0" smtClean="0">
                <a:latin typeface="Times New Roman" pitchFamily="18" charset="0"/>
                <a:cs typeface="B Lotus" pitchFamily="2" charset="-78"/>
              </a:rPr>
              <a:t>[17]</a:t>
            </a:r>
            <a:r>
              <a:rPr lang="ar-SA" sz="1400" dirty="0" smtClean="0">
                <a:latin typeface="Times New Roman" pitchFamily="18" charset="0"/>
                <a:cs typeface="B Lotus" pitchFamily="2" charset="-78"/>
              </a:rPr>
              <a:t>. </a:t>
            </a:r>
            <a:r>
              <a:rPr lang="ar-SA" sz="1400" dirty="0">
                <a:latin typeface="Times New Roman" pitchFamily="18" charset="0"/>
                <a:cs typeface="B Lotus" pitchFamily="2" charset="-78"/>
              </a:rPr>
              <a:t>تحقیقات آنها همچنین نشان داد که داشتن چهره در کنار تجسم مالکیت بدن مجازی را افزایش می‌دهد و هر دوی آنها با یکدیگر مرتبط هستند. در این مطالعه، محققان از سه سطح انیمیشن صورت، 1) چهره ثابت، 2) همگام سازی لب و 3) انیمیشن به همراه همگام سازی لب استفاده کردند. آنها به این نتیجه رسیدند که همگام سازی لب و انیمیشن به علاوه شرایط همگام سازی لب قادر به ایجاد هویت بیشتر در آواتار هستند. در مطالعه آزمایشی دیگری که توسط </a:t>
            </a:r>
            <a:r>
              <a:rPr lang="en-US" sz="1400" dirty="0" err="1">
                <a:latin typeface="Times New Roman" pitchFamily="18" charset="0"/>
                <a:cs typeface="B Lotus" pitchFamily="2" charset="-78"/>
              </a:rPr>
              <a:t>Collingwoode</a:t>
            </a:r>
            <a:r>
              <a:rPr lang="en-US" sz="1400" dirty="0">
                <a:latin typeface="Times New Roman" pitchFamily="18" charset="0"/>
                <a:cs typeface="B Lotus" pitchFamily="2" charset="-78"/>
              </a:rPr>
              <a:t>-Williams </a:t>
            </a:r>
            <a:r>
              <a:rPr lang="ar-SA" sz="1400" dirty="0">
                <a:latin typeface="Times New Roman" pitchFamily="18" charset="0"/>
                <a:cs typeface="B Lotus" pitchFamily="2" charset="-78"/>
              </a:rPr>
              <a:t>و همکاران انجام شد، ثابت شده است که همگام سازی حرکت لب و دست نسبت به عدم همگامی هر یک از آن ها سطوح بالاتری از تجسم را نشان </a:t>
            </a:r>
            <a:r>
              <a:rPr lang="ar-SA" sz="1400" dirty="0" smtClean="0">
                <a:latin typeface="Times New Roman" pitchFamily="18" charset="0"/>
                <a:cs typeface="B Lotus" pitchFamily="2" charset="-78"/>
              </a:rPr>
              <a:t>می</a:t>
            </a:r>
            <a:r>
              <a:rPr lang="fa-IR" sz="1400" dirty="0" smtClean="0">
                <a:latin typeface="Times New Roman" pitchFamily="18" charset="0"/>
                <a:cs typeface="B Lotus" pitchFamily="2" charset="-78"/>
              </a:rPr>
              <a:t>‌‌</a:t>
            </a:r>
            <a:r>
              <a:rPr lang="ar-SA" sz="1400" dirty="0" smtClean="0">
                <a:latin typeface="Times New Roman" pitchFamily="18" charset="0"/>
                <a:cs typeface="B Lotus" pitchFamily="2" charset="-78"/>
              </a:rPr>
              <a:t>دهد</a:t>
            </a:r>
            <a:r>
              <a:rPr lang="en-US" sz="1200" dirty="0" smtClean="0">
                <a:latin typeface="Times New Roman" pitchFamily="18" charset="0"/>
                <a:cs typeface="B Lotus" pitchFamily="2" charset="-78"/>
              </a:rPr>
              <a:t>[12]</a:t>
            </a:r>
            <a:r>
              <a:rPr lang="ar-SA" sz="1400" dirty="0" smtClean="0">
                <a:latin typeface="Times New Roman" pitchFamily="18" charset="0"/>
                <a:cs typeface="B Lotus" pitchFamily="2" charset="-78"/>
              </a:rPr>
              <a:t>.</a:t>
            </a:r>
            <a:endParaRPr lang="fa-IR" sz="1400" dirty="0" smtClean="0">
              <a:latin typeface="Times New Roman" pitchFamily="18" charset="0"/>
              <a:cs typeface="B Lotus" pitchFamily="2" charset="-78"/>
            </a:endParaRPr>
          </a:p>
          <a:p>
            <a:pPr marL="109728" indent="0" algn="just" rtl="1">
              <a:lnSpc>
                <a:spcPct val="150000"/>
              </a:lnSpc>
              <a:buNone/>
            </a:pPr>
            <a:r>
              <a:rPr lang="ar-SA" sz="1400" dirty="0">
                <a:cs typeface="B Lotus" pitchFamily="2" charset="-78"/>
              </a:rPr>
              <a:t> همانطور که بحث شد، ایجاد این توهم تجسم آسان نیست. برای ضبط حرکت با استفاده از دوربین‌های مادون قرمز و نقشه برداری مجدد حرکات گرفته شده برای هدف قرار دادن آواتار (یا بدن مجازی) به فناوری و سخت‌افزار گران قیمت نیاز است. نرم‌افزار ما ادغام سخت‌افزاری را که برای انجام مطالعات تجسم از طریق ضبط حرکت ضروری است، برای آزمایش‌کنندگان آسان می‌کند.</a:t>
            </a:r>
            <a:endParaRPr lang="fa-IR" sz="1400" dirty="0" smtClean="0">
              <a:latin typeface="Times New Roman" pitchFamily="18" charset="0"/>
              <a:cs typeface="B Lotus" pitchFamily="2" charset="-78"/>
            </a:endParaRPr>
          </a:p>
        </p:txBody>
      </p:sp>
      <p:sp>
        <p:nvSpPr>
          <p:cNvPr id="5" name="Title 4"/>
          <p:cNvSpPr>
            <a:spLocks noGrp="1"/>
          </p:cNvSpPr>
          <p:nvPr>
            <p:ph type="title"/>
          </p:nvPr>
        </p:nvSpPr>
        <p:spPr>
          <a:xfrm>
            <a:off x="4283968" y="1268760"/>
            <a:ext cx="4402832" cy="504056"/>
          </a:xfrm>
        </p:spPr>
        <p:txBody>
          <a:bodyPr>
            <a:normAutofit/>
          </a:bodyPr>
          <a:lstStyle/>
          <a:p>
            <a:pPr algn="just" rtl="1"/>
            <a:r>
              <a:rPr lang="ar-SA" sz="1800" dirty="0">
                <a:effectLst/>
              </a:rPr>
              <a:t>4.2 تجسم</a:t>
            </a:r>
            <a:endParaRPr lang="en-US" sz="1800" dirty="0">
              <a:effectLst/>
            </a:endParaRP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42</a:t>
            </a:fld>
            <a:endParaRPr lang="en-US" sz="2000" dirty="0"/>
          </a:p>
        </p:txBody>
      </p:sp>
    </p:spTree>
    <p:extLst>
      <p:ext uri="{BB962C8B-B14F-4D97-AF65-F5344CB8AC3E}">
        <p14:creationId xmlns:p14="http://schemas.microsoft.com/office/powerpoint/2010/main" val="32681127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a:bodyPr>
          <a:lstStyle/>
          <a:p>
            <a:pPr marL="109728" indent="0" algn="just" rtl="1">
              <a:lnSpc>
                <a:spcPct val="150000"/>
              </a:lnSpc>
              <a:buNone/>
            </a:pPr>
            <a:r>
              <a:rPr lang="ar-SA" sz="1400" dirty="0">
                <a:latin typeface="Times New Roman" pitchFamily="18" charset="0"/>
                <a:cs typeface="B Lotus" pitchFamily="2" charset="-78"/>
              </a:rPr>
              <a:t> از این رو، برای هر مطالعه </a:t>
            </a:r>
            <a:r>
              <a:rPr lang="en-US" sz="1400" dirty="0">
                <a:latin typeface="Times New Roman" pitchFamily="18" charset="0"/>
                <a:cs typeface="B Lotus" pitchFamily="2" charset="-78"/>
              </a:rPr>
              <a:t>VR</a:t>
            </a:r>
            <a:r>
              <a:rPr lang="ar-SA" sz="1400" dirty="0">
                <a:latin typeface="Times New Roman" pitchFamily="18" charset="0"/>
                <a:cs typeface="B Lotus" pitchFamily="2" charset="-78"/>
              </a:rPr>
              <a:t> بسیار مهم است که تعامل کاربر داشته باشد. از بررسی بالا، دیدیم که از طریق تجسم و محرک‌های جدید چندحسی امکان‌پذیر است. ما همچنین دیدیم که استفاده از پاسخ‌های فیزیولوژیکی در این نوع مطالعات تعاملی با کاربر به عنوان یک معیار عینی برای درک تأثیرات روان‌شناختی روی کاربران عمل می‌کند. تعامل عاطفی نیز راهی برای اتصال به سناریوی واقعیت مجازی است. در یک محیط واقعیت مجازی بدون زمینه، دستیابی به تعامل عاطفی دشوار است، زیرا هیچ عملکرد خاص یا هدف زمینه‌ای برای شرکت‌کننده در آن محیط وجود ندارد. بنابراین داشتن محرکی که به نحوی به هدف مطالعه می‌افزاید، به آزمایش‌کنندگان اجازه می‌دهد قابلیت استفاده از فناوری‌های </a:t>
            </a:r>
            <a:r>
              <a:rPr lang="en-US" sz="1400" dirty="0">
                <a:latin typeface="Times New Roman" pitchFamily="18" charset="0"/>
                <a:cs typeface="B Lotus" pitchFamily="2" charset="-78"/>
              </a:rPr>
              <a:t>VR </a:t>
            </a:r>
            <a:r>
              <a:rPr lang="ar-SA" sz="1400" dirty="0">
                <a:latin typeface="Times New Roman" pitchFamily="18" charset="0"/>
                <a:cs typeface="B Lotus" pitchFamily="2" charset="-78"/>
              </a:rPr>
              <a:t>را در رشته‌های مختلف درک کنند. نرم‌افزار پیاده‌سازی شده در این پایان‌نامه، استفاده از سخت‌افزار را برای تجسم شرکت‌کنندگان و مشاهده اینکه چگونه تعامل آنها با تجربیات </a:t>
            </a:r>
            <a:r>
              <a:rPr lang="en-US" sz="1400" dirty="0">
                <a:latin typeface="Times New Roman" pitchFamily="18" charset="0"/>
                <a:cs typeface="B Lotus" pitchFamily="2" charset="-78"/>
              </a:rPr>
              <a:t>VR</a:t>
            </a:r>
            <a:r>
              <a:rPr lang="ar-SA" sz="1400" dirty="0">
                <a:latin typeface="Times New Roman" pitchFamily="18" charset="0"/>
                <a:cs typeface="B Lotus" pitchFamily="2" charset="-78"/>
              </a:rPr>
              <a:t> غیر آواتار متفاوت است، یکپارچه می‌کند. همچنین از حسگر </a:t>
            </a:r>
            <a:r>
              <a:rPr lang="en-US" sz="1400" dirty="0" err="1">
                <a:latin typeface="Times New Roman" pitchFamily="18" charset="0"/>
                <a:cs typeface="B Lotus" pitchFamily="2" charset="-78"/>
              </a:rPr>
              <a:t>Biopac</a:t>
            </a:r>
            <a:r>
              <a:rPr lang="ar-SA" sz="1400" dirty="0">
                <a:latin typeface="Times New Roman" pitchFamily="18" charset="0"/>
                <a:cs typeface="B Lotus" pitchFamily="2" charset="-78"/>
              </a:rPr>
              <a:t> به طور همزمان برای ضبط داده‌های فیزیولوژیکی در حالی که کاربران در حال تجربه محیط مجازی هستند استفاده می‌کند. در این فصل استفاده از حسگرهای فیزیولوژیکی در انجام مطالعات </a:t>
            </a:r>
            <a:r>
              <a:rPr lang="en-US" sz="1400" dirty="0">
                <a:latin typeface="Times New Roman" pitchFamily="18" charset="0"/>
                <a:cs typeface="B Lotus" pitchFamily="2" charset="-78"/>
              </a:rPr>
              <a:t>VR</a:t>
            </a:r>
            <a:r>
              <a:rPr lang="ar-SA" sz="1400" dirty="0">
                <a:latin typeface="Times New Roman" pitchFamily="18" charset="0"/>
                <a:cs typeface="B Lotus" pitchFamily="2" charset="-78"/>
              </a:rPr>
              <a:t> را توضیح دادیم. این به ما دانش پس زمینه‌ای می‌دهد تا مجموعه داده‌های فیزیولوژیکی را با استفاده از نرم‌افزارمان برای انجام مطالعات </a:t>
            </a:r>
            <a:r>
              <a:rPr lang="en-US" sz="1400" dirty="0">
                <a:latin typeface="Times New Roman" pitchFamily="18" charset="0"/>
                <a:cs typeface="B Lotus" pitchFamily="2" charset="-78"/>
              </a:rPr>
              <a:t>VR</a:t>
            </a:r>
            <a:r>
              <a:rPr lang="ar-SA" sz="1400" dirty="0">
                <a:latin typeface="Times New Roman" pitchFamily="18" charset="0"/>
                <a:cs typeface="B Lotus" pitchFamily="2" charset="-78"/>
              </a:rPr>
              <a:t> درج کنیم</a:t>
            </a:r>
            <a:r>
              <a:rPr lang="ar-SA" sz="1400" dirty="0" smtClean="0">
                <a:latin typeface="Times New Roman" pitchFamily="18" charset="0"/>
                <a:cs typeface="B Lotus" pitchFamily="2" charset="-78"/>
              </a:rPr>
              <a:t>.</a:t>
            </a:r>
            <a:endParaRPr lang="en-US" sz="1400" dirty="0" smtClean="0">
              <a:latin typeface="Times New Roman" pitchFamily="18" charset="0"/>
              <a:cs typeface="B Lotus" pitchFamily="2" charset="-78"/>
            </a:endParaRPr>
          </a:p>
        </p:txBody>
      </p:sp>
      <p:sp>
        <p:nvSpPr>
          <p:cNvPr id="5" name="Title 4"/>
          <p:cNvSpPr>
            <a:spLocks noGrp="1"/>
          </p:cNvSpPr>
          <p:nvPr>
            <p:ph type="title"/>
          </p:nvPr>
        </p:nvSpPr>
        <p:spPr>
          <a:xfrm>
            <a:off x="4283968" y="1268760"/>
            <a:ext cx="4402832" cy="504056"/>
          </a:xfrm>
        </p:spPr>
        <p:txBody>
          <a:bodyPr>
            <a:normAutofit/>
          </a:bodyPr>
          <a:lstStyle/>
          <a:p>
            <a:pPr algn="just" rtl="1"/>
            <a:r>
              <a:rPr lang="ar-SA" sz="1800" dirty="0">
                <a:effectLst/>
              </a:rPr>
              <a:t>5.2 خلاصه</a:t>
            </a:r>
            <a:endParaRPr lang="en-US" sz="1800" dirty="0">
              <a:effectLst/>
            </a:endParaRP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43</a:t>
            </a:fld>
            <a:endParaRPr lang="en-US" sz="2000" dirty="0"/>
          </a:p>
        </p:txBody>
      </p:sp>
    </p:spTree>
    <p:extLst>
      <p:ext uri="{BB962C8B-B14F-4D97-AF65-F5344CB8AC3E}">
        <p14:creationId xmlns:p14="http://schemas.microsoft.com/office/powerpoint/2010/main" val="37416087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2348880"/>
            <a:ext cx="8147248" cy="3600400"/>
          </a:xfrm>
        </p:spPr>
        <p:txBody>
          <a:bodyPr>
            <a:normAutofit fontScale="85000" lnSpcReduction="10000"/>
          </a:bodyPr>
          <a:lstStyle/>
          <a:p>
            <a:pPr marL="109728" indent="0" algn="just" rtl="1">
              <a:lnSpc>
                <a:spcPct val="150000"/>
              </a:lnSpc>
              <a:buNone/>
            </a:pPr>
            <a:r>
              <a:rPr lang="ar-SA" sz="1600" dirty="0">
                <a:latin typeface="Times New Roman" pitchFamily="18" charset="0"/>
                <a:cs typeface="B Lotus" pitchFamily="2" charset="-78"/>
              </a:rPr>
              <a:t> ما برای تکمیل این پایان‌نامه یک مطالعه کاربری مرتبط در </a:t>
            </a:r>
            <a:r>
              <a:rPr lang="en-US" sz="1600" dirty="0">
                <a:latin typeface="Times New Roman" pitchFamily="18" charset="0"/>
                <a:cs typeface="B Lotus" pitchFamily="2" charset="-78"/>
              </a:rPr>
              <a:t>VR </a:t>
            </a:r>
            <a:r>
              <a:rPr lang="ar-SA" sz="1600" dirty="0">
                <a:latin typeface="Times New Roman" pitchFamily="18" charset="0"/>
                <a:cs typeface="B Lotus" pitchFamily="2" charset="-78"/>
              </a:rPr>
              <a:t>انجام داده‌ایم. این مطالعه به منظور ارائه شواهدی است که نشان می‌دهد کاربران می‌توانند به ارائه مکرر محرک‌های مشابه عادت کنند. در این مطالعه، آزمایش پلانک ریچی به عنوان محیط واقعیت مجازی برای درک اثرات رفتاری ارائه مکرر همان کار مورد استفاده قرار می‌گیرد. پارتیک‌ها وظیفه راه رفتن روی تخته مجازی را حداقل 5 بار انجام می‌دهند. هر بار که مجبور بودند از داخل آسانسور تا لبه تخته راه بروند، دور بزنند و به داخل آسانسور برگردند. برای آزمایش اثر تکرار مکرر همان کار، نمودارها با فعالیت الکترودرمال (</a:t>
            </a:r>
            <a:r>
              <a:rPr lang="en-US" sz="1600" dirty="0">
                <a:latin typeface="Times New Roman" pitchFamily="18" charset="0"/>
                <a:cs typeface="B Lotus" pitchFamily="2" charset="-78"/>
              </a:rPr>
              <a:t>EDA</a:t>
            </a:r>
            <a:r>
              <a:rPr lang="ar-SA" sz="1600" dirty="0">
                <a:latin typeface="Times New Roman" pitchFamily="18" charset="0"/>
                <a:cs typeface="B Lotus" pitchFamily="2" charset="-78"/>
              </a:rPr>
              <a:t>) روی محور </a:t>
            </a:r>
            <a:r>
              <a:rPr lang="en-US" sz="1600" dirty="0">
                <a:latin typeface="Times New Roman" pitchFamily="18" charset="0"/>
                <a:cs typeface="B Lotus" pitchFamily="2" charset="-78"/>
              </a:rPr>
              <a:t>Y </a:t>
            </a:r>
            <a:r>
              <a:rPr lang="ar-SA" sz="1600" dirty="0">
                <a:latin typeface="Times New Roman" pitchFamily="18" charset="0"/>
                <a:cs typeface="B Lotus" pitchFamily="2" charset="-78"/>
              </a:rPr>
              <a:t>و تعداد تکرار در محور </a:t>
            </a:r>
            <a:r>
              <a:rPr lang="en-US" sz="1600" dirty="0">
                <a:latin typeface="Times New Roman" pitchFamily="18" charset="0"/>
                <a:cs typeface="B Lotus" pitchFamily="2" charset="-78"/>
              </a:rPr>
              <a:t>X </a:t>
            </a:r>
            <a:r>
              <a:rPr lang="ar-SA" sz="1600" dirty="0">
                <a:latin typeface="Times New Roman" pitchFamily="18" charset="0"/>
                <a:cs typeface="B Lotus" pitchFamily="2" charset="-78"/>
              </a:rPr>
              <a:t>رسم شدند. با افزایش تعداد تکرار، هر چهار شرکت‌کننده کاهش </a:t>
            </a:r>
            <a:r>
              <a:rPr lang="en-US" sz="1600" dirty="0">
                <a:latin typeface="Times New Roman" pitchFamily="18" charset="0"/>
                <a:cs typeface="B Lotus" pitchFamily="2" charset="-78"/>
              </a:rPr>
              <a:t>EDA </a:t>
            </a:r>
            <a:r>
              <a:rPr lang="ar-SA" sz="1600" dirty="0">
                <a:latin typeface="Times New Roman" pitchFamily="18" charset="0"/>
                <a:cs typeface="B Lotus" pitchFamily="2" charset="-78"/>
              </a:rPr>
              <a:t>را نشان دادند. این به وضوح نشان می‌دهد که شرکت کنندگان به انجام وظیفه شدید راه رفتن روی تخته عادت کردند. در ابتدا همه شرکت‌کنندگان مقادیر </a:t>
            </a:r>
            <a:r>
              <a:rPr lang="en-US" sz="1600" dirty="0">
                <a:latin typeface="Times New Roman" pitchFamily="18" charset="0"/>
                <a:cs typeface="B Lotus" pitchFamily="2" charset="-78"/>
              </a:rPr>
              <a:t>EDA </a:t>
            </a:r>
            <a:r>
              <a:rPr lang="ar-SA" sz="1600" dirty="0">
                <a:latin typeface="Times New Roman" pitchFamily="18" charset="0"/>
                <a:cs typeface="B Lotus" pitchFamily="2" charset="-78"/>
              </a:rPr>
              <a:t>بالاتری در تکرار اول داشتند، اما مقادیر </a:t>
            </a:r>
            <a:r>
              <a:rPr lang="en-US" sz="1600" dirty="0">
                <a:latin typeface="Times New Roman" pitchFamily="18" charset="0"/>
                <a:cs typeface="B Lotus" pitchFamily="2" charset="-78"/>
              </a:rPr>
              <a:t>EDA </a:t>
            </a:r>
            <a:r>
              <a:rPr lang="ar-SA" sz="1600" dirty="0">
                <a:latin typeface="Times New Roman" pitchFamily="18" charset="0"/>
                <a:cs typeface="B Lotus" pitchFamily="2" charset="-78"/>
              </a:rPr>
              <a:t>تا تکرار نهایی کاهش یافتند. این فرضیه ما را ثابت می‌کند که شرکت کنندگان به آموزش مجازی عادت می‌کنند</a:t>
            </a:r>
            <a:r>
              <a:rPr lang="ar-SA" sz="1600" dirty="0" smtClean="0">
                <a:latin typeface="Times New Roman" pitchFamily="18" charset="0"/>
                <a:cs typeface="B Lotus" pitchFamily="2" charset="-78"/>
              </a:rPr>
              <a:t>.</a:t>
            </a:r>
            <a:endParaRPr lang="en-US" sz="1600" dirty="0" smtClean="0">
              <a:latin typeface="Times New Roman" pitchFamily="18" charset="0"/>
              <a:cs typeface="B Lotus" pitchFamily="2" charset="-78"/>
            </a:endParaRPr>
          </a:p>
          <a:p>
            <a:pPr marL="109728" indent="0" algn="just" rtl="1">
              <a:lnSpc>
                <a:spcPct val="150000"/>
              </a:lnSpc>
              <a:buNone/>
            </a:pPr>
            <a:r>
              <a:rPr lang="ar-SA" sz="1600" dirty="0">
                <a:latin typeface="Times New Roman" pitchFamily="18" charset="0"/>
                <a:cs typeface="B Lotus" pitchFamily="2" charset="-78"/>
              </a:rPr>
              <a:t> با توجه به داده‌های اندازه‌گیری فیزیولوژیکی، می‌توان گفت که شرکت‌کنندگان نسبت به ارائه مکرر محرک‌ها یا سناریوهای یکسان دچار تردید می‌شوند. اگرچه در ابتدا مقادیر </a:t>
            </a:r>
            <a:r>
              <a:rPr lang="en-US" sz="1600" dirty="0">
                <a:latin typeface="Times New Roman" pitchFamily="18" charset="0"/>
                <a:cs typeface="B Lotus" pitchFamily="2" charset="-78"/>
              </a:rPr>
              <a:t>EDA </a:t>
            </a:r>
            <a:r>
              <a:rPr lang="ar-SA" sz="1600" dirty="0">
                <a:latin typeface="Times New Roman" pitchFamily="18" charset="0"/>
                <a:cs typeface="B Lotus" pitchFamily="2" charset="-78"/>
              </a:rPr>
              <a:t>بالا هستند، اما با افزایش زمان در محیط مجازی، کاهشی در آن وجود دارد که نشان می‌دهد کاربران عادت می‌کنند. </a:t>
            </a:r>
            <a:r>
              <a:rPr lang="ar-SA" sz="1600" dirty="0" smtClean="0">
                <a:latin typeface="Times New Roman" pitchFamily="18" charset="0"/>
                <a:cs typeface="B Lotus" pitchFamily="2" charset="-78"/>
              </a:rPr>
              <a:t>مطالعه </a:t>
            </a:r>
            <a:r>
              <a:rPr lang="ar-SA" sz="1600" dirty="0">
                <a:latin typeface="Times New Roman" pitchFamily="18" charset="0"/>
                <a:cs typeface="B Lotus" pitchFamily="2" charset="-78"/>
              </a:rPr>
              <a:t>ذکر شده در بالا یکی از دلایلی است که مایل به استفاده از پاسخ‌های فیزیولوژیکی در این برنامه </a:t>
            </a:r>
            <a:r>
              <a:rPr lang="en-US" sz="1600" dirty="0">
                <a:latin typeface="Times New Roman" pitchFamily="18" charset="0"/>
                <a:cs typeface="B Lotus" pitchFamily="2" charset="-78"/>
              </a:rPr>
              <a:t>VR </a:t>
            </a:r>
            <a:r>
              <a:rPr lang="ar-SA" sz="1600" dirty="0">
                <a:latin typeface="Times New Roman" pitchFamily="18" charset="0"/>
                <a:cs typeface="B Lotus" pitchFamily="2" charset="-78"/>
              </a:rPr>
              <a:t>هستیم.</a:t>
            </a:r>
            <a:endParaRPr lang="en-US" sz="1600" dirty="0" smtClean="0">
              <a:latin typeface="Times New Roman" pitchFamily="18" charset="0"/>
              <a:cs typeface="B Lotus" pitchFamily="2" charset="-78"/>
            </a:endParaRPr>
          </a:p>
          <a:p>
            <a:pPr marL="109728" indent="0" algn="just" rtl="1">
              <a:buNone/>
            </a:pPr>
            <a:endParaRPr lang="en-US" sz="1600" b="1" dirty="0"/>
          </a:p>
        </p:txBody>
      </p:sp>
      <p:sp>
        <p:nvSpPr>
          <p:cNvPr id="5" name="Title 4"/>
          <p:cNvSpPr>
            <a:spLocks noGrp="1"/>
          </p:cNvSpPr>
          <p:nvPr>
            <p:ph type="title"/>
          </p:nvPr>
        </p:nvSpPr>
        <p:spPr>
          <a:xfrm>
            <a:off x="6444208" y="1268760"/>
            <a:ext cx="2242592" cy="504056"/>
          </a:xfrm>
        </p:spPr>
        <p:txBody>
          <a:bodyPr>
            <a:normAutofit/>
          </a:bodyPr>
          <a:lstStyle/>
          <a:p>
            <a:pPr algn="just" rtl="1"/>
            <a:r>
              <a:rPr lang="ar-SA" sz="1800" dirty="0">
                <a:effectLst/>
              </a:rPr>
              <a:t>3  پیاده سازی</a:t>
            </a:r>
            <a:endParaRPr lang="en-US" sz="1800" dirty="0">
              <a:effectLst/>
            </a:endParaRP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44</a:t>
            </a:fld>
            <a:endParaRPr lang="en-US" sz="2000" dirty="0"/>
          </a:p>
        </p:txBody>
      </p:sp>
      <p:sp>
        <p:nvSpPr>
          <p:cNvPr id="6" name="Title 4"/>
          <p:cNvSpPr txBox="1">
            <a:spLocks/>
          </p:cNvSpPr>
          <p:nvPr/>
        </p:nvSpPr>
        <p:spPr>
          <a:xfrm>
            <a:off x="6300192" y="1772816"/>
            <a:ext cx="2242592" cy="504056"/>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just" rtl="1"/>
            <a:r>
              <a:rPr lang="ar-SA" sz="1800" dirty="0">
                <a:effectLst/>
              </a:rPr>
              <a:t>1.3  معماری نرم‌افزار </a:t>
            </a:r>
            <a:endParaRPr lang="en-US" sz="1800" dirty="0">
              <a:effectLst/>
            </a:endParaRPr>
          </a:p>
        </p:txBody>
      </p:sp>
    </p:spTree>
    <p:extLst>
      <p:ext uri="{BB962C8B-B14F-4D97-AF65-F5344CB8AC3E}">
        <p14:creationId xmlns:p14="http://schemas.microsoft.com/office/powerpoint/2010/main" val="33009365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CD06A7E7-55D2-4AAF-9D6C-048C8DE1A245}" type="slidenum">
              <a:rPr lang="en-US" smtClean="0"/>
              <a:pPr/>
              <a:t>45</a:t>
            </a:fld>
            <a:endParaRPr lang="en-US"/>
          </a:p>
        </p:txBody>
      </p:sp>
      <p:sp>
        <p:nvSpPr>
          <p:cNvPr id="4" name="Title 3"/>
          <p:cNvSpPr>
            <a:spLocks noGrp="1"/>
          </p:cNvSpPr>
          <p:nvPr>
            <p:ph type="title"/>
          </p:nvPr>
        </p:nvSpPr>
        <p:spPr/>
        <p:txBody>
          <a:bodyPr/>
          <a:lstStyle/>
          <a:p>
            <a:endParaRPr lang="en-US"/>
          </a:p>
        </p:txBody>
      </p:sp>
      <p:pic>
        <p:nvPicPr>
          <p:cNvPr id="5" name="Picture 4"/>
          <p:cNvPicPr/>
          <p:nvPr/>
        </p:nvPicPr>
        <p:blipFill>
          <a:blip r:embed="rId2"/>
          <a:stretch>
            <a:fillRect/>
          </a:stretch>
        </p:blipFill>
        <p:spPr>
          <a:xfrm>
            <a:off x="1187624" y="2233612"/>
            <a:ext cx="6984776" cy="3427636"/>
          </a:xfrm>
          <a:prstGeom prst="rect">
            <a:avLst/>
          </a:prstGeom>
        </p:spPr>
      </p:pic>
    </p:spTree>
    <p:extLst>
      <p:ext uri="{BB962C8B-B14F-4D97-AF65-F5344CB8AC3E}">
        <p14:creationId xmlns:p14="http://schemas.microsoft.com/office/powerpoint/2010/main" val="5191739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a:bodyPr>
          <a:lstStyle/>
          <a:p>
            <a:pPr marL="109728" indent="0" algn="just" rtl="1">
              <a:buNone/>
            </a:pPr>
            <a:r>
              <a:rPr lang="ar-SA" sz="1600" dirty="0">
                <a:latin typeface="Times New Roman" pitchFamily="18" charset="0"/>
                <a:cs typeface="B Lotus" pitchFamily="2" charset="-78"/>
              </a:rPr>
              <a:t> هدف از این پایان‌نامه توسعه نرم‌افزاری است تا محققین را در این زمینه درک کنند که چگونه تجسم و روش‌های متعدد بر پاسخ‌های فیزیولوژیکی یک فرد در </a:t>
            </a:r>
            <a:r>
              <a:rPr lang="en-US" sz="1600" dirty="0">
                <a:latin typeface="Times New Roman" pitchFamily="18" charset="0"/>
                <a:cs typeface="B Lotus" pitchFamily="2" charset="-78"/>
              </a:rPr>
              <a:t>VR </a:t>
            </a:r>
            <a:r>
              <a:rPr lang="ar-SA" sz="1600" dirty="0">
                <a:latin typeface="Times New Roman" pitchFamily="18" charset="0"/>
                <a:cs typeface="B Lotus" pitchFamily="2" charset="-78"/>
              </a:rPr>
              <a:t>تأثیر می‌گذارد. از این نرم افزار می‌توان برای انجام مطالعه کاربری استفاده کرد که در آن آزمودنی‌ها می‌توانند در یکی از دو شرایط بین موضوع قرار گیرند</a:t>
            </a:r>
            <a:r>
              <a:rPr lang="ar-SA" sz="1600" dirty="0" smtClean="0">
                <a:latin typeface="Times New Roman" pitchFamily="18" charset="0"/>
                <a:cs typeface="B Lotus" pitchFamily="2" charset="-78"/>
              </a:rPr>
              <a:t>:</a:t>
            </a:r>
            <a:endParaRPr lang="en-US" sz="1600" dirty="0" smtClean="0">
              <a:latin typeface="Times New Roman" pitchFamily="18" charset="0"/>
              <a:cs typeface="B Lotus" pitchFamily="2" charset="-78"/>
            </a:endParaRPr>
          </a:p>
          <a:p>
            <a:pPr algn="just" rtl="1">
              <a:buFont typeface="Wingdings" pitchFamily="2" charset="2"/>
              <a:buChar char="q"/>
            </a:pPr>
            <a:r>
              <a:rPr lang="ar-SA" sz="1600" dirty="0">
                <a:latin typeface="Times New Roman" pitchFamily="18" charset="0"/>
                <a:cs typeface="B Lotus" pitchFamily="2" charset="-78"/>
              </a:rPr>
              <a:t>با </a:t>
            </a:r>
            <a:r>
              <a:rPr lang="ar-SA" sz="1600" dirty="0" smtClean="0">
                <a:latin typeface="Times New Roman" pitchFamily="18" charset="0"/>
                <a:cs typeface="B Lotus" pitchFamily="2" charset="-78"/>
              </a:rPr>
              <a:t>تجسم</a:t>
            </a:r>
            <a:endParaRPr lang="en-US" sz="1600" dirty="0" smtClean="0">
              <a:latin typeface="Times New Roman" pitchFamily="18" charset="0"/>
              <a:cs typeface="B Lotus" pitchFamily="2" charset="-78"/>
            </a:endParaRPr>
          </a:p>
          <a:p>
            <a:pPr lvl="0" algn="just" rtl="1">
              <a:buFont typeface="Wingdings" pitchFamily="2" charset="2"/>
              <a:buChar char="q"/>
            </a:pPr>
            <a:r>
              <a:rPr lang="ar-SA" sz="1600" dirty="0">
                <a:latin typeface="Times New Roman" pitchFamily="18" charset="0"/>
                <a:cs typeface="B Lotus" pitchFamily="2" charset="-78"/>
              </a:rPr>
              <a:t>بدون تجسم</a:t>
            </a:r>
            <a:endParaRPr lang="en-US" sz="1600" dirty="0">
              <a:latin typeface="Times New Roman" pitchFamily="18" charset="0"/>
              <a:cs typeface="B Lotus" pitchFamily="2" charset="-78"/>
            </a:endParaRPr>
          </a:p>
          <a:p>
            <a:pPr marL="109728" indent="0" algn="just" rtl="1">
              <a:buNone/>
            </a:pPr>
            <a:r>
              <a:rPr lang="ar-SA" sz="1600" dirty="0">
                <a:latin typeface="Times New Roman" pitchFamily="18" charset="0"/>
                <a:cs typeface="B Lotus" pitchFamily="2" charset="-78"/>
              </a:rPr>
              <a:t>همچنین، در مرحله آزمایشی نرم‌افزار، شرکت کنندگان می‌توانند تحت سه شرایط درون آزمودنی قرار گیرند:</a:t>
            </a:r>
            <a:endParaRPr lang="en-US" sz="1600" dirty="0">
              <a:latin typeface="Times New Roman" pitchFamily="18" charset="0"/>
              <a:cs typeface="B Lotus" pitchFamily="2" charset="-78"/>
            </a:endParaRPr>
          </a:p>
          <a:p>
            <a:pPr lvl="0" algn="just" rtl="1">
              <a:buFont typeface="Wingdings" pitchFamily="2" charset="2"/>
              <a:buChar char="v"/>
            </a:pPr>
            <a:r>
              <a:rPr lang="ar-SA" sz="1600" dirty="0">
                <a:latin typeface="Times New Roman" pitchFamily="18" charset="0"/>
                <a:cs typeface="B Lotus" pitchFamily="2" charset="-78"/>
              </a:rPr>
              <a:t>محرک‌های بینایی</a:t>
            </a:r>
            <a:endParaRPr lang="en-US" sz="1600" dirty="0">
              <a:latin typeface="Times New Roman" pitchFamily="18" charset="0"/>
              <a:cs typeface="B Lotus" pitchFamily="2" charset="-78"/>
            </a:endParaRPr>
          </a:p>
          <a:p>
            <a:pPr lvl="0" algn="just" rtl="1">
              <a:buFont typeface="Wingdings" pitchFamily="2" charset="2"/>
              <a:buChar char="v"/>
            </a:pPr>
            <a:r>
              <a:rPr lang="ar-SA" sz="1600" dirty="0">
                <a:latin typeface="Times New Roman" pitchFamily="18" charset="0"/>
                <a:cs typeface="B Lotus" pitchFamily="2" charset="-78"/>
              </a:rPr>
              <a:t>محرک‌های سمعی و بصری</a:t>
            </a:r>
            <a:endParaRPr lang="en-US" sz="1600" dirty="0">
              <a:latin typeface="Times New Roman" pitchFamily="18" charset="0"/>
              <a:cs typeface="B Lotus" pitchFamily="2" charset="-78"/>
            </a:endParaRPr>
          </a:p>
          <a:p>
            <a:pPr lvl="0" algn="just" rtl="1">
              <a:buFont typeface="Wingdings" pitchFamily="2" charset="2"/>
              <a:buChar char="v"/>
            </a:pPr>
            <a:r>
              <a:rPr lang="ar-SA" sz="1600" dirty="0">
                <a:latin typeface="Times New Roman" pitchFamily="18" charset="0"/>
                <a:cs typeface="B Lotus" pitchFamily="2" charset="-78"/>
              </a:rPr>
              <a:t>محرک‌های سمعی-بصری-ارتعاشی</a:t>
            </a:r>
            <a:endParaRPr lang="en-US" sz="1600" dirty="0">
              <a:latin typeface="Times New Roman" pitchFamily="18" charset="0"/>
              <a:cs typeface="B Lotus" pitchFamily="2" charset="-78"/>
            </a:endParaRPr>
          </a:p>
          <a:p>
            <a:pPr marL="109728" indent="0" algn="just" rtl="1">
              <a:buNone/>
            </a:pPr>
            <a:r>
              <a:rPr lang="ar-SA" sz="1600" dirty="0">
                <a:latin typeface="Times New Roman" pitchFamily="18" charset="0"/>
                <a:cs typeface="B Lotus" pitchFamily="2" charset="-78"/>
              </a:rPr>
              <a:t> تصادفی‌سازی این شرایط توسط برنامه </a:t>
            </a:r>
            <a:r>
              <a:rPr lang="en-US" sz="1600" dirty="0">
                <a:latin typeface="Times New Roman" pitchFamily="18" charset="0"/>
                <a:cs typeface="B Lotus" pitchFamily="2" charset="-78"/>
              </a:rPr>
              <a:t>VR</a:t>
            </a:r>
            <a:r>
              <a:rPr lang="ar-SA" sz="1600" dirty="0">
                <a:latin typeface="Times New Roman" pitchFamily="18" charset="0"/>
                <a:cs typeface="B Lotus" pitchFamily="2" charset="-78"/>
              </a:rPr>
              <a:t> انجام می‌شود، بنابراین اجازه نمی‌دهد دو شرط یکسان پشت به هم ارائه شوند. این نرم‌افزار به مسائلی مانند خطای آزمایشگر، تصادفی‌سازی شرایط و ارائه انعطاف پذیری در انتخاب محرک برای ارائه می‌پردازد.</a:t>
            </a:r>
            <a:endParaRPr lang="en-US" sz="1600" b="1" dirty="0">
              <a:latin typeface="Times New Roman" pitchFamily="18" charset="0"/>
              <a:cs typeface="B Lotus" pitchFamily="2" charset="-78"/>
            </a:endParaRPr>
          </a:p>
        </p:txBody>
      </p:sp>
      <p:sp>
        <p:nvSpPr>
          <p:cNvPr id="5" name="Title 4"/>
          <p:cNvSpPr>
            <a:spLocks noGrp="1"/>
          </p:cNvSpPr>
          <p:nvPr>
            <p:ph type="title"/>
          </p:nvPr>
        </p:nvSpPr>
        <p:spPr>
          <a:xfrm>
            <a:off x="4283968" y="1268760"/>
            <a:ext cx="4402832" cy="504056"/>
          </a:xfrm>
        </p:spPr>
        <p:txBody>
          <a:bodyPr>
            <a:normAutofit/>
          </a:bodyPr>
          <a:lstStyle/>
          <a:p>
            <a:pPr algn="just" rtl="1"/>
            <a:r>
              <a:rPr lang="ar-SA" sz="1800" dirty="0">
                <a:effectLst/>
              </a:rPr>
              <a:t>2.3 نرم افزار</a:t>
            </a:r>
            <a:endParaRPr lang="en-US" sz="1800" dirty="0">
              <a:effectLst/>
            </a:endParaRP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46</a:t>
            </a:fld>
            <a:endParaRPr lang="en-US" sz="2000" dirty="0"/>
          </a:p>
        </p:txBody>
      </p:sp>
    </p:spTree>
    <p:extLst>
      <p:ext uri="{BB962C8B-B14F-4D97-AF65-F5344CB8AC3E}">
        <p14:creationId xmlns:p14="http://schemas.microsoft.com/office/powerpoint/2010/main" val="10198653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a:bodyPr>
          <a:lstStyle/>
          <a:p>
            <a:pPr marL="109728" indent="0" algn="just" rtl="1">
              <a:buNone/>
            </a:pPr>
            <a:r>
              <a:rPr lang="ar-SA" sz="1600" b="1" dirty="0"/>
              <a:t>سرور نود(  </a:t>
            </a:r>
            <a:r>
              <a:rPr lang="en-US" sz="1600" b="1" dirty="0"/>
              <a:t>Node Server</a:t>
            </a:r>
            <a:r>
              <a:rPr lang="ar-SA" sz="1600" b="1" dirty="0"/>
              <a:t> </a:t>
            </a:r>
            <a:r>
              <a:rPr lang="ar-SA" sz="1600" b="1" dirty="0" smtClean="0"/>
              <a:t>)</a:t>
            </a:r>
            <a:endParaRPr lang="en-US" sz="1600" b="1" dirty="0" smtClean="0"/>
          </a:p>
          <a:p>
            <a:pPr marL="109728" indent="0" algn="just" rtl="1">
              <a:lnSpc>
                <a:spcPct val="150000"/>
              </a:lnSpc>
              <a:buNone/>
            </a:pPr>
            <a:r>
              <a:rPr lang="ar-SA" sz="1600" dirty="0">
                <a:latin typeface="Times New Roman" pitchFamily="18" charset="0"/>
                <a:cs typeface="B Lotus" pitchFamily="2" charset="-78"/>
              </a:rPr>
              <a:t> سرور </a:t>
            </a:r>
            <a:r>
              <a:rPr lang="en-US" sz="1600" dirty="0">
                <a:latin typeface="Times New Roman" pitchFamily="18" charset="0"/>
                <a:cs typeface="B Lotus" pitchFamily="2" charset="-78"/>
              </a:rPr>
              <a:t>Node.js</a:t>
            </a:r>
            <a:r>
              <a:rPr lang="ar-SA" sz="1600" dirty="0">
                <a:latin typeface="Times New Roman" pitchFamily="18" charset="0"/>
                <a:cs typeface="B Lotus" pitchFamily="2" charset="-78"/>
              </a:rPr>
              <a:t> سیستمی را برای اتصال به یک سرویس برای ارسال و دریافت داده فراهم می‌کند. این از طریق اتصالات </a:t>
            </a:r>
            <a:r>
              <a:rPr lang="en-US" sz="1600" dirty="0">
                <a:latin typeface="Times New Roman" pitchFamily="18" charset="0"/>
                <a:cs typeface="B Lotus" pitchFamily="2" charset="-78"/>
              </a:rPr>
              <a:t>TCP </a:t>
            </a:r>
            <a:r>
              <a:rPr lang="ar-SA" sz="1600" dirty="0">
                <a:latin typeface="Times New Roman" pitchFamily="18" charset="0"/>
                <a:cs typeface="B Lotus" pitchFamily="2" charset="-78"/>
              </a:rPr>
              <a:t>یا </a:t>
            </a:r>
            <a:r>
              <a:rPr lang="en-US" sz="1600" dirty="0">
                <a:latin typeface="Times New Roman" pitchFamily="18" charset="0"/>
                <a:cs typeface="B Lotus" pitchFamily="2" charset="-78"/>
              </a:rPr>
              <a:t>UDP </a:t>
            </a:r>
            <a:r>
              <a:rPr lang="ar-SA" sz="1600" dirty="0">
                <a:latin typeface="Times New Roman" pitchFamily="18" charset="0"/>
                <a:cs typeface="B Lotus" pitchFamily="2" charset="-78"/>
              </a:rPr>
              <a:t>به دست می‌آید. این اجازه می‌دهد تا سرورهای خود را با استفاده از این پروتکل‌ها یا پروتکل‌هایی مانند </a:t>
            </a:r>
            <a:r>
              <a:rPr lang="en-US" sz="1600" dirty="0">
                <a:latin typeface="Times New Roman" pitchFamily="18" charset="0"/>
                <a:cs typeface="B Lotus" pitchFamily="2" charset="-78"/>
              </a:rPr>
              <a:t>HTTP </a:t>
            </a:r>
            <a:r>
              <a:rPr lang="fa-IR" sz="1600" dirty="0" smtClean="0">
                <a:latin typeface="Times New Roman" pitchFamily="18" charset="0"/>
                <a:cs typeface="B Lotus" pitchFamily="2" charset="-78"/>
              </a:rPr>
              <a:t> </a:t>
            </a:r>
            <a:r>
              <a:rPr lang="ar-SA" sz="1600" dirty="0" smtClean="0">
                <a:latin typeface="Times New Roman" pitchFamily="18" charset="0"/>
                <a:cs typeface="B Lotus" pitchFamily="2" charset="-78"/>
              </a:rPr>
              <a:t>ایجاد </a:t>
            </a:r>
            <a:r>
              <a:rPr lang="ar-SA" sz="1600" dirty="0">
                <a:latin typeface="Times New Roman" pitchFamily="18" charset="0"/>
                <a:cs typeface="B Lotus" pitchFamily="2" charset="-78"/>
              </a:rPr>
              <a:t>کنید. سروری را فراهم می‌کند که ماشین‌های سرویس گیرنده می‌توانند برای ارسال و دریافت داده به آن متصل شوند. در این نرم‌افزار، ما یک </a:t>
            </a:r>
            <a:r>
              <a:rPr lang="en-US" sz="1600" dirty="0">
                <a:latin typeface="Times New Roman" pitchFamily="18" charset="0"/>
                <a:cs typeface="B Lotus" pitchFamily="2" charset="-78"/>
              </a:rPr>
              <a:t>Node Server </a:t>
            </a:r>
            <a:r>
              <a:rPr lang="fa-IR" sz="1600" dirty="0" smtClean="0">
                <a:latin typeface="Times New Roman" pitchFamily="18" charset="0"/>
                <a:cs typeface="B Lotus" pitchFamily="2" charset="-78"/>
              </a:rPr>
              <a:t> </a:t>
            </a:r>
            <a:r>
              <a:rPr lang="ar-SA" sz="1600" dirty="0" smtClean="0">
                <a:latin typeface="Times New Roman" pitchFamily="18" charset="0"/>
                <a:cs typeface="B Lotus" pitchFamily="2" charset="-78"/>
              </a:rPr>
              <a:t>برای </a:t>
            </a:r>
            <a:r>
              <a:rPr lang="ar-SA" sz="1600" dirty="0">
                <a:latin typeface="Times New Roman" pitchFamily="18" charset="0"/>
                <a:cs typeface="B Lotus" pitchFamily="2" charset="-78"/>
              </a:rPr>
              <a:t>برقراری ارتباط بین دو ماشین ایجاد کردیم که امکان برچسب گذاری رویدادها را </a:t>
            </a:r>
            <a:r>
              <a:rPr lang="ar-SA" sz="1600" dirty="0" smtClean="0">
                <a:latin typeface="Times New Roman" pitchFamily="18" charset="0"/>
                <a:cs typeface="B Lotus" pitchFamily="2" charset="-78"/>
              </a:rPr>
              <a:t>فراهم </a:t>
            </a:r>
            <a:r>
              <a:rPr lang="ar-SA" sz="1600" dirty="0">
                <a:latin typeface="Times New Roman" pitchFamily="18" charset="0"/>
                <a:cs typeface="B Lotus" pitchFamily="2" charset="-78"/>
              </a:rPr>
              <a:t>می‌کند و می‌توان از آن برای انجام تجزیه و تحلیل داده‌ها استفاده کرد</a:t>
            </a:r>
            <a:r>
              <a:rPr lang="ar-SA" sz="1600" dirty="0" smtClean="0">
                <a:latin typeface="Times New Roman" pitchFamily="18" charset="0"/>
                <a:cs typeface="B Lotus" pitchFamily="2" charset="-78"/>
              </a:rPr>
              <a:t>.</a:t>
            </a:r>
            <a:endParaRPr lang="fa-IR" sz="1600" smtClean="0">
              <a:latin typeface="Times New Roman" pitchFamily="18" charset="0"/>
              <a:cs typeface="B Lotus" pitchFamily="2" charset="-78"/>
            </a:endParaRPr>
          </a:p>
          <a:p>
            <a:pPr marL="109728" indent="0" algn="just" rtl="1">
              <a:lnSpc>
                <a:spcPct val="150000"/>
              </a:lnSpc>
              <a:buNone/>
            </a:pPr>
            <a:endParaRPr lang="en-US" sz="1600" b="1" dirty="0">
              <a:latin typeface="Times New Roman" pitchFamily="18" charset="0"/>
              <a:cs typeface="B Lotus" pitchFamily="2" charset="-78"/>
            </a:endParaRPr>
          </a:p>
        </p:txBody>
      </p:sp>
      <p:sp>
        <p:nvSpPr>
          <p:cNvPr id="5" name="Title 4"/>
          <p:cNvSpPr>
            <a:spLocks noGrp="1"/>
          </p:cNvSpPr>
          <p:nvPr>
            <p:ph type="title"/>
          </p:nvPr>
        </p:nvSpPr>
        <p:spPr>
          <a:xfrm>
            <a:off x="4283968" y="1268760"/>
            <a:ext cx="4402832" cy="504056"/>
          </a:xfrm>
        </p:spPr>
        <p:txBody>
          <a:bodyPr>
            <a:normAutofit/>
          </a:bodyPr>
          <a:lstStyle/>
          <a:p>
            <a:pPr algn="just" rtl="1"/>
            <a:r>
              <a:rPr lang="ar-SA" sz="1800" dirty="0">
                <a:effectLst/>
              </a:rPr>
              <a:t>2.3 نرم افزار</a:t>
            </a:r>
            <a:endParaRPr lang="en-US" sz="1800" dirty="0">
              <a:effectLst/>
            </a:endParaRP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47</a:t>
            </a:fld>
            <a:endParaRPr lang="en-US" sz="2000" dirty="0"/>
          </a:p>
        </p:txBody>
      </p:sp>
    </p:spTree>
    <p:extLst>
      <p:ext uri="{BB962C8B-B14F-4D97-AF65-F5344CB8AC3E}">
        <p14:creationId xmlns:p14="http://schemas.microsoft.com/office/powerpoint/2010/main" val="7895408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a:bodyPr>
          <a:lstStyle/>
          <a:p>
            <a:pPr marL="109728" indent="0" algn="just" rtl="1">
              <a:buNone/>
            </a:pPr>
            <a:r>
              <a:rPr lang="en-US" sz="1600" dirty="0">
                <a:latin typeface="Times New Roman" pitchFamily="18" charset="0"/>
                <a:cs typeface="B Lotus" pitchFamily="2" charset="-78"/>
              </a:rPr>
              <a:t> </a:t>
            </a:r>
            <a:r>
              <a:rPr lang="ar-SA" sz="1600" dirty="0">
                <a:latin typeface="Times New Roman" pitchFamily="18" charset="0"/>
                <a:cs typeface="B Lotus" pitchFamily="2" charset="-78"/>
              </a:rPr>
              <a:t>برای آزمایش‌کنندگانی که می‌خواهند از این نرم‌افزار برای انجام مطالعات کاربر </a:t>
            </a:r>
            <a:r>
              <a:rPr lang="en-US" sz="1600" dirty="0">
                <a:latin typeface="Times New Roman" pitchFamily="18" charset="0"/>
                <a:cs typeface="B Lotus" pitchFamily="2" charset="-78"/>
              </a:rPr>
              <a:t>VR</a:t>
            </a:r>
            <a:r>
              <a:rPr lang="ar-SA" sz="1600" dirty="0">
                <a:latin typeface="Times New Roman" pitchFamily="18" charset="0"/>
                <a:cs typeface="B Lotus" pitchFamily="2" charset="-78"/>
              </a:rPr>
              <a:t> استفاده کنند، باید از سخت‌افزار خاصی برای انجام تحقیقات خود استفاده کنند. در مرحله اول، یک صفحه نمایش روی سر </a:t>
            </a:r>
            <a:r>
              <a:rPr lang="en-US" sz="1600" dirty="0">
                <a:latin typeface="Times New Roman" pitchFamily="18" charset="0"/>
                <a:cs typeface="B Lotus" pitchFamily="2" charset="-78"/>
              </a:rPr>
              <a:t>VR </a:t>
            </a:r>
            <a:r>
              <a:rPr lang="ar-SA" sz="1600" dirty="0">
                <a:latin typeface="Times New Roman" pitchFamily="18" charset="0"/>
                <a:cs typeface="B Lotus" pitchFamily="2" charset="-78"/>
              </a:rPr>
              <a:t>مانند </a:t>
            </a:r>
            <a:r>
              <a:rPr lang="en-US" sz="1600" dirty="0">
                <a:latin typeface="Times New Roman" pitchFamily="18" charset="0"/>
                <a:cs typeface="B Lotus" pitchFamily="2" charset="-78"/>
              </a:rPr>
              <a:t>Oculus Quest </a:t>
            </a:r>
            <a:r>
              <a:rPr lang="fa-IR" sz="1600" dirty="0" smtClean="0">
                <a:latin typeface="Times New Roman" pitchFamily="18" charset="0"/>
                <a:cs typeface="B Lotus" pitchFamily="2" charset="-78"/>
              </a:rPr>
              <a:t> </a:t>
            </a:r>
            <a:r>
              <a:rPr lang="ar-SA" sz="1600" dirty="0" smtClean="0">
                <a:latin typeface="Times New Roman" pitchFamily="18" charset="0"/>
                <a:cs typeface="B Lotus" pitchFamily="2" charset="-78"/>
              </a:rPr>
              <a:t>یا </a:t>
            </a:r>
            <a:r>
              <a:rPr lang="en-US" sz="1600" dirty="0">
                <a:latin typeface="Times New Roman" pitchFamily="18" charset="0"/>
                <a:cs typeface="B Lotus" pitchFamily="2" charset="-78"/>
              </a:rPr>
              <a:t>Oculus Rift S</a:t>
            </a:r>
            <a:r>
              <a:rPr lang="ar-SA" sz="1600" dirty="0">
                <a:latin typeface="Times New Roman" pitchFamily="18" charset="0"/>
                <a:cs typeface="B Lotus" pitchFamily="2" charset="-78"/>
              </a:rPr>
              <a:t> کار می</a:t>
            </a:r>
            <a:r>
              <a:rPr lang="fa-IR" sz="1600" dirty="0">
                <a:latin typeface="Times New Roman" pitchFamily="18" charset="0"/>
                <a:cs typeface="B Lotus" pitchFamily="2" charset="-78"/>
              </a:rPr>
              <a:t>‌</a:t>
            </a:r>
            <a:r>
              <a:rPr lang="ar-SA" sz="1600" dirty="0">
                <a:latin typeface="Times New Roman" pitchFamily="18" charset="0"/>
                <a:cs typeface="B Lotus" pitchFamily="2" charset="-78"/>
              </a:rPr>
              <a:t>کند. برای تجسم شرکت‌کننده، مجموعه‌ای از دوربین‌های ضبط حرکت </a:t>
            </a:r>
            <a:r>
              <a:rPr lang="en-US" sz="1600" dirty="0" err="1">
                <a:latin typeface="Times New Roman" pitchFamily="18" charset="0"/>
                <a:cs typeface="B Lotus" pitchFamily="2" charset="-78"/>
              </a:rPr>
              <a:t>OptiTrack</a:t>
            </a:r>
            <a:r>
              <a:rPr lang="en-US" sz="1600" dirty="0">
                <a:latin typeface="Times New Roman" pitchFamily="18" charset="0"/>
                <a:cs typeface="B Lotus" pitchFamily="2" charset="-78"/>
              </a:rPr>
              <a:t> </a:t>
            </a:r>
            <a:r>
              <a:rPr lang="fa-IR" sz="1600" dirty="0" smtClean="0">
                <a:latin typeface="Times New Roman" pitchFamily="18" charset="0"/>
                <a:cs typeface="B Lotus" pitchFamily="2" charset="-78"/>
              </a:rPr>
              <a:t> </a:t>
            </a:r>
            <a:r>
              <a:rPr lang="ar-SA" sz="1600" dirty="0" smtClean="0">
                <a:latin typeface="Times New Roman" pitchFamily="18" charset="0"/>
                <a:cs typeface="B Lotus" pitchFamily="2" charset="-78"/>
              </a:rPr>
              <a:t>لازم </a:t>
            </a:r>
            <a:r>
              <a:rPr lang="ar-SA" sz="1600" dirty="0">
                <a:latin typeface="Times New Roman" pitchFamily="18" charset="0"/>
                <a:cs typeface="B Lotus" pitchFamily="2" charset="-78"/>
              </a:rPr>
              <a:t>است و باید در اتاقی قرار داده شوند تا بتوانند شرکت‌کننده را از هر چهار جهت ردیابی کنند. اگرچه انواع مختلفی از سنسورهای فیزیولوژیکی موجود است، ما انتخاب کردیم که از حسگر </a:t>
            </a:r>
            <a:r>
              <a:rPr lang="en-US" sz="1600" dirty="0" err="1">
                <a:latin typeface="Times New Roman" pitchFamily="18" charset="0"/>
                <a:cs typeface="B Lotus" pitchFamily="2" charset="-78"/>
              </a:rPr>
              <a:t>Biopac</a:t>
            </a:r>
            <a:r>
              <a:rPr lang="en-US" sz="1600" dirty="0">
                <a:latin typeface="Times New Roman" pitchFamily="18" charset="0"/>
                <a:cs typeface="B Lotus" pitchFamily="2" charset="-78"/>
              </a:rPr>
              <a:t> </a:t>
            </a:r>
            <a:r>
              <a:rPr lang="fa-IR" sz="1600" dirty="0" smtClean="0">
                <a:latin typeface="Times New Roman" pitchFamily="18" charset="0"/>
                <a:cs typeface="B Lotus" pitchFamily="2" charset="-78"/>
              </a:rPr>
              <a:t> </a:t>
            </a:r>
            <a:r>
              <a:rPr lang="ar-SA" sz="1600" dirty="0" smtClean="0">
                <a:latin typeface="Times New Roman" pitchFamily="18" charset="0"/>
                <a:cs typeface="B Lotus" pitchFamily="2" charset="-78"/>
              </a:rPr>
              <a:t>برای </a:t>
            </a:r>
            <a:r>
              <a:rPr lang="ar-SA" sz="1600" dirty="0">
                <a:latin typeface="Times New Roman" pitchFamily="18" charset="0"/>
                <a:cs typeface="B Lotus" pitchFamily="2" charset="-78"/>
              </a:rPr>
              <a:t>جمع‌آوری سیگنال‌های فیزیولوژیکی استفاده کنیم. برای افزایش تجربه شرکت‌کنندگان، از یک جلیقه ارتعاشی استفاده کردیم که از طریق ارتعاش بازخورد ارائه می‌کند. توضیح دقیق سخت افزار در زیر بخش‌های زیر آورده شده است</a:t>
            </a:r>
            <a:r>
              <a:rPr lang="ar-SA" sz="1600" dirty="0" smtClean="0">
                <a:latin typeface="Times New Roman" pitchFamily="18" charset="0"/>
                <a:cs typeface="B Lotus" pitchFamily="2" charset="-78"/>
              </a:rPr>
              <a:t>.</a:t>
            </a:r>
            <a:endParaRPr lang="en-US" sz="1600" dirty="0" smtClean="0">
              <a:latin typeface="Times New Roman" pitchFamily="18" charset="0"/>
              <a:cs typeface="B Lotus" pitchFamily="2" charset="-78"/>
            </a:endParaRPr>
          </a:p>
          <a:p>
            <a:pPr marL="109728" indent="0" algn="just" rtl="1">
              <a:buNone/>
            </a:pPr>
            <a:r>
              <a:rPr lang="ar-SA" sz="1600" dirty="0">
                <a:latin typeface="Times New Roman" pitchFamily="18" charset="0"/>
                <a:cs typeface="B Lotus" pitchFamily="2" charset="-78"/>
              </a:rPr>
              <a:t> محیط مجازی با استفاده از موتور یونیتی (</a:t>
            </a:r>
            <a:r>
              <a:rPr lang="en-US" sz="1600" dirty="0">
                <a:latin typeface="Times New Roman" pitchFamily="18" charset="0"/>
                <a:cs typeface="B Lotus" pitchFamily="2" charset="-78"/>
              </a:rPr>
              <a:t>Unity Engine</a:t>
            </a:r>
            <a:r>
              <a:rPr lang="ar-SA" sz="1600" dirty="0">
                <a:latin typeface="Times New Roman" pitchFamily="18" charset="0"/>
                <a:cs typeface="B Lotus" pitchFamily="2" charset="-78"/>
              </a:rPr>
              <a:t>) توسعه یافته است. این یک محیط توسعه بازی است که می‌تواند برای ساخت برنامه</a:t>
            </a:r>
            <a:r>
              <a:rPr lang="fa-IR" sz="1600" dirty="0">
                <a:latin typeface="Times New Roman" pitchFamily="18" charset="0"/>
                <a:cs typeface="B Lotus" pitchFamily="2" charset="-78"/>
              </a:rPr>
              <a:t>‌</a:t>
            </a:r>
            <a:r>
              <a:rPr lang="ar-SA" sz="1600" dirty="0">
                <a:latin typeface="Times New Roman" pitchFamily="18" charset="0"/>
                <a:cs typeface="B Lotus" pitchFamily="2" charset="-78"/>
              </a:rPr>
              <a:t>های کاربردی تعاملی برای رایانه‌ها، تلفن‌های همراه و حتی بازی‌های پشتیبانی شده از واقعیت توسعه یافته (</a:t>
            </a:r>
            <a:r>
              <a:rPr lang="en-US" sz="1600" dirty="0">
                <a:latin typeface="Times New Roman" pitchFamily="18" charset="0"/>
                <a:cs typeface="B Lotus" pitchFamily="2" charset="-78"/>
              </a:rPr>
              <a:t>XR</a:t>
            </a:r>
            <a:r>
              <a:rPr lang="ar-SA" sz="1600" dirty="0">
                <a:latin typeface="Times New Roman" pitchFamily="18" charset="0"/>
                <a:cs typeface="B Lotus" pitchFamily="2" charset="-78"/>
              </a:rPr>
              <a:t>) استفاده شود. موتور یونیتی دارای ساختار پیچیده‌ای است که امکان فیزیک واقعی و دینامیک را به اشیاء بازی می‌دهد. می‌توان از آن برای ایجاد اجسام، اشیا و حتی متحرک سازی یکپارچه آنها با استفاده از واحد تب انیماتور استفاده کرد. یونیتی </a:t>
            </a:r>
            <a:r>
              <a:rPr lang="en-US" sz="1600" dirty="0">
                <a:latin typeface="Times New Roman" pitchFamily="18" charset="0"/>
                <a:cs typeface="B Lotus" pitchFamily="2" charset="-78"/>
              </a:rPr>
              <a:t>Inverse Kinematics(IK)  </a:t>
            </a:r>
            <a:r>
              <a:rPr lang="fa-IR" sz="1600" dirty="0" smtClean="0">
                <a:latin typeface="Times New Roman" pitchFamily="18" charset="0"/>
                <a:cs typeface="B Lotus" pitchFamily="2" charset="-78"/>
              </a:rPr>
              <a:t> </a:t>
            </a:r>
            <a:r>
              <a:rPr lang="ar-SA" sz="1600" dirty="0" smtClean="0">
                <a:latin typeface="Times New Roman" pitchFamily="18" charset="0"/>
                <a:cs typeface="B Lotus" pitchFamily="2" charset="-78"/>
              </a:rPr>
              <a:t>را </a:t>
            </a:r>
            <a:r>
              <a:rPr lang="ar-SA" sz="1600" dirty="0">
                <a:latin typeface="Times New Roman" pitchFamily="18" charset="0"/>
                <a:cs typeface="B Lotus" pitchFamily="2" charset="-78"/>
              </a:rPr>
              <a:t>برای هدست های </a:t>
            </a:r>
            <a:r>
              <a:rPr lang="en-US" sz="1600" dirty="0">
                <a:latin typeface="Times New Roman" pitchFamily="18" charset="0"/>
                <a:cs typeface="B Lotus" pitchFamily="2" charset="-78"/>
              </a:rPr>
              <a:t>Oculus </a:t>
            </a:r>
            <a:r>
              <a:rPr lang="fa-IR" sz="1600" dirty="0" smtClean="0">
                <a:latin typeface="Times New Roman" pitchFamily="18" charset="0"/>
                <a:cs typeface="B Lotus" pitchFamily="2" charset="-78"/>
              </a:rPr>
              <a:t> </a:t>
            </a:r>
            <a:r>
              <a:rPr lang="ar-SA" sz="1600" dirty="0" smtClean="0">
                <a:latin typeface="Times New Roman" pitchFamily="18" charset="0"/>
                <a:cs typeface="B Lotus" pitchFamily="2" charset="-78"/>
              </a:rPr>
              <a:t>فراهم </a:t>
            </a:r>
            <a:r>
              <a:rPr lang="ar-SA" sz="1600" dirty="0">
                <a:latin typeface="Times New Roman" pitchFamily="18" charset="0"/>
                <a:cs typeface="B Lotus" pitchFamily="2" charset="-78"/>
              </a:rPr>
              <a:t>می‌کند تا امکان پویایی آواتار و قرار دادن اندام را فراهم کند. سینماتیک معکوس یک رویکرد ریاضی است که از طریق آن سیستم موقعیت‌های اندام کاربر را بر اساس کنترل‌کننده‌ها و موقعیت هدست روی شرکت‌کننده تعیین می‌کند.</a:t>
            </a:r>
            <a:endParaRPr lang="en-US" sz="1600" b="1" dirty="0">
              <a:latin typeface="Times New Roman" pitchFamily="18" charset="0"/>
              <a:cs typeface="B Lotus" pitchFamily="2" charset="-78"/>
            </a:endParaRPr>
          </a:p>
        </p:txBody>
      </p:sp>
      <p:sp>
        <p:nvSpPr>
          <p:cNvPr id="5" name="Title 4"/>
          <p:cNvSpPr>
            <a:spLocks noGrp="1"/>
          </p:cNvSpPr>
          <p:nvPr>
            <p:ph type="title"/>
          </p:nvPr>
        </p:nvSpPr>
        <p:spPr>
          <a:xfrm>
            <a:off x="4283968" y="1268760"/>
            <a:ext cx="4402832" cy="504056"/>
          </a:xfrm>
        </p:spPr>
        <p:txBody>
          <a:bodyPr>
            <a:normAutofit/>
          </a:bodyPr>
          <a:lstStyle/>
          <a:p>
            <a:pPr algn="just" rtl="1"/>
            <a:r>
              <a:rPr lang="ar-SA" sz="1800" dirty="0">
                <a:effectLst/>
              </a:rPr>
              <a:t>3.3  راه‌اندازی آزمایش</a:t>
            </a:r>
            <a:endParaRPr lang="en-US" sz="1800" dirty="0">
              <a:effectLst/>
            </a:endParaRP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48</a:t>
            </a:fld>
            <a:endParaRPr lang="en-US" sz="2000" dirty="0"/>
          </a:p>
        </p:txBody>
      </p:sp>
    </p:spTree>
    <p:extLst>
      <p:ext uri="{BB962C8B-B14F-4D97-AF65-F5344CB8AC3E}">
        <p14:creationId xmlns:p14="http://schemas.microsoft.com/office/powerpoint/2010/main" val="15116052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a:bodyPr>
          <a:lstStyle/>
          <a:p>
            <a:pPr marL="109728" indent="0" algn="just" rtl="1">
              <a:lnSpc>
                <a:spcPct val="150000"/>
              </a:lnSpc>
              <a:buNone/>
            </a:pPr>
            <a:r>
              <a:rPr lang="ar-SA" sz="1600" dirty="0">
                <a:cs typeface="B Lotus" pitchFamily="2" charset="-78"/>
              </a:rPr>
              <a:t> نمایشگر نصب شده روی سر که برای این مطالعه استفاده شده است، یک هدست بازی بی‌سیم و بدون سنسور است. این یک هدست بازی بی‌سیم است که دوربین‌هایی روی آن نصب شده است که بدون استفاده از سنسور برای کنترل‌های دستی، فضای فیزیکی را ردیابی می‌کند. یکی از مزایای استفاده از این هدست این است که به کاربر انعطاف پذیری می‌دهد تا منطقه بازی خود را تعریف کند</a:t>
            </a:r>
            <a:r>
              <a:rPr lang="ar-SA" sz="1600" dirty="0" smtClean="0">
                <a:cs typeface="B Lotus" pitchFamily="2" charset="-78"/>
              </a:rPr>
              <a:t>.</a:t>
            </a:r>
            <a:endParaRPr lang="fa-IR" sz="1600" dirty="0" smtClean="0">
              <a:cs typeface="B Lotus" pitchFamily="2" charset="-78"/>
            </a:endParaRPr>
          </a:p>
        </p:txBody>
      </p:sp>
      <p:sp>
        <p:nvSpPr>
          <p:cNvPr id="5" name="Title 4"/>
          <p:cNvSpPr>
            <a:spLocks noGrp="1"/>
          </p:cNvSpPr>
          <p:nvPr>
            <p:ph type="title"/>
          </p:nvPr>
        </p:nvSpPr>
        <p:spPr>
          <a:xfrm>
            <a:off x="4283968" y="1268760"/>
            <a:ext cx="4402832" cy="504056"/>
          </a:xfrm>
        </p:spPr>
        <p:txBody>
          <a:bodyPr>
            <a:normAutofit/>
          </a:bodyPr>
          <a:lstStyle/>
          <a:p>
            <a:pPr algn="just" rtl="1"/>
            <a:r>
              <a:rPr lang="ar-SA" sz="1800" dirty="0">
                <a:effectLst/>
              </a:rPr>
              <a:t>1.3.3 جستجوی </a:t>
            </a:r>
            <a:r>
              <a:rPr lang="en-US" sz="1800" dirty="0">
                <a:effectLst/>
              </a:rPr>
              <a:t>Oculus  </a:t>
            </a:r>
            <a:r>
              <a:rPr lang="ar-SA" sz="1800" dirty="0">
                <a:effectLst/>
              </a:rPr>
              <a:t>(  </a:t>
            </a:r>
            <a:r>
              <a:rPr lang="en-US" sz="1800" dirty="0">
                <a:effectLst/>
              </a:rPr>
              <a:t>Oculus Quest</a:t>
            </a:r>
            <a:r>
              <a:rPr lang="ar-SA" sz="1800" dirty="0">
                <a:effectLst/>
              </a:rPr>
              <a:t> )</a:t>
            </a:r>
            <a:endParaRPr lang="en-US" sz="1800" dirty="0">
              <a:effectLst/>
            </a:endParaRP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49</a:t>
            </a:fld>
            <a:endParaRPr lang="en-US" sz="2000" dirty="0"/>
          </a:p>
        </p:txBody>
      </p:sp>
    </p:spTree>
    <p:extLst>
      <p:ext uri="{BB962C8B-B14F-4D97-AF65-F5344CB8AC3E}">
        <p14:creationId xmlns:p14="http://schemas.microsoft.com/office/powerpoint/2010/main" val="2758824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8344" y="1340768"/>
            <a:ext cx="1018456" cy="504056"/>
          </a:xfrm>
        </p:spPr>
        <p:txBody>
          <a:bodyPr>
            <a:normAutofit/>
          </a:bodyPr>
          <a:lstStyle/>
          <a:p>
            <a:pPr marL="0" indent="0" algn="ctr"/>
            <a:r>
              <a:rPr lang="fa-IR" sz="1800" dirty="0" smtClean="0">
                <a:cs typeface="B Titr" pitchFamily="2" charset="-78"/>
              </a:rPr>
              <a:t>فهرست</a:t>
            </a:r>
            <a:endParaRPr lang="en-US" sz="1800" dirty="0">
              <a:cs typeface="B Titr" pitchFamily="2" charset="-78"/>
            </a:endParaRPr>
          </a:p>
        </p:txBody>
      </p:sp>
      <p:sp>
        <p:nvSpPr>
          <p:cNvPr id="4" name="Slide Number Placeholder 3"/>
          <p:cNvSpPr>
            <a:spLocks noGrp="1"/>
          </p:cNvSpPr>
          <p:nvPr>
            <p:ph type="sldNum" sz="quarter" idx="12"/>
          </p:nvPr>
        </p:nvSpPr>
        <p:spPr>
          <a:xfrm>
            <a:off x="8238688" y="6165304"/>
            <a:ext cx="365760" cy="365125"/>
          </a:xfrm>
        </p:spPr>
        <p:txBody>
          <a:bodyPr/>
          <a:lstStyle/>
          <a:p>
            <a:fld id="{CD06A7E7-55D2-4AAF-9D6C-048C8DE1A245}" type="slidenum">
              <a:rPr lang="en-US" sz="2000" smtClean="0"/>
              <a:t>5</a:t>
            </a:fld>
            <a:endParaRPr lang="en-US" sz="2000" dirty="0"/>
          </a:p>
        </p:txBody>
      </p:sp>
      <p:sp>
        <p:nvSpPr>
          <p:cNvPr id="6" name="Content Placeholder 5"/>
          <p:cNvSpPr>
            <a:spLocks noGrp="1"/>
          </p:cNvSpPr>
          <p:nvPr>
            <p:ph idx="1"/>
          </p:nvPr>
        </p:nvSpPr>
        <p:spPr>
          <a:xfrm>
            <a:off x="1763688" y="1916832"/>
            <a:ext cx="6707088" cy="4032448"/>
          </a:xfrm>
        </p:spPr>
        <p:txBody>
          <a:bodyPr>
            <a:normAutofit fontScale="62500" lnSpcReduction="20000"/>
          </a:bodyPr>
          <a:lstStyle/>
          <a:p>
            <a:pPr marL="109728" indent="0" algn="just" rtl="1">
              <a:buNone/>
            </a:pPr>
            <a:r>
              <a:rPr lang="ar-SA" sz="2800" dirty="0"/>
              <a:t>1.3.3 جستجوی </a:t>
            </a:r>
            <a:r>
              <a:rPr lang="en-US" sz="2800" dirty="0"/>
              <a:t>Oculus  </a:t>
            </a:r>
            <a:r>
              <a:rPr lang="ar-SA" sz="2800" dirty="0"/>
              <a:t>(  </a:t>
            </a:r>
            <a:r>
              <a:rPr lang="en-US" sz="2800" dirty="0"/>
              <a:t>Oculus Quest</a:t>
            </a:r>
            <a:r>
              <a:rPr lang="ar-SA" sz="2800" dirty="0"/>
              <a:t> </a:t>
            </a:r>
            <a:r>
              <a:rPr lang="ar-SA" sz="2800" dirty="0" smtClean="0"/>
              <a:t>)</a:t>
            </a:r>
            <a:r>
              <a:rPr lang="fa-IR" sz="2800" dirty="0" smtClean="0"/>
              <a:t>                            </a:t>
            </a:r>
            <a:r>
              <a:rPr lang="fa-IR" dirty="0" smtClean="0">
                <a:latin typeface="Times New Roman" pitchFamily="18" charset="0"/>
                <a:cs typeface="Times New Roman" pitchFamily="18" charset="0"/>
              </a:rPr>
              <a:t>43</a:t>
            </a:r>
            <a:endParaRPr lang="fa-IR" dirty="0">
              <a:latin typeface="Times New Roman" pitchFamily="18" charset="0"/>
              <a:cs typeface="Times New Roman" pitchFamily="18" charset="0"/>
            </a:endParaRPr>
          </a:p>
          <a:p>
            <a:pPr marL="109728" indent="0" algn="just" rtl="1">
              <a:buNone/>
            </a:pPr>
            <a:r>
              <a:rPr lang="ar-SA" sz="2800" dirty="0"/>
              <a:t>2.3.3 اپتی تراک (</a:t>
            </a:r>
            <a:r>
              <a:rPr lang="en-US" sz="2800" dirty="0" err="1"/>
              <a:t>OptiTrack</a:t>
            </a:r>
            <a:r>
              <a:rPr lang="ar-SA" sz="2800" dirty="0"/>
              <a:t> </a:t>
            </a:r>
            <a:r>
              <a:rPr lang="ar-SA" sz="2800" dirty="0" smtClean="0"/>
              <a:t>)</a:t>
            </a:r>
            <a:r>
              <a:rPr lang="fa-IR" sz="2800" dirty="0" smtClean="0"/>
              <a:t>                                                 </a:t>
            </a:r>
            <a:r>
              <a:rPr lang="fa-IR" dirty="0" smtClean="0"/>
              <a:t>44 </a:t>
            </a:r>
            <a:endParaRPr lang="fa-IR" dirty="0"/>
          </a:p>
          <a:p>
            <a:pPr marL="109728" indent="0" algn="just" rtl="1">
              <a:buNone/>
            </a:pPr>
            <a:r>
              <a:rPr lang="ar-SA" sz="2800" dirty="0"/>
              <a:t>3.3.3  </a:t>
            </a:r>
            <a:r>
              <a:rPr lang="en-US" sz="2800" dirty="0" err="1"/>
              <a:t>Biopac</a:t>
            </a:r>
            <a:r>
              <a:rPr lang="en-US" sz="2800" dirty="0"/>
              <a:t> MP160 </a:t>
            </a:r>
            <a:r>
              <a:rPr lang="fa-IR" sz="2800" dirty="0" smtClean="0"/>
              <a:t>                                                         </a:t>
            </a:r>
            <a:r>
              <a:rPr lang="fa-IR" dirty="0" smtClean="0"/>
              <a:t>45</a:t>
            </a:r>
            <a:endParaRPr lang="fa-IR" dirty="0"/>
          </a:p>
          <a:p>
            <a:pPr marL="109728" indent="0" algn="just" rtl="1">
              <a:buNone/>
            </a:pPr>
            <a:r>
              <a:rPr lang="ar-SA" sz="2800" dirty="0"/>
              <a:t>4.3.3  </a:t>
            </a:r>
            <a:r>
              <a:rPr lang="en-US" sz="2800" dirty="0" err="1"/>
              <a:t>Subpac</a:t>
            </a:r>
            <a:r>
              <a:rPr lang="en-US" sz="2800" dirty="0"/>
              <a:t> M2X </a:t>
            </a:r>
            <a:r>
              <a:rPr lang="fa-IR" sz="2800" dirty="0" smtClean="0"/>
              <a:t>                                                           46</a:t>
            </a:r>
            <a:endParaRPr lang="fa-IR" dirty="0"/>
          </a:p>
          <a:p>
            <a:pPr marL="109728" indent="0" algn="just" rtl="1">
              <a:buNone/>
            </a:pPr>
            <a:r>
              <a:rPr lang="ar-SA" sz="2800" dirty="0"/>
              <a:t>4.3 </a:t>
            </a:r>
            <a:r>
              <a:rPr lang="fa-IR" sz="2800" dirty="0" smtClean="0"/>
              <a:t>   </a:t>
            </a:r>
            <a:r>
              <a:rPr lang="ar-SA" sz="2800" dirty="0" smtClean="0"/>
              <a:t>متدولوژی</a:t>
            </a:r>
            <a:r>
              <a:rPr lang="fa-IR" sz="2800" dirty="0" smtClean="0"/>
              <a:t>                                                                       </a:t>
            </a:r>
            <a:r>
              <a:rPr lang="fa-IR" dirty="0" smtClean="0"/>
              <a:t>47</a:t>
            </a:r>
            <a:endParaRPr lang="fa-IR" dirty="0"/>
          </a:p>
          <a:p>
            <a:pPr marL="109728" indent="0" algn="just" rtl="1">
              <a:buNone/>
            </a:pPr>
            <a:r>
              <a:rPr lang="ar-SA" sz="2800" dirty="0"/>
              <a:t>1.4.3 زیرساخت </a:t>
            </a:r>
            <a:r>
              <a:rPr lang="ar-SA" sz="2800" dirty="0" smtClean="0"/>
              <a:t>سیستم</a:t>
            </a:r>
            <a:r>
              <a:rPr lang="fa-IR" sz="2800" dirty="0" smtClean="0"/>
              <a:t>                                                               </a:t>
            </a:r>
            <a:r>
              <a:rPr lang="fa-IR" dirty="0" smtClean="0"/>
              <a:t>47</a:t>
            </a:r>
            <a:endParaRPr lang="fa-IR" dirty="0"/>
          </a:p>
          <a:p>
            <a:pPr marL="109728" indent="0" algn="just" rtl="1">
              <a:buNone/>
            </a:pPr>
            <a:r>
              <a:rPr lang="ar-SA" sz="2800" dirty="0"/>
              <a:t>2.4.3 جریان </a:t>
            </a:r>
            <a:r>
              <a:rPr lang="ar-SA" sz="2800" dirty="0" smtClean="0"/>
              <a:t>برنامه</a:t>
            </a:r>
            <a:r>
              <a:rPr lang="fa-IR" sz="2800" dirty="0" smtClean="0"/>
              <a:t>                                                                   </a:t>
            </a:r>
            <a:r>
              <a:rPr lang="fa-IR" dirty="0" smtClean="0"/>
              <a:t>50</a:t>
            </a:r>
            <a:endParaRPr lang="fa-IR" dirty="0"/>
          </a:p>
          <a:p>
            <a:pPr marL="109728" indent="0" algn="just" rtl="1">
              <a:buNone/>
            </a:pPr>
            <a:r>
              <a:rPr lang="ar-SA" sz="2800" dirty="0"/>
              <a:t>3.4.3 جریان </a:t>
            </a:r>
            <a:r>
              <a:rPr lang="ar-SA" sz="2800" dirty="0" smtClean="0"/>
              <a:t>آزمایشی</a:t>
            </a:r>
            <a:r>
              <a:rPr lang="fa-IR" sz="2800" dirty="0" smtClean="0"/>
              <a:t>                                                                </a:t>
            </a:r>
            <a:r>
              <a:rPr lang="fa-IR" dirty="0" smtClean="0"/>
              <a:t>51</a:t>
            </a:r>
            <a:endParaRPr lang="fa-IR" dirty="0"/>
          </a:p>
          <a:p>
            <a:pPr marL="109728" indent="0" algn="just" rtl="1">
              <a:buNone/>
            </a:pPr>
            <a:r>
              <a:rPr lang="ar-SA" sz="2800" dirty="0"/>
              <a:t>5.3 ارائه </a:t>
            </a:r>
            <a:r>
              <a:rPr lang="ar-SA" sz="2800" dirty="0" smtClean="0"/>
              <a:t>شرایط</a:t>
            </a:r>
            <a:r>
              <a:rPr lang="en-US" sz="2800" dirty="0" smtClean="0"/>
              <a:t>             </a:t>
            </a:r>
            <a:r>
              <a:rPr lang="fa-IR" sz="2800" dirty="0" smtClean="0"/>
              <a:t>                                                        </a:t>
            </a:r>
            <a:r>
              <a:rPr lang="fa-IR" dirty="0" smtClean="0"/>
              <a:t>52</a:t>
            </a:r>
            <a:endParaRPr lang="fa-IR" dirty="0"/>
          </a:p>
          <a:p>
            <a:pPr marL="109728" indent="0" algn="just" rtl="1">
              <a:buNone/>
            </a:pPr>
            <a:r>
              <a:rPr lang="ar-SA" sz="2800" dirty="0"/>
              <a:t>1.5.3 فقط سمعی (</a:t>
            </a:r>
            <a:r>
              <a:rPr lang="ar-SA" sz="2800" dirty="0" smtClean="0"/>
              <a:t>ویژوال)</a:t>
            </a:r>
            <a:r>
              <a:rPr lang="fa-IR" sz="2800" dirty="0" smtClean="0"/>
              <a:t>                                                          52</a:t>
            </a:r>
            <a:endParaRPr lang="fa-IR" dirty="0" smtClean="0"/>
          </a:p>
          <a:p>
            <a:pPr marL="109728" indent="0" algn="just" rtl="1">
              <a:buNone/>
            </a:pPr>
            <a:r>
              <a:rPr lang="ar-SA" sz="2800" dirty="0"/>
              <a:t>2.5.3 سمعی و </a:t>
            </a:r>
            <a:r>
              <a:rPr lang="ar-SA" sz="2800" dirty="0" smtClean="0"/>
              <a:t>بصری</a:t>
            </a:r>
            <a:r>
              <a:rPr lang="fa-IR" sz="2800" dirty="0" smtClean="0"/>
              <a:t>                                                               52</a:t>
            </a:r>
            <a:endParaRPr lang="fa-IR" dirty="0"/>
          </a:p>
          <a:p>
            <a:pPr marL="109728" indent="0" algn="just" rtl="1">
              <a:buNone/>
            </a:pPr>
            <a:r>
              <a:rPr lang="ar-SA" sz="2800" dirty="0"/>
              <a:t>3.5.3 سمعی و بصری </a:t>
            </a:r>
            <a:r>
              <a:rPr lang="ar-SA" sz="2800" dirty="0" smtClean="0"/>
              <a:t>لمسی</a:t>
            </a:r>
            <a:r>
              <a:rPr lang="fa-IR" sz="2800" dirty="0" smtClean="0"/>
              <a:t>                                                        52</a:t>
            </a:r>
            <a:endParaRPr lang="fa-IR" dirty="0"/>
          </a:p>
          <a:p>
            <a:pPr marL="109728" indent="0" algn="just" rtl="1">
              <a:buNone/>
            </a:pPr>
            <a:r>
              <a:rPr lang="ar-SA" sz="2800" dirty="0"/>
              <a:t>6.3 معیارهای </a:t>
            </a:r>
            <a:r>
              <a:rPr lang="ar-SA" sz="2800" dirty="0" smtClean="0"/>
              <a:t>کیفی</a:t>
            </a:r>
            <a:r>
              <a:rPr lang="fa-IR" sz="2800" dirty="0" smtClean="0"/>
              <a:t>                                                                   53</a:t>
            </a:r>
            <a:endParaRPr lang="en-US" dirty="0"/>
          </a:p>
        </p:txBody>
      </p:sp>
    </p:spTree>
    <p:extLst>
      <p:ext uri="{BB962C8B-B14F-4D97-AF65-F5344CB8AC3E}">
        <p14:creationId xmlns:p14="http://schemas.microsoft.com/office/powerpoint/2010/main" val="23310888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a:bodyPr>
          <a:lstStyle/>
          <a:p>
            <a:pPr marL="109728" indent="0" algn="just" rtl="1">
              <a:lnSpc>
                <a:spcPct val="150000"/>
              </a:lnSpc>
              <a:buNone/>
            </a:pPr>
            <a:r>
              <a:rPr lang="ar-SA" sz="1600" dirty="0">
                <a:latin typeface="Times New Roman" pitchFamily="18" charset="0"/>
                <a:cs typeface="B Lotus" pitchFamily="2" charset="-78"/>
              </a:rPr>
              <a:t> برای ثبت حرکت سوژه انسان و هدف قرار دادن مجدد همان حرکات فیزیکی به آواتار مجازی، از سیستم ضبط حرکت </a:t>
            </a:r>
            <a:r>
              <a:rPr lang="en-US" sz="1600" dirty="0" err="1">
                <a:latin typeface="Times New Roman" pitchFamily="18" charset="0"/>
                <a:cs typeface="B Lotus" pitchFamily="2" charset="-78"/>
              </a:rPr>
              <a:t>OptiTrack</a:t>
            </a:r>
            <a:r>
              <a:rPr lang="ar-SA" sz="1600" dirty="0">
                <a:latin typeface="Times New Roman" pitchFamily="18" charset="0"/>
                <a:cs typeface="B Lotus" pitchFamily="2" charset="-78"/>
              </a:rPr>
              <a:t> استفاده می‌شود. این راه‌اندازی شامل دوربین‌های ضبط حرکت 10 مادون قرمز است که در فضای اتاقی با ابعاد 20 فوت در 15 فوت نصب شده‌اند. این دوربین‌ها نشانگرهای فعالی را که روی بدنه‌های صلب قرار گرفته‌اند، ردیابی می‌کنند و حرکت گرفته‌شده را دوباره به سمت اشیاء </a:t>
            </a:r>
            <a:r>
              <a:rPr lang="ar-SA" sz="1600" dirty="0" smtClean="0">
                <a:latin typeface="Times New Roman" pitchFamily="18" charset="0"/>
                <a:cs typeface="B Lotus" pitchFamily="2" charset="-78"/>
              </a:rPr>
              <a:t>واحد </a:t>
            </a:r>
            <a:r>
              <a:rPr lang="ar-SA" sz="1600" dirty="0">
                <a:latin typeface="Times New Roman" pitchFamily="18" charset="0"/>
                <a:cs typeface="B Lotus" pitchFamily="2" charset="-78"/>
              </a:rPr>
              <a:t>هدف‌گیری می‌کنند</a:t>
            </a:r>
            <a:r>
              <a:rPr lang="ar-SA" sz="1600" dirty="0" smtClean="0">
                <a:latin typeface="Times New Roman" pitchFamily="18" charset="0"/>
                <a:cs typeface="B Lotus" pitchFamily="2" charset="-78"/>
              </a:rPr>
              <a:t>.</a:t>
            </a:r>
            <a:endParaRPr lang="fa-IR" sz="1600" dirty="0" smtClean="0">
              <a:latin typeface="Times New Roman" pitchFamily="18" charset="0"/>
              <a:cs typeface="B Lotus" pitchFamily="2" charset="-78"/>
            </a:endParaRPr>
          </a:p>
          <a:p>
            <a:pPr marL="109728" indent="0" algn="just" rtl="1">
              <a:lnSpc>
                <a:spcPct val="150000"/>
              </a:lnSpc>
              <a:buNone/>
            </a:pPr>
            <a:endParaRPr lang="fa-IR" sz="1600" dirty="0" smtClean="0">
              <a:latin typeface="Times New Roman" pitchFamily="18" charset="0"/>
              <a:cs typeface="B Lotus" pitchFamily="2" charset="-78"/>
            </a:endParaRPr>
          </a:p>
        </p:txBody>
      </p:sp>
      <p:sp>
        <p:nvSpPr>
          <p:cNvPr id="5" name="Title 4"/>
          <p:cNvSpPr>
            <a:spLocks noGrp="1"/>
          </p:cNvSpPr>
          <p:nvPr>
            <p:ph type="title"/>
          </p:nvPr>
        </p:nvSpPr>
        <p:spPr>
          <a:xfrm>
            <a:off x="4283968" y="1268760"/>
            <a:ext cx="4402832" cy="504056"/>
          </a:xfrm>
        </p:spPr>
        <p:txBody>
          <a:bodyPr>
            <a:normAutofit/>
          </a:bodyPr>
          <a:lstStyle/>
          <a:p>
            <a:pPr algn="just" rtl="1"/>
            <a:r>
              <a:rPr lang="ar-SA" sz="1800" dirty="0">
                <a:effectLst/>
              </a:rPr>
              <a:t>2.3.3 اپتی تراک (</a:t>
            </a:r>
            <a:r>
              <a:rPr lang="en-US" sz="1800" dirty="0" err="1">
                <a:effectLst/>
              </a:rPr>
              <a:t>OptiTrack</a:t>
            </a:r>
            <a:r>
              <a:rPr lang="ar-SA" sz="1800" dirty="0">
                <a:effectLst/>
              </a:rPr>
              <a:t> )</a:t>
            </a:r>
            <a:endParaRPr lang="en-US" sz="1800" dirty="0">
              <a:effectLst/>
            </a:endParaRP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50</a:t>
            </a:fld>
            <a:endParaRPr lang="en-US" sz="2000" dirty="0"/>
          </a:p>
        </p:txBody>
      </p:sp>
      <p:pic>
        <p:nvPicPr>
          <p:cNvPr id="6" name="Picture 5"/>
          <p:cNvPicPr/>
          <p:nvPr/>
        </p:nvPicPr>
        <p:blipFill>
          <a:blip r:embed="rId3"/>
          <a:stretch>
            <a:fillRect/>
          </a:stretch>
        </p:blipFill>
        <p:spPr>
          <a:xfrm>
            <a:off x="2627784" y="3645024"/>
            <a:ext cx="4320480" cy="2333625"/>
          </a:xfrm>
          <a:prstGeom prst="rect">
            <a:avLst/>
          </a:prstGeom>
        </p:spPr>
      </p:pic>
    </p:spTree>
    <p:extLst>
      <p:ext uri="{BB962C8B-B14F-4D97-AF65-F5344CB8AC3E}">
        <p14:creationId xmlns:p14="http://schemas.microsoft.com/office/powerpoint/2010/main" val="157491475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CD06A7E7-55D2-4AAF-9D6C-048C8DE1A245}" type="slidenum">
              <a:rPr lang="en-US" smtClean="0"/>
              <a:pPr/>
              <a:t>51</a:t>
            </a:fld>
            <a:endParaRPr lang="en-US"/>
          </a:p>
        </p:txBody>
      </p:sp>
      <p:sp>
        <p:nvSpPr>
          <p:cNvPr id="4" name="Title 3"/>
          <p:cNvSpPr>
            <a:spLocks noGrp="1"/>
          </p:cNvSpPr>
          <p:nvPr>
            <p:ph type="title"/>
          </p:nvPr>
        </p:nvSpPr>
        <p:spPr/>
        <p:txBody>
          <a:bodyPr/>
          <a:lstStyle/>
          <a:p>
            <a:endParaRPr lang="en-US"/>
          </a:p>
        </p:txBody>
      </p:sp>
      <p:pic>
        <p:nvPicPr>
          <p:cNvPr id="5" name="Picture 4"/>
          <p:cNvPicPr/>
          <p:nvPr/>
        </p:nvPicPr>
        <p:blipFill>
          <a:blip r:embed="rId2"/>
          <a:stretch>
            <a:fillRect/>
          </a:stretch>
        </p:blipFill>
        <p:spPr>
          <a:xfrm>
            <a:off x="1043608" y="2420888"/>
            <a:ext cx="6984776" cy="3456384"/>
          </a:xfrm>
          <a:prstGeom prst="rect">
            <a:avLst/>
          </a:prstGeom>
        </p:spPr>
      </p:pic>
    </p:spTree>
    <p:extLst>
      <p:ext uri="{BB962C8B-B14F-4D97-AF65-F5344CB8AC3E}">
        <p14:creationId xmlns:p14="http://schemas.microsoft.com/office/powerpoint/2010/main" val="32950010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a:bodyPr>
          <a:lstStyle/>
          <a:p>
            <a:pPr marL="109728" indent="0" algn="just" rtl="1">
              <a:lnSpc>
                <a:spcPct val="150000"/>
              </a:lnSpc>
              <a:buNone/>
            </a:pPr>
            <a:r>
              <a:rPr lang="ar-SA" sz="1600" dirty="0">
                <a:latin typeface="Times New Roman" pitchFamily="18" charset="0"/>
                <a:cs typeface="B Lotus" pitchFamily="2" charset="-78"/>
              </a:rPr>
              <a:t> برای به دست آوردن داده‌های پاسخ فیزیولوژیکی از شرکت کنندگان، واحد کسب </a:t>
            </a:r>
            <a:r>
              <a:rPr lang="en-US" sz="1600" dirty="0" err="1">
                <a:latin typeface="Times New Roman" pitchFamily="18" charset="0"/>
                <a:cs typeface="B Lotus" pitchFamily="2" charset="-78"/>
              </a:rPr>
              <a:t>Biopac</a:t>
            </a:r>
            <a:r>
              <a:rPr lang="en-US" sz="1600" dirty="0">
                <a:latin typeface="Times New Roman" pitchFamily="18" charset="0"/>
                <a:cs typeface="B Lotus" pitchFamily="2" charset="-78"/>
              </a:rPr>
              <a:t> MP160</a:t>
            </a:r>
            <a:r>
              <a:rPr lang="ar-SA" sz="1600" dirty="0">
                <a:latin typeface="Times New Roman" pitchFamily="18" charset="0"/>
                <a:cs typeface="B Lotus" pitchFamily="2" charset="-78"/>
              </a:rPr>
              <a:t> استفاده می‌شود. این سیستم خاص </a:t>
            </a:r>
            <a:r>
              <a:rPr lang="en-US" sz="1600" dirty="0" err="1">
                <a:latin typeface="Times New Roman" pitchFamily="18" charset="0"/>
                <a:cs typeface="B Lotus" pitchFamily="2" charset="-78"/>
              </a:rPr>
              <a:t>Biopac</a:t>
            </a:r>
            <a:r>
              <a:rPr lang="en-US" sz="1600" dirty="0">
                <a:latin typeface="Times New Roman" pitchFamily="18" charset="0"/>
                <a:cs typeface="B Lotus" pitchFamily="2" charset="-78"/>
              </a:rPr>
              <a:t> </a:t>
            </a:r>
            <a:r>
              <a:rPr lang="fa-IR" sz="1600" dirty="0" smtClean="0">
                <a:latin typeface="Times New Roman" pitchFamily="18" charset="0"/>
                <a:cs typeface="B Lotus" pitchFamily="2" charset="-78"/>
              </a:rPr>
              <a:t> </a:t>
            </a:r>
            <a:r>
              <a:rPr lang="ar-SA" sz="1600" dirty="0" smtClean="0">
                <a:latin typeface="Times New Roman" pitchFamily="18" charset="0"/>
                <a:cs typeface="B Lotus" pitchFamily="2" charset="-78"/>
              </a:rPr>
              <a:t>از </a:t>
            </a:r>
            <a:r>
              <a:rPr lang="ar-SA" sz="1600" dirty="0">
                <a:latin typeface="Times New Roman" pitchFamily="18" charset="0"/>
                <a:cs typeface="B Lotus" pitchFamily="2" charset="-78"/>
              </a:rPr>
              <a:t>مبدل‌های عشایری استفاده می‌کند که می‌توانند با الکترودهایی که روی بدن شرکت‌کننده قرار می‌گیرند ارتباط برقرار </a:t>
            </a:r>
            <a:r>
              <a:rPr lang="ar-SA" sz="1600" dirty="0" smtClean="0">
                <a:latin typeface="Times New Roman" pitchFamily="18" charset="0"/>
                <a:cs typeface="B Lotus" pitchFamily="2" charset="-78"/>
              </a:rPr>
              <a:t>کنند.</a:t>
            </a:r>
            <a:r>
              <a:rPr lang="en-US" sz="1600" dirty="0" err="1" smtClean="0">
                <a:latin typeface="Times New Roman" pitchFamily="18" charset="0"/>
                <a:cs typeface="B Lotus" pitchFamily="2" charset="-78"/>
              </a:rPr>
              <a:t>Biopac</a:t>
            </a:r>
            <a:r>
              <a:rPr lang="en-US" sz="1600" dirty="0" smtClean="0">
                <a:latin typeface="Times New Roman" pitchFamily="18" charset="0"/>
                <a:cs typeface="B Lotus" pitchFamily="2" charset="-78"/>
              </a:rPr>
              <a:t> </a:t>
            </a:r>
            <a:r>
              <a:rPr lang="fa-IR" sz="1600" dirty="0" smtClean="0">
                <a:latin typeface="Times New Roman" pitchFamily="18" charset="0"/>
                <a:cs typeface="B Lotus" pitchFamily="2" charset="-78"/>
              </a:rPr>
              <a:t> </a:t>
            </a:r>
            <a:r>
              <a:rPr lang="ar-SA" sz="1600" dirty="0" smtClean="0">
                <a:latin typeface="Times New Roman" pitchFamily="18" charset="0"/>
                <a:cs typeface="B Lotus" pitchFamily="2" charset="-78"/>
              </a:rPr>
              <a:t>یک </a:t>
            </a:r>
            <a:r>
              <a:rPr lang="ar-SA" sz="1600" dirty="0">
                <a:latin typeface="Times New Roman" pitchFamily="18" charset="0"/>
                <a:cs typeface="B Lotus" pitchFamily="2" charset="-78"/>
              </a:rPr>
              <a:t>سنسور استاندارد صنعتی است که سیگنال های فیزیولوژیکی را ثبت می‌کند. می‌توان از آن برای جمع‌آوری داده‌های سیگنال بدن مانند ضربان قلب، فعالیت الکترودرمال، سیگنال‌های پلی‌گراف، الکترومیوگرافی و الکتروانسفالوگرام از طریق استفاده از الکترودهای متصل به شرکت کننده استفاده کرد. این واحد </a:t>
            </a:r>
            <a:r>
              <a:rPr lang="en-US" sz="1600" dirty="0" err="1">
                <a:latin typeface="Times New Roman" pitchFamily="18" charset="0"/>
                <a:cs typeface="B Lotus" pitchFamily="2" charset="-78"/>
              </a:rPr>
              <a:t>Biopac</a:t>
            </a:r>
            <a:r>
              <a:rPr lang="en-US" sz="1600" dirty="0">
                <a:latin typeface="Times New Roman" pitchFamily="18" charset="0"/>
                <a:cs typeface="B Lotus" pitchFamily="2" charset="-78"/>
              </a:rPr>
              <a:t> </a:t>
            </a:r>
            <a:r>
              <a:rPr lang="fa-IR" sz="1600" dirty="0" smtClean="0">
                <a:latin typeface="Times New Roman" pitchFamily="18" charset="0"/>
                <a:cs typeface="B Lotus" pitchFamily="2" charset="-78"/>
              </a:rPr>
              <a:t> </a:t>
            </a:r>
            <a:r>
              <a:rPr lang="ar-SA" sz="1600" dirty="0" smtClean="0">
                <a:latin typeface="Times New Roman" pitchFamily="18" charset="0"/>
                <a:cs typeface="B Lotus" pitchFamily="2" charset="-78"/>
              </a:rPr>
              <a:t>یک </a:t>
            </a:r>
            <a:r>
              <a:rPr lang="ar-SA" sz="1600" dirty="0">
                <a:latin typeface="Times New Roman" pitchFamily="18" charset="0"/>
                <a:cs typeface="B Lotus" pitchFamily="2" charset="-78"/>
              </a:rPr>
              <a:t>واحد بی‌سیم است. لازم نیست الکترودها از طریق سیم به واحد اصلی متصل شوند. هنگامی که آنها محکم روی بدن شرکت کننده قرار می‌گیرند، آنها شروع به ارسال پالس‌های الکتریکی کوچک از طریق الکترودها برای ضبط سیگنال‌های ذکر شده در بالا می‌کنند. نرم‌افزار </a:t>
            </a:r>
            <a:r>
              <a:rPr lang="en-US" sz="1600" dirty="0" err="1">
                <a:latin typeface="Times New Roman" pitchFamily="18" charset="0"/>
                <a:cs typeface="B Lotus" pitchFamily="2" charset="-78"/>
              </a:rPr>
              <a:t>AcqKnowledge</a:t>
            </a:r>
            <a:r>
              <a:rPr lang="en-US" sz="1600" dirty="0">
                <a:latin typeface="Times New Roman" pitchFamily="18" charset="0"/>
                <a:cs typeface="B Lotus" pitchFamily="2" charset="-78"/>
              </a:rPr>
              <a:t> </a:t>
            </a:r>
            <a:r>
              <a:rPr lang="fa-IR" sz="1600" dirty="0" smtClean="0">
                <a:latin typeface="Times New Roman" pitchFamily="18" charset="0"/>
                <a:cs typeface="B Lotus" pitchFamily="2" charset="-78"/>
              </a:rPr>
              <a:t> </a:t>
            </a:r>
            <a:r>
              <a:rPr lang="ar-SA" sz="1600" dirty="0" smtClean="0">
                <a:latin typeface="Times New Roman" pitchFamily="18" charset="0"/>
                <a:cs typeface="B Lotus" pitchFamily="2" charset="-78"/>
              </a:rPr>
              <a:t>برای </a:t>
            </a:r>
            <a:r>
              <a:rPr lang="ar-SA" sz="1600" dirty="0">
                <a:latin typeface="Times New Roman" pitchFamily="18" charset="0"/>
                <a:cs typeface="B Lotus" pitchFamily="2" charset="-78"/>
              </a:rPr>
              <a:t>تجسم داده‌ها و ثبت آنها استفاده می‌شود. </a:t>
            </a:r>
            <a:r>
              <a:rPr lang="en-US" sz="1600" dirty="0" err="1">
                <a:latin typeface="Times New Roman" pitchFamily="18" charset="0"/>
                <a:cs typeface="B Lotus" pitchFamily="2" charset="-78"/>
              </a:rPr>
              <a:t>AcqKnowledge</a:t>
            </a:r>
            <a:r>
              <a:rPr lang="en-US" sz="1600" dirty="0">
                <a:latin typeface="Times New Roman" pitchFamily="18" charset="0"/>
                <a:cs typeface="B Lotus" pitchFamily="2" charset="-78"/>
              </a:rPr>
              <a:t>  </a:t>
            </a:r>
            <a:r>
              <a:rPr lang="fa-IR" sz="1600" dirty="0" smtClean="0">
                <a:latin typeface="Times New Roman" pitchFamily="18" charset="0"/>
                <a:cs typeface="B Lotus" pitchFamily="2" charset="-78"/>
              </a:rPr>
              <a:t> </a:t>
            </a:r>
            <a:r>
              <a:rPr lang="ar-SA" sz="1600" dirty="0" smtClean="0">
                <a:latin typeface="Times New Roman" pitchFamily="18" charset="0"/>
                <a:cs typeface="B Lotus" pitchFamily="2" charset="-78"/>
              </a:rPr>
              <a:t>نرم‌افزار </a:t>
            </a:r>
            <a:r>
              <a:rPr lang="ar-SA" sz="1600" dirty="0">
                <a:latin typeface="Times New Roman" pitchFamily="18" charset="0"/>
                <a:cs typeface="B Lotus" pitchFamily="2" charset="-78"/>
              </a:rPr>
              <a:t>اختصاصی است که برای </a:t>
            </a:r>
            <a:r>
              <a:rPr lang="en-US" sz="1600" dirty="0" err="1">
                <a:latin typeface="Times New Roman" pitchFamily="18" charset="0"/>
                <a:cs typeface="B Lotus" pitchFamily="2" charset="-78"/>
              </a:rPr>
              <a:t>Biopac</a:t>
            </a:r>
            <a:r>
              <a:rPr lang="en-US" sz="1600" dirty="0">
                <a:latin typeface="Times New Roman" pitchFamily="18" charset="0"/>
                <a:cs typeface="B Lotus" pitchFamily="2" charset="-78"/>
              </a:rPr>
              <a:t> </a:t>
            </a:r>
            <a:r>
              <a:rPr lang="fa-IR" sz="1600" dirty="0" smtClean="0">
                <a:latin typeface="Times New Roman" pitchFamily="18" charset="0"/>
                <a:cs typeface="B Lotus" pitchFamily="2" charset="-78"/>
              </a:rPr>
              <a:t> </a:t>
            </a:r>
            <a:r>
              <a:rPr lang="ar-SA" sz="1600" dirty="0" smtClean="0">
                <a:latin typeface="Times New Roman" pitchFamily="18" charset="0"/>
                <a:cs typeface="B Lotus" pitchFamily="2" charset="-78"/>
              </a:rPr>
              <a:t>برای </a:t>
            </a:r>
            <a:r>
              <a:rPr lang="ar-SA" sz="1600" dirty="0">
                <a:latin typeface="Times New Roman" pitchFamily="18" charset="0"/>
                <a:cs typeface="B Lotus" pitchFamily="2" charset="-78"/>
              </a:rPr>
              <a:t>ضبط، تجسم و تجزیه و تحلیل داده‌های سیگنال توسعه یافته است.</a:t>
            </a:r>
            <a:endParaRPr lang="fa-IR" sz="1600" dirty="0" smtClean="0">
              <a:latin typeface="Times New Roman" pitchFamily="18" charset="0"/>
              <a:cs typeface="B Lotus" pitchFamily="2" charset="-78"/>
            </a:endParaRPr>
          </a:p>
        </p:txBody>
      </p:sp>
      <p:sp>
        <p:nvSpPr>
          <p:cNvPr id="5" name="Title 4"/>
          <p:cNvSpPr>
            <a:spLocks noGrp="1"/>
          </p:cNvSpPr>
          <p:nvPr>
            <p:ph type="title"/>
          </p:nvPr>
        </p:nvSpPr>
        <p:spPr>
          <a:xfrm>
            <a:off x="4283968" y="1268760"/>
            <a:ext cx="4402832" cy="504056"/>
          </a:xfrm>
        </p:spPr>
        <p:txBody>
          <a:bodyPr>
            <a:normAutofit/>
          </a:bodyPr>
          <a:lstStyle/>
          <a:p>
            <a:pPr algn="just" rtl="1"/>
            <a:r>
              <a:rPr lang="ar-SA" sz="1800" dirty="0">
                <a:effectLst/>
              </a:rPr>
              <a:t>3.3.3  </a:t>
            </a:r>
            <a:r>
              <a:rPr lang="en-US" sz="1800" dirty="0" err="1">
                <a:effectLst/>
              </a:rPr>
              <a:t>Biopac</a:t>
            </a:r>
            <a:r>
              <a:rPr lang="en-US" sz="1800" dirty="0">
                <a:effectLst/>
              </a:rPr>
              <a:t> MP160 </a:t>
            </a: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52</a:t>
            </a:fld>
            <a:endParaRPr lang="en-US" sz="2000" dirty="0"/>
          </a:p>
        </p:txBody>
      </p:sp>
    </p:spTree>
    <p:extLst>
      <p:ext uri="{BB962C8B-B14F-4D97-AF65-F5344CB8AC3E}">
        <p14:creationId xmlns:p14="http://schemas.microsoft.com/office/powerpoint/2010/main" val="13111489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CD06A7E7-55D2-4AAF-9D6C-048C8DE1A245}" type="slidenum">
              <a:rPr lang="en-US" smtClean="0"/>
              <a:pPr/>
              <a:t>53</a:t>
            </a:fld>
            <a:endParaRPr lang="en-US"/>
          </a:p>
        </p:txBody>
      </p:sp>
      <p:sp>
        <p:nvSpPr>
          <p:cNvPr id="4" name="Title 3"/>
          <p:cNvSpPr>
            <a:spLocks noGrp="1"/>
          </p:cNvSpPr>
          <p:nvPr>
            <p:ph type="title"/>
          </p:nvPr>
        </p:nvSpPr>
        <p:spPr/>
        <p:txBody>
          <a:bodyPr/>
          <a:lstStyle/>
          <a:p>
            <a:endParaRPr lang="en-US"/>
          </a:p>
        </p:txBody>
      </p:sp>
      <p:pic>
        <p:nvPicPr>
          <p:cNvPr id="5" name="Picture 4"/>
          <p:cNvPicPr/>
          <p:nvPr/>
        </p:nvPicPr>
        <p:blipFill>
          <a:blip r:embed="rId2"/>
          <a:stretch>
            <a:fillRect/>
          </a:stretch>
        </p:blipFill>
        <p:spPr>
          <a:xfrm>
            <a:off x="1236662" y="2204865"/>
            <a:ext cx="6552728" cy="3312368"/>
          </a:xfrm>
          <a:prstGeom prst="rect">
            <a:avLst/>
          </a:prstGeom>
        </p:spPr>
      </p:pic>
    </p:spTree>
    <p:extLst>
      <p:ext uri="{BB962C8B-B14F-4D97-AF65-F5344CB8AC3E}">
        <p14:creationId xmlns:p14="http://schemas.microsoft.com/office/powerpoint/2010/main" val="9857319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Slide Number Placeholder 2"/>
          <p:cNvSpPr>
            <a:spLocks noGrp="1"/>
          </p:cNvSpPr>
          <p:nvPr>
            <p:ph type="sldNum" sz="quarter" idx="12"/>
          </p:nvPr>
        </p:nvSpPr>
        <p:spPr/>
        <p:txBody>
          <a:bodyPr/>
          <a:lstStyle/>
          <a:p>
            <a:fld id="{CD06A7E7-55D2-4AAF-9D6C-048C8DE1A245}" type="slidenum">
              <a:rPr lang="en-US" smtClean="0"/>
              <a:pPr/>
              <a:t>54</a:t>
            </a:fld>
            <a:endParaRPr lang="en-US"/>
          </a:p>
        </p:txBody>
      </p:sp>
      <p:sp>
        <p:nvSpPr>
          <p:cNvPr id="4" name="Title 3"/>
          <p:cNvSpPr>
            <a:spLocks noGrp="1"/>
          </p:cNvSpPr>
          <p:nvPr>
            <p:ph type="title"/>
          </p:nvPr>
        </p:nvSpPr>
        <p:spPr/>
        <p:txBody>
          <a:bodyPr/>
          <a:lstStyle/>
          <a:p>
            <a:endParaRPr lang="en-US"/>
          </a:p>
        </p:txBody>
      </p:sp>
      <p:pic>
        <p:nvPicPr>
          <p:cNvPr id="5" name="Picture 4"/>
          <p:cNvPicPr/>
          <p:nvPr/>
        </p:nvPicPr>
        <p:blipFill>
          <a:blip r:embed="rId2"/>
          <a:stretch>
            <a:fillRect/>
          </a:stretch>
        </p:blipFill>
        <p:spPr>
          <a:xfrm>
            <a:off x="1547664" y="2636912"/>
            <a:ext cx="5695781" cy="2664296"/>
          </a:xfrm>
          <a:prstGeom prst="rect">
            <a:avLst/>
          </a:prstGeom>
        </p:spPr>
      </p:pic>
    </p:spTree>
    <p:extLst>
      <p:ext uri="{BB962C8B-B14F-4D97-AF65-F5344CB8AC3E}">
        <p14:creationId xmlns:p14="http://schemas.microsoft.com/office/powerpoint/2010/main" val="80281668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a:bodyPr>
          <a:lstStyle/>
          <a:p>
            <a:pPr marL="109728" indent="0" algn="just" rtl="1">
              <a:lnSpc>
                <a:spcPct val="150000"/>
              </a:lnSpc>
              <a:buNone/>
            </a:pPr>
            <a:r>
              <a:rPr lang="ar-SA" sz="1600" dirty="0">
                <a:latin typeface="Times New Roman" pitchFamily="18" charset="0"/>
                <a:cs typeface="B Lotus" pitchFamily="2" charset="-78"/>
              </a:rPr>
              <a:t> برای ایجاد یک تجربه لمسی ارتعاشی، </a:t>
            </a:r>
            <a:r>
              <a:rPr lang="en-US" sz="1600" dirty="0" err="1">
                <a:latin typeface="Times New Roman" pitchFamily="18" charset="0"/>
                <a:cs typeface="B Lotus" pitchFamily="2" charset="-78"/>
              </a:rPr>
              <a:t>Subpac</a:t>
            </a:r>
            <a:r>
              <a:rPr lang="en-US" sz="1600" dirty="0">
                <a:latin typeface="Times New Roman" pitchFamily="18" charset="0"/>
                <a:cs typeface="B Lotus" pitchFamily="2" charset="-78"/>
              </a:rPr>
              <a:t> M2X </a:t>
            </a:r>
            <a:r>
              <a:rPr lang="en-US" sz="1600" dirty="0" err="1" smtClean="0">
                <a:latin typeface="Times New Roman" pitchFamily="18" charset="0"/>
                <a:cs typeface="B Lotus" pitchFamily="2" charset="-78"/>
              </a:rPr>
              <a:t>backapck</a:t>
            </a:r>
            <a:r>
              <a:rPr lang="ar-SA" sz="1600" dirty="0" smtClean="0">
                <a:latin typeface="Times New Roman" pitchFamily="18" charset="0"/>
                <a:cs typeface="B Lotus" pitchFamily="2" charset="-78"/>
              </a:rPr>
              <a:t>، </a:t>
            </a:r>
            <a:r>
              <a:rPr lang="ar-SA" sz="1600" dirty="0">
                <a:latin typeface="Times New Roman" pitchFamily="18" charset="0"/>
                <a:cs typeface="B Lotus" pitchFamily="2" charset="-78"/>
              </a:rPr>
              <a:t>که بازخورد ارتعاشی در صدا را ارائه می‌دهد استفاده می‌شود. چندین دستگاه دیگر وجود دارد که می‌توان از آنها برای ارائه بازخورد اجباری، بازخورد لمسی برای ارائه حالت لمسی استفاده کرد. حتی کنترلرهای دستی هم بازخورد لمسی دارند اما برای حضور قوی، </a:t>
            </a:r>
            <a:r>
              <a:rPr lang="ar-SA" sz="1600" dirty="0" smtClean="0">
                <a:latin typeface="Times New Roman" pitchFamily="18" charset="0"/>
                <a:cs typeface="B Lotus" pitchFamily="2" charset="-78"/>
              </a:rPr>
              <a:t>جلیقه </a:t>
            </a:r>
            <a:r>
              <a:rPr lang="ar-SA" sz="1600" dirty="0">
                <a:latin typeface="Times New Roman" pitchFamily="18" charset="0"/>
                <a:cs typeface="B Lotus" pitchFamily="2" charset="-78"/>
              </a:rPr>
              <a:t>را انتخاب کردیم. ما از </a:t>
            </a:r>
            <a:r>
              <a:rPr lang="en-US" sz="1600" dirty="0" err="1">
                <a:latin typeface="Times New Roman" pitchFamily="18" charset="0"/>
                <a:cs typeface="B Lotus" pitchFamily="2" charset="-78"/>
              </a:rPr>
              <a:t>Subpac</a:t>
            </a:r>
            <a:r>
              <a:rPr lang="en-US" sz="1600" dirty="0">
                <a:latin typeface="Times New Roman" pitchFamily="18" charset="0"/>
                <a:cs typeface="B Lotus" pitchFamily="2" charset="-78"/>
              </a:rPr>
              <a:t> M2X </a:t>
            </a:r>
            <a:r>
              <a:rPr lang="fa-IR" sz="1600" dirty="0" smtClean="0">
                <a:latin typeface="Times New Roman" pitchFamily="18" charset="0"/>
                <a:cs typeface="B Lotus" pitchFamily="2" charset="-78"/>
              </a:rPr>
              <a:t> </a:t>
            </a:r>
            <a:r>
              <a:rPr lang="ar-SA" sz="1600" dirty="0" smtClean="0">
                <a:latin typeface="Times New Roman" pitchFamily="18" charset="0"/>
                <a:cs typeface="B Lotus" pitchFamily="2" charset="-78"/>
              </a:rPr>
              <a:t>استفاده </a:t>
            </a:r>
            <a:r>
              <a:rPr lang="ar-SA" sz="1600" dirty="0">
                <a:latin typeface="Times New Roman" pitchFamily="18" charset="0"/>
                <a:cs typeface="B Lotus" pitchFamily="2" charset="-78"/>
              </a:rPr>
              <a:t>کردیم زیرا مانند کوله‌پشتی است که می‌توان آن را به راحتی در اطراف قرار داد و بازخورد لرزشی را از ناحیه بالشتک‌شده در مرکز دریافت می‌کند.</a:t>
            </a:r>
            <a:endParaRPr lang="fa-IR" sz="1600" dirty="0" smtClean="0">
              <a:latin typeface="Times New Roman" pitchFamily="18" charset="0"/>
              <a:cs typeface="B Lotus" pitchFamily="2" charset="-78"/>
            </a:endParaRPr>
          </a:p>
        </p:txBody>
      </p:sp>
      <p:sp>
        <p:nvSpPr>
          <p:cNvPr id="5" name="Title 4"/>
          <p:cNvSpPr>
            <a:spLocks noGrp="1"/>
          </p:cNvSpPr>
          <p:nvPr>
            <p:ph type="title"/>
          </p:nvPr>
        </p:nvSpPr>
        <p:spPr>
          <a:xfrm>
            <a:off x="4283968" y="1268760"/>
            <a:ext cx="4402832" cy="504056"/>
          </a:xfrm>
        </p:spPr>
        <p:txBody>
          <a:bodyPr>
            <a:normAutofit/>
          </a:bodyPr>
          <a:lstStyle/>
          <a:p>
            <a:pPr algn="just" rtl="1"/>
            <a:r>
              <a:rPr lang="ar-SA" sz="1800" dirty="0">
                <a:effectLst/>
              </a:rPr>
              <a:t>4.3.3  </a:t>
            </a:r>
            <a:r>
              <a:rPr lang="en-US" sz="1800" dirty="0" err="1">
                <a:effectLst/>
              </a:rPr>
              <a:t>Subpac</a:t>
            </a:r>
            <a:r>
              <a:rPr lang="en-US" sz="1800" dirty="0">
                <a:effectLst/>
              </a:rPr>
              <a:t> M2X </a:t>
            </a: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55</a:t>
            </a:fld>
            <a:endParaRPr lang="en-US" sz="2000" dirty="0"/>
          </a:p>
        </p:txBody>
      </p:sp>
      <p:pic>
        <p:nvPicPr>
          <p:cNvPr id="6" name="Picture 5"/>
          <p:cNvPicPr/>
          <p:nvPr/>
        </p:nvPicPr>
        <p:blipFill>
          <a:blip r:embed="rId3"/>
          <a:stretch>
            <a:fillRect/>
          </a:stretch>
        </p:blipFill>
        <p:spPr>
          <a:xfrm>
            <a:off x="1763688" y="3645024"/>
            <a:ext cx="4067175" cy="2520280"/>
          </a:xfrm>
          <a:prstGeom prst="rect">
            <a:avLst/>
          </a:prstGeom>
        </p:spPr>
      </p:pic>
    </p:spTree>
    <p:extLst>
      <p:ext uri="{BB962C8B-B14F-4D97-AF65-F5344CB8AC3E}">
        <p14:creationId xmlns:p14="http://schemas.microsoft.com/office/powerpoint/2010/main" val="202690085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2276872"/>
            <a:ext cx="8147248" cy="3672408"/>
          </a:xfrm>
        </p:spPr>
        <p:txBody>
          <a:bodyPr>
            <a:normAutofit fontScale="85000" lnSpcReduction="10000"/>
          </a:bodyPr>
          <a:lstStyle/>
          <a:p>
            <a:pPr marL="109728" indent="0" algn="just" rtl="1">
              <a:lnSpc>
                <a:spcPct val="160000"/>
              </a:lnSpc>
              <a:buNone/>
            </a:pPr>
            <a:r>
              <a:rPr lang="fa-IR" sz="1600" dirty="0" smtClean="0">
                <a:latin typeface="Times New Roman" pitchFamily="18" charset="0"/>
                <a:cs typeface="B Lotus" pitchFamily="2" charset="-78"/>
              </a:rPr>
              <a:t>جهت </a:t>
            </a:r>
            <a:r>
              <a:rPr lang="ar-SA" sz="1600" dirty="0" smtClean="0">
                <a:latin typeface="Times New Roman" pitchFamily="18" charset="0"/>
                <a:cs typeface="B Lotus" pitchFamily="2" charset="-78"/>
              </a:rPr>
              <a:t> </a:t>
            </a:r>
            <a:r>
              <a:rPr lang="ar-SA" sz="1600" dirty="0">
                <a:latin typeface="Times New Roman" pitchFamily="18" charset="0"/>
                <a:cs typeface="B Lotus" pitchFamily="2" charset="-78"/>
              </a:rPr>
              <a:t>طراحی سیستم برای این پروژه </a:t>
            </a:r>
            <a:r>
              <a:rPr lang="ar-SA" sz="1600" dirty="0" smtClean="0">
                <a:latin typeface="Times New Roman" pitchFamily="18" charset="0"/>
                <a:cs typeface="B Lotus" pitchFamily="2" charset="-78"/>
              </a:rPr>
              <a:t>از </a:t>
            </a:r>
            <a:r>
              <a:rPr lang="ar-SA" sz="1600" dirty="0">
                <a:latin typeface="Times New Roman" pitchFamily="18" charset="0"/>
                <a:cs typeface="B Lotus" pitchFamily="2" charset="-78"/>
              </a:rPr>
              <a:t>دو سیستم کامپیوتری برای دستیابی به هدف این برنامه </a:t>
            </a:r>
            <a:r>
              <a:rPr lang="en-US" sz="1600" dirty="0">
                <a:latin typeface="Times New Roman" pitchFamily="18" charset="0"/>
                <a:cs typeface="B Lotus" pitchFamily="2" charset="-78"/>
              </a:rPr>
              <a:t>VR </a:t>
            </a:r>
            <a:r>
              <a:rPr lang="ar-SA" sz="1600" dirty="0">
                <a:latin typeface="Times New Roman" pitchFamily="18" charset="0"/>
                <a:cs typeface="B Lotus" pitchFamily="2" charset="-78"/>
              </a:rPr>
              <a:t>استفاده می‌کند. سیستم 1 برنامه </a:t>
            </a:r>
            <a:r>
              <a:rPr lang="en-US" sz="1600" dirty="0">
                <a:latin typeface="Times New Roman" pitchFamily="18" charset="0"/>
                <a:cs typeface="B Lotus" pitchFamily="2" charset="-78"/>
              </a:rPr>
              <a:t>Unity VR</a:t>
            </a:r>
            <a:r>
              <a:rPr lang="ar-SA" sz="1600" dirty="0">
                <a:latin typeface="Times New Roman" pitchFamily="18" charset="0"/>
                <a:cs typeface="B Lotus" pitchFamily="2" charset="-78"/>
              </a:rPr>
              <a:t> را روی آن اجرا می‌کند در حالی که سیستم 2 </a:t>
            </a:r>
            <a:r>
              <a:rPr lang="en-US" sz="1600" dirty="0">
                <a:latin typeface="Times New Roman" pitchFamily="18" charset="0"/>
                <a:cs typeface="B Lotus" pitchFamily="2" charset="-78"/>
              </a:rPr>
              <a:t>Node server</a:t>
            </a:r>
            <a:r>
              <a:rPr lang="ar-SA" sz="1600" dirty="0" smtClean="0">
                <a:latin typeface="Times New Roman" pitchFamily="18" charset="0"/>
                <a:cs typeface="B Lotus" pitchFamily="2" charset="-78"/>
              </a:rPr>
              <a:t> </a:t>
            </a:r>
            <a:r>
              <a:rPr lang="ar-SA" sz="1600" dirty="0">
                <a:latin typeface="Times New Roman" pitchFamily="18" charset="0"/>
                <a:cs typeface="B Lotus" pitchFamily="2" charset="-78"/>
              </a:rPr>
              <a:t>را همراه با نرم افزار </a:t>
            </a:r>
            <a:r>
              <a:rPr lang="en-US" sz="1600" dirty="0" err="1">
                <a:latin typeface="Times New Roman" pitchFamily="18" charset="0"/>
                <a:cs typeface="B Lotus" pitchFamily="2" charset="-78"/>
              </a:rPr>
              <a:t>AcqKnowledge</a:t>
            </a:r>
            <a:r>
              <a:rPr lang="ar-SA" sz="1600" dirty="0">
                <a:latin typeface="Times New Roman" pitchFamily="18" charset="0"/>
                <a:cs typeface="B Lotus" pitchFamily="2" charset="-78"/>
              </a:rPr>
              <a:t> روی آن اجرا می‌کند</a:t>
            </a:r>
            <a:r>
              <a:rPr lang="ar-SA" sz="1600" dirty="0" smtClean="0">
                <a:latin typeface="Times New Roman" pitchFamily="18" charset="0"/>
                <a:cs typeface="B Lotus" pitchFamily="2" charset="-78"/>
              </a:rPr>
              <a:t>.</a:t>
            </a:r>
            <a:endParaRPr lang="fa-IR" sz="1600" dirty="0" smtClean="0">
              <a:latin typeface="Times New Roman" pitchFamily="18" charset="0"/>
              <a:cs typeface="B Lotus" pitchFamily="2" charset="-78"/>
            </a:endParaRPr>
          </a:p>
          <a:p>
            <a:pPr marL="109728" indent="0" algn="just" rtl="1">
              <a:lnSpc>
                <a:spcPct val="150000"/>
              </a:lnSpc>
              <a:buNone/>
            </a:pPr>
            <a:r>
              <a:rPr lang="ar-SA" sz="1600" dirty="0">
                <a:latin typeface="Times New Roman" pitchFamily="18" charset="0"/>
                <a:cs typeface="B Lotus" pitchFamily="2" charset="-78"/>
              </a:rPr>
              <a:t> کل این راه‌اندازی به بسیاری از اجزای سخت‌افزاری متصل است تا به آزمایش‌کنندگان اجازه انجام مطالعات کاربری پیچیده و در عین حال بسیار جالب را بدهد</a:t>
            </a:r>
            <a:r>
              <a:rPr lang="ar-SA" sz="1600" dirty="0" smtClean="0">
                <a:latin typeface="Times New Roman" pitchFamily="18" charset="0"/>
                <a:cs typeface="B Lotus" pitchFamily="2" charset="-78"/>
              </a:rPr>
              <a:t>. چیزی که ما هنگام شروع این پروژه در ذهن داشتیم، توسعه یک مطالعه کاربر برای درک اثرات فیزیکی منطقی </a:t>
            </a:r>
            <a:r>
              <a:rPr lang="en-US" sz="1600" dirty="0" smtClean="0">
                <a:latin typeface="Times New Roman" pitchFamily="18" charset="0"/>
                <a:cs typeface="B Lotus" pitchFamily="2" charset="-78"/>
              </a:rPr>
              <a:t>VR </a:t>
            </a:r>
            <a:r>
              <a:rPr lang="ar-SA" sz="1600" dirty="0" smtClean="0">
                <a:latin typeface="Times New Roman" pitchFamily="18" charset="0"/>
                <a:cs typeface="B Lotus" pitchFamily="2" charset="-78"/>
              </a:rPr>
              <a:t>بود. </a:t>
            </a:r>
            <a:r>
              <a:rPr lang="ar-SA" sz="1600" dirty="0">
                <a:latin typeface="Times New Roman" pitchFamily="18" charset="0"/>
                <a:cs typeface="B Lotus" pitchFamily="2" charset="-78"/>
              </a:rPr>
              <a:t>ما یک محیط مجازی ایجاد کردیم تا آزمایش کنیم که چگونه پاسخ‌های فیزیولوژیکی با ارائه یک محرک متفاوت است. سپس ما شروع به آزمایش پارامترهای دیگری کردیم که شامل استفاده از سخت‌افزار بود که شامل یکپارچه‌سازی پیچیده و طراحی پیچیده بود. ما می‌خواستیم یک مطالعه تجسمی انجام دهیم تا ببینیم چگونه پاسخ‌ها با آواتار </a:t>
            </a:r>
            <a:r>
              <a:rPr lang="ar-SA" sz="1600" dirty="0" smtClean="0">
                <a:latin typeface="Times New Roman" pitchFamily="18" charset="0"/>
                <a:cs typeface="B Lotus" pitchFamily="2" charset="-78"/>
              </a:rPr>
              <a:t>و </a:t>
            </a:r>
            <a:r>
              <a:rPr lang="ar-SA" sz="1600" dirty="0">
                <a:latin typeface="Times New Roman" pitchFamily="18" charset="0"/>
                <a:cs typeface="B Lotus" pitchFamily="2" charset="-78"/>
              </a:rPr>
              <a:t>بدون آواتار تغییر می‌کنند. برای این کار باید از سیستم ضبط حرکت </a:t>
            </a:r>
            <a:r>
              <a:rPr lang="en-US" sz="1600" dirty="0" err="1">
                <a:latin typeface="Times New Roman" pitchFamily="18" charset="0"/>
                <a:cs typeface="B Lotus" pitchFamily="2" charset="-78"/>
              </a:rPr>
              <a:t>OptiTrack</a:t>
            </a:r>
            <a:r>
              <a:rPr lang="en-US" sz="1600" dirty="0">
                <a:latin typeface="Times New Roman" pitchFamily="18" charset="0"/>
                <a:cs typeface="B Lotus" pitchFamily="2" charset="-78"/>
              </a:rPr>
              <a:t> </a:t>
            </a:r>
            <a:r>
              <a:rPr lang="ar-SA" sz="1600" dirty="0">
                <a:latin typeface="Times New Roman" pitchFamily="18" charset="0"/>
                <a:cs typeface="B Lotus" pitchFamily="2" charset="-78"/>
              </a:rPr>
              <a:t>استفاده می‌کردیم. سپس می‌خواهیم ببینیم که چگونه روش‌های حسی متعدد بر عامل حضور شرکت‌کننده تأثیر می‌گذارد. ما با استفاده از </a:t>
            </a:r>
            <a:r>
              <a:rPr lang="en-US" sz="1600" dirty="0" err="1">
                <a:latin typeface="Times New Roman" pitchFamily="18" charset="0"/>
                <a:cs typeface="B Lotus" pitchFamily="2" charset="-78"/>
              </a:rPr>
              <a:t>Subpac</a:t>
            </a:r>
            <a:r>
              <a:rPr lang="en-US" sz="1600" dirty="0">
                <a:latin typeface="Times New Roman" pitchFamily="18" charset="0"/>
                <a:cs typeface="B Lotus" pitchFamily="2" charset="-78"/>
              </a:rPr>
              <a:t> M2X</a:t>
            </a:r>
            <a:r>
              <a:rPr lang="ar-SA" sz="1600" dirty="0">
                <a:latin typeface="Times New Roman" pitchFamily="18" charset="0"/>
                <a:cs typeface="B Lotus" pitchFamily="2" charset="-78"/>
              </a:rPr>
              <a:t> آزمایش کردیم. همانطور که لایه روی لایه اضافه می‌کردیم، سوالات جالبی ایجاد کردیم و هر چه پیچیده‌تر می‌شد. این به ما انگیزه داد تا این طراحی سیستمی را توسعه دهیم که به آزمایشگرهایی مانند ما اجازه می‌دهد تا شواهدی را که می‌تواند برای جامعه پژوهشی معنادار باشد، سؤال، کاوش و ثبت کنند</a:t>
            </a:r>
            <a:r>
              <a:rPr lang="ar-SA" sz="1600" dirty="0" smtClean="0">
                <a:latin typeface="Times New Roman" pitchFamily="18" charset="0"/>
                <a:cs typeface="B Lotus" pitchFamily="2" charset="-78"/>
              </a:rPr>
              <a:t>.</a:t>
            </a:r>
            <a:r>
              <a:rPr lang="fa-IR" sz="1600" dirty="0" smtClean="0">
                <a:latin typeface="Times New Roman" pitchFamily="18" charset="0"/>
                <a:cs typeface="B Lotus" pitchFamily="2" charset="-78"/>
              </a:rPr>
              <a:t> </a:t>
            </a:r>
          </a:p>
          <a:p>
            <a:pPr marL="109728" indent="0" algn="just" rtl="1">
              <a:lnSpc>
                <a:spcPct val="150000"/>
              </a:lnSpc>
              <a:buNone/>
            </a:pPr>
            <a:endParaRPr lang="fa-IR" sz="1600" dirty="0" smtClean="0">
              <a:latin typeface="Times New Roman" pitchFamily="18" charset="0"/>
              <a:cs typeface="B Lotus" pitchFamily="2" charset="-78"/>
            </a:endParaRPr>
          </a:p>
        </p:txBody>
      </p:sp>
      <p:sp>
        <p:nvSpPr>
          <p:cNvPr id="5" name="Title 4"/>
          <p:cNvSpPr>
            <a:spLocks noGrp="1"/>
          </p:cNvSpPr>
          <p:nvPr>
            <p:ph type="title"/>
          </p:nvPr>
        </p:nvSpPr>
        <p:spPr>
          <a:xfrm>
            <a:off x="6516216" y="1268760"/>
            <a:ext cx="2170584" cy="504056"/>
          </a:xfrm>
        </p:spPr>
        <p:txBody>
          <a:bodyPr>
            <a:normAutofit/>
          </a:bodyPr>
          <a:lstStyle/>
          <a:p>
            <a:pPr algn="just" rtl="1"/>
            <a:r>
              <a:rPr lang="ar-SA" sz="1800" dirty="0">
                <a:effectLst/>
              </a:rPr>
              <a:t>4.3 متدولوژی</a:t>
            </a:r>
            <a:endParaRPr lang="en-US" sz="1800" dirty="0">
              <a:effectLst/>
            </a:endParaRP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56</a:t>
            </a:fld>
            <a:endParaRPr lang="en-US" sz="2000" dirty="0"/>
          </a:p>
        </p:txBody>
      </p:sp>
      <p:sp>
        <p:nvSpPr>
          <p:cNvPr id="6" name="Title 4"/>
          <p:cNvSpPr txBox="1">
            <a:spLocks/>
          </p:cNvSpPr>
          <p:nvPr/>
        </p:nvSpPr>
        <p:spPr>
          <a:xfrm>
            <a:off x="6300192" y="1628800"/>
            <a:ext cx="2170584" cy="504056"/>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just" rtl="1"/>
            <a:r>
              <a:rPr lang="ar-SA" sz="1600" dirty="0">
                <a:effectLst/>
              </a:rPr>
              <a:t>1.4.3 زیرساخت سیستم</a:t>
            </a:r>
            <a:endParaRPr lang="en-US" sz="1600" dirty="0">
              <a:effectLst/>
            </a:endParaRPr>
          </a:p>
        </p:txBody>
      </p:sp>
    </p:spTree>
    <p:extLst>
      <p:ext uri="{BB962C8B-B14F-4D97-AF65-F5344CB8AC3E}">
        <p14:creationId xmlns:p14="http://schemas.microsoft.com/office/powerpoint/2010/main" val="87914624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a:bodyPr>
          <a:lstStyle/>
          <a:p>
            <a:pPr marL="109728" indent="0" algn="just" rtl="1">
              <a:lnSpc>
                <a:spcPct val="150000"/>
              </a:lnSpc>
              <a:buNone/>
            </a:pPr>
            <a:endParaRPr lang="fa-IR" sz="1600" dirty="0" smtClean="0">
              <a:latin typeface="Times New Roman" pitchFamily="18" charset="0"/>
              <a:cs typeface="B Lotus" pitchFamily="2" charset="-78"/>
            </a:endParaRPr>
          </a:p>
        </p:txBody>
      </p:sp>
      <p:sp>
        <p:nvSpPr>
          <p:cNvPr id="5" name="Title 4"/>
          <p:cNvSpPr>
            <a:spLocks noGrp="1"/>
          </p:cNvSpPr>
          <p:nvPr>
            <p:ph type="title"/>
          </p:nvPr>
        </p:nvSpPr>
        <p:spPr>
          <a:xfrm>
            <a:off x="4283968" y="1268760"/>
            <a:ext cx="4402832" cy="504056"/>
          </a:xfrm>
        </p:spPr>
        <p:txBody>
          <a:bodyPr>
            <a:normAutofit/>
          </a:bodyPr>
          <a:lstStyle/>
          <a:p>
            <a:pPr algn="just" rtl="1"/>
            <a:r>
              <a:rPr lang="ar-SA" sz="1800" dirty="0">
                <a:effectLst/>
              </a:rPr>
              <a:t>1.4.3 زیرساخت سیستم</a:t>
            </a:r>
            <a:endParaRPr lang="en-US" sz="1800" dirty="0">
              <a:effectLst/>
            </a:endParaRP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57</a:t>
            </a:fld>
            <a:endParaRPr lang="en-US" sz="2000" dirty="0"/>
          </a:p>
        </p:txBody>
      </p:sp>
      <p:pic>
        <p:nvPicPr>
          <p:cNvPr id="6" name="Picture 5"/>
          <p:cNvPicPr/>
          <p:nvPr/>
        </p:nvPicPr>
        <p:blipFill>
          <a:blip r:embed="rId3"/>
          <a:stretch>
            <a:fillRect/>
          </a:stretch>
        </p:blipFill>
        <p:spPr>
          <a:xfrm>
            <a:off x="755576" y="1988840"/>
            <a:ext cx="7920879" cy="3912850"/>
          </a:xfrm>
          <a:prstGeom prst="rect">
            <a:avLst/>
          </a:prstGeom>
        </p:spPr>
      </p:pic>
    </p:spTree>
    <p:extLst>
      <p:ext uri="{BB962C8B-B14F-4D97-AF65-F5344CB8AC3E}">
        <p14:creationId xmlns:p14="http://schemas.microsoft.com/office/powerpoint/2010/main" val="285060187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a:bodyPr>
          <a:lstStyle/>
          <a:p>
            <a:pPr lvl="0" algn="just" rtl="1">
              <a:buFont typeface="Wingdings" pitchFamily="2" charset="2"/>
              <a:buChar char="q"/>
            </a:pPr>
            <a:r>
              <a:rPr lang="ar-SA" sz="1600" dirty="0">
                <a:latin typeface="Times New Roman" pitchFamily="18" charset="0"/>
                <a:cs typeface="B Lotus" pitchFamily="2" charset="-78"/>
              </a:rPr>
              <a:t>عملکرد نرم افزار توضیح داده شده است، هنگامی که برنامه </a:t>
            </a:r>
            <a:r>
              <a:rPr lang="en-US" sz="1600" dirty="0">
                <a:latin typeface="Times New Roman" pitchFamily="18" charset="0"/>
                <a:cs typeface="B Lotus" pitchFamily="2" charset="-78"/>
              </a:rPr>
              <a:t>VR </a:t>
            </a:r>
            <a:r>
              <a:rPr lang="fa-IR" sz="1600" dirty="0" smtClean="0">
                <a:latin typeface="Times New Roman" pitchFamily="18" charset="0"/>
                <a:cs typeface="B Lotus" pitchFamily="2" charset="-78"/>
              </a:rPr>
              <a:t> </a:t>
            </a:r>
            <a:r>
              <a:rPr lang="ar-SA" sz="1600" dirty="0" smtClean="0">
                <a:latin typeface="Times New Roman" pitchFamily="18" charset="0"/>
                <a:cs typeface="B Lotus" pitchFamily="2" charset="-78"/>
              </a:rPr>
              <a:t>شروع </a:t>
            </a:r>
            <a:r>
              <a:rPr lang="ar-SA" sz="1600" dirty="0">
                <a:latin typeface="Times New Roman" pitchFamily="18" charset="0"/>
                <a:cs typeface="B Lotus" pitchFamily="2" charset="-78"/>
              </a:rPr>
              <a:t>به اجرا در سیستم 1 کرد، </a:t>
            </a:r>
            <a:r>
              <a:rPr lang="en-US" sz="1600" dirty="0">
                <a:latin typeface="Times New Roman" pitchFamily="18" charset="0"/>
                <a:cs typeface="B Lotus" pitchFamily="2" charset="-78"/>
              </a:rPr>
              <a:t>Node server </a:t>
            </a:r>
            <a:r>
              <a:rPr lang="fa-IR" sz="1600" dirty="0" smtClean="0">
                <a:latin typeface="Times New Roman" pitchFamily="18" charset="0"/>
                <a:cs typeface="B Lotus" pitchFamily="2" charset="-78"/>
              </a:rPr>
              <a:t> </a:t>
            </a:r>
            <a:r>
              <a:rPr lang="ar-SA" sz="1600" dirty="0" smtClean="0">
                <a:latin typeface="Times New Roman" pitchFamily="18" charset="0"/>
                <a:cs typeface="B Lotus" pitchFamily="2" charset="-78"/>
              </a:rPr>
              <a:t>را </a:t>
            </a:r>
            <a:r>
              <a:rPr lang="ar-SA" sz="1600" dirty="0">
                <a:latin typeface="Times New Roman" pitchFamily="18" charset="0"/>
                <a:cs typeface="B Lotus" pitchFamily="2" charset="-78"/>
              </a:rPr>
              <a:t>در سیستم 2 به طور همزمان راه‌اندازی می‌کنیم</a:t>
            </a:r>
            <a:r>
              <a:rPr lang="ar-SA" sz="1600" dirty="0" smtClean="0">
                <a:latin typeface="Times New Roman" pitchFamily="18" charset="0"/>
                <a:cs typeface="B Lotus" pitchFamily="2" charset="-78"/>
              </a:rPr>
              <a:t>.</a:t>
            </a:r>
            <a:endParaRPr lang="fa-IR" sz="1600" dirty="0" smtClean="0">
              <a:latin typeface="Times New Roman" pitchFamily="18" charset="0"/>
              <a:cs typeface="B Lotus" pitchFamily="2" charset="-78"/>
            </a:endParaRPr>
          </a:p>
          <a:p>
            <a:pPr algn="just" rtl="1">
              <a:buFont typeface="Wingdings" pitchFamily="2" charset="2"/>
              <a:buChar char="q"/>
            </a:pPr>
            <a:r>
              <a:rPr lang="ar-SA" sz="1600" dirty="0">
                <a:latin typeface="Times New Roman" pitchFamily="18" charset="0"/>
                <a:cs typeface="B Lotus" pitchFamily="2" charset="-78"/>
              </a:rPr>
              <a:t>هر بار که یک محرک به شرکت‌کننده ارائه می‌شود، برنامه </a:t>
            </a:r>
            <a:r>
              <a:rPr lang="en-US" sz="1600" dirty="0">
                <a:latin typeface="Times New Roman" pitchFamily="18" charset="0"/>
                <a:cs typeface="B Lotus" pitchFamily="2" charset="-78"/>
              </a:rPr>
              <a:t>VR </a:t>
            </a:r>
            <a:r>
              <a:rPr lang="ar-SA" sz="1600" dirty="0">
                <a:latin typeface="Times New Roman" pitchFamily="18" charset="0"/>
                <a:cs typeface="B Lotus" pitchFamily="2" charset="-78"/>
              </a:rPr>
              <a:t>درخواست‌های وب را قبل و بعد از ارائه محرک به </a:t>
            </a:r>
            <a:r>
              <a:rPr lang="en-US" sz="1600" dirty="0">
                <a:latin typeface="Times New Roman" pitchFamily="18" charset="0"/>
                <a:cs typeface="B Lotus" pitchFamily="2" charset="-78"/>
              </a:rPr>
              <a:t>Node server </a:t>
            </a:r>
            <a:r>
              <a:rPr lang="fa-IR" sz="1600" dirty="0" smtClean="0">
                <a:latin typeface="Times New Roman" pitchFamily="18" charset="0"/>
                <a:cs typeface="B Lotus" pitchFamily="2" charset="-78"/>
              </a:rPr>
              <a:t> </a:t>
            </a:r>
            <a:r>
              <a:rPr lang="ar-SA" sz="1600" dirty="0" smtClean="0">
                <a:latin typeface="Times New Roman" pitchFamily="18" charset="0"/>
                <a:cs typeface="B Lotus" pitchFamily="2" charset="-78"/>
              </a:rPr>
              <a:t>که </a:t>
            </a:r>
            <a:r>
              <a:rPr lang="ar-SA" sz="1600" dirty="0">
                <a:latin typeface="Times New Roman" pitchFamily="18" charset="0"/>
                <a:cs typeface="B Lotus" pitchFamily="2" charset="-78"/>
              </a:rPr>
              <a:t>در سیستم 2 اجرا می‌شود ارسال می‌کند.</a:t>
            </a:r>
            <a:endParaRPr lang="en-US" sz="1600" dirty="0">
              <a:latin typeface="Times New Roman" pitchFamily="18" charset="0"/>
              <a:cs typeface="B Lotus" pitchFamily="2" charset="-78"/>
            </a:endParaRPr>
          </a:p>
          <a:p>
            <a:pPr algn="just" rtl="1">
              <a:buFont typeface="Wingdings" pitchFamily="2" charset="2"/>
              <a:buChar char="q"/>
            </a:pPr>
            <a:r>
              <a:rPr lang="ar-SA" sz="1600" dirty="0">
                <a:latin typeface="Times New Roman" pitchFamily="18" charset="0"/>
                <a:cs typeface="B Lotus" pitchFamily="2" charset="-78"/>
              </a:rPr>
              <a:t>این درخواست‌های وب شبیه‌سازی رویدادهای فشار کلید دکمه «</a:t>
            </a:r>
            <a:r>
              <a:rPr lang="en-US" sz="1600" dirty="0">
                <a:latin typeface="Times New Roman" pitchFamily="18" charset="0"/>
                <a:cs typeface="B Lotus" pitchFamily="2" charset="-78"/>
              </a:rPr>
              <a:t>Escape</a:t>
            </a:r>
            <a:r>
              <a:rPr lang="ar-SA" sz="1600" dirty="0">
                <a:latin typeface="Times New Roman" pitchFamily="18" charset="0"/>
                <a:cs typeface="B Lotus" pitchFamily="2" charset="-78"/>
              </a:rPr>
              <a:t>» هستند که نرم‌افزار </a:t>
            </a:r>
            <a:r>
              <a:rPr lang="en-US" sz="1600" dirty="0" err="1">
                <a:latin typeface="Times New Roman" pitchFamily="18" charset="0"/>
                <a:cs typeface="B Lotus" pitchFamily="2" charset="-78"/>
              </a:rPr>
              <a:t>AcqKnowledge</a:t>
            </a:r>
            <a:r>
              <a:rPr lang="en-US" sz="1600" dirty="0">
                <a:latin typeface="Times New Roman" pitchFamily="18" charset="0"/>
                <a:cs typeface="B Lotus" pitchFamily="2" charset="-78"/>
              </a:rPr>
              <a:t> </a:t>
            </a:r>
            <a:r>
              <a:rPr lang="fa-IR" sz="1600" dirty="0" smtClean="0">
                <a:latin typeface="Times New Roman" pitchFamily="18" charset="0"/>
                <a:cs typeface="B Lotus" pitchFamily="2" charset="-78"/>
              </a:rPr>
              <a:t> </a:t>
            </a:r>
            <a:r>
              <a:rPr lang="ar-SA" sz="1600" dirty="0" smtClean="0">
                <a:latin typeface="Times New Roman" pitchFamily="18" charset="0"/>
                <a:cs typeface="B Lotus" pitchFamily="2" charset="-78"/>
              </a:rPr>
              <a:t>به </a:t>
            </a:r>
            <a:r>
              <a:rPr lang="ar-SA" sz="1600" dirty="0">
                <a:latin typeface="Times New Roman" pitchFamily="18" charset="0"/>
                <a:cs typeface="B Lotus" pitchFamily="2" charset="-78"/>
              </a:rPr>
              <a:t>آن گوش می‌دهد و نشانگرها را روی فایل جمع‌آوری داده‌ها قرار می‌دهد.</a:t>
            </a:r>
            <a:endParaRPr lang="en-US" sz="1600" dirty="0">
              <a:latin typeface="Times New Roman" pitchFamily="18" charset="0"/>
              <a:cs typeface="B Lotus" pitchFamily="2" charset="-78"/>
            </a:endParaRPr>
          </a:p>
          <a:p>
            <a:pPr algn="just" rtl="1">
              <a:buFont typeface="Wingdings" pitchFamily="2" charset="2"/>
              <a:buChar char="q"/>
            </a:pPr>
            <a:r>
              <a:rPr lang="ar-SA" sz="1600" dirty="0">
                <a:latin typeface="Times New Roman" pitchFamily="18" charset="0"/>
                <a:cs typeface="B Lotus" pitchFamily="2" charset="-78"/>
              </a:rPr>
              <a:t>پس از انجام آزمایش، نرم افزار به ثبت داده ها پایان می‌دهد، که بعداً قابل تجزیه و تحلیل هستند.</a:t>
            </a:r>
            <a:endParaRPr lang="en-US" sz="1600" dirty="0">
              <a:latin typeface="Times New Roman" pitchFamily="18" charset="0"/>
              <a:cs typeface="B Lotus" pitchFamily="2" charset="-78"/>
            </a:endParaRPr>
          </a:p>
          <a:p>
            <a:pPr marL="109728" lvl="0" indent="0" algn="just" rtl="1">
              <a:buNone/>
            </a:pPr>
            <a:endParaRPr lang="en-US" sz="1600" dirty="0">
              <a:latin typeface="Times New Roman" pitchFamily="18" charset="0"/>
              <a:cs typeface="B Lotus" pitchFamily="2" charset="-78"/>
            </a:endParaRPr>
          </a:p>
        </p:txBody>
      </p:sp>
      <p:sp>
        <p:nvSpPr>
          <p:cNvPr id="5" name="Title 4"/>
          <p:cNvSpPr>
            <a:spLocks noGrp="1"/>
          </p:cNvSpPr>
          <p:nvPr>
            <p:ph type="title"/>
          </p:nvPr>
        </p:nvSpPr>
        <p:spPr>
          <a:xfrm>
            <a:off x="4283968" y="1268760"/>
            <a:ext cx="4402832" cy="504056"/>
          </a:xfrm>
        </p:spPr>
        <p:txBody>
          <a:bodyPr>
            <a:normAutofit/>
          </a:bodyPr>
          <a:lstStyle/>
          <a:p>
            <a:pPr algn="just" rtl="1"/>
            <a:r>
              <a:rPr lang="ar-SA" sz="1800" dirty="0">
                <a:effectLst/>
              </a:rPr>
              <a:t>1.4.3 زیرساخت سیستم</a:t>
            </a:r>
            <a:endParaRPr lang="en-US" sz="1800" dirty="0">
              <a:effectLst/>
            </a:endParaRP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58</a:t>
            </a:fld>
            <a:endParaRPr lang="en-US" sz="2000" dirty="0"/>
          </a:p>
        </p:txBody>
      </p:sp>
    </p:spTree>
    <p:extLst>
      <p:ext uri="{BB962C8B-B14F-4D97-AF65-F5344CB8AC3E}">
        <p14:creationId xmlns:p14="http://schemas.microsoft.com/office/powerpoint/2010/main" val="370693080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a:bodyPr>
          <a:lstStyle/>
          <a:p>
            <a:pPr marL="109728" lvl="0" indent="0" algn="just" rtl="1">
              <a:buNone/>
            </a:pPr>
            <a:r>
              <a:rPr lang="ar-SA" sz="1400" dirty="0">
                <a:latin typeface="Times New Roman" pitchFamily="18" charset="0"/>
                <a:cs typeface="B Lotus" pitchFamily="2" charset="-78"/>
              </a:rPr>
              <a:t>برنامه </a:t>
            </a:r>
            <a:r>
              <a:rPr lang="en-US" sz="1400" dirty="0">
                <a:latin typeface="Times New Roman" pitchFamily="18" charset="0"/>
                <a:cs typeface="B Lotus" pitchFamily="2" charset="-78"/>
              </a:rPr>
              <a:t>VR</a:t>
            </a:r>
            <a:r>
              <a:rPr lang="ar-SA" sz="1400" dirty="0">
                <a:latin typeface="Times New Roman" pitchFamily="18" charset="0"/>
                <a:cs typeface="B Lotus" pitchFamily="2" charset="-78"/>
              </a:rPr>
              <a:t> دارای چندین صحنه است که با استفاده از موتور </a:t>
            </a:r>
            <a:r>
              <a:rPr lang="en-US" sz="1400" dirty="0">
                <a:latin typeface="Times New Roman" pitchFamily="18" charset="0"/>
                <a:cs typeface="B Lotus" pitchFamily="2" charset="-78"/>
              </a:rPr>
              <a:t>Unity</a:t>
            </a:r>
            <a:r>
              <a:rPr lang="ar-SA" sz="1400" dirty="0">
                <a:latin typeface="Times New Roman" pitchFamily="18" charset="0"/>
                <a:cs typeface="B Lotus" pitchFamily="2" charset="-78"/>
              </a:rPr>
              <a:t> ساخته شده</a:t>
            </a:r>
            <a:r>
              <a:rPr lang="fa-IR" sz="1400" dirty="0">
                <a:latin typeface="Times New Roman" pitchFamily="18" charset="0"/>
                <a:cs typeface="B Lotus" pitchFamily="2" charset="-78"/>
              </a:rPr>
              <a:t>‌</a:t>
            </a:r>
            <a:r>
              <a:rPr lang="ar-SA" sz="1400" dirty="0">
                <a:latin typeface="Times New Roman" pitchFamily="18" charset="0"/>
                <a:cs typeface="B Lotus" pitchFamily="2" charset="-78"/>
              </a:rPr>
              <a:t>اند و طبق اسکریپت </a:t>
            </a:r>
            <a:r>
              <a:rPr lang="en-US" sz="1400" dirty="0">
                <a:latin typeface="Times New Roman" pitchFamily="18" charset="0"/>
                <a:cs typeface="B Lotus" pitchFamily="2" charset="-78"/>
              </a:rPr>
              <a:t>Scene Loader</a:t>
            </a:r>
            <a:r>
              <a:rPr lang="ar-SA" sz="1400" dirty="0">
                <a:latin typeface="Times New Roman" pitchFamily="18" charset="0"/>
                <a:cs typeface="B Lotus" pitchFamily="2" charset="-78"/>
              </a:rPr>
              <a:t> بارگذاری می‌شوند. این کار برای کاهش خطای آزمایشگر در برگه بازرس </a:t>
            </a:r>
            <a:r>
              <a:rPr lang="en-US" sz="1400" dirty="0">
                <a:latin typeface="Times New Roman" pitchFamily="18" charset="0"/>
                <a:cs typeface="B Lotus" pitchFamily="2" charset="-78"/>
              </a:rPr>
              <a:t>Unity</a:t>
            </a:r>
            <a:r>
              <a:rPr lang="ar-SA" sz="1400" dirty="0">
                <a:latin typeface="Times New Roman" pitchFamily="18" charset="0"/>
                <a:cs typeface="B Lotus" pitchFamily="2" charset="-78"/>
              </a:rPr>
              <a:t> انجام می‌شود. قبلاً، ما روی مطالعات </a:t>
            </a:r>
            <a:r>
              <a:rPr lang="en-US" sz="1400" dirty="0">
                <a:latin typeface="Times New Roman" pitchFamily="18" charset="0"/>
                <a:cs typeface="B Lotus" pitchFamily="2" charset="-78"/>
              </a:rPr>
              <a:t>VR</a:t>
            </a:r>
            <a:r>
              <a:rPr lang="ar-SA" sz="1400" dirty="0">
                <a:latin typeface="Times New Roman" pitchFamily="18" charset="0"/>
                <a:cs typeface="B Lotus" pitchFamily="2" charset="-78"/>
              </a:rPr>
              <a:t> کار کرده‌ایم و با خطاهای آزمایش‌کننده‌های زیادی مواجه شده‌ایم، زیرا همه آنها اطلاعاتی در مورد موتور </a:t>
            </a:r>
            <a:r>
              <a:rPr lang="en-US" sz="1400" dirty="0">
                <a:latin typeface="Times New Roman" pitchFamily="18" charset="0"/>
                <a:cs typeface="B Lotus" pitchFamily="2" charset="-78"/>
              </a:rPr>
              <a:t>Unity</a:t>
            </a:r>
            <a:r>
              <a:rPr lang="ar-SA" sz="1400" dirty="0">
                <a:latin typeface="Times New Roman" pitchFamily="18" charset="0"/>
                <a:cs typeface="B Lotus" pitchFamily="2" charset="-78"/>
              </a:rPr>
              <a:t> ندارند. این نرم‌افزار به آزمایشگر اجازه می‌دهد تا به جای سطح ویرایشگر </a:t>
            </a:r>
            <a:r>
              <a:rPr lang="en-US" sz="1400" dirty="0">
                <a:latin typeface="Times New Roman" pitchFamily="18" charset="0"/>
                <a:cs typeface="B Lotus" pitchFamily="2" charset="-78"/>
              </a:rPr>
              <a:t>Unity</a:t>
            </a:r>
            <a:r>
              <a:rPr lang="ar-SA" sz="1400" dirty="0">
                <a:latin typeface="Times New Roman" pitchFamily="18" charset="0"/>
                <a:cs typeface="B Lotus" pitchFamily="2" charset="-78"/>
              </a:rPr>
              <a:t> (که نیاز به مقداری دانش دارد) با برنامه در سطح بالا ارتباط برقرار کند</a:t>
            </a:r>
            <a:r>
              <a:rPr lang="ar-SA" sz="1400" dirty="0" smtClean="0">
                <a:latin typeface="Times New Roman" pitchFamily="18" charset="0"/>
                <a:cs typeface="B Lotus" pitchFamily="2" charset="-78"/>
              </a:rPr>
              <a:t>.</a:t>
            </a:r>
            <a:endParaRPr lang="fa-IR" sz="1400" dirty="0" smtClean="0">
              <a:latin typeface="Times New Roman" pitchFamily="18" charset="0"/>
              <a:cs typeface="B Lotus" pitchFamily="2" charset="-78"/>
            </a:endParaRPr>
          </a:p>
          <a:p>
            <a:pPr marL="109728" lvl="0" indent="0" algn="just" rtl="1">
              <a:buNone/>
            </a:pPr>
            <a:r>
              <a:rPr lang="ar-SA" sz="1400" dirty="0">
                <a:latin typeface="Times New Roman" pitchFamily="18" charset="0"/>
                <a:cs typeface="B Lotus" pitchFamily="2" charset="-78"/>
              </a:rPr>
              <a:t>برنامه با یک صحنه منوی اصلی غیر </a:t>
            </a:r>
            <a:r>
              <a:rPr lang="en-US" sz="1400" dirty="0">
                <a:latin typeface="Times New Roman" pitchFamily="18" charset="0"/>
                <a:cs typeface="B Lotus" pitchFamily="2" charset="-78"/>
              </a:rPr>
              <a:t>VR </a:t>
            </a:r>
            <a:r>
              <a:rPr lang="ar-SA" sz="1400" dirty="0">
                <a:latin typeface="Times New Roman" pitchFamily="18" charset="0"/>
                <a:cs typeface="B Lotus" pitchFamily="2" charset="-78"/>
              </a:rPr>
              <a:t>بارگیری می‌شود که در آن آزمایش‌کننده می‌تواند برای رفتن به صحنه آموزش واقعیت مجازی یا صحنه شناسه موضوع غیر </a:t>
            </a:r>
            <a:r>
              <a:rPr lang="en-US" sz="1400" dirty="0">
                <a:latin typeface="Times New Roman" pitchFamily="18" charset="0"/>
                <a:cs typeface="B Lotus" pitchFamily="2" charset="-78"/>
              </a:rPr>
              <a:t>VR </a:t>
            </a:r>
            <a:r>
              <a:rPr lang="ar-SA" sz="1400" dirty="0">
                <a:latin typeface="Times New Roman" pitchFamily="18" charset="0"/>
                <a:cs typeface="B Lotus" pitchFamily="2" charset="-78"/>
              </a:rPr>
              <a:t>انتخاب کند. صحنه شناسه موضوع در نظر گرفته می‌شود تا آزمایش‌کننده بتواند شناسه موضوع/شرکت کننده را در سطح برنامه وارد کند.</a:t>
            </a:r>
            <a:endParaRPr lang="en-US" sz="1400" dirty="0">
              <a:latin typeface="Times New Roman" pitchFamily="18" charset="0"/>
              <a:cs typeface="B Lotus" pitchFamily="2" charset="-78"/>
            </a:endParaRPr>
          </a:p>
        </p:txBody>
      </p:sp>
      <p:sp>
        <p:nvSpPr>
          <p:cNvPr id="5" name="Title 4"/>
          <p:cNvSpPr>
            <a:spLocks noGrp="1"/>
          </p:cNvSpPr>
          <p:nvPr>
            <p:ph type="title"/>
          </p:nvPr>
        </p:nvSpPr>
        <p:spPr>
          <a:xfrm>
            <a:off x="4283968" y="1268760"/>
            <a:ext cx="4402832" cy="504056"/>
          </a:xfrm>
        </p:spPr>
        <p:txBody>
          <a:bodyPr>
            <a:normAutofit/>
          </a:bodyPr>
          <a:lstStyle/>
          <a:p>
            <a:pPr algn="just" rtl="1"/>
            <a:r>
              <a:rPr lang="ar-SA" sz="1800" dirty="0">
                <a:effectLst/>
              </a:rPr>
              <a:t>2.4.3 جریان برنامه</a:t>
            </a:r>
            <a:endParaRPr lang="en-US" sz="1800" dirty="0">
              <a:effectLst/>
            </a:endParaRP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59</a:t>
            </a:fld>
            <a:endParaRPr lang="en-US" sz="2000" dirty="0"/>
          </a:p>
        </p:txBody>
      </p:sp>
      <p:pic>
        <p:nvPicPr>
          <p:cNvPr id="6" name="Picture 5"/>
          <p:cNvPicPr/>
          <p:nvPr/>
        </p:nvPicPr>
        <p:blipFill>
          <a:blip r:embed="rId3"/>
          <a:stretch>
            <a:fillRect/>
          </a:stretch>
        </p:blipFill>
        <p:spPr>
          <a:xfrm>
            <a:off x="1835696" y="3429000"/>
            <a:ext cx="3024336" cy="2808312"/>
          </a:xfrm>
          <a:prstGeom prst="rect">
            <a:avLst/>
          </a:prstGeom>
        </p:spPr>
      </p:pic>
    </p:spTree>
    <p:extLst>
      <p:ext uri="{BB962C8B-B14F-4D97-AF65-F5344CB8AC3E}">
        <p14:creationId xmlns:p14="http://schemas.microsoft.com/office/powerpoint/2010/main" val="19871368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8344" y="1340768"/>
            <a:ext cx="1018456" cy="504056"/>
          </a:xfrm>
        </p:spPr>
        <p:txBody>
          <a:bodyPr>
            <a:normAutofit/>
          </a:bodyPr>
          <a:lstStyle/>
          <a:p>
            <a:pPr marL="0" indent="0" algn="ctr"/>
            <a:r>
              <a:rPr lang="fa-IR" sz="1800" dirty="0" smtClean="0">
                <a:cs typeface="B Titr" pitchFamily="2" charset="-78"/>
              </a:rPr>
              <a:t>فهرست</a:t>
            </a:r>
            <a:endParaRPr lang="en-US" sz="1800" dirty="0">
              <a:cs typeface="B Titr" pitchFamily="2" charset="-78"/>
            </a:endParaRPr>
          </a:p>
        </p:txBody>
      </p:sp>
      <p:sp>
        <p:nvSpPr>
          <p:cNvPr id="4" name="Slide Number Placeholder 3"/>
          <p:cNvSpPr>
            <a:spLocks noGrp="1"/>
          </p:cNvSpPr>
          <p:nvPr>
            <p:ph type="sldNum" sz="quarter" idx="12"/>
          </p:nvPr>
        </p:nvSpPr>
        <p:spPr>
          <a:xfrm>
            <a:off x="8238688" y="6165304"/>
            <a:ext cx="365760" cy="365125"/>
          </a:xfrm>
        </p:spPr>
        <p:txBody>
          <a:bodyPr/>
          <a:lstStyle/>
          <a:p>
            <a:fld id="{CD06A7E7-55D2-4AAF-9D6C-048C8DE1A245}" type="slidenum">
              <a:rPr lang="en-US" sz="2000" smtClean="0"/>
              <a:t>6</a:t>
            </a:fld>
            <a:endParaRPr lang="en-US" sz="2000" dirty="0"/>
          </a:p>
        </p:txBody>
      </p:sp>
      <p:sp>
        <p:nvSpPr>
          <p:cNvPr id="6" name="Content Placeholder 5"/>
          <p:cNvSpPr>
            <a:spLocks noGrp="1"/>
          </p:cNvSpPr>
          <p:nvPr>
            <p:ph idx="1"/>
          </p:nvPr>
        </p:nvSpPr>
        <p:spPr>
          <a:xfrm>
            <a:off x="1763688" y="1916832"/>
            <a:ext cx="6707088" cy="4032448"/>
          </a:xfrm>
        </p:spPr>
        <p:txBody>
          <a:bodyPr>
            <a:normAutofit fontScale="62500" lnSpcReduction="20000"/>
          </a:bodyPr>
          <a:lstStyle/>
          <a:p>
            <a:pPr marL="109728" indent="0" algn="just" rtl="1">
              <a:buNone/>
            </a:pPr>
            <a:r>
              <a:rPr lang="ar-SA" sz="2800" dirty="0"/>
              <a:t>4 </a:t>
            </a:r>
            <a:r>
              <a:rPr lang="fa-IR" sz="2800" dirty="0" smtClean="0"/>
              <a:t>      </a:t>
            </a:r>
            <a:r>
              <a:rPr lang="ar-SA" sz="2800" dirty="0" smtClean="0"/>
              <a:t>ارزیابی</a:t>
            </a:r>
            <a:r>
              <a:rPr lang="fa-IR" sz="2800" dirty="0" smtClean="0"/>
              <a:t>                                                                         </a:t>
            </a:r>
            <a:r>
              <a:rPr lang="fa-IR" dirty="0" smtClean="0">
                <a:latin typeface="Times New Roman" pitchFamily="18" charset="0"/>
                <a:cs typeface="Times New Roman" pitchFamily="18" charset="0"/>
              </a:rPr>
              <a:t>54</a:t>
            </a:r>
            <a:endParaRPr lang="fa-IR" dirty="0">
              <a:latin typeface="Times New Roman" pitchFamily="18" charset="0"/>
              <a:cs typeface="Times New Roman" pitchFamily="18" charset="0"/>
            </a:endParaRPr>
          </a:p>
          <a:p>
            <a:pPr marL="109728" indent="0" algn="just" rtl="1">
              <a:buNone/>
            </a:pPr>
            <a:r>
              <a:rPr lang="ar-SA" sz="2800" dirty="0"/>
              <a:t>1.4 </a:t>
            </a:r>
            <a:r>
              <a:rPr lang="fa-IR" sz="2800" dirty="0" smtClean="0"/>
              <a:t>   </a:t>
            </a:r>
            <a:r>
              <a:rPr lang="ar-SA" sz="2800" dirty="0" smtClean="0"/>
              <a:t>طراحی اپلیکیشن</a:t>
            </a:r>
            <a:r>
              <a:rPr lang="fa-IR" sz="2800" dirty="0" smtClean="0"/>
              <a:t>                                                               </a:t>
            </a:r>
            <a:r>
              <a:rPr lang="fa-IR" dirty="0" smtClean="0"/>
              <a:t>54</a:t>
            </a:r>
            <a:endParaRPr lang="fa-IR" dirty="0"/>
          </a:p>
          <a:p>
            <a:pPr marL="109728" indent="0" algn="just" rtl="1">
              <a:buNone/>
            </a:pPr>
            <a:r>
              <a:rPr lang="ar-SA" sz="2800" dirty="0"/>
              <a:t>1.1.4 منطقه بازی</a:t>
            </a:r>
            <a:r>
              <a:rPr lang="fa-IR" sz="2800" dirty="0" smtClean="0"/>
              <a:t>                                                                     </a:t>
            </a:r>
            <a:r>
              <a:rPr lang="fa-IR" dirty="0" smtClean="0"/>
              <a:t>56</a:t>
            </a:r>
            <a:endParaRPr lang="fa-IR" dirty="0"/>
          </a:p>
          <a:p>
            <a:pPr marL="109728" indent="0" algn="just" rtl="1">
              <a:buNone/>
            </a:pPr>
            <a:r>
              <a:rPr lang="ar-SA" sz="2800" dirty="0"/>
              <a:t>2.1.4 محیط </a:t>
            </a:r>
            <a:r>
              <a:rPr lang="ar-SA" sz="2800" dirty="0" smtClean="0"/>
              <a:t>آموزشی</a:t>
            </a:r>
            <a:r>
              <a:rPr lang="fa-IR" sz="2800" dirty="0" smtClean="0"/>
              <a:t>                                                                  </a:t>
            </a:r>
            <a:r>
              <a:rPr lang="fa-IR" dirty="0" smtClean="0"/>
              <a:t>57</a:t>
            </a:r>
            <a:endParaRPr lang="fa-IR" dirty="0"/>
          </a:p>
          <a:p>
            <a:pPr marL="109728" indent="0" algn="just" rtl="1">
              <a:buNone/>
            </a:pPr>
            <a:r>
              <a:rPr lang="ar-SA" sz="2800" dirty="0"/>
              <a:t>3.1.4 محیط </a:t>
            </a:r>
            <a:r>
              <a:rPr lang="ar-SA" sz="2800" dirty="0" smtClean="0"/>
              <a:t>آزمایش</a:t>
            </a:r>
            <a:r>
              <a:rPr lang="fa-IR" sz="2800" dirty="0" smtClean="0"/>
              <a:t>                                                                   </a:t>
            </a:r>
            <a:r>
              <a:rPr lang="fa-IR" dirty="0" smtClean="0"/>
              <a:t>58</a:t>
            </a:r>
            <a:endParaRPr lang="fa-IR" dirty="0"/>
          </a:p>
          <a:p>
            <a:pPr marL="109728" indent="0" algn="just" rtl="1">
              <a:buNone/>
            </a:pPr>
            <a:r>
              <a:rPr lang="ar-SA" sz="2800" dirty="0"/>
              <a:t>4.1.4 یادداشت </a:t>
            </a:r>
            <a:r>
              <a:rPr lang="ar-SA" sz="2800" dirty="0" smtClean="0"/>
              <a:t>برداری</a:t>
            </a:r>
            <a:r>
              <a:rPr lang="fa-IR" sz="2800" dirty="0" smtClean="0"/>
              <a:t>                                                                </a:t>
            </a:r>
            <a:r>
              <a:rPr lang="fa-IR" dirty="0" smtClean="0"/>
              <a:t>59</a:t>
            </a:r>
            <a:endParaRPr lang="fa-IR" dirty="0"/>
          </a:p>
          <a:p>
            <a:pPr marL="109728" indent="0" algn="just" rtl="1">
              <a:buNone/>
            </a:pPr>
            <a:r>
              <a:rPr lang="ar-SA" sz="2800" dirty="0"/>
              <a:t>5.1.4 سرور گره (</a:t>
            </a:r>
            <a:r>
              <a:rPr lang="en-US" sz="2800" dirty="0"/>
              <a:t>Node Server</a:t>
            </a:r>
            <a:r>
              <a:rPr lang="ar-SA" sz="2800" dirty="0"/>
              <a:t> </a:t>
            </a:r>
            <a:r>
              <a:rPr lang="ar-SA" sz="2800" dirty="0" smtClean="0"/>
              <a:t>)</a:t>
            </a:r>
            <a:r>
              <a:rPr lang="fa-IR" sz="2800" dirty="0" smtClean="0"/>
              <a:t>                                             </a:t>
            </a:r>
            <a:r>
              <a:rPr lang="fa-IR" dirty="0" smtClean="0"/>
              <a:t>60</a:t>
            </a:r>
            <a:endParaRPr lang="fa-IR" dirty="0"/>
          </a:p>
          <a:p>
            <a:pPr marL="109728" indent="0" algn="just" rtl="1">
              <a:buNone/>
            </a:pPr>
            <a:r>
              <a:rPr lang="ar-SA" sz="2800" dirty="0"/>
              <a:t>6.1.4 درخواست های وب یونیتی (</a:t>
            </a:r>
            <a:r>
              <a:rPr lang="en-US" sz="2800" dirty="0"/>
              <a:t>Unity Web Requests</a:t>
            </a:r>
            <a:r>
              <a:rPr lang="ar-SA" sz="2800" dirty="0"/>
              <a:t> </a:t>
            </a:r>
            <a:r>
              <a:rPr lang="ar-SA" sz="2800" dirty="0" smtClean="0"/>
              <a:t>)</a:t>
            </a:r>
            <a:r>
              <a:rPr lang="fa-IR" sz="2800" dirty="0" smtClean="0"/>
              <a:t>             </a:t>
            </a:r>
            <a:r>
              <a:rPr lang="fa-IR" dirty="0" smtClean="0"/>
              <a:t>61</a:t>
            </a:r>
            <a:endParaRPr lang="fa-IR" dirty="0"/>
          </a:p>
          <a:p>
            <a:pPr marL="109728" indent="0" algn="just" rtl="1">
              <a:buNone/>
            </a:pPr>
            <a:r>
              <a:rPr lang="ar-SA" sz="2800" dirty="0"/>
              <a:t>2.4 </a:t>
            </a:r>
            <a:r>
              <a:rPr lang="fa-IR" sz="2800" dirty="0" smtClean="0"/>
              <a:t>   </a:t>
            </a:r>
            <a:r>
              <a:rPr lang="ar-SA" sz="2800" dirty="0" smtClean="0"/>
              <a:t>داده </a:t>
            </a:r>
            <a:r>
              <a:rPr lang="ar-SA" sz="2800" dirty="0"/>
              <a:t>های </a:t>
            </a:r>
            <a:r>
              <a:rPr lang="ar-SA" sz="2800" dirty="0" smtClean="0"/>
              <a:t>نمونه</a:t>
            </a:r>
            <a:r>
              <a:rPr lang="fa-IR" sz="2800" dirty="0" smtClean="0"/>
              <a:t>                                                                 </a:t>
            </a:r>
            <a:r>
              <a:rPr lang="fa-IR" dirty="0" smtClean="0"/>
              <a:t>62</a:t>
            </a:r>
            <a:endParaRPr lang="fa-IR" dirty="0"/>
          </a:p>
          <a:p>
            <a:pPr marL="109728" indent="0" algn="just" rtl="1">
              <a:buNone/>
            </a:pPr>
            <a:r>
              <a:rPr lang="ar-SA" sz="2800" dirty="0"/>
              <a:t>3.4 </a:t>
            </a:r>
            <a:r>
              <a:rPr lang="fa-IR" sz="2800" dirty="0" smtClean="0"/>
              <a:t>   </a:t>
            </a:r>
            <a:r>
              <a:rPr lang="ar-SA" sz="2800" dirty="0" smtClean="0"/>
              <a:t>بحث </a:t>
            </a:r>
            <a:r>
              <a:rPr lang="ar-SA" sz="2800" dirty="0"/>
              <a:t>و </a:t>
            </a:r>
            <a:r>
              <a:rPr lang="ar-SA" sz="2800" dirty="0" smtClean="0"/>
              <a:t>بررسی</a:t>
            </a:r>
            <a:r>
              <a:rPr lang="fa-IR" sz="2800" dirty="0" smtClean="0"/>
              <a:t>                                                                 63</a:t>
            </a:r>
            <a:endParaRPr lang="fa-IR" dirty="0" smtClean="0"/>
          </a:p>
          <a:p>
            <a:pPr marL="109728" indent="0" algn="just" rtl="1">
              <a:buNone/>
            </a:pPr>
            <a:r>
              <a:rPr lang="ar-SA" sz="2800" dirty="0"/>
              <a:t>5 </a:t>
            </a:r>
            <a:r>
              <a:rPr lang="fa-IR" sz="2800" dirty="0" smtClean="0"/>
              <a:t>      </a:t>
            </a:r>
            <a:r>
              <a:rPr lang="ar-SA" sz="2800" dirty="0" smtClean="0"/>
              <a:t>نتیجه گیری</a:t>
            </a:r>
            <a:r>
              <a:rPr lang="fa-IR" sz="2800" dirty="0" smtClean="0"/>
              <a:t>                                                                     65</a:t>
            </a:r>
            <a:endParaRPr lang="fa-IR" dirty="0"/>
          </a:p>
          <a:p>
            <a:pPr marL="109728" indent="0" algn="just" rtl="1">
              <a:buNone/>
            </a:pPr>
            <a:r>
              <a:rPr lang="ar-SA" sz="2800" dirty="0"/>
              <a:t>1.5 </a:t>
            </a:r>
            <a:r>
              <a:rPr lang="fa-IR" sz="2800" dirty="0" smtClean="0"/>
              <a:t>   </a:t>
            </a:r>
            <a:r>
              <a:rPr lang="ar-SA" sz="2800" dirty="0" smtClean="0"/>
              <a:t>محدودیت ها</a:t>
            </a:r>
            <a:r>
              <a:rPr lang="fa-IR" sz="2800" dirty="0" smtClean="0"/>
              <a:t>                                                                    66</a:t>
            </a:r>
            <a:endParaRPr lang="fa-IR" dirty="0"/>
          </a:p>
          <a:p>
            <a:pPr marL="109728" indent="0" algn="just" rtl="1">
              <a:buNone/>
            </a:pPr>
            <a:r>
              <a:rPr lang="ar-SA" sz="2800" dirty="0"/>
              <a:t>2.5 </a:t>
            </a:r>
            <a:r>
              <a:rPr lang="fa-IR" sz="2800" dirty="0" smtClean="0"/>
              <a:t>   </a:t>
            </a:r>
            <a:r>
              <a:rPr lang="ar-SA" sz="2800" dirty="0" smtClean="0"/>
              <a:t>کار آینده</a:t>
            </a:r>
            <a:r>
              <a:rPr lang="fa-IR" sz="2800" dirty="0" smtClean="0"/>
              <a:t>                                                                         67</a:t>
            </a:r>
          </a:p>
          <a:p>
            <a:pPr marL="109728" indent="0" algn="just" rtl="1">
              <a:buNone/>
            </a:pPr>
            <a:r>
              <a:rPr lang="fa-IR" sz="2800" dirty="0" smtClean="0"/>
              <a:t>مرجع                                                                                     68</a:t>
            </a:r>
            <a:endParaRPr lang="en-US" dirty="0"/>
          </a:p>
        </p:txBody>
      </p:sp>
    </p:spTree>
    <p:extLst>
      <p:ext uri="{BB962C8B-B14F-4D97-AF65-F5344CB8AC3E}">
        <p14:creationId xmlns:p14="http://schemas.microsoft.com/office/powerpoint/2010/main" val="344440139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a:bodyPr>
          <a:lstStyle/>
          <a:p>
            <a:pPr marL="109728" lvl="0" indent="0" algn="just" rtl="1">
              <a:buNone/>
            </a:pPr>
            <a:r>
              <a:rPr lang="ar-SA" sz="1400" dirty="0">
                <a:cs typeface="B Lotus" pitchFamily="2" charset="-78"/>
              </a:rPr>
              <a:t>هنگامی که شناسه شرکت‌کننده با استفاده از فیلد متن ورودی وارد می‌شود، از مقدار وارد شده برای بدست آوردن یک ترتیب تصادفی در شرایط موضوعی استفاده می‌شود که از قبل ایجاد شده است. این شرایط تصادفی با استفاده از اسکریپت پایتون ایجاد می‌شود و بر اساس شماره شرکت کننده، آرایه شرایط برای آن تعداد به شرکت کننده ارائه می‌شود</a:t>
            </a:r>
            <a:r>
              <a:rPr lang="ar-SA" sz="1400" dirty="0" smtClean="0">
                <a:cs typeface="B Lotus" pitchFamily="2" charset="-78"/>
              </a:rPr>
              <a:t>.</a:t>
            </a:r>
            <a:endParaRPr lang="fa-IR" sz="1400" dirty="0" smtClean="0">
              <a:cs typeface="B Lotus" pitchFamily="2" charset="-78"/>
            </a:endParaRPr>
          </a:p>
          <a:p>
            <a:pPr marL="109728" lvl="0" indent="0" algn="just" rtl="1">
              <a:buNone/>
            </a:pPr>
            <a:r>
              <a:rPr lang="ar-SA" sz="1400" dirty="0">
                <a:cs typeface="B Lotus" pitchFamily="2" charset="-78"/>
              </a:rPr>
              <a:t>فایلی که ترتیب شرایط تصادفی را تعیین می‌کند با استفاده از اسکریپت پایتون تولید می‌شود. به هر شرکت کننده 3 مورد در شرایط موضوعی ارائه می‌شود و هر یک از سه شرط سه بار بدون مجاورت ارائه می‌شود</a:t>
            </a:r>
            <a:r>
              <a:rPr lang="ar-SA" sz="1400" dirty="0" smtClean="0">
                <a:cs typeface="B Lotus" pitchFamily="2" charset="-78"/>
              </a:rPr>
              <a:t>.</a:t>
            </a:r>
            <a:endParaRPr lang="fa-IR" sz="1400" dirty="0" smtClean="0">
              <a:cs typeface="B Lotus" pitchFamily="2" charset="-78"/>
            </a:endParaRPr>
          </a:p>
          <a:p>
            <a:pPr marL="109728" lvl="0" indent="0" algn="just" rtl="1">
              <a:buNone/>
            </a:pPr>
            <a:endParaRPr lang="en-US" sz="1400" dirty="0">
              <a:latin typeface="Times New Roman" pitchFamily="18" charset="0"/>
              <a:cs typeface="B Lotus" pitchFamily="2" charset="-78"/>
            </a:endParaRPr>
          </a:p>
        </p:txBody>
      </p:sp>
      <p:sp>
        <p:nvSpPr>
          <p:cNvPr id="5" name="Title 4"/>
          <p:cNvSpPr>
            <a:spLocks noGrp="1"/>
          </p:cNvSpPr>
          <p:nvPr>
            <p:ph type="title"/>
          </p:nvPr>
        </p:nvSpPr>
        <p:spPr>
          <a:xfrm>
            <a:off x="4283968" y="1268760"/>
            <a:ext cx="4402832" cy="504056"/>
          </a:xfrm>
        </p:spPr>
        <p:txBody>
          <a:bodyPr>
            <a:normAutofit/>
          </a:bodyPr>
          <a:lstStyle/>
          <a:p>
            <a:pPr algn="just" rtl="1"/>
            <a:r>
              <a:rPr lang="ar-SA" sz="1800" dirty="0">
                <a:effectLst/>
              </a:rPr>
              <a:t>3.4.3 جریان آزمایشی</a:t>
            </a:r>
            <a:endParaRPr lang="en-US" sz="1800" dirty="0">
              <a:effectLst/>
            </a:endParaRP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60</a:t>
            </a:fld>
            <a:endParaRPr lang="en-US" sz="2000" dirty="0"/>
          </a:p>
        </p:txBody>
      </p:sp>
      <p:pic>
        <p:nvPicPr>
          <p:cNvPr id="7" name="Picture 6"/>
          <p:cNvPicPr/>
          <p:nvPr/>
        </p:nvPicPr>
        <p:blipFill>
          <a:blip r:embed="rId3"/>
          <a:stretch>
            <a:fillRect/>
          </a:stretch>
        </p:blipFill>
        <p:spPr>
          <a:xfrm>
            <a:off x="1475656" y="2985516"/>
            <a:ext cx="2880320" cy="3611835"/>
          </a:xfrm>
          <a:prstGeom prst="rect">
            <a:avLst/>
          </a:prstGeom>
        </p:spPr>
      </p:pic>
    </p:spTree>
    <p:extLst>
      <p:ext uri="{BB962C8B-B14F-4D97-AF65-F5344CB8AC3E}">
        <p14:creationId xmlns:p14="http://schemas.microsoft.com/office/powerpoint/2010/main" val="3738404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a:bodyPr>
          <a:lstStyle/>
          <a:p>
            <a:pPr marL="109728" indent="0" algn="just" rtl="1">
              <a:buNone/>
            </a:pPr>
            <a:r>
              <a:rPr lang="ar-SA" sz="1400" dirty="0">
                <a:cs typeface="B Lotus" pitchFamily="2" charset="-78"/>
              </a:rPr>
              <a:t>هر شرکت کننده تحت سه ارائه محرک قرار می‌گیرد که شامل موارد متفاوتی است</a:t>
            </a:r>
            <a:r>
              <a:rPr lang="fa-IR" sz="1400" dirty="0">
                <a:cs typeface="B Lotus" pitchFamily="2" charset="-78"/>
              </a:rPr>
              <a:t>، </a:t>
            </a:r>
            <a:r>
              <a:rPr lang="ar-SA" sz="1400" dirty="0">
                <a:cs typeface="B Lotus" pitchFamily="2" charset="-78"/>
              </a:rPr>
              <a:t>روش‌های مختلف به صورت تصادفی</a:t>
            </a:r>
            <a:r>
              <a:rPr lang="ar-SA" sz="1400" dirty="0" smtClean="0">
                <a:cs typeface="B Lotus" pitchFamily="2" charset="-78"/>
              </a:rPr>
              <a:t>.</a:t>
            </a:r>
            <a:endParaRPr lang="fa-IR" sz="1400" dirty="0" smtClean="0">
              <a:cs typeface="B Lotus" pitchFamily="2" charset="-78"/>
            </a:endParaRPr>
          </a:p>
          <a:p>
            <a:pPr marL="109728" indent="0" algn="just" rtl="1">
              <a:buNone/>
            </a:pPr>
            <a:endParaRPr lang="fa-IR" sz="1400" dirty="0" smtClean="0"/>
          </a:p>
          <a:p>
            <a:pPr marL="109728" indent="0" algn="just" rtl="1">
              <a:buNone/>
            </a:pPr>
            <a:r>
              <a:rPr lang="ar-SA" sz="1400" b="1" dirty="0"/>
              <a:t>1.5.3 فقط سمعی (ویژوال)</a:t>
            </a:r>
            <a:endParaRPr lang="en-US" sz="1400" b="1" dirty="0"/>
          </a:p>
          <a:p>
            <a:pPr marL="109728" indent="0" algn="just" rtl="1">
              <a:buNone/>
            </a:pPr>
            <a:r>
              <a:rPr lang="ar-SA" sz="1400" dirty="0">
                <a:cs typeface="B Lotus" pitchFamily="2" charset="-78"/>
              </a:rPr>
              <a:t>در شرایط بصری، یک درخت برای مدتی قبل از ناپدید شدن به صورت لحظه‌ای نمایش داده می‌شود. هیچ نوع صوتی در طول این ارائه وجود ندارد</a:t>
            </a:r>
            <a:r>
              <a:rPr lang="ar-SA" sz="1400" dirty="0" smtClean="0">
                <a:cs typeface="B Lotus" pitchFamily="2" charset="-78"/>
              </a:rPr>
              <a:t>.</a:t>
            </a:r>
            <a:endParaRPr lang="fa-IR" sz="1400" dirty="0" smtClean="0">
              <a:cs typeface="B Lotus" pitchFamily="2" charset="-78"/>
            </a:endParaRPr>
          </a:p>
          <a:p>
            <a:pPr marL="109728" indent="0" algn="just" rtl="1">
              <a:buNone/>
            </a:pPr>
            <a:endParaRPr lang="fa-IR" sz="1400" dirty="0"/>
          </a:p>
          <a:p>
            <a:pPr marL="109728" indent="0" algn="just" rtl="1">
              <a:buNone/>
            </a:pPr>
            <a:r>
              <a:rPr lang="ar-SA" sz="1400" b="1" dirty="0"/>
              <a:t>2.5.3 سمعی و بصری</a:t>
            </a:r>
            <a:endParaRPr lang="en-US" sz="1400" b="1" dirty="0"/>
          </a:p>
          <a:p>
            <a:pPr marL="109728" indent="0" algn="just" rtl="1">
              <a:buNone/>
            </a:pPr>
            <a:r>
              <a:rPr lang="ar-SA" sz="1400" dirty="0">
                <a:latin typeface="Times New Roman" pitchFamily="18" charset="0"/>
                <a:cs typeface="B Lotus" pitchFamily="2" charset="-78"/>
              </a:rPr>
              <a:t>در شرایط سمعی و بصری، یک درخت در مقابل شرکت کننده ظاهر می‌شود که با صدای خش خش رعد و برق همراه است که از طریق خروجی صوتی هدست </a:t>
            </a:r>
            <a:r>
              <a:rPr lang="en-US" sz="1400" dirty="0">
                <a:latin typeface="Times New Roman" pitchFamily="18" charset="0"/>
                <a:cs typeface="B Lotus" pitchFamily="2" charset="-78"/>
              </a:rPr>
              <a:t>Oculus Quest</a:t>
            </a:r>
            <a:r>
              <a:rPr lang="ar-SA" sz="1400" dirty="0">
                <a:latin typeface="Times New Roman" pitchFamily="18" charset="0"/>
                <a:cs typeface="B Lotus" pitchFamily="2" charset="-78"/>
              </a:rPr>
              <a:t> پخش می‌شود</a:t>
            </a:r>
            <a:r>
              <a:rPr lang="ar-SA" sz="1400" dirty="0" smtClean="0">
                <a:latin typeface="Times New Roman" pitchFamily="18" charset="0"/>
                <a:cs typeface="B Lotus" pitchFamily="2" charset="-78"/>
              </a:rPr>
              <a:t>.</a:t>
            </a:r>
            <a:endParaRPr lang="fa-IR" sz="1400" dirty="0" smtClean="0">
              <a:latin typeface="Times New Roman" pitchFamily="18" charset="0"/>
              <a:cs typeface="B Lotus" pitchFamily="2" charset="-78"/>
            </a:endParaRPr>
          </a:p>
          <a:p>
            <a:pPr marL="109728" indent="0" algn="just" rtl="1">
              <a:buNone/>
            </a:pPr>
            <a:endParaRPr lang="fa-IR" sz="1400" dirty="0"/>
          </a:p>
          <a:p>
            <a:pPr marL="109728" indent="0" algn="just" rtl="1">
              <a:buNone/>
            </a:pPr>
            <a:r>
              <a:rPr lang="ar-SA" sz="1400" b="1" dirty="0"/>
              <a:t>3.5.3 سمعی و بصری لمسی</a:t>
            </a:r>
            <a:endParaRPr lang="en-US" sz="1400" b="1" dirty="0"/>
          </a:p>
          <a:p>
            <a:pPr marL="109728" indent="0" algn="just" rtl="1">
              <a:buNone/>
            </a:pPr>
            <a:r>
              <a:rPr lang="ar-SA" sz="1400" dirty="0">
                <a:cs typeface="B Lotus" pitchFamily="2" charset="-78"/>
              </a:rPr>
              <a:t>در حالت لمسی سمعی و بصری، همان درخت همراه با صدای رعد و برق  ظاهر می شود. علاوه بر این، جلیقه ارتعاشی که توسط شرکت‌کننده پوشیده شده است همراه با صدا روی سینه شرکت‌کنندگان می‌لرزد. فرکانس ارتعاش با فرکانس صدا مطابقت دارد.</a:t>
            </a:r>
            <a:endParaRPr lang="en-US" sz="1400" dirty="0">
              <a:cs typeface="B Lotus" pitchFamily="2" charset="-78"/>
            </a:endParaRPr>
          </a:p>
          <a:p>
            <a:pPr marL="109728" indent="0" algn="just" rtl="1">
              <a:buNone/>
            </a:pPr>
            <a:endParaRPr lang="en-US" sz="1400" dirty="0"/>
          </a:p>
          <a:p>
            <a:pPr marL="109728" lvl="0" indent="0" algn="just" rtl="1">
              <a:buNone/>
            </a:pPr>
            <a:endParaRPr lang="fa-IR" sz="1400" dirty="0" smtClean="0">
              <a:cs typeface="B Lotus" pitchFamily="2" charset="-78"/>
            </a:endParaRPr>
          </a:p>
          <a:p>
            <a:pPr marL="109728" lvl="0" indent="0" algn="just" rtl="1">
              <a:buNone/>
            </a:pPr>
            <a:endParaRPr lang="en-US" sz="1400" dirty="0">
              <a:latin typeface="Times New Roman" pitchFamily="18" charset="0"/>
              <a:cs typeface="B Lotus" pitchFamily="2" charset="-78"/>
            </a:endParaRPr>
          </a:p>
        </p:txBody>
      </p:sp>
      <p:sp>
        <p:nvSpPr>
          <p:cNvPr id="5" name="Title 4"/>
          <p:cNvSpPr>
            <a:spLocks noGrp="1"/>
          </p:cNvSpPr>
          <p:nvPr>
            <p:ph type="title"/>
          </p:nvPr>
        </p:nvSpPr>
        <p:spPr>
          <a:xfrm>
            <a:off x="4283968" y="1268760"/>
            <a:ext cx="4402832" cy="504056"/>
          </a:xfrm>
        </p:spPr>
        <p:txBody>
          <a:bodyPr>
            <a:normAutofit/>
          </a:bodyPr>
          <a:lstStyle/>
          <a:p>
            <a:pPr algn="just" rtl="1"/>
            <a:r>
              <a:rPr lang="ar-SA" sz="1800" dirty="0">
                <a:effectLst/>
              </a:rPr>
              <a:t>5.3 ارائه شرایط</a:t>
            </a:r>
            <a:endParaRPr lang="en-US" sz="1800" dirty="0">
              <a:effectLst/>
            </a:endParaRP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61</a:t>
            </a:fld>
            <a:endParaRPr lang="en-US" sz="2000" dirty="0"/>
          </a:p>
        </p:txBody>
      </p:sp>
    </p:spTree>
    <p:extLst>
      <p:ext uri="{BB962C8B-B14F-4D97-AF65-F5344CB8AC3E}">
        <p14:creationId xmlns:p14="http://schemas.microsoft.com/office/powerpoint/2010/main" val="380974625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a:bodyPr>
          <a:lstStyle/>
          <a:p>
            <a:pPr marL="109728" indent="0" algn="just" rtl="1">
              <a:lnSpc>
                <a:spcPct val="150000"/>
              </a:lnSpc>
              <a:buNone/>
            </a:pPr>
            <a:r>
              <a:rPr lang="ar-SA" sz="1400" dirty="0">
                <a:latin typeface="Times New Roman" pitchFamily="18" charset="0"/>
                <a:cs typeface="B Lotus" pitchFamily="2" charset="-78"/>
              </a:rPr>
              <a:t>در بین ارائه هر شرایط، یک فاصله زمانی از پیش تعیین شده برای فیزیولوژی شرکت کنندگان وجود دارد تا قبل از ارائه محرک بعدی به سطح پایه برسد. این فاصله زمانی از پیش تعیین شده از مسیرهای در حال اجرا بر روی شرکت کنندگان در یک مطالعه آزمایشی استنتاج می‌شود. بین هر شرط، سوالی در مورد تجربه </a:t>
            </a:r>
            <a:r>
              <a:rPr lang="en-US" sz="1400" dirty="0">
                <a:latin typeface="Times New Roman" pitchFamily="18" charset="0"/>
                <a:cs typeface="B Lotus" pitchFamily="2" charset="-78"/>
              </a:rPr>
              <a:t>VR </a:t>
            </a:r>
            <a:r>
              <a:rPr lang="ar-SA" sz="1400" dirty="0">
                <a:latin typeface="Times New Roman" pitchFamily="18" charset="0"/>
                <a:cs typeface="B Lotus" pitchFamily="2" charset="-78"/>
              </a:rPr>
              <a:t>به شرکت کنندگان ارائه می‌شود. شرکت کنندگان می‌توانند از کنترلرهای دستی خود برای پاسخ به سوال استفاده کنند</a:t>
            </a:r>
            <a:r>
              <a:rPr lang="ar-SA" sz="1400" dirty="0" smtClean="0">
                <a:latin typeface="Times New Roman" pitchFamily="18" charset="0"/>
                <a:cs typeface="B Lotus" pitchFamily="2" charset="-78"/>
              </a:rPr>
              <a:t>.</a:t>
            </a:r>
            <a:endParaRPr lang="fa-IR" sz="1400" dirty="0" smtClean="0">
              <a:latin typeface="Times New Roman" pitchFamily="18" charset="0"/>
              <a:cs typeface="B Lotus" pitchFamily="2" charset="-78"/>
            </a:endParaRPr>
          </a:p>
          <a:p>
            <a:pPr marL="109728" indent="0" algn="just" rtl="1">
              <a:lnSpc>
                <a:spcPct val="150000"/>
              </a:lnSpc>
              <a:buNone/>
            </a:pPr>
            <a:r>
              <a:rPr lang="ar-SA" sz="1400" dirty="0">
                <a:latin typeface="Times New Roman" pitchFamily="18" charset="0"/>
                <a:cs typeface="B Lotus" pitchFamily="2" charset="-78"/>
              </a:rPr>
              <a:t>پاسخ‌ها در مقیاس لیکرت از 1 تا 7 (کاملاً مخالفم تا کاملاً موافقم) متغیر است و باید با استفاده از نوار لغزنده </a:t>
            </a:r>
            <a:r>
              <a:rPr lang="en-US" sz="1400" dirty="0">
                <a:latin typeface="Times New Roman" pitchFamily="18" charset="0"/>
                <a:cs typeface="B Lotus" pitchFamily="2" charset="-78"/>
              </a:rPr>
              <a:t>UI</a:t>
            </a:r>
            <a:r>
              <a:rPr lang="ar-SA" sz="1400" dirty="0">
                <a:latin typeface="Times New Roman" pitchFamily="18" charset="0"/>
                <a:cs typeface="B Lotus" pitchFamily="2" charset="-78"/>
              </a:rPr>
              <a:t> پاسخ داده شوند. سوالاتی که می‌توان پرسید یا اندازه‌گیری کرد محدود به آنچه نرم‌افزار ما برای پرسیدن طراحی شده است نیست. آزمایش‌کنندگان می‌توانند یک فایل متنی با سؤالات ایجاد کنند که می‌تواند به عنوان ورودی فایل اسکریپت برای نرم‌افزار داده شود تا آن سؤالات سفارشی شده را به شرکت‌کنندگان ارائه دهد</a:t>
            </a:r>
            <a:r>
              <a:rPr lang="ar-SA" sz="1400" dirty="0" smtClean="0">
                <a:latin typeface="Times New Roman" pitchFamily="18" charset="0"/>
                <a:cs typeface="B Lotus" pitchFamily="2" charset="-78"/>
              </a:rPr>
              <a:t>.</a:t>
            </a:r>
            <a:endParaRPr lang="fa-IR" sz="1400" dirty="0" smtClean="0">
              <a:latin typeface="Times New Roman" pitchFamily="18" charset="0"/>
              <a:cs typeface="B Lotus" pitchFamily="2" charset="-78"/>
            </a:endParaRPr>
          </a:p>
          <a:p>
            <a:pPr marL="109728" indent="0" algn="just" rtl="1">
              <a:buNone/>
            </a:pPr>
            <a:endParaRPr lang="en-US" sz="1400" dirty="0"/>
          </a:p>
          <a:p>
            <a:pPr marL="109728" lvl="0" indent="0" algn="just" rtl="1">
              <a:buNone/>
            </a:pPr>
            <a:endParaRPr lang="fa-IR" sz="1400" dirty="0" smtClean="0">
              <a:cs typeface="B Lotus" pitchFamily="2" charset="-78"/>
            </a:endParaRPr>
          </a:p>
          <a:p>
            <a:pPr marL="109728" lvl="0" indent="0" algn="just" rtl="1">
              <a:buNone/>
            </a:pPr>
            <a:endParaRPr lang="en-US" sz="1400" dirty="0">
              <a:latin typeface="Times New Roman" pitchFamily="18" charset="0"/>
              <a:cs typeface="B Lotus" pitchFamily="2" charset="-78"/>
            </a:endParaRPr>
          </a:p>
        </p:txBody>
      </p:sp>
      <p:sp>
        <p:nvSpPr>
          <p:cNvPr id="5" name="Title 4"/>
          <p:cNvSpPr>
            <a:spLocks noGrp="1"/>
          </p:cNvSpPr>
          <p:nvPr>
            <p:ph type="title"/>
          </p:nvPr>
        </p:nvSpPr>
        <p:spPr>
          <a:xfrm>
            <a:off x="4283968" y="1268760"/>
            <a:ext cx="4402832" cy="504056"/>
          </a:xfrm>
        </p:spPr>
        <p:txBody>
          <a:bodyPr>
            <a:normAutofit/>
          </a:bodyPr>
          <a:lstStyle/>
          <a:p>
            <a:pPr algn="just" rtl="1"/>
            <a:r>
              <a:rPr lang="ar-SA" sz="1800" dirty="0">
                <a:effectLst/>
              </a:rPr>
              <a:t>6.3 معیارهای کیفی</a:t>
            </a:r>
            <a:endParaRPr lang="en-US" sz="1800" dirty="0">
              <a:effectLst/>
            </a:endParaRP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62</a:t>
            </a:fld>
            <a:endParaRPr lang="en-US" sz="2000" dirty="0"/>
          </a:p>
        </p:txBody>
      </p:sp>
    </p:spTree>
    <p:extLst>
      <p:ext uri="{BB962C8B-B14F-4D97-AF65-F5344CB8AC3E}">
        <p14:creationId xmlns:p14="http://schemas.microsoft.com/office/powerpoint/2010/main" val="67356718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D06A7E7-55D2-4AAF-9D6C-048C8DE1A245}" type="slidenum">
              <a:rPr lang="en-US" smtClean="0"/>
              <a:pPr/>
              <a:t>63</a:t>
            </a:fld>
            <a:endParaRPr lang="en-US"/>
          </a:p>
        </p:txBody>
      </p:sp>
      <p:sp>
        <p:nvSpPr>
          <p:cNvPr id="4" name="Title 3"/>
          <p:cNvSpPr>
            <a:spLocks noGrp="1"/>
          </p:cNvSpPr>
          <p:nvPr>
            <p:ph type="title"/>
          </p:nvPr>
        </p:nvSpPr>
        <p:spPr/>
        <p:txBody>
          <a:bodyPr/>
          <a:lstStyle/>
          <a:p>
            <a:endParaRPr lang="en-US"/>
          </a:p>
        </p:txBody>
      </p:sp>
      <p:pic>
        <p:nvPicPr>
          <p:cNvPr id="5" name="Content Placeholder 4"/>
          <p:cNvPicPr>
            <a:picLocks noGrp="1"/>
          </p:cNvPicPr>
          <p:nvPr>
            <p:ph idx="1"/>
          </p:nvPr>
        </p:nvPicPr>
        <p:blipFill>
          <a:blip r:embed="rId2"/>
          <a:stretch>
            <a:fillRect/>
          </a:stretch>
        </p:blipFill>
        <p:spPr>
          <a:xfrm>
            <a:off x="1781175" y="2509044"/>
            <a:ext cx="5581650" cy="3409950"/>
          </a:xfrm>
          <a:prstGeom prst="rect">
            <a:avLst/>
          </a:prstGeom>
        </p:spPr>
      </p:pic>
    </p:spTree>
    <p:extLst>
      <p:ext uri="{BB962C8B-B14F-4D97-AF65-F5344CB8AC3E}">
        <p14:creationId xmlns:p14="http://schemas.microsoft.com/office/powerpoint/2010/main" val="255763129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2204864"/>
            <a:ext cx="8147248" cy="3744416"/>
          </a:xfrm>
        </p:spPr>
        <p:txBody>
          <a:bodyPr>
            <a:normAutofit/>
          </a:bodyPr>
          <a:lstStyle/>
          <a:p>
            <a:pPr marL="109728" indent="0" algn="just" rtl="1">
              <a:lnSpc>
                <a:spcPct val="150000"/>
              </a:lnSpc>
              <a:buNone/>
            </a:pPr>
            <a:r>
              <a:rPr lang="ar-SA" sz="1400" dirty="0">
                <a:latin typeface="Times New Roman" pitchFamily="18" charset="0"/>
                <a:cs typeface="B Lotus" pitchFamily="2" charset="-78"/>
              </a:rPr>
              <a:t> اگرچه فصل قبل با بسیاری از توضیحات سخت‌افزاری و اصطلاحات نرم‌افزاری پیچیده است،  طراحی محیط مجازی برای آسان‌تر کردن مسیریابی آسان در میان برنامه توسط آزمایشگر. یکی از انگیزه‌های اصلی ما برای کار بر روی توسعه این برنامه، کمک به آزمایش‌کنندگان از چندین رشته است تا به این موضوع به عنوان طرحی برای انجام تحقیقات مبتنی بر </a:t>
            </a:r>
            <a:r>
              <a:rPr lang="en-US" sz="1400" dirty="0">
                <a:latin typeface="Times New Roman" pitchFamily="18" charset="0"/>
                <a:cs typeface="B Lotus" pitchFamily="2" charset="-78"/>
              </a:rPr>
              <a:t>VR</a:t>
            </a:r>
            <a:r>
              <a:rPr lang="ar-SA" sz="1400" dirty="0">
                <a:latin typeface="Times New Roman" pitchFamily="18" charset="0"/>
                <a:cs typeface="B Lotus" pitchFamily="2" charset="-78"/>
              </a:rPr>
              <a:t> نگاه کنند. نرم‌افزار توسعه یافته دارای رابط کاربری بهتر، قابلیت ناوبری و طراحی مستند است</a:t>
            </a:r>
            <a:r>
              <a:rPr lang="ar-SA" sz="1400" dirty="0" smtClean="0">
                <a:latin typeface="Times New Roman" pitchFamily="18" charset="0"/>
                <a:cs typeface="B Lotus" pitchFamily="2" charset="-78"/>
              </a:rPr>
              <a:t>.</a:t>
            </a:r>
            <a:endParaRPr lang="fa-IR" sz="1400" dirty="0" smtClean="0">
              <a:latin typeface="Times New Roman" pitchFamily="18" charset="0"/>
              <a:cs typeface="B Lotus" pitchFamily="2" charset="-78"/>
            </a:endParaRPr>
          </a:p>
          <a:p>
            <a:pPr marL="109728" indent="0" algn="just" rtl="1">
              <a:lnSpc>
                <a:spcPct val="150000"/>
              </a:lnSpc>
              <a:buNone/>
            </a:pPr>
            <a:r>
              <a:rPr lang="ar-SA" sz="1400" dirty="0">
                <a:latin typeface="Times New Roman" pitchFamily="18" charset="0"/>
                <a:cs typeface="B Lotus" pitchFamily="2" charset="-78"/>
              </a:rPr>
              <a:t> برنامه </a:t>
            </a:r>
            <a:r>
              <a:rPr lang="en-US" sz="1400" dirty="0">
                <a:latin typeface="Times New Roman" pitchFamily="18" charset="0"/>
                <a:cs typeface="B Lotus" pitchFamily="2" charset="-78"/>
              </a:rPr>
              <a:t>VR</a:t>
            </a:r>
            <a:r>
              <a:rPr lang="ar-SA" sz="1400" dirty="0">
                <a:latin typeface="Times New Roman" pitchFamily="18" charset="0"/>
                <a:cs typeface="B Lotus" pitchFamily="2" charset="-78"/>
              </a:rPr>
              <a:t> که ما توسعه دادیم دارای ویژگی‌هایی است که پس از درک کاستی های مطالعات </a:t>
            </a:r>
            <a:r>
              <a:rPr lang="en-US" sz="1400" dirty="0">
                <a:latin typeface="Times New Roman" pitchFamily="18" charset="0"/>
                <a:cs typeface="B Lotus" pitchFamily="2" charset="-78"/>
              </a:rPr>
              <a:t>VR</a:t>
            </a:r>
            <a:r>
              <a:rPr lang="ar-SA" sz="1400" dirty="0">
                <a:latin typeface="Times New Roman" pitchFamily="18" charset="0"/>
                <a:cs typeface="B Lotus" pitchFamily="2" charset="-78"/>
              </a:rPr>
              <a:t> قبلی که انجام داده‌ایم، در آنها گنجانده شده است. برخی از مسائلی که در مطالعات قبلی با آنها روبرو بودیم،</a:t>
            </a:r>
            <a:endParaRPr lang="en-US" sz="1400" dirty="0">
              <a:latin typeface="Times New Roman" pitchFamily="18" charset="0"/>
              <a:cs typeface="B Lotus" pitchFamily="2" charset="-78"/>
            </a:endParaRPr>
          </a:p>
          <a:p>
            <a:pPr marL="109728" indent="0" algn="just" rtl="1">
              <a:lnSpc>
                <a:spcPct val="150000"/>
              </a:lnSpc>
              <a:buNone/>
            </a:pPr>
            <a:r>
              <a:rPr lang="ar-SA" sz="1400" dirty="0">
                <a:latin typeface="Times New Roman" pitchFamily="18" charset="0"/>
                <a:cs typeface="B Lotus" pitchFamily="2" charset="-78"/>
              </a:rPr>
              <a:t> 1) خطاهای آزمایشگر، که در آن آزمایشگر ورودی های اشتباه را در حین اجرای برنامه وارد کرد.</a:t>
            </a:r>
            <a:endParaRPr lang="en-US" sz="1400" dirty="0">
              <a:latin typeface="Times New Roman" pitchFamily="18" charset="0"/>
              <a:cs typeface="B Lotus" pitchFamily="2" charset="-78"/>
            </a:endParaRPr>
          </a:p>
          <a:p>
            <a:pPr marL="109728" indent="0" algn="just" rtl="1">
              <a:lnSpc>
                <a:spcPct val="150000"/>
              </a:lnSpc>
              <a:buNone/>
            </a:pPr>
            <a:r>
              <a:rPr lang="ar-SA" sz="1400" dirty="0">
                <a:latin typeface="Times New Roman" pitchFamily="18" charset="0"/>
                <a:cs typeface="B Lotus" pitchFamily="2" charset="-78"/>
              </a:rPr>
              <a:t>2) به دلیل خرابی سخت افزار، رویدادهای غیر منتظره را علامت زمانی / یادداشت برداری نکنید</a:t>
            </a:r>
            <a:endParaRPr lang="en-US" sz="1400" dirty="0">
              <a:latin typeface="Times New Roman" pitchFamily="18" charset="0"/>
              <a:cs typeface="B Lotus" pitchFamily="2" charset="-78"/>
            </a:endParaRPr>
          </a:p>
          <a:p>
            <a:pPr marL="109728" indent="0" algn="just" rtl="1">
              <a:lnSpc>
                <a:spcPct val="150000"/>
              </a:lnSpc>
              <a:buNone/>
            </a:pPr>
            <a:r>
              <a:rPr lang="ar-SA" sz="1400" dirty="0">
                <a:latin typeface="Times New Roman" pitchFamily="18" charset="0"/>
                <a:cs typeface="B Lotus" pitchFamily="2" charset="-78"/>
              </a:rPr>
              <a:t>3) خطاهای غیرمنتظره کاربر (شرکت کننده) مانند وزوز تلفن شرکت کننده، </a:t>
            </a:r>
            <a:r>
              <a:rPr lang="ar-SA" sz="1400" dirty="0" smtClean="0">
                <a:latin typeface="Times New Roman" pitchFamily="18" charset="0"/>
                <a:cs typeface="B Lotus" pitchFamily="2" charset="-78"/>
              </a:rPr>
              <a:t>اعلان</a:t>
            </a:r>
            <a:r>
              <a:rPr lang="fa-IR" sz="1400" dirty="0" smtClean="0">
                <a:latin typeface="Times New Roman" pitchFamily="18" charset="0"/>
                <a:cs typeface="B Lotus" pitchFamily="2" charset="-78"/>
              </a:rPr>
              <a:t>‌</a:t>
            </a:r>
            <a:r>
              <a:rPr lang="ar-SA" sz="1400" dirty="0" smtClean="0">
                <a:latin typeface="Times New Roman" pitchFamily="18" charset="0"/>
                <a:cs typeface="B Lotus" pitchFamily="2" charset="-78"/>
              </a:rPr>
              <a:t>های </a:t>
            </a:r>
            <a:r>
              <a:rPr lang="ar-SA" sz="1400" dirty="0">
                <a:latin typeface="Times New Roman" pitchFamily="18" charset="0"/>
                <a:cs typeface="B Lotus" pitchFamily="2" charset="-78"/>
              </a:rPr>
              <a:t>ساعت هوشمند آنها </a:t>
            </a:r>
            <a:endParaRPr lang="fa-IR" sz="1400" dirty="0" smtClean="0">
              <a:latin typeface="Times New Roman" pitchFamily="18" charset="0"/>
              <a:cs typeface="B Lotus" pitchFamily="2" charset="-78"/>
            </a:endParaRPr>
          </a:p>
          <a:p>
            <a:pPr marL="109728" indent="0" algn="just" rtl="1">
              <a:lnSpc>
                <a:spcPct val="150000"/>
              </a:lnSpc>
              <a:buNone/>
            </a:pPr>
            <a:r>
              <a:rPr lang="ar-SA" sz="1400" dirty="0" smtClean="0">
                <a:latin typeface="Times New Roman" pitchFamily="18" charset="0"/>
                <a:cs typeface="B Lotus" pitchFamily="2" charset="-78"/>
              </a:rPr>
              <a:t> </a:t>
            </a:r>
            <a:r>
              <a:rPr lang="ar-SA" sz="1400" dirty="0">
                <a:latin typeface="Times New Roman" pitchFamily="18" charset="0"/>
                <a:cs typeface="B Lotus" pitchFamily="2" charset="-78"/>
              </a:rPr>
              <a:t>4) خطاهای برنامه.</a:t>
            </a:r>
            <a:endParaRPr lang="en-US" sz="1400" dirty="0">
              <a:latin typeface="Times New Roman" pitchFamily="18" charset="0"/>
              <a:cs typeface="B Lotus" pitchFamily="2" charset="-78"/>
            </a:endParaRPr>
          </a:p>
          <a:p>
            <a:pPr marL="109728" lvl="0" indent="0" algn="just" rtl="1">
              <a:buNone/>
            </a:pPr>
            <a:endParaRPr lang="fa-IR" sz="1400" dirty="0" smtClean="0">
              <a:cs typeface="B Lotus" pitchFamily="2" charset="-78"/>
            </a:endParaRPr>
          </a:p>
          <a:p>
            <a:pPr marL="109728" lvl="0" indent="0" algn="just" rtl="1">
              <a:buNone/>
            </a:pPr>
            <a:endParaRPr lang="en-US" sz="1400" dirty="0">
              <a:latin typeface="Times New Roman" pitchFamily="18" charset="0"/>
              <a:cs typeface="B Lotus" pitchFamily="2" charset="-78"/>
            </a:endParaRPr>
          </a:p>
        </p:txBody>
      </p:sp>
      <p:sp>
        <p:nvSpPr>
          <p:cNvPr id="5" name="Title 4"/>
          <p:cNvSpPr>
            <a:spLocks noGrp="1"/>
          </p:cNvSpPr>
          <p:nvPr>
            <p:ph type="title"/>
          </p:nvPr>
        </p:nvSpPr>
        <p:spPr>
          <a:xfrm>
            <a:off x="6444208" y="1268760"/>
            <a:ext cx="2242592" cy="504056"/>
          </a:xfrm>
        </p:spPr>
        <p:txBody>
          <a:bodyPr>
            <a:normAutofit/>
          </a:bodyPr>
          <a:lstStyle/>
          <a:p>
            <a:pPr algn="just" rtl="1"/>
            <a:r>
              <a:rPr lang="ar-SA" sz="1800" dirty="0">
                <a:effectLst/>
              </a:rPr>
              <a:t>4 ارزیابی</a:t>
            </a:r>
            <a:endParaRPr lang="en-US" sz="1800" dirty="0">
              <a:effectLst/>
            </a:endParaRP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64</a:t>
            </a:fld>
            <a:endParaRPr lang="en-US" sz="2000" dirty="0"/>
          </a:p>
        </p:txBody>
      </p:sp>
      <p:sp>
        <p:nvSpPr>
          <p:cNvPr id="6" name="Title 4"/>
          <p:cNvSpPr txBox="1">
            <a:spLocks/>
          </p:cNvSpPr>
          <p:nvPr/>
        </p:nvSpPr>
        <p:spPr>
          <a:xfrm>
            <a:off x="6228184" y="1700808"/>
            <a:ext cx="2242592" cy="504056"/>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just" rtl="1"/>
            <a:r>
              <a:rPr lang="ar-SA" sz="1600" dirty="0">
                <a:effectLst/>
              </a:rPr>
              <a:t>1.4 طراحی اپلیکیشن</a:t>
            </a:r>
            <a:endParaRPr lang="en-US" sz="1600" dirty="0">
              <a:effectLst/>
            </a:endParaRPr>
          </a:p>
        </p:txBody>
      </p:sp>
    </p:spTree>
    <p:extLst>
      <p:ext uri="{BB962C8B-B14F-4D97-AF65-F5344CB8AC3E}">
        <p14:creationId xmlns:p14="http://schemas.microsoft.com/office/powerpoint/2010/main" val="340138893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CD06A7E7-55D2-4AAF-9D6C-048C8DE1A245}" type="slidenum">
              <a:rPr lang="en-US" smtClean="0"/>
              <a:pPr/>
              <a:t>65</a:t>
            </a:fld>
            <a:endParaRPr lang="en-US"/>
          </a:p>
        </p:txBody>
      </p:sp>
      <p:sp>
        <p:nvSpPr>
          <p:cNvPr id="4" name="Title 3"/>
          <p:cNvSpPr>
            <a:spLocks noGrp="1"/>
          </p:cNvSpPr>
          <p:nvPr>
            <p:ph type="title"/>
          </p:nvPr>
        </p:nvSpPr>
        <p:spPr/>
        <p:txBody>
          <a:bodyPr/>
          <a:lstStyle/>
          <a:p>
            <a:endParaRPr lang="en-US"/>
          </a:p>
        </p:txBody>
      </p:sp>
      <p:pic>
        <p:nvPicPr>
          <p:cNvPr id="5" name="Picture 4"/>
          <p:cNvPicPr/>
          <p:nvPr/>
        </p:nvPicPr>
        <p:blipFill>
          <a:blip r:embed="rId2"/>
          <a:stretch>
            <a:fillRect/>
          </a:stretch>
        </p:blipFill>
        <p:spPr>
          <a:xfrm>
            <a:off x="1803866" y="2564904"/>
            <a:ext cx="5566410" cy="3288665"/>
          </a:xfrm>
          <a:prstGeom prst="rect">
            <a:avLst/>
          </a:prstGeom>
        </p:spPr>
      </p:pic>
    </p:spTree>
    <p:extLst>
      <p:ext uri="{BB962C8B-B14F-4D97-AF65-F5344CB8AC3E}">
        <p14:creationId xmlns:p14="http://schemas.microsoft.com/office/powerpoint/2010/main" val="270085214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a:bodyPr>
          <a:lstStyle/>
          <a:p>
            <a:pPr marL="109728" indent="0" algn="just" rtl="1">
              <a:lnSpc>
                <a:spcPct val="150000"/>
              </a:lnSpc>
              <a:buNone/>
            </a:pPr>
            <a:r>
              <a:rPr lang="ar-SA" sz="1600" dirty="0">
                <a:latin typeface="Times New Roman" pitchFamily="18" charset="0"/>
                <a:cs typeface="B Lotus" pitchFamily="2" charset="-78"/>
              </a:rPr>
              <a:t> بنابراین، ما می‌خواستیم یک برنامه </a:t>
            </a:r>
            <a:r>
              <a:rPr lang="en-US" sz="1600" dirty="0">
                <a:latin typeface="Times New Roman" pitchFamily="18" charset="0"/>
                <a:cs typeface="B Lotus" pitchFamily="2" charset="-78"/>
              </a:rPr>
              <a:t>VR</a:t>
            </a:r>
            <a:r>
              <a:rPr lang="ar-SA" sz="1600" dirty="0">
                <a:latin typeface="Times New Roman" pitchFamily="18" charset="0"/>
                <a:cs typeface="B Lotus" pitchFamily="2" charset="-78"/>
              </a:rPr>
              <a:t> توسعه دهیم تا این کاستی‌ها را برطرف کند. رابط کاربری برای ناوبری آسان برای آزمایشگر طراحی شده است. یک رابط بهتر رابطی است که امکان درک آسانتر نرم‌افزار و نحوه اجرای آن را فراهم کند. ما ناوبری را با استفاده از </a:t>
            </a:r>
            <a:r>
              <a:rPr lang="en-US" sz="1600" dirty="0">
                <a:latin typeface="Times New Roman" pitchFamily="18" charset="0"/>
                <a:cs typeface="B Lotus" pitchFamily="2" charset="-78"/>
              </a:rPr>
              <a:t>Unity's </a:t>
            </a:r>
            <a:r>
              <a:rPr lang="en-US" sz="1600" dirty="0" err="1">
                <a:latin typeface="Times New Roman" pitchFamily="18" charset="0"/>
                <a:cs typeface="B Lotus" pitchFamily="2" charset="-78"/>
              </a:rPr>
              <a:t>SceneManagement</a:t>
            </a:r>
            <a:r>
              <a:rPr lang="ar-SA" sz="1600" dirty="0">
                <a:latin typeface="Times New Roman" pitchFamily="18" charset="0"/>
                <a:cs typeface="B Lotus" pitchFamily="2" charset="-78"/>
              </a:rPr>
              <a:t> برای تغییر بین صحنه‌ها توسعه دادیم. این آزمایش‌کننده را قادر می‌سازد تا با استفاده از مؤلفه‌های رابط کاربری (</a:t>
            </a:r>
            <a:r>
              <a:rPr lang="en-US" sz="1600" dirty="0">
                <a:latin typeface="Times New Roman" pitchFamily="18" charset="0"/>
                <a:cs typeface="B Lotus" pitchFamily="2" charset="-78"/>
              </a:rPr>
              <a:t>UI</a:t>
            </a:r>
            <a:r>
              <a:rPr lang="ar-SA" sz="1600" dirty="0">
                <a:latin typeface="Times New Roman" pitchFamily="18" charset="0"/>
                <a:cs typeface="B Lotus" pitchFamily="2" charset="-78"/>
              </a:rPr>
              <a:t>) مانند دکمه‌ها و فیلدهای متنی که در برنامه‌ها و مطالعات قبلی </a:t>
            </a:r>
            <a:r>
              <a:rPr lang="en-US" sz="1600" dirty="0">
                <a:latin typeface="Times New Roman" pitchFamily="18" charset="0"/>
                <a:cs typeface="B Lotus" pitchFamily="2" charset="-78"/>
              </a:rPr>
              <a:t>VR</a:t>
            </a:r>
            <a:r>
              <a:rPr lang="ar-SA" sz="1600" dirty="0">
                <a:latin typeface="Times New Roman" pitchFamily="18" charset="0"/>
                <a:cs typeface="B Lotus" pitchFamily="2" charset="-78"/>
              </a:rPr>
              <a:t> وجود نداشت، بین صحنه‌ها تغییر کند</a:t>
            </a:r>
            <a:r>
              <a:rPr lang="ar-SA" sz="1600" dirty="0" smtClean="0">
                <a:latin typeface="Times New Roman" pitchFamily="18" charset="0"/>
                <a:cs typeface="B Lotus" pitchFamily="2" charset="-78"/>
              </a:rPr>
              <a:t>.</a:t>
            </a:r>
            <a:endParaRPr lang="fa-IR" sz="1600" dirty="0" smtClean="0">
              <a:latin typeface="Times New Roman" pitchFamily="18" charset="0"/>
              <a:cs typeface="B Lotus" pitchFamily="2" charset="-78"/>
            </a:endParaRPr>
          </a:p>
          <a:p>
            <a:pPr marL="109728" indent="0" algn="just" rtl="1">
              <a:buNone/>
            </a:pPr>
            <a:endParaRPr lang="en-US" sz="1400" dirty="0"/>
          </a:p>
          <a:p>
            <a:pPr marL="109728" lvl="0" indent="0" algn="just" rtl="1">
              <a:buNone/>
            </a:pPr>
            <a:endParaRPr lang="fa-IR" sz="1400" dirty="0" smtClean="0">
              <a:cs typeface="B Lotus" pitchFamily="2" charset="-78"/>
            </a:endParaRPr>
          </a:p>
          <a:p>
            <a:pPr marL="109728" lvl="0" indent="0" algn="just" rtl="1">
              <a:buNone/>
            </a:pPr>
            <a:endParaRPr lang="en-US" sz="1400" dirty="0">
              <a:latin typeface="Times New Roman" pitchFamily="18" charset="0"/>
              <a:cs typeface="B Lotus" pitchFamily="2" charset="-78"/>
            </a:endParaRPr>
          </a:p>
        </p:txBody>
      </p:sp>
      <p:sp>
        <p:nvSpPr>
          <p:cNvPr id="5" name="Title 4"/>
          <p:cNvSpPr>
            <a:spLocks noGrp="1"/>
          </p:cNvSpPr>
          <p:nvPr>
            <p:ph type="title"/>
          </p:nvPr>
        </p:nvSpPr>
        <p:spPr>
          <a:xfrm>
            <a:off x="4283968" y="1268760"/>
            <a:ext cx="4402832" cy="504056"/>
          </a:xfrm>
        </p:spPr>
        <p:txBody>
          <a:bodyPr>
            <a:normAutofit/>
          </a:bodyPr>
          <a:lstStyle/>
          <a:p>
            <a:pPr algn="just" rtl="1"/>
            <a:r>
              <a:rPr lang="ar-SA" sz="1800" dirty="0">
                <a:effectLst/>
              </a:rPr>
              <a:t>1.4 طراحی اپلیکیشن</a:t>
            </a:r>
            <a:endParaRPr lang="en-US" sz="1800" dirty="0">
              <a:effectLst/>
            </a:endParaRP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66</a:t>
            </a:fld>
            <a:endParaRPr lang="en-US" sz="2000" dirty="0"/>
          </a:p>
        </p:txBody>
      </p:sp>
      <p:pic>
        <p:nvPicPr>
          <p:cNvPr id="6" name="Picture 5"/>
          <p:cNvPicPr/>
          <p:nvPr/>
        </p:nvPicPr>
        <p:blipFill>
          <a:blip r:embed="rId3"/>
          <a:stretch>
            <a:fillRect/>
          </a:stretch>
        </p:blipFill>
        <p:spPr>
          <a:xfrm>
            <a:off x="827584" y="3573016"/>
            <a:ext cx="5566410" cy="2880320"/>
          </a:xfrm>
          <a:prstGeom prst="rect">
            <a:avLst/>
          </a:prstGeom>
        </p:spPr>
      </p:pic>
    </p:spTree>
    <p:extLst>
      <p:ext uri="{BB962C8B-B14F-4D97-AF65-F5344CB8AC3E}">
        <p14:creationId xmlns:p14="http://schemas.microsoft.com/office/powerpoint/2010/main" val="263681867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a:bodyPr>
          <a:lstStyle/>
          <a:p>
            <a:pPr marL="109728" indent="0" algn="just" rtl="1">
              <a:lnSpc>
                <a:spcPct val="150000"/>
              </a:lnSpc>
              <a:buNone/>
            </a:pPr>
            <a:r>
              <a:rPr lang="en-US" sz="1600" dirty="0">
                <a:cs typeface="B Lotus" pitchFamily="2" charset="-78"/>
              </a:rPr>
              <a:t> </a:t>
            </a:r>
            <a:r>
              <a:rPr lang="ar-SA" sz="1600" dirty="0">
                <a:cs typeface="B Lotus" pitchFamily="2" charset="-78"/>
              </a:rPr>
              <a:t>محوطه بازی فضایی به ابعاد 20 فوت در 20 فوت است که از هر طرف با دیوارها محدود شده است. این یک محیط مجازی ساده است که اشیاء زیادی با کاربر در تعامل نیستند. شی اصلی در این محیط درختی است که مطابق با شرایطی که شرکت کننده تجربه می</a:t>
            </a:r>
            <a:r>
              <a:rPr lang="fa-IR" sz="1600" dirty="0">
                <a:cs typeface="B Lotus" pitchFamily="2" charset="-78"/>
              </a:rPr>
              <a:t>‌</a:t>
            </a:r>
            <a:r>
              <a:rPr lang="ar-SA" sz="1600" dirty="0">
                <a:cs typeface="B Lotus" pitchFamily="2" charset="-78"/>
              </a:rPr>
              <a:t>کند ظاهر و ناپدید می‌شود</a:t>
            </a:r>
            <a:r>
              <a:rPr lang="ar-SA" sz="1600" dirty="0" smtClean="0">
                <a:cs typeface="B Lotus" pitchFamily="2" charset="-78"/>
              </a:rPr>
              <a:t>.</a:t>
            </a:r>
            <a:endParaRPr lang="fa-IR" sz="1600" dirty="0" smtClean="0">
              <a:cs typeface="B Lotus" pitchFamily="2" charset="-78"/>
            </a:endParaRPr>
          </a:p>
          <a:p>
            <a:pPr marL="109728" indent="0" algn="just" rtl="1">
              <a:lnSpc>
                <a:spcPct val="150000"/>
              </a:lnSpc>
              <a:buNone/>
            </a:pPr>
            <a:endParaRPr lang="en-US" sz="1400" dirty="0"/>
          </a:p>
          <a:p>
            <a:pPr marL="109728" lvl="0" indent="0" algn="just" rtl="1">
              <a:buNone/>
            </a:pPr>
            <a:endParaRPr lang="fa-IR" sz="1400" dirty="0" smtClean="0">
              <a:cs typeface="B Lotus" pitchFamily="2" charset="-78"/>
            </a:endParaRPr>
          </a:p>
          <a:p>
            <a:pPr marL="109728" lvl="0" indent="0" algn="just" rtl="1">
              <a:buNone/>
            </a:pPr>
            <a:endParaRPr lang="en-US" sz="1400" dirty="0">
              <a:latin typeface="Times New Roman" pitchFamily="18" charset="0"/>
              <a:cs typeface="B Lotus" pitchFamily="2" charset="-78"/>
            </a:endParaRPr>
          </a:p>
        </p:txBody>
      </p:sp>
      <p:sp>
        <p:nvSpPr>
          <p:cNvPr id="5" name="Title 4"/>
          <p:cNvSpPr>
            <a:spLocks noGrp="1"/>
          </p:cNvSpPr>
          <p:nvPr>
            <p:ph type="title"/>
          </p:nvPr>
        </p:nvSpPr>
        <p:spPr>
          <a:xfrm>
            <a:off x="4283968" y="1268760"/>
            <a:ext cx="4402832" cy="504056"/>
          </a:xfrm>
        </p:spPr>
        <p:txBody>
          <a:bodyPr>
            <a:normAutofit/>
          </a:bodyPr>
          <a:lstStyle/>
          <a:p>
            <a:pPr algn="just" rtl="1"/>
            <a:r>
              <a:rPr lang="ar-SA" sz="1800" dirty="0">
                <a:effectLst/>
              </a:rPr>
              <a:t>1.1.4 منطقه بازی</a:t>
            </a:r>
            <a:endParaRPr lang="en-US" sz="1800" dirty="0">
              <a:effectLst/>
            </a:endParaRP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67</a:t>
            </a:fld>
            <a:endParaRPr lang="en-US" sz="2000" dirty="0"/>
          </a:p>
        </p:txBody>
      </p:sp>
      <p:pic>
        <p:nvPicPr>
          <p:cNvPr id="7" name="Picture 6"/>
          <p:cNvPicPr/>
          <p:nvPr/>
        </p:nvPicPr>
        <p:blipFill>
          <a:blip r:embed="rId3"/>
          <a:stretch>
            <a:fillRect/>
          </a:stretch>
        </p:blipFill>
        <p:spPr>
          <a:xfrm>
            <a:off x="683567" y="2848171"/>
            <a:ext cx="5422845" cy="3096344"/>
          </a:xfrm>
          <a:prstGeom prst="rect">
            <a:avLst/>
          </a:prstGeom>
        </p:spPr>
      </p:pic>
    </p:spTree>
    <p:extLst>
      <p:ext uri="{BB962C8B-B14F-4D97-AF65-F5344CB8AC3E}">
        <p14:creationId xmlns:p14="http://schemas.microsoft.com/office/powerpoint/2010/main" val="239482308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a:bodyPr>
          <a:lstStyle/>
          <a:p>
            <a:pPr marL="109728" indent="0" algn="just" rtl="1">
              <a:lnSpc>
                <a:spcPct val="150000"/>
              </a:lnSpc>
              <a:buNone/>
            </a:pPr>
            <a:r>
              <a:rPr lang="ar-SA" sz="1400" dirty="0">
                <a:latin typeface="Times New Roman" pitchFamily="18" charset="0"/>
                <a:cs typeface="B Lotus" pitchFamily="2" charset="-78"/>
              </a:rPr>
              <a:t> در این مطالعه، ما یک محیط آموزشی طراحی کردیم تا شرکت‌کنندگان قبل از شرکت در آزمایش واقعی، با تجربه واقعیت مجازی آشنا شوند. صحنه آموزش شبیه به اتاق </a:t>
            </a:r>
            <a:r>
              <a:rPr lang="en-US" sz="1400" dirty="0" err="1">
                <a:latin typeface="Times New Roman" pitchFamily="18" charset="0"/>
                <a:cs typeface="B Lotus" pitchFamily="2" charset="-78"/>
              </a:rPr>
              <a:t>Sievlab</a:t>
            </a:r>
            <a:r>
              <a:rPr lang="en-US" sz="1400" dirty="0">
                <a:latin typeface="Times New Roman" pitchFamily="18" charset="0"/>
                <a:cs typeface="B Lotus" pitchFamily="2" charset="-78"/>
              </a:rPr>
              <a:t> </a:t>
            </a:r>
            <a:r>
              <a:rPr lang="ar-SA" sz="1400" dirty="0">
                <a:latin typeface="Times New Roman" pitchFamily="18" charset="0"/>
                <a:cs typeface="B Lotus" pitchFamily="2" charset="-78"/>
              </a:rPr>
              <a:t>دنیای واقعی طراحی شده است، اگرچه نسخه مجازی دقیقی از آن نیست. ما این طرح را برای آموزش داریم تا به کاربران این باور را بدهیم که در </a:t>
            </a:r>
            <a:r>
              <a:rPr lang="en-US" sz="1400" dirty="0" err="1">
                <a:latin typeface="Times New Roman" pitchFamily="18" charset="0"/>
                <a:cs typeface="B Lotus" pitchFamily="2" charset="-78"/>
              </a:rPr>
              <a:t>Sivelab</a:t>
            </a:r>
            <a:r>
              <a:rPr lang="en-US" sz="1400" dirty="0">
                <a:latin typeface="Times New Roman" pitchFamily="18" charset="0"/>
                <a:cs typeface="B Lotus" pitchFamily="2" charset="-78"/>
              </a:rPr>
              <a:t> </a:t>
            </a:r>
            <a:r>
              <a:rPr lang="ar-SA" sz="1400" dirty="0">
                <a:latin typeface="Times New Roman" pitchFamily="18" charset="0"/>
                <a:cs typeface="B Lotus" pitchFamily="2" charset="-78"/>
              </a:rPr>
              <a:t>واقعی هستند و پس از تغییر زمینه، پاسخ‌های آنها و تنوع آنها را ببینند. ما یک فیزیولوژی پایه را در این سناریوی آموزشی جمع‌آوری می‌کنیم. ما همچنین می‌خواهیم شرکت‌کنندگان به حرکت در </a:t>
            </a:r>
            <a:r>
              <a:rPr lang="en-US" sz="1400" dirty="0">
                <a:latin typeface="Times New Roman" pitchFamily="18" charset="0"/>
                <a:cs typeface="B Lotus" pitchFamily="2" charset="-78"/>
              </a:rPr>
              <a:t>VR </a:t>
            </a:r>
            <a:r>
              <a:rPr lang="ar-SA" sz="1400" dirty="0">
                <a:latin typeface="Times New Roman" pitchFamily="18" charset="0"/>
                <a:cs typeface="B Lotus" pitchFamily="2" charset="-78"/>
              </a:rPr>
              <a:t>عادت کنند، صدای فضایی، ویدیو و تعامل را تجربه کنند. به شرکت‌کننده یک صدای محیطی ارائه می‌شود تا به آنها کمک کند آرامش داشته باشند، زیرا تجربه </a:t>
            </a:r>
            <a:r>
              <a:rPr lang="en-US" sz="1400" dirty="0">
                <a:latin typeface="Times New Roman" pitchFamily="18" charset="0"/>
                <a:cs typeface="B Lotus" pitchFamily="2" charset="-78"/>
              </a:rPr>
              <a:t>VR </a:t>
            </a:r>
            <a:r>
              <a:rPr lang="ar-SA" sz="1400" dirty="0">
                <a:latin typeface="Times New Roman" pitchFamily="18" charset="0"/>
                <a:cs typeface="B Lotus" pitchFamily="2" charset="-78"/>
              </a:rPr>
              <a:t>می‌تواند برای تعداد کمی از افراد طاقت‌فرسا باشد</a:t>
            </a:r>
            <a:r>
              <a:rPr lang="ar-SA" sz="1400" dirty="0" smtClean="0">
                <a:latin typeface="Times New Roman" pitchFamily="18" charset="0"/>
                <a:cs typeface="B Lotus" pitchFamily="2" charset="-78"/>
              </a:rPr>
              <a:t>.</a:t>
            </a:r>
            <a:endParaRPr lang="fa-IR" sz="1400" dirty="0" smtClean="0">
              <a:latin typeface="Times New Roman" pitchFamily="18" charset="0"/>
              <a:cs typeface="B Lotus" pitchFamily="2" charset="-78"/>
            </a:endParaRPr>
          </a:p>
          <a:p>
            <a:pPr marL="109728" indent="0" algn="just" rtl="1">
              <a:lnSpc>
                <a:spcPct val="150000"/>
              </a:lnSpc>
              <a:buNone/>
            </a:pPr>
            <a:r>
              <a:rPr lang="ar-SA" sz="1400" dirty="0">
                <a:cs typeface="B Lotus" pitchFamily="2" charset="-78"/>
              </a:rPr>
              <a:t> در صحنه آموزش، از شرکت کنندگان انتظار نمی‌رود که هیچ وظیفه‌ای را انجام دهند، زیرا انجام یک کار باعث ایجاد بار کاری ذهنی می‌شود که وقتی آنها به محیط آزمایش واقعی برسند تأثیر می‌گذارد. هدف اصلی صحنه تمرین، آرام کردن شرکت کنندگان و کاهش سطح استرس و اضطراب آنها همراه با ثبت و درک فیزیولوژی پایه آنها است. هنگامی که شرکت کننده با سناریوی آموزشی تمام شد، می‌تواند با فشار دادن کلید </a:t>
            </a:r>
            <a:r>
              <a:rPr lang="en-US" sz="1400" dirty="0">
                <a:cs typeface="B Lotus" pitchFamily="2" charset="-78"/>
              </a:rPr>
              <a:t>Esc</a:t>
            </a:r>
            <a:r>
              <a:rPr lang="ar-SA" sz="1400" dirty="0">
                <a:cs typeface="B Lotus" pitchFamily="2" charset="-78"/>
              </a:rPr>
              <a:t> روی صفحه کلید به صفحه منوی اصلی منتقل شود.</a:t>
            </a:r>
            <a:endParaRPr lang="en-US" sz="1400" dirty="0">
              <a:latin typeface="Times New Roman" pitchFamily="18" charset="0"/>
              <a:cs typeface="B Lotus" pitchFamily="2" charset="-78"/>
            </a:endParaRPr>
          </a:p>
          <a:p>
            <a:pPr marL="109728" lvl="0" indent="0" algn="just" rtl="1">
              <a:buNone/>
            </a:pPr>
            <a:endParaRPr lang="fa-IR" sz="1400" dirty="0" smtClean="0">
              <a:cs typeface="B Lotus" pitchFamily="2" charset="-78"/>
            </a:endParaRPr>
          </a:p>
          <a:p>
            <a:pPr marL="109728" lvl="0" indent="0" algn="just" rtl="1">
              <a:buNone/>
            </a:pPr>
            <a:endParaRPr lang="en-US" sz="1400" dirty="0">
              <a:latin typeface="Times New Roman" pitchFamily="18" charset="0"/>
              <a:cs typeface="B Lotus" pitchFamily="2" charset="-78"/>
            </a:endParaRPr>
          </a:p>
        </p:txBody>
      </p:sp>
      <p:sp>
        <p:nvSpPr>
          <p:cNvPr id="5" name="Title 4"/>
          <p:cNvSpPr>
            <a:spLocks noGrp="1"/>
          </p:cNvSpPr>
          <p:nvPr>
            <p:ph type="title"/>
          </p:nvPr>
        </p:nvSpPr>
        <p:spPr>
          <a:xfrm>
            <a:off x="4283968" y="1268760"/>
            <a:ext cx="4402832" cy="504056"/>
          </a:xfrm>
        </p:spPr>
        <p:txBody>
          <a:bodyPr>
            <a:normAutofit/>
          </a:bodyPr>
          <a:lstStyle/>
          <a:p>
            <a:pPr algn="just" rtl="1"/>
            <a:r>
              <a:rPr lang="ar-SA" sz="1800" dirty="0">
                <a:effectLst/>
              </a:rPr>
              <a:t>2.1.4 محیط آموزشی</a:t>
            </a:r>
            <a:endParaRPr lang="en-US" sz="1800" dirty="0">
              <a:effectLst/>
            </a:endParaRP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68</a:t>
            </a:fld>
            <a:endParaRPr lang="en-US" sz="2000" dirty="0"/>
          </a:p>
        </p:txBody>
      </p:sp>
    </p:spTree>
    <p:extLst>
      <p:ext uri="{BB962C8B-B14F-4D97-AF65-F5344CB8AC3E}">
        <p14:creationId xmlns:p14="http://schemas.microsoft.com/office/powerpoint/2010/main" val="139374155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D06A7E7-55D2-4AAF-9D6C-048C8DE1A245}" type="slidenum">
              <a:rPr lang="en-US" smtClean="0"/>
              <a:pPr/>
              <a:t>69</a:t>
            </a:fld>
            <a:endParaRPr lang="en-US"/>
          </a:p>
        </p:txBody>
      </p:sp>
      <p:sp>
        <p:nvSpPr>
          <p:cNvPr id="4" name="Title 3"/>
          <p:cNvSpPr>
            <a:spLocks noGrp="1"/>
          </p:cNvSpPr>
          <p:nvPr>
            <p:ph type="title"/>
          </p:nvPr>
        </p:nvSpPr>
        <p:spPr/>
        <p:txBody>
          <a:bodyPr/>
          <a:lstStyle/>
          <a:p>
            <a:endParaRPr lang="en-US"/>
          </a:p>
        </p:txBody>
      </p:sp>
      <p:pic>
        <p:nvPicPr>
          <p:cNvPr id="5" name="Content Placeholder 4"/>
          <p:cNvPicPr>
            <a:picLocks noGrp="1"/>
          </p:cNvPicPr>
          <p:nvPr>
            <p:ph idx="1"/>
          </p:nvPr>
        </p:nvPicPr>
        <p:blipFill>
          <a:blip r:embed="rId2"/>
          <a:stretch>
            <a:fillRect/>
          </a:stretch>
        </p:blipFill>
        <p:spPr>
          <a:xfrm>
            <a:off x="827584" y="1916832"/>
            <a:ext cx="7128792" cy="3960440"/>
          </a:xfrm>
          <a:prstGeom prst="rect">
            <a:avLst/>
          </a:prstGeom>
        </p:spPr>
      </p:pic>
    </p:spTree>
    <p:extLst>
      <p:ext uri="{BB962C8B-B14F-4D97-AF65-F5344CB8AC3E}">
        <p14:creationId xmlns:p14="http://schemas.microsoft.com/office/powerpoint/2010/main" val="1137584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1640" y="1772816"/>
            <a:ext cx="6696744" cy="4320480"/>
          </a:xfrm>
        </p:spPr>
        <p:txBody>
          <a:bodyPr>
            <a:normAutofit fontScale="85000" lnSpcReduction="20000"/>
          </a:bodyPr>
          <a:lstStyle/>
          <a:p>
            <a:pPr marL="109728" indent="0">
              <a:lnSpc>
                <a:spcPct val="150000"/>
              </a:lnSpc>
              <a:buNone/>
            </a:pPr>
            <a:r>
              <a:rPr lang="en-US" sz="1400" b="1" dirty="0" smtClean="0">
                <a:latin typeface="Times New Roman" pitchFamily="18" charset="0"/>
                <a:cs typeface="Times New Roman" pitchFamily="18" charset="0"/>
              </a:rPr>
              <a:t>VR</a:t>
            </a:r>
            <a:r>
              <a:rPr lang="en-US" sz="1400" dirty="0" smtClean="0"/>
              <a:t>  </a:t>
            </a:r>
            <a:r>
              <a:rPr lang="en-US" sz="1400" dirty="0">
                <a:latin typeface="Times New Roman" pitchFamily="18" charset="0"/>
                <a:cs typeface="Times New Roman" pitchFamily="18" charset="0"/>
              </a:rPr>
              <a:t>Virtual Reality </a:t>
            </a:r>
            <a:r>
              <a:rPr lang="en-US"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109728" indent="0">
              <a:lnSpc>
                <a:spcPct val="150000"/>
              </a:lnSpc>
              <a:buNone/>
            </a:pPr>
            <a:r>
              <a:rPr lang="en-US" sz="1400" b="1" dirty="0">
                <a:latin typeface="Times New Roman" pitchFamily="18" charset="0"/>
                <a:cs typeface="Times New Roman" pitchFamily="18" charset="0"/>
              </a:rPr>
              <a:t>AR</a:t>
            </a:r>
            <a:r>
              <a:rPr lang="en-US" sz="1600" b="1"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Augmented Reality</a:t>
            </a:r>
            <a:r>
              <a:rPr lang="en-US"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109728" indent="0">
              <a:lnSpc>
                <a:spcPct val="150000"/>
              </a:lnSpc>
              <a:buNone/>
            </a:pPr>
            <a:r>
              <a:rPr lang="en-US" sz="1400" b="1" dirty="0" smtClean="0">
                <a:latin typeface="Times New Roman" pitchFamily="18" charset="0"/>
                <a:cs typeface="Times New Roman" pitchFamily="18" charset="0"/>
              </a:rPr>
              <a:t>MR</a:t>
            </a:r>
            <a:r>
              <a:rPr lang="en-US" sz="1400" dirty="0" smtClean="0"/>
              <a:t> </a:t>
            </a:r>
            <a:r>
              <a:rPr lang="en-US" sz="1400" dirty="0">
                <a:latin typeface="Times New Roman" pitchFamily="18" charset="0"/>
                <a:cs typeface="Times New Roman" pitchFamily="18" charset="0"/>
              </a:rPr>
              <a:t>Mixed Reality</a:t>
            </a:r>
            <a:r>
              <a:rPr lang="en-US"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109728" indent="0">
              <a:lnSpc>
                <a:spcPct val="150000"/>
              </a:lnSpc>
              <a:buNone/>
            </a:pPr>
            <a:r>
              <a:rPr lang="en-US" sz="1400" b="1" dirty="0" smtClean="0">
                <a:latin typeface="Times New Roman" pitchFamily="18" charset="0"/>
                <a:cs typeface="Times New Roman" pitchFamily="18" charset="0"/>
              </a:rPr>
              <a:t>HMD</a:t>
            </a:r>
            <a:r>
              <a:rPr lang="en-US" sz="1400" dirty="0" smtClean="0"/>
              <a:t> </a:t>
            </a:r>
            <a:r>
              <a:rPr lang="en-US" sz="1400" dirty="0">
                <a:latin typeface="Times New Roman" pitchFamily="18" charset="0"/>
                <a:cs typeface="Times New Roman" pitchFamily="18" charset="0"/>
              </a:rPr>
              <a:t>Head mounted displays</a:t>
            </a:r>
            <a:r>
              <a:rPr lang="en-US"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109728" indent="0">
              <a:lnSpc>
                <a:spcPct val="150000"/>
              </a:lnSpc>
              <a:buNone/>
            </a:pPr>
            <a:r>
              <a:rPr lang="en-US" sz="1400" b="1" dirty="0" smtClean="0">
                <a:latin typeface="Times New Roman" pitchFamily="18" charset="0"/>
                <a:cs typeface="Times New Roman" pitchFamily="18" charset="0"/>
              </a:rPr>
              <a:t>DR</a:t>
            </a:r>
            <a:r>
              <a:rPr lang="en-US" sz="1400" dirty="0" smtClean="0"/>
              <a:t> </a:t>
            </a:r>
            <a:r>
              <a:rPr lang="en-US" sz="1400" dirty="0">
                <a:latin typeface="Times New Roman" pitchFamily="18" charset="0"/>
                <a:cs typeface="Times New Roman" pitchFamily="18" charset="0"/>
              </a:rPr>
              <a:t>Diminished Reality</a:t>
            </a:r>
            <a:r>
              <a:rPr lang="en-US"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109728" indent="0">
              <a:lnSpc>
                <a:spcPct val="150000"/>
              </a:lnSpc>
              <a:buNone/>
            </a:pPr>
            <a:r>
              <a:rPr lang="en-US" sz="1400" b="1" dirty="0" smtClean="0">
                <a:latin typeface="Times New Roman" pitchFamily="18" charset="0"/>
                <a:cs typeface="Times New Roman" pitchFamily="18" charset="0"/>
              </a:rPr>
              <a:t>EDA</a:t>
            </a:r>
            <a:r>
              <a:rPr lang="en-US" sz="1400" dirty="0" smtClean="0">
                <a:latin typeface="Times New Roman" pitchFamily="18" charset="0"/>
                <a:cs typeface="Times New Roman" pitchFamily="18" charset="0"/>
              </a:rPr>
              <a:t> </a:t>
            </a:r>
            <a:r>
              <a:rPr lang="en-US" sz="1400" dirty="0" err="1">
                <a:latin typeface="Times New Roman" pitchFamily="18" charset="0"/>
                <a:cs typeface="Times New Roman" pitchFamily="18" charset="0"/>
              </a:rPr>
              <a:t>Electrodermal</a:t>
            </a:r>
            <a:r>
              <a:rPr lang="en-US" sz="1400" dirty="0">
                <a:latin typeface="Times New Roman" pitchFamily="18" charset="0"/>
                <a:cs typeface="Times New Roman" pitchFamily="18" charset="0"/>
              </a:rPr>
              <a:t> Activity</a:t>
            </a:r>
            <a:r>
              <a:rPr lang="en-US"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109728" indent="0">
              <a:lnSpc>
                <a:spcPct val="150000"/>
              </a:lnSpc>
              <a:buNone/>
            </a:pPr>
            <a:r>
              <a:rPr lang="en-US" sz="1400" b="1" dirty="0" smtClean="0">
                <a:latin typeface="Times New Roman" pitchFamily="18" charset="0"/>
                <a:cs typeface="Times New Roman" pitchFamily="18" charset="0"/>
              </a:rPr>
              <a:t>HRV</a:t>
            </a:r>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Heart Rate Variability</a:t>
            </a:r>
            <a:r>
              <a:rPr lang="en-US"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109728" indent="0">
              <a:lnSpc>
                <a:spcPct val="150000"/>
              </a:lnSpc>
              <a:buNone/>
            </a:pPr>
            <a:r>
              <a:rPr lang="en-US" sz="1400" b="1" dirty="0" smtClean="0">
                <a:latin typeface="Times New Roman" pitchFamily="18" charset="0"/>
                <a:cs typeface="Times New Roman" pitchFamily="18" charset="0"/>
              </a:rPr>
              <a:t>EMG</a:t>
            </a:r>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Electromyography</a:t>
            </a:r>
            <a:r>
              <a:rPr lang="en-US"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109728" indent="0">
              <a:lnSpc>
                <a:spcPct val="150000"/>
              </a:lnSpc>
              <a:buNone/>
            </a:pPr>
            <a:r>
              <a:rPr lang="en-US" sz="1400" b="1" dirty="0" smtClean="0">
                <a:latin typeface="Times New Roman" pitchFamily="18" charset="0"/>
                <a:cs typeface="Times New Roman" pitchFamily="18" charset="0"/>
              </a:rPr>
              <a:t>EEG</a:t>
            </a:r>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Electroencephalogram</a:t>
            </a:r>
            <a:r>
              <a:rPr lang="en-US"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109728" indent="0">
              <a:lnSpc>
                <a:spcPct val="150000"/>
              </a:lnSpc>
              <a:buNone/>
            </a:pPr>
            <a:r>
              <a:rPr lang="en-US" sz="1400" b="1" dirty="0" smtClean="0">
                <a:latin typeface="Times New Roman" pitchFamily="18" charset="0"/>
                <a:cs typeface="Times New Roman" pitchFamily="18" charset="0"/>
              </a:rPr>
              <a:t>IET</a:t>
            </a:r>
            <a:r>
              <a:rPr lang="en-US" sz="1400" dirty="0" smtClean="0">
                <a:latin typeface="Times New Roman" pitchFamily="18" charset="0"/>
                <a:cs typeface="Times New Roman" pitchFamily="18" charset="0"/>
              </a:rPr>
              <a:t>  </a:t>
            </a:r>
            <a:r>
              <a:rPr lang="en-US" sz="1400" dirty="0" err="1">
                <a:latin typeface="Times New Roman" pitchFamily="18" charset="0"/>
                <a:cs typeface="Times New Roman" pitchFamily="18" charset="0"/>
              </a:rPr>
              <a:t>Imaginal</a:t>
            </a:r>
            <a:r>
              <a:rPr lang="en-US" sz="1400" dirty="0">
                <a:latin typeface="Times New Roman" pitchFamily="18" charset="0"/>
                <a:cs typeface="Times New Roman" pitchFamily="18" charset="0"/>
              </a:rPr>
              <a:t> Exposure Therapy</a:t>
            </a:r>
            <a:r>
              <a:rPr lang="en-US"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109728" indent="0">
              <a:lnSpc>
                <a:spcPct val="150000"/>
              </a:lnSpc>
              <a:buNone/>
            </a:pPr>
            <a:r>
              <a:rPr lang="en-US" sz="1400" b="1" dirty="0" smtClean="0">
                <a:latin typeface="Times New Roman" pitchFamily="18" charset="0"/>
                <a:cs typeface="Times New Roman" pitchFamily="18" charset="0"/>
              </a:rPr>
              <a:t>HCI</a:t>
            </a:r>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Human-Computer Interaction</a:t>
            </a:r>
            <a:r>
              <a:rPr lang="en-US" sz="1600" dirty="0" smtClean="0">
                <a:latin typeface="Times New Roman" pitchFamily="18" charset="0"/>
                <a:cs typeface="Times New Roman" pitchFamily="18" charset="0"/>
              </a:rPr>
              <a:t>. </a:t>
            </a:r>
          </a:p>
          <a:p>
            <a:pPr marL="109728" indent="0">
              <a:lnSpc>
                <a:spcPct val="150000"/>
              </a:lnSpc>
              <a:buNone/>
            </a:pPr>
            <a:r>
              <a:rPr lang="en-US" sz="1400" b="1" dirty="0" smtClean="0">
                <a:latin typeface="Times New Roman" pitchFamily="18" charset="0"/>
                <a:cs typeface="Times New Roman" pitchFamily="18" charset="0"/>
              </a:rPr>
              <a:t>AVH</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AudioVisual</a:t>
            </a:r>
            <a:r>
              <a:rPr lang="en-US" sz="1400" dirty="0" smtClean="0">
                <a:latin typeface="Times New Roman" pitchFamily="18" charset="0"/>
                <a:cs typeface="Times New Roman" pitchFamily="18" charset="0"/>
              </a:rPr>
              <a:t>-Haptic</a:t>
            </a:r>
          </a:p>
          <a:p>
            <a:pPr marL="109728" indent="0">
              <a:lnSpc>
                <a:spcPct val="150000"/>
              </a:lnSpc>
              <a:buNone/>
            </a:pPr>
            <a:r>
              <a:rPr lang="en-US" sz="1400" b="1" dirty="0" smtClean="0">
                <a:latin typeface="Times New Roman" pitchFamily="18" charset="0"/>
                <a:cs typeface="Times New Roman" pitchFamily="18" charset="0"/>
              </a:rPr>
              <a:t>IVE</a:t>
            </a:r>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Immersive Virtual Environment</a:t>
            </a:r>
            <a:r>
              <a:rPr lang="en-US" sz="17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2" name="Title 1"/>
          <p:cNvSpPr>
            <a:spLocks noGrp="1"/>
          </p:cNvSpPr>
          <p:nvPr>
            <p:ph type="title"/>
          </p:nvPr>
        </p:nvSpPr>
        <p:spPr>
          <a:xfrm>
            <a:off x="6876256" y="1340768"/>
            <a:ext cx="1810544" cy="504056"/>
          </a:xfrm>
        </p:spPr>
        <p:txBody>
          <a:bodyPr>
            <a:normAutofit/>
          </a:bodyPr>
          <a:lstStyle/>
          <a:p>
            <a:pPr algn="ctr"/>
            <a:r>
              <a:rPr lang="ar-SA" sz="1800" dirty="0">
                <a:effectLst/>
              </a:rPr>
              <a:t>کلمات </a:t>
            </a:r>
            <a:r>
              <a:rPr lang="ar-SA" sz="1800" dirty="0" smtClean="0">
                <a:effectLst/>
              </a:rPr>
              <a:t>اختصاری</a:t>
            </a:r>
            <a:endParaRPr lang="en-US" sz="1800" dirty="0">
              <a:cs typeface="B Titr" pitchFamily="2" charset="-78"/>
            </a:endParaRPr>
          </a:p>
        </p:txBody>
      </p:sp>
      <p:sp>
        <p:nvSpPr>
          <p:cNvPr id="4" name="Slide Number Placeholder 3"/>
          <p:cNvSpPr>
            <a:spLocks noGrp="1"/>
          </p:cNvSpPr>
          <p:nvPr>
            <p:ph type="sldNum" sz="quarter" idx="12"/>
          </p:nvPr>
        </p:nvSpPr>
        <p:spPr>
          <a:xfrm>
            <a:off x="8238688" y="6165304"/>
            <a:ext cx="365760" cy="365125"/>
          </a:xfrm>
        </p:spPr>
        <p:txBody>
          <a:bodyPr/>
          <a:lstStyle/>
          <a:p>
            <a:fld id="{CD06A7E7-55D2-4AAF-9D6C-048C8DE1A245}" type="slidenum">
              <a:rPr lang="en-US" sz="2000" smtClean="0"/>
              <a:t>7</a:t>
            </a:fld>
            <a:endParaRPr lang="en-US" sz="2000" dirty="0"/>
          </a:p>
        </p:txBody>
      </p:sp>
    </p:spTree>
    <p:extLst>
      <p:ext uri="{BB962C8B-B14F-4D97-AF65-F5344CB8AC3E}">
        <p14:creationId xmlns:p14="http://schemas.microsoft.com/office/powerpoint/2010/main" val="287790188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a:bodyPr>
          <a:lstStyle/>
          <a:p>
            <a:pPr marL="109728" indent="0" algn="just" rtl="1">
              <a:lnSpc>
                <a:spcPct val="150000"/>
              </a:lnSpc>
              <a:buNone/>
            </a:pPr>
            <a:r>
              <a:rPr lang="ar-SA" sz="1600" dirty="0">
                <a:cs typeface="B Lotus" pitchFamily="2" charset="-78"/>
              </a:rPr>
              <a:t> محیط آزمایش، رابط مجازی است که می‌توان مطالعات و داده‌های واقعی را از آن جمع‌آوری کرد. آزمایش‌کنندگان برای انتخاب محرک‌ها برای ارائه به شرکت‌کنندگان انعطاف‌پذیری خواهند داشت، در حالی که نرم‌افزار به تصادفی‌سازی ارائه‌ها رسیدگی می‌کند</a:t>
            </a:r>
            <a:r>
              <a:rPr lang="ar-SA" sz="1600" dirty="0" smtClean="0">
                <a:cs typeface="B Lotus" pitchFamily="2" charset="-78"/>
              </a:rPr>
              <a:t>.</a:t>
            </a:r>
            <a:endParaRPr lang="fa-IR" sz="1600" dirty="0" smtClean="0">
              <a:cs typeface="B Lotus" pitchFamily="2" charset="-78"/>
            </a:endParaRPr>
          </a:p>
          <a:p>
            <a:pPr marL="109728" lvl="0" indent="0" algn="just" rtl="1">
              <a:buNone/>
            </a:pPr>
            <a:endParaRPr lang="fa-IR" sz="1400" dirty="0" smtClean="0">
              <a:cs typeface="B Lotus" pitchFamily="2" charset="-78"/>
            </a:endParaRPr>
          </a:p>
          <a:p>
            <a:pPr marL="109728" lvl="0" indent="0" algn="just" rtl="1">
              <a:buNone/>
            </a:pPr>
            <a:endParaRPr lang="en-US" sz="1400" dirty="0">
              <a:latin typeface="Times New Roman" pitchFamily="18" charset="0"/>
              <a:cs typeface="B Lotus" pitchFamily="2" charset="-78"/>
            </a:endParaRPr>
          </a:p>
        </p:txBody>
      </p:sp>
      <p:sp>
        <p:nvSpPr>
          <p:cNvPr id="5" name="Title 4"/>
          <p:cNvSpPr>
            <a:spLocks noGrp="1"/>
          </p:cNvSpPr>
          <p:nvPr>
            <p:ph type="title"/>
          </p:nvPr>
        </p:nvSpPr>
        <p:spPr>
          <a:xfrm>
            <a:off x="4283968" y="1268760"/>
            <a:ext cx="4402832" cy="504056"/>
          </a:xfrm>
        </p:spPr>
        <p:txBody>
          <a:bodyPr>
            <a:normAutofit/>
          </a:bodyPr>
          <a:lstStyle/>
          <a:p>
            <a:pPr algn="just" rtl="1"/>
            <a:r>
              <a:rPr lang="ar-SA" sz="1800" dirty="0">
                <a:effectLst/>
              </a:rPr>
              <a:t>3.1.4 محیط آزمایش</a:t>
            </a:r>
            <a:endParaRPr lang="en-US" sz="1800" dirty="0">
              <a:effectLst/>
            </a:endParaRP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70</a:t>
            </a:fld>
            <a:endParaRPr lang="en-US" sz="2000" dirty="0"/>
          </a:p>
        </p:txBody>
      </p:sp>
      <p:pic>
        <p:nvPicPr>
          <p:cNvPr id="6" name="Picture 5"/>
          <p:cNvPicPr/>
          <p:nvPr/>
        </p:nvPicPr>
        <p:blipFill>
          <a:blip r:embed="rId3"/>
          <a:stretch>
            <a:fillRect/>
          </a:stretch>
        </p:blipFill>
        <p:spPr>
          <a:xfrm>
            <a:off x="827584" y="2852936"/>
            <a:ext cx="6552728" cy="3108960"/>
          </a:xfrm>
          <a:prstGeom prst="rect">
            <a:avLst/>
          </a:prstGeom>
        </p:spPr>
      </p:pic>
    </p:spTree>
    <p:extLst>
      <p:ext uri="{BB962C8B-B14F-4D97-AF65-F5344CB8AC3E}">
        <p14:creationId xmlns:p14="http://schemas.microsoft.com/office/powerpoint/2010/main" val="308832604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CD06A7E7-55D2-4AAF-9D6C-048C8DE1A245}" type="slidenum">
              <a:rPr lang="en-US" smtClean="0"/>
              <a:pPr/>
              <a:t>71</a:t>
            </a:fld>
            <a:endParaRPr lang="en-US"/>
          </a:p>
        </p:txBody>
      </p:sp>
      <p:sp>
        <p:nvSpPr>
          <p:cNvPr id="4" name="Title 3"/>
          <p:cNvSpPr>
            <a:spLocks noGrp="1"/>
          </p:cNvSpPr>
          <p:nvPr>
            <p:ph type="title"/>
          </p:nvPr>
        </p:nvSpPr>
        <p:spPr/>
        <p:txBody>
          <a:bodyPr/>
          <a:lstStyle/>
          <a:p>
            <a:endParaRPr lang="en-US"/>
          </a:p>
        </p:txBody>
      </p:sp>
      <p:pic>
        <p:nvPicPr>
          <p:cNvPr id="5" name="Picture 4"/>
          <p:cNvPicPr/>
          <p:nvPr/>
        </p:nvPicPr>
        <p:blipFill>
          <a:blip r:embed="rId2"/>
          <a:stretch>
            <a:fillRect/>
          </a:stretch>
        </p:blipFill>
        <p:spPr>
          <a:xfrm>
            <a:off x="1547664" y="2204864"/>
            <a:ext cx="6480720" cy="3272155"/>
          </a:xfrm>
          <a:prstGeom prst="rect">
            <a:avLst/>
          </a:prstGeom>
        </p:spPr>
      </p:pic>
    </p:spTree>
    <p:extLst>
      <p:ext uri="{BB962C8B-B14F-4D97-AF65-F5344CB8AC3E}">
        <p14:creationId xmlns:p14="http://schemas.microsoft.com/office/powerpoint/2010/main" val="6099463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CD06A7E7-55D2-4AAF-9D6C-048C8DE1A245}" type="slidenum">
              <a:rPr lang="en-US" smtClean="0"/>
              <a:pPr/>
              <a:t>72</a:t>
            </a:fld>
            <a:endParaRPr lang="en-US"/>
          </a:p>
        </p:txBody>
      </p:sp>
      <p:sp>
        <p:nvSpPr>
          <p:cNvPr id="4" name="Title 3"/>
          <p:cNvSpPr>
            <a:spLocks noGrp="1"/>
          </p:cNvSpPr>
          <p:nvPr>
            <p:ph type="title"/>
          </p:nvPr>
        </p:nvSpPr>
        <p:spPr/>
        <p:txBody>
          <a:bodyPr/>
          <a:lstStyle/>
          <a:p>
            <a:endParaRPr lang="en-US"/>
          </a:p>
        </p:txBody>
      </p:sp>
      <p:pic>
        <p:nvPicPr>
          <p:cNvPr id="7" name="Picture 6"/>
          <p:cNvPicPr/>
          <p:nvPr/>
        </p:nvPicPr>
        <p:blipFill>
          <a:blip r:embed="rId2"/>
          <a:stretch>
            <a:fillRect/>
          </a:stretch>
        </p:blipFill>
        <p:spPr>
          <a:xfrm>
            <a:off x="1619672" y="1946274"/>
            <a:ext cx="5472608" cy="3786981"/>
          </a:xfrm>
          <a:prstGeom prst="rect">
            <a:avLst/>
          </a:prstGeom>
        </p:spPr>
      </p:pic>
    </p:spTree>
    <p:extLst>
      <p:ext uri="{BB962C8B-B14F-4D97-AF65-F5344CB8AC3E}">
        <p14:creationId xmlns:p14="http://schemas.microsoft.com/office/powerpoint/2010/main" val="30665179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a:bodyPr>
          <a:lstStyle/>
          <a:p>
            <a:pPr marL="109728" indent="0" algn="just" rtl="1">
              <a:lnSpc>
                <a:spcPct val="150000"/>
              </a:lnSpc>
              <a:buNone/>
            </a:pPr>
            <a:r>
              <a:rPr lang="ar-SA" sz="1400" dirty="0">
                <a:latin typeface="Times New Roman" pitchFamily="18" charset="0"/>
                <a:cs typeface="B Lotus" pitchFamily="2" charset="-78"/>
              </a:rPr>
              <a:t> از ویژگی </a:t>
            </a:r>
            <a:r>
              <a:rPr lang="en-US" sz="1400" dirty="0">
                <a:latin typeface="Times New Roman" pitchFamily="18" charset="0"/>
                <a:cs typeface="B Lotus" pitchFamily="2" charset="-78"/>
              </a:rPr>
              <a:t>Notes Logger </a:t>
            </a:r>
            <a:r>
              <a:rPr lang="ar-SA" sz="1400" dirty="0">
                <a:latin typeface="Times New Roman" pitchFamily="18" charset="0"/>
                <a:cs typeface="B Lotus" pitchFamily="2" charset="-78"/>
              </a:rPr>
              <a:t>برای ضبط رویدادهایی استفاده می‌شود که در طول آزمایش اشتباه یا غیر منتظره تلقی می‌شوند. رویدادهای غیر منتظره در این زمینه خطاهای تجربه‌ای مانند ورودی‌های اشتباه ، اطلاع‌رسانی الکترونیک شرکت کننده ، عدم موفقیت سخت‌افزار در صورت یخ زدن سیستم است. قسمت منطقه متن در صحنه آزمایش گنجانده شده است. از دکمه </a:t>
            </a:r>
            <a:r>
              <a:rPr lang="en-US" sz="1400" dirty="0">
                <a:latin typeface="Times New Roman" pitchFamily="18" charset="0"/>
                <a:cs typeface="B Lotus" pitchFamily="2" charset="-78"/>
              </a:rPr>
              <a:t>Log Data UI </a:t>
            </a:r>
            <a:r>
              <a:rPr lang="ar-SA" sz="1400" dirty="0">
                <a:latin typeface="Times New Roman" pitchFamily="18" charset="0"/>
                <a:cs typeface="B Lotus" pitchFamily="2" charset="-78"/>
              </a:rPr>
              <a:t>برای ضبط داده‌ها در یک فایل متنی استفاده می‌شود که می‌تواند پس از آزمایش بازیابی شود تا بررسی کند که آیا مشکلی در آن مسیر خاص وجود دارد یا خیر</a:t>
            </a:r>
            <a:r>
              <a:rPr lang="ar-SA" sz="1400" dirty="0" smtClean="0">
                <a:latin typeface="Times New Roman" pitchFamily="18" charset="0"/>
                <a:cs typeface="B Lotus" pitchFamily="2" charset="-78"/>
              </a:rPr>
              <a:t>.</a:t>
            </a:r>
            <a:endParaRPr lang="fa-IR" sz="1400" dirty="0" smtClean="0">
              <a:latin typeface="Times New Roman" pitchFamily="18" charset="0"/>
              <a:cs typeface="B Lotus" pitchFamily="2" charset="-78"/>
            </a:endParaRPr>
          </a:p>
          <a:p>
            <a:pPr marL="109728" indent="0" algn="just" rtl="1">
              <a:lnSpc>
                <a:spcPct val="150000"/>
              </a:lnSpc>
              <a:buNone/>
            </a:pPr>
            <a:endParaRPr lang="fa-IR" sz="1400" dirty="0" smtClean="0">
              <a:cs typeface="B Lotus" pitchFamily="2" charset="-78"/>
            </a:endParaRPr>
          </a:p>
          <a:p>
            <a:pPr marL="109728" indent="0" algn="just" rtl="1">
              <a:buNone/>
            </a:pPr>
            <a:r>
              <a:rPr lang="ar-SA" sz="1400" dirty="0"/>
              <a:t>نمونه ای از نحوه ورود یادداشت ها در زیر آورده شده است:</a:t>
            </a:r>
            <a:endParaRPr lang="en-US" sz="1400" dirty="0"/>
          </a:p>
          <a:p>
            <a:pPr marL="109728" lvl="0" indent="0" algn="just" rtl="1">
              <a:buNone/>
            </a:pPr>
            <a:endParaRPr lang="fa-IR" sz="1400" dirty="0" smtClean="0">
              <a:latin typeface="Times New Roman" pitchFamily="18" charset="0"/>
              <a:cs typeface="B Lotus" pitchFamily="2" charset="-78"/>
            </a:endParaRPr>
          </a:p>
          <a:p>
            <a:r>
              <a:rPr lang="en-US" sz="1400" dirty="0"/>
              <a:t>Hardware not working properly @: 21.94946 </a:t>
            </a:r>
          </a:p>
          <a:p>
            <a:r>
              <a:rPr lang="en-US" sz="1400" dirty="0"/>
              <a:t>VR headset issues @: 44.59856 </a:t>
            </a:r>
          </a:p>
          <a:p>
            <a:r>
              <a:rPr lang="en-US" sz="1400" dirty="0"/>
              <a:t>Participant had phone in pocket, buzzed during the experiment @: 77.52681</a:t>
            </a:r>
          </a:p>
          <a:p>
            <a:pPr marL="109728" lvl="0" indent="0" algn="just">
              <a:buNone/>
            </a:pPr>
            <a:endParaRPr lang="en-US" sz="1400" dirty="0">
              <a:latin typeface="Times New Roman" pitchFamily="18" charset="0"/>
              <a:cs typeface="B Lotus" pitchFamily="2" charset="-78"/>
            </a:endParaRPr>
          </a:p>
        </p:txBody>
      </p:sp>
      <p:sp>
        <p:nvSpPr>
          <p:cNvPr id="5" name="Title 4"/>
          <p:cNvSpPr>
            <a:spLocks noGrp="1"/>
          </p:cNvSpPr>
          <p:nvPr>
            <p:ph type="title"/>
          </p:nvPr>
        </p:nvSpPr>
        <p:spPr>
          <a:xfrm>
            <a:off x="4283968" y="1268760"/>
            <a:ext cx="4402832" cy="504056"/>
          </a:xfrm>
        </p:spPr>
        <p:txBody>
          <a:bodyPr>
            <a:normAutofit/>
          </a:bodyPr>
          <a:lstStyle/>
          <a:p>
            <a:pPr algn="just" rtl="1"/>
            <a:r>
              <a:rPr lang="ar-SA" sz="1800" dirty="0">
                <a:effectLst/>
              </a:rPr>
              <a:t>4.1.4 یادداشت برداری</a:t>
            </a:r>
            <a:endParaRPr lang="en-US" sz="1800" dirty="0">
              <a:effectLst/>
            </a:endParaRP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73</a:t>
            </a:fld>
            <a:endParaRPr lang="en-US" sz="2000" dirty="0"/>
          </a:p>
        </p:txBody>
      </p:sp>
    </p:spTree>
    <p:extLst>
      <p:ext uri="{BB962C8B-B14F-4D97-AF65-F5344CB8AC3E}">
        <p14:creationId xmlns:p14="http://schemas.microsoft.com/office/powerpoint/2010/main" val="412458139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a:bodyPr>
          <a:lstStyle/>
          <a:p>
            <a:pPr marL="109728" indent="0" algn="just" rtl="1">
              <a:lnSpc>
                <a:spcPct val="150000"/>
              </a:lnSpc>
              <a:buNone/>
            </a:pPr>
            <a:r>
              <a:rPr lang="ar-SA" sz="1400" dirty="0">
                <a:latin typeface="Times New Roman" pitchFamily="18" charset="0"/>
                <a:cs typeface="B Lotus" pitchFamily="2" charset="-78"/>
              </a:rPr>
              <a:t> برای رها کردن نشانگرهای رویداد در نرم</a:t>
            </a:r>
            <a:r>
              <a:rPr lang="fa-IR" sz="1400" dirty="0">
                <a:latin typeface="Times New Roman" pitchFamily="18" charset="0"/>
                <a:cs typeface="B Lotus" pitchFamily="2" charset="-78"/>
              </a:rPr>
              <a:t>‌</a:t>
            </a:r>
            <a:r>
              <a:rPr lang="ar-SA" sz="1400" dirty="0">
                <a:latin typeface="Times New Roman" pitchFamily="18" charset="0"/>
                <a:cs typeface="B Lotus" pitchFamily="2" charset="-78"/>
              </a:rPr>
              <a:t>افزار </a:t>
            </a:r>
            <a:r>
              <a:rPr lang="en-US" sz="1400" dirty="0">
                <a:latin typeface="Times New Roman" pitchFamily="18" charset="0"/>
                <a:cs typeface="B Lotus" pitchFamily="2" charset="-78"/>
              </a:rPr>
              <a:t>ACQKINGLEDE </a:t>
            </a:r>
            <a:r>
              <a:rPr lang="ar-SA" sz="1400" dirty="0">
                <a:latin typeface="Times New Roman" pitchFamily="18" charset="0"/>
                <a:cs typeface="B Lotus" pitchFamily="2" charset="-78"/>
              </a:rPr>
              <a:t>در حین جمع‌آوری پاسخ‌های فیزیولوژیکی ، یک </a:t>
            </a:r>
            <a:r>
              <a:rPr lang="en-US" sz="1400" dirty="0">
                <a:cs typeface="B Lotus" pitchFamily="2" charset="-78"/>
              </a:rPr>
              <a:t>Node </a:t>
            </a:r>
            <a:r>
              <a:rPr lang="en-US" sz="1400" dirty="0" smtClean="0">
                <a:cs typeface="B Lotus" pitchFamily="2" charset="-78"/>
              </a:rPr>
              <a:t>server</a:t>
            </a:r>
            <a:r>
              <a:rPr lang="fa-IR" sz="1400" dirty="0" smtClean="0">
                <a:cs typeface="B Lotus" pitchFamily="2" charset="-78"/>
              </a:rPr>
              <a:t> </a:t>
            </a:r>
            <a:r>
              <a:rPr lang="ar-SA" sz="1400" dirty="0" smtClean="0">
                <a:latin typeface="Times New Roman" pitchFamily="18" charset="0"/>
                <a:cs typeface="B Lotus" pitchFamily="2" charset="-78"/>
              </a:rPr>
              <a:t>ایجاد </a:t>
            </a:r>
            <a:r>
              <a:rPr lang="ar-SA" sz="1400" dirty="0">
                <a:latin typeface="Times New Roman" pitchFamily="18" charset="0"/>
                <a:cs typeface="B Lotus" pitchFamily="2" charset="-78"/>
              </a:rPr>
              <a:t>شده است. این سرور گره بر روی دستگاهی که واحد </a:t>
            </a:r>
            <a:r>
              <a:rPr lang="en-US" sz="1400" dirty="0" err="1">
                <a:latin typeface="Times New Roman" pitchFamily="18" charset="0"/>
                <a:cs typeface="B Lotus" pitchFamily="2" charset="-78"/>
              </a:rPr>
              <a:t>Biopac</a:t>
            </a:r>
            <a:r>
              <a:rPr lang="en-US" sz="1400" dirty="0">
                <a:latin typeface="Times New Roman" pitchFamily="18" charset="0"/>
                <a:cs typeface="B Lotus" pitchFamily="2" charset="-78"/>
              </a:rPr>
              <a:t> </a:t>
            </a:r>
            <a:r>
              <a:rPr lang="ar-SA" sz="1400" dirty="0">
                <a:latin typeface="Times New Roman" pitchFamily="18" charset="0"/>
                <a:cs typeface="B Lotus" pitchFamily="2" charset="-78"/>
              </a:rPr>
              <a:t>به آن متصل است و نرم‌افزار </a:t>
            </a:r>
            <a:r>
              <a:rPr lang="en-US" sz="1400" dirty="0">
                <a:latin typeface="Times New Roman" pitchFamily="18" charset="0"/>
                <a:cs typeface="B Lotus" pitchFamily="2" charset="-78"/>
              </a:rPr>
              <a:t>ACQCINELEGE </a:t>
            </a:r>
            <a:r>
              <a:rPr lang="ar-SA" sz="1400" dirty="0">
                <a:latin typeface="Times New Roman" pitchFamily="18" charset="0"/>
                <a:cs typeface="B Lotus" pitchFamily="2" charset="-78"/>
              </a:rPr>
              <a:t>در حال اجرا است ، اجرا می‌شود. این سرور گره شروع به گوش دادن به اتصالات در شبکه می‌کند. پروتکل کاری در اینجا این است که ماشینی که این برنامه </a:t>
            </a:r>
            <a:r>
              <a:rPr lang="en-US" sz="1400" dirty="0">
                <a:latin typeface="Times New Roman" pitchFamily="18" charset="0"/>
                <a:cs typeface="B Lotus" pitchFamily="2" charset="-78"/>
              </a:rPr>
              <a:t>Unity</a:t>
            </a:r>
            <a:r>
              <a:rPr lang="ar-SA" sz="1400" dirty="0">
                <a:latin typeface="Times New Roman" pitchFamily="18" charset="0"/>
                <a:cs typeface="B Lotus" pitchFamily="2" charset="-78"/>
              </a:rPr>
              <a:t> را اجرا می‌کند، دنباله‌های کلیدی «</a:t>
            </a:r>
            <a:r>
              <a:rPr lang="en-US" sz="1400" dirty="0">
                <a:latin typeface="Times New Roman" pitchFamily="18" charset="0"/>
                <a:cs typeface="B Lotus" pitchFamily="2" charset="-78"/>
              </a:rPr>
              <a:t>Escape</a:t>
            </a:r>
            <a:r>
              <a:rPr lang="ar-SA" sz="1400" dirty="0">
                <a:latin typeface="Times New Roman" pitchFamily="18" charset="0"/>
                <a:cs typeface="B Lotus" pitchFamily="2" charset="-78"/>
              </a:rPr>
              <a:t>» را به سرور ارسال می‌کند و از آن می‌خواهد رویدادها را در نرم‌افزار </a:t>
            </a:r>
            <a:r>
              <a:rPr lang="en-US" sz="1400" dirty="0" err="1">
                <a:latin typeface="Times New Roman" pitchFamily="18" charset="0"/>
                <a:cs typeface="B Lotus" pitchFamily="2" charset="-78"/>
              </a:rPr>
              <a:t>AcqKnowledge</a:t>
            </a:r>
            <a:r>
              <a:rPr lang="ar-SA" sz="1400" dirty="0">
                <a:latin typeface="Times New Roman" pitchFamily="18" charset="0"/>
                <a:cs typeface="B Lotus" pitchFamily="2" charset="-78"/>
              </a:rPr>
              <a:t> برچسب‌گذاری کند. هنگامی که این توالی‌های کلیدی از برنامه </a:t>
            </a:r>
            <a:r>
              <a:rPr lang="en-US" sz="1400" dirty="0">
                <a:latin typeface="Times New Roman" pitchFamily="18" charset="0"/>
                <a:cs typeface="B Lotus" pitchFamily="2" charset="-78"/>
              </a:rPr>
              <a:t>Unity</a:t>
            </a:r>
            <a:r>
              <a:rPr lang="ar-SA" sz="1400" dirty="0">
                <a:latin typeface="Times New Roman" pitchFamily="18" charset="0"/>
                <a:cs typeface="B Lotus" pitchFamily="2" charset="-78"/>
              </a:rPr>
              <a:t> به </a:t>
            </a:r>
            <a:r>
              <a:rPr lang="en-US" sz="1400" dirty="0">
                <a:latin typeface="Times New Roman" pitchFamily="18" charset="0"/>
                <a:cs typeface="B Lotus" pitchFamily="2" charset="-78"/>
              </a:rPr>
              <a:t>Server Node</a:t>
            </a:r>
            <a:r>
              <a:rPr lang="ar-SA" sz="1400" dirty="0">
                <a:latin typeface="Times New Roman" pitchFamily="18" charset="0"/>
                <a:cs typeface="B Lotus" pitchFamily="2" charset="-78"/>
              </a:rPr>
              <a:t> ارسال می‌شوند، سرور این رویدادها را در نرم‌افزار اکتساب (</a:t>
            </a:r>
            <a:r>
              <a:rPr lang="en-US" sz="1400" dirty="0">
                <a:latin typeface="Times New Roman" pitchFamily="18" charset="0"/>
                <a:cs typeface="B Lotus" pitchFamily="2" charset="-78"/>
              </a:rPr>
              <a:t>Acquisition</a:t>
            </a:r>
            <a:r>
              <a:rPr lang="ar-SA" sz="1400" dirty="0">
                <a:latin typeface="Times New Roman" pitchFamily="18" charset="0"/>
                <a:cs typeface="B Lotus" pitchFamily="2" charset="-78"/>
              </a:rPr>
              <a:t> )علامت گذاری می‌کند و یک نشانگر رویداد زنده را در نمودار جمع‌آوری داده‌ها قرار می‌دهد.  </a:t>
            </a:r>
            <a:endParaRPr lang="fa-IR" sz="1400" dirty="0" smtClean="0">
              <a:latin typeface="Times New Roman" pitchFamily="18" charset="0"/>
              <a:cs typeface="B Lotus" pitchFamily="2" charset="-78"/>
            </a:endParaRPr>
          </a:p>
          <a:p>
            <a:pPr marL="109728" lvl="0" indent="0" algn="just">
              <a:buNone/>
            </a:pPr>
            <a:endParaRPr lang="en-US" sz="1400" dirty="0">
              <a:latin typeface="Times New Roman" pitchFamily="18" charset="0"/>
              <a:cs typeface="B Lotus" pitchFamily="2" charset="-78"/>
            </a:endParaRPr>
          </a:p>
        </p:txBody>
      </p:sp>
      <p:sp>
        <p:nvSpPr>
          <p:cNvPr id="5" name="Title 4"/>
          <p:cNvSpPr>
            <a:spLocks noGrp="1"/>
          </p:cNvSpPr>
          <p:nvPr>
            <p:ph type="title"/>
          </p:nvPr>
        </p:nvSpPr>
        <p:spPr>
          <a:xfrm>
            <a:off x="4283968" y="1268760"/>
            <a:ext cx="4402832" cy="504056"/>
          </a:xfrm>
        </p:spPr>
        <p:txBody>
          <a:bodyPr>
            <a:normAutofit/>
          </a:bodyPr>
          <a:lstStyle/>
          <a:p>
            <a:pPr algn="just" rtl="1"/>
            <a:r>
              <a:rPr lang="ar-SA" sz="1800" dirty="0">
                <a:effectLst/>
              </a:rPr>
              <a:t>5.1.4 سرور گره (</a:t>
            </a:r>
            <a:r>
              <a:rPr lang="en-US" sz="1800" dirty="0">
                <a:effectLst/>
              </a:rPr>
              <a:t>Node Server</a:t>
            </a:r>
            <a:r>
              <a:rPr lang="ar-SA" sz="1800" dirty="0">
                <a:effectLst/>
              </a:rPr>
              <a:t> )</a:t>
            </a:r>
            <a:endParaRPr lang="en-US" sz="1800" dirty="0">
              <a:effectLst/>
            </a:endParaRP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74</a:t>
            </a:fld>
            <a:endParaRPr lang="en-US" sz="2000" dirty="0"/>
          </a:p>
        </p:txBody>
      </p:sp>
    </p:spTree>
    <p:extLst>
      <p:ext uri="{BB962C8B-B14F-4D97-AF65-F5344CB8AC3E}">
        <p14:creationId xmlns:p14="http://schemas.microsoft.com/office/powerpoint/2010/main" val="144830012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a:bodyPr>
          <a:lstStyle/>
          <a:p>
            <a:pPr marL="109728" indent="0" algn="just" rtl="1">
              <a:lnSpc>
                <a:spcPct val="150000"/>
              </a:lnSpc>
              <a:buNone/>
            </a:pPr>
            <a:r>
              <a:rPr lang="ar-SA" sz="1400" dirty="0">
                <a:latin typeface="Times New Roman" pitchFamily="18" charset="0"/>
                <a:cs typeface="B Lotus" pitchFamily="2" charset="-78"/>
              </a:rPr>
              <a:t> از آنجایی که </a:t>
            </a:r>
            <a:r>
              <a:rPr lang="en-US" sz="1400" dirty="0">
                <a:latin typeface="Times New Roman" pitchFamily="18" charset="0"/>
                <a:cs typeface="B Lotus" pitchFamily="2" charset="-78"/>
              </a:rPr>
              <a:t>node server</a:t>
            </a:r>
            <a:r>
              <a:rPr lang="ar-SA" sz="1400" dirty="0">
                <a:latin typeface="Times New Roman" pitchFamily="18" charset="0"/>
                <a:cs typeface="B Lotus" pitchFamily="2" charset="-78"/>
              </a:rPr>
              <a:t> در ماشین دیگری اجرا می‌شود (که نرم‌افزار </a:t>
            </a:r>
            <a:r>
              <a:rPr lang="en-US" sz="1400" dirty="0" err="1">
                <a:latin typeface="Times New Roman" pitchFamily="18" charset="0"/>
                <a:cs typeface="B Lotus" pitchFamily="2" charset="-78"/>
              </a:rPr>
              <a:t>AcqKnowledge</a:t>
            </a:r>
            <a:r>
              <a:rPr lang="en-US" sz="1400" dirty="0">
                <a:latin typeface="Times New Roman" pitchFamily="18" charset="0"/>
                <a:cs typeface="B Lotus" pitchFamily="2" charset="-78"/>
              </a:rPr>
              <a:t> </a:t>
            </a:r>
            <a:r>
              <a:rPr lang="ar-SA" sz="1400" dirty="0">
                <a:latin typeface="Times New Roman" pitchFamily="18" charset="0"/>
                <a:cs typeface="B Lotus" pitchFamily="2" charset="-78"/>
              </a:rPr>
              <a:t>را نیز اجرا می‌کند)، به درخواست‌های وب از ماشین‌های مشتری متصل به همان شبکه گوش می‌دهد. هنگامی که برنامه </a:t>
            </a:r>
            <a:r>
              <a:rPr lang="en-US" sz="1400" dirty="0">
                <a:latin typeface="Times New Roman" pitchFamily="18" charset="0"/>
                <a:cs typeface="B Lotus" pitchFamily="2" charset="-78"/>
              </a:rPr>
              <a:t>Unity </a:t>
            </a:r>
            <a:r>
              <a:rPr lang="ar-SA" sz="1400" dirty="0">
                <a:latin typeface="Times New Roman" pitchFamily="18" charset="0"/>
                <a:cs typeface="B Lotus" pitchFamily="2" charset="-78"/>
              </a:rPr>
              <a:t>شروع به اجرا می‌کند، درخواست‌های وب را برای قرار دادن نشانگرهای رویداد در نرم‌افزار </a:t>
            </a:r>
            <a:r>
              <a:rPr lang="en-US" sz="1400" dirty="0" err="1">
                <a:latin typeface="Times New Roman" pitchFamily="18" charset="0"/>
                <a:cs typeface="B Lotus" pitchFamily="2" charset="-78"/>
              </a:rPr>
              <a:t>AcqKnowledge</a:t>
            </a:r>
            <a:r>
              <a:rPr lang="en-US" sz="1400" dirty="0">
                <a:latin typeface="Times New Roman" pitchFamily="18" charset="0"/>
                <a:cs typeface="B Lotus" pitchFamily="2" charset="-78"/>
              </a:rPr>
              <a:t> </a:t>
            </a:r>
            <a:r>
              <a:rPr lang="ar-SA" sz="1400" dirty="0">
                <a:latin typeface="Times New Roman" pitchFamily="18" charset="0"/>
                <a:cs typeface="B Lotus" pitchFamily="2" charset="-78"/>
              </a:rPr>
              <a:t>ارسال می‌کند که به آزمایش کنندگان امکان تجزیه و تحلیل داده ها را آسان‌تر می‌کند. نمونه ای از نحوه درخواست وب در زیر نشان داده شده است</a:t>
            </a:r>
            <a:r>
              <a:rPr lang="ar-SA" sz="1400" dirty="0" smtClean="0">
                <a:latin typeface="Times New Roman" pitchFamily="18" charset="0"/>
                <a:cs typeface="B Lotus" pitchFamily="2" charset="-78"/>
              </a:rPr>
              <a:t>:</a:t>
            </a:r>
            <a:endParaRPr lang="fa-IR" sz="1400" dirty="0" smtClean="0">
              <a:latin typeface="Times New Roman" pitchFamily="18" charset="0"/>
              <a:cs typeface="B Lotus" pitchFamily="2" charset="-78"/>
            </a:endParaRPr>
          </a:p>
          <a:p>
            <a:pPr marL="109728" indent="0" algn="just" rtl="1">
              <a:lnSpc>
                <a:spcPct val="150000"/>
              </a:lnSpc>
              <a:buNone/>
            </a:pPr>
            <a:endParaRPr lang="en-US" sz="1400" dirty="0">
              <a:latin typeface="Times New Roman" pitchFamily="18" charset="0"/>
              <a:cs typeface="B Lotus" pitchFamily="2" charset="-78"/>
            </a:endParaRPr>
          </a:p>
        </p:txBody>
      </p:sp>
      <p:sp>
        <p:nvSpPr>
          <p:cNvPr id="5" name="Title 4"/>
          <p:cNvSpPr>
            <a:spLocks noGrp="1"/>
          </p:cNvSpPr>
          <p:nvPr>
            <p:ph type="title"/>
          </p:nvPr>
        </p:nvSpPr>
        <p:spPr>
          <a:xfrm>
            <a:off x="3995936" y="1268760"/>
            <a:ext cx="4690864" cy="504056"/>
          </a:xfrm>
        </p:spPr>
        <p:txBody>
          <a:bodyPr>
            <a:normAutofit fontScale="90000"/>
          </a:bodyPr>
          <a:lstStyle/>
          <a:p>
            <a:pPr algn="just" rtl="1"/>
            <a:r>
              <a:rPr lang="ar-SA" sz="1800" dirty="0">
                <a:effectLst/>
              </a:rPr>
              <a:t>6.1.4 درخواست های وب یونیتی (</a:t>
            </a:r>
            <a:r>
              <a:rPr lang="en-US" sz="1800" dirty="0">
                <a:effectLst/>
              </a:rPr>
              <a:t>Unity Web Requests</a:t>
            </a:r>
            <a:r>
              <a:rPr lang="ar-SA" sz="1800" dirty="0">
                <a:effectLst/>
              </a:rPr>
              <a:t> )</a:t>
            </a:r>
            <a:endParaRPr lang="en-US" sz="1800" dirty="0">
              <a:effectLst/>
            </a:endParaRP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75</a:t>
            </a:fld>
            <a:endParaRPr lang="en-US" sz="2000" dirty="0"/>
          </a:p>
        </p:txBody>
      </p:sp>
    </p:spTree>
    <p:extLst>
      <p:ext uri="{BB962C8B-B14F-4D97-AF65-F5344CB8AC3E}">
        <p14:creationId xmlns:p14="http://schemas.microsoft.com/office/powerpoint/2010/main" val="319425305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a:bodyPr>
          <a:lstStyle/>
          <a:p>
            <a:pPr marL="109728" indent="0" algn="just" rtl="1">
              <a:lnSpc>
                <a:spcPct val="150000"/>
              </a:lnSpc>
              <a:buNone/>
            </a:pPr>
            <a:r>
              <a:rPr lang="ar-SA" sz="1400" dirty="0">
                <a:latin typeface="Times New Roman" pitchFamily="18" charset="0"/>
                <a:cs typeface="B Lotus" pitchFamily="2" charset="-78"/>
              </a:rPr>
              <a:t> ما داده‌های نمونه را با استفاده از کل دستگاه سخت‌افزاری ذکر شده در فصل قبل از طریق نرم‌افزار </a:t>
            </a:r>
            <a:r>
              <a:rPr lang="en-US" sz="1400" dirty="0" err="1">
                <a:latin typeface="Times New Roman" pitchFamily="18" charset="0"/>
                <a:cs typeface="B Lotus" pitchFamily="2" charset="-78"/>
              </a:rPr>
              <a:t>AcqKnowledge</a:t>
            </a:r>
            <a:r>
              <a:rPr lang="en-US" sz="1400" dirty="0">
                <a:latin typeface="Times New Roman" pitchFamily="18" charset="0"/>
                <a:cs typeface="B Lotus" pitchFamily="2" charset="-78"/>
              </a:rPr>
              <a:t> </a:t>
            </a:r>
            <a:r>
              <a:rPr lang="ar-SA" sz="1400" dirty="0">
                <a:latin typeface="Times New Roman" pitchFamily="18" charset="0"/>
                <a:cs typeface="B Lotus" pitchFamily="2" charset="-78"/>
              </a:rPr>
              <a:t>جمع‌آوری کردیم</a:t>
            </a:r>
            <a:r>
              <a:rPr lang="ar-SA" sz="1400" dirty="0" smtClean="0">
                <a:latin typeface="Times New Roman" pitchFamily="18" charset="0"/>
                <a:cs typeface="B Lotus" pitchFamily="2" charset="-78"/>
              </a:rPr>
              <a:t>. </a:t>
            </a:r>
            <a:r>
              <a:rPr lang="ar-SA" sz="1400" dirty="0">
                <a:latin typeface="Times New Roman" pitchFamily="18" charset="0"/>
                <a:cs typeface="B Lotus" pitchFamily="2" charset="-78"/>
              </a:rPr>
              <a:t>داده‌های سیگنال </a:t>
            </a:r>
            <a:r>
              <a:rPr lang="en-US" sz="1400" dirty="0">
                <a:latin typeface="Times New Roman" pitchFamily="18" charset="0"/>
                <a:cs typeface="B Lotus" pitchFamily="2" charset="-78"/>
              </a:rPr>
              <a:t>EDA </a:t>
            </a:r>
            <a:r>
              <a:rPr lang="ar-SA" sz="1400" dirty="0">
                <a:latin typeface="Times New Roman" pitchFamily="18" charset="0"/>
                <a:cs typeface="B Lotus" pitchFamily="2" charset="-78"/>
              </a:rPr>
              <a:t>یک شرکت کننده قابل مشاهده است. در مستطیل قرمز، نشانگرهای رویداد وجود دارد که برنامه </a:t>
            </a:r>
            <a:r>
              <a:rPr lang="en-US" sz="1400" dirty="0">
                <a:latin typeface="Times New Roman" pitchFamily="18" charset="0"/>
                <a:cs typeface="B Lotus" pitchFamily="2" charset="-78"/>
              </a:rPr>
              <a:t>VR </a:t>
            </a:r>
            <a:r>
              <a:rPr lang="ar-SA" sz="1400" dirty="0">
                <a:latin typeface="Times New Roman" pitchFamily="18" charset="0"/>
                <a:cs typeface="B Lotus" pitchFamily="2" charset="-78"/>
              </a:rPr>
              <a:t>با کمک </a:t>
            </a:r>
            <a:r>
              <a:rPr lang="en-US" sz="1400" dirty="0">
                <a:latin typeface="Times New Roman" pitchFamily="18" charset="0"/>
                <a:cs typeface="B Lotus" pitchFamily="2" charset="-78"/>
              </a:rPr>
              <a:t>Node server </a:t>
            </a:r>
            <a:r>
              <a:rPr lang="ar-SA" sz="1400" dirty="0">
                <a:latin typeface="Times New Roman" pitchFamily="18" charset="0"/>
                <a:cs typeface="B Lotus" pitchFamily="2" charset="-78"/>
              </a:rPr>
              <a:t>در </a:t>
            </a:r>
            <a:r>
              <a:rPr lang="en-US" sz="1400" dirty="0" err="1">
                <a:latin typeface="Times New Roman" pitchFamily="18" charset="0"/>
                <a:cs typeface="B Lotus" pitchFamily="2" charset="-78"/>
              </a:rPr>
              <a:t>AcqKnowledge</a:t>
            </a:r>
            <a:r>
              <a:rPr lang="en-US" sz="1400" dirty="0">
                <a:latin typeface="Times New Roman" pitchFamily="18" charset="0"/>
                <a:cs typeface="B Lotus" pitchFamily="2" charset="-78"/>
              </a:rPr>
              <a:t> </a:t>
            </a:r>
            <a:r>
              <a:rPr lang="ar-SA" sz="1400" dirty="0">
                <a:latin typeface="Times New Roman" pitchFamily="18" charset="0"/>
                <a:cs typeface="B Lotus" pitchFamily="2" charset="-78"/>
              </a:rPr>
              <a:t>قرار می‌دهد. داده‌ها برای دو حالت جمع‌آوری می‌شوند، </a:t>
            </a:r>
            <a:r>
              <a:rPr lang="en-US" sz="1400" dirty="0">
                <a:latin typeface="Times New Roman" pitchFamily="18" charset="0"/>
                <a:cs typeface="B Lotus" pitchFamily="2" charset="-78"/>
              </a:rPr>
              <a:t>C1</a:t>
            </a:r>
            <a:r>
              <a:rPr lang="ar-SA" sz="1400" dirty="0">
                <a:latin typeface="Times New Roman" pitchFamily="18" charset="0"/>
                <a:cs typeface="B Lotus" pitchFamily="2" charset="-78"/>
              </a:rPr>
              <a:t> فقط با ارائه محرک بصری و به عنوان </a:t>
            </a:r>
            <a:r>
              <a:rPr lang="en-US" sz="1400" dirty="0">
                <a:latin typeface="Times New Roman" pitchFamily="18" charset="0"/>
                <a:cs typeface="B Lotus" pitchFamily="2" charset="-78"/>
              </a:rPr>
              <a:t>C2</a:t>
            </a:r>
            <a:r>
              <a:rPr lang="ar-SA" sz="1400" dirty="0">
                <a:latin typeface="Times New Roman" pitchFamily="18" charset="0"/>
                <a:cs typeface="B Lotus" pitchFamily="2" charset="-78"/>
              </a:rPr>
              <a:t> با ارائه محرک‌های سمعی و بصری. مشاهده می</a:t>
            </a:r>
            <a:r>
              <a:rPr lang="fa-IR" sz="1400" dirty="0">
                <a:latin typeface="Times New Roman" pitchFamily="18" charset="0"/>
                <a:cs typeface="B Lotus" pitchFamily="2" charset="-78"/>
              </a:rPr>
              <a:t>‌</a:t>
            </a:r>
            <a:r>
              <a:rPr lang="ar-SA" sz="1400" dirty="0">
                <a:latin typeface="Times New Roman" pitchFamily="18" charset="0"/>
                <a:cs typeface="B Lotus" pitchFamily="2" charset="-78"/>
              </a:rPr>
              <a:t>شود که ترکیب محرک‌های صوتی و بصری پاسخ‌های بالاتری را در شرکت کننده ایجاد می‌کند</a:t>
            </a:r>
            <a:r>
              <a:rPr lang="ar-SA" sz="1400" dirty="0" smtClean="0">
                <a:latin typeface="Times New Roman" pitchFamily="18" charset="0"/>
                <a:cs typeface="B Lotus" pitchFamily="2" charset="-78"/>
              </a:rPr>
              <a:t>.</a:t>
            </a:r>
            <a:endParaRPr lang="fa-IR" sz="1400" dirty="0" smtClean="0">
              <a:latin typeface="Times New Roman" pitchFamily="18" charset="0"/>
              <a:cs typeface="B Lotus" pitchFamily="2" charset="-78"/>
            </a:endParaRPr>
          </a:p>
          <a:p>
            <a:pPr marL="109728" indent="0" algn="just" rtl="1">
              <a:lnSpc>
                <a:spcPct val="150000"/>
              </a:lnSpc>
              <a:buNone/>
            </a:pPr>
            <a:endParaRPr lang="en-US" sz="1400" dirty="0">
              <a:latin typeface="Times New Roman" pitchFamily="18" charset="0"/>
              <a:cs typeface="B Lotus" pitchFamily="2" charset="-78"/>
            </a:endParaRPr>
          </a:p>
        </p:txBody>
      </p:sp>
      <p:sp>
        <p:nvSpPr>
          <p:cNvPr id="5" name="Title 4"/>
          <p:cNvSpPr>
            <a:spLocks noGrp="1"/>
          </p:cNvSpPr>
          <p:nvPr>
            <p:ph type="title"/>
          </p:nvPr>
        </p:nvSpPr>
        <p:spPr>
          <a:xfrm>
            <a:off x="4283968" y="1268760"/>
            <a:ext cx="4402832" cy="504056"/>
          </a:xfrm>
        </p:spPr>
        <p:txBody>
          <a:bodyPr>
            <a:normAutofit/>
          </a:bodyPr>
          <a:lstStyle/>
          <a:p>
            <a:pPr algn="just" rtl="1"/>
            <a:r>
              <a:rPr lang="ar-SA" sz="1800" dirty="0">
                <a:effectLst/>
              </a:rPr>
              <a:t>2.4 داده های نمونه</a:t>
            </a:r>
            <a:endParaRPr lang="en-US" sz="1800" dirty="0">
              <a:effectLst/>
            </a:endParaRP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76</a:t>
            </a:fld>
            <a:endParaRPr lang="en-US" sz="2000" dirty="0"/>
          </a:p>
        </p:txBody>
      </p:sp>
    </p:spTree>
    <p:extLst>
      <p:ext uri="{BB962C8B-B14F-4D97-AF65-F5344CB8AC3E}">
        <p14:creationId xmlns:p14="http://schemas.microsoft.com/office/powerpoint/2010/main" val="323738963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a:bodyPr>
          <a:lstStyle/>
          <a:p>
            <a:pPr marL="109728" indent="0" algn="just" rtl="1">
              <a:lnSpc>
                <a:spcPct val="150000"/>
              </a:lnSpc>
              <a:buNone/>
            </a:pPr>
            <a:r>
              <a:rPr lang="ar-SA" sz="1400" dirty="0">
                <a:latin typeface="Times New Roman" pitchFamily="18" charset="0"/>
                <a:cs typeface="B Lotus" pitchFamily="2" charset="-78"/>
              </a:rPr>
              <a:t> نرم‌افزاری که ما توسعه داده‌ایم، تحقیقات آینده را قادر می‌سازد تا مطالعات کاربر را انجام دهند که بر آموزش مجازی تأثیر خواهد داشت. ارائه درک به کاربران از احساس داشتن بدنه آواتار، کنترل بدن و استفاده از آن برای تعاملاتی مانند معاشرت، انجام وظایف رویه‌ای، دستکاری شی، طراحی برنامه های کاربردی </a:t>
            </a:r>
            <a:r>
              <a:rPr lang="en-US" sz="1400" dirty="0">
                <a:latin typeface="Times New Roman" pitchFamily="18" charset="0"/>
                <a:cs typeface="B Lotus" pitchFamily="2" charset="-78"/>
              </a:rPr>
              <a:t>VR </a:t>
            </a:r>
            <a:r>
              <a:rPr lang="ar-SA" sz="1400" dirty="0">
                <a:latin typeface="Times New Roman" pitchFamily="18" charset="0"/>
                <a:cs typeface="B Lotus" pitchFamily="2" charset="-78"/>
              </a:rPr>
              <a:t>را بهبود می‌بخشد. روش‌های حسی چندگانه، تعامل کاربران را افزایش می‌دهد و آنها را حواسش نگه می‌دارد، آنها را به درک اطلاعات و بهبود قابلیت‌های شناختی آنها در واقعیت مجازی تشویق می‌کند. با این حال، هنوز چیزهای زیادی برای بهبود فناوری وجود دارد تا فرآیند تجسم ساده شود. اگر حسگرهایی که فیزیولوژی فرد را اندازه‌گیری می‌کنند، بتوانند با هدست‌های واقعیت مجازی ادغام شوند و به راحتی از طریق برنامه‌های افزودنی نرم‌افزاری طراحی شده برای این منظور قابل نظارت باشند، موفقیت بزرگی خواهد بود. در حالی که مشاهده ارتقای سخت افزار بسیار جذاب است، نرم‌افزار نیز برای ارائه عملکرد و قابلیت استفاده بهتر نیاز به ارتقاء دارد. پژوهش ما بر عناصری متمرکز است که از نظر ماهیت چند رشته‌ای </a:t>
            </a:r>
            <a:r>
              <a:rPr lang="en-US" sz="1400" dirty="0">
                <a:latin typeface="Times New Roman" pitchFamily="18" charset="0"/>
                <a:cs typeface="B Lotus" pitchFamily="2" charset="-78"/>
              </a:rPr>
              <a:t>VR </a:t>
            </a:r>
            <a:r>
              <a:rPr lang="ar-SA" sz="1400" dirty="0">
                <a:latin typeface="Times New Roman" pitchFamily="18" charset="0"/>
                <a:cs typeface="B Lotus" pitchFamily="2" charset="-78"/>
              </a:rPr>
              <a:t>برای جامعه پژوهشی اهمیت بیشتری دارد</a:t>
            </a:r>
            <a:r>
              <a:rPr lang="ar-SA" sz="1400" dirty="0" smtClean="0">
                <a:latin typeface="Times New Roman" pitchFamily="18" charset="0"/>
                <a:cs typeface="B Lotus" pitchFamily="2" charset="-78"/>
              </a:rPr>
              <a:t>.</a:t>
            </a:r>
            <a:endParaRPr lang="fa-IR" sz="1400" dirty="0" smtClean="0">
              <a:latin typeface="Times New Roman" pitchFamily="18" charset="0"/>
              <a:cs typeface="B Lotus" pitchFamily="2" charset="-78"/>
            </a:endParaRPr>
          </a:p>
          <a:p>
            <a:pPr marL="109728" indent="0" algn="just" rtl="1">
              <a:lnSpc>
                <a:spcPct val="150000"/>
              </a:lnSpc>
              <a:buNone/>
            </a:pPr>
            <a:endParaRPr lang="en-US" sz="1400" dirty="0">
              <a:latin typeface="Times New Roman" pitchFamily="18" charset="0"/>
              <a:cs typeface="B Lotus" pitchFamily="2" charset="-78"/>
            </a:endParaRPr>
          </a:p>
        </p:txBody>
      </p:sp>
      <p:sp>
        <p:nvSpPr>
          <p:cNvPr id="5" name="Title 4"/>
          <p:cNvSpPr>
            <a:spLocks noGrp="1"/>
          </p:cNvSpPr>
          <p:nvPr>
            <p:ph type="title"/>
          </p:nvPr>
        </p:nvSpPr>
        <p:spPr>
          <a:xfrm>
            <a:off x="4283968" y="1268760"/>
            <a:ext cx="4402832" cy="504056"/>
          </a:xfrm>
        </p:spPr>
        <p:txBody>
          <a:bodyPr>
            <a:normAutofit/>
          </a:bodyPr>
          <a:lstStyle/>
          <a:p>
            <a:pPr algn="just" rtl="1"/>
            <a:r>
              <a:rPr lang="ar-SA" sz="1800" dirty="0">
                <a:effectLst/>
              </a:rPr>
              <a:t>3.4 بحث و بررسی</a:t>
            </a:r>
            <a:endParaRPr lang="en-US" sz="1800" dirty="0">
              <a:effectLst/>
            </a:endParaRP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77</a:t>
            </a:fld>
            <a:endParaRPr lang="en-US" sz="2000" dirty="0"/>
          </a:p>
        </p:txBody>
      </p:sp>
    </p:spTree>
    <p:extLst>
      <p:ext uri="{BB962C8B-B14F-4D97-AF65-F5344CB8AC3E}">
        <p14:creationId xmlns:p14="http://schemas.microsoft.com/office/powerpoint/2010/main" val="201829921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a:bodyPr>
          <a:lstStyle/>
          <a:p>
            <a:pPr marL="109728" indent="0" algn="just" rtl="1">
              <a:lnSpc>
                <a:spcPct val="150000"/>
              </a:lnSpc>
              <a:buNone/>
            </a:pPr>
            <a:r>
              <a:rPr lang="ar-SA" sz="1400" dirty="0">
                <a:latin typeface="Times New Roman" pitchFamily="18" charset="0"/>
                <a:cs typeface="B Lotus" pitchFamily="2" charset="-78"/>
              </a:rPr>
              <a:t> اگرچه فراتر از این تحقیق است، اما تجزیه و تحلیل داده‌های جمع‌آوری شده از شرکت کنندگان به بسیاری از سوالات جالب پاسخ خواهد داد. داده‌های پاسخ فیزیولوژیکی ثبت شده با استفاده از این نرم‌افزار می‌تواند برای اندازه‌گیری حضور و غوطه‌ور شدن شرکت کننده در </a:t>
            </a:r>
            <a:r>
              <a:rPr lang="en-US" sz="1400" dirty="0">
                <a:latin typeface="Times New Roman" pitchFamily="18" charset="0"/>
                <a:cs typeface="B Lotus" pitchFamily="2" charset="-78"/>
              </a:rPr>
              <a:t>VR </a:t>
            </a:r>
            <a:r>
              <a:rPr lang="ar-SA" sz="1400" dirty="0">
                <a:latin typeface="Times New Roman" pitchFamily="18" charset="0"/>
                <a:cs typeface="B Lotus" pitchFamily="2" charset="-78"/>
              </a:rPr>
              <a:t>استفاده شود. برای درک نقش محرک‌ها، چگونگی تأثیر محرک‌های مختلف بر شرکت‌کنندگان مختلف و اینکه چگونه محقق یا توسعه‌دهندگان می‌توانند به مجموعه‌ای از محرک‌ها برسند که در </a:t>
            </a:r>
            <a:r>
              <a:rPr lang="en-US" sz="1400" dirty="0">
                <a:latin typeface="Times New Roman" pitchFamily="18" charset="0"/>
                <a:cs typeface="B Lotus" pitchFamily="2" charset="-78"/>
              </a:rPr>
              <a:t>VR </a:t>
            </a:r>
            <a:r>
              <a:rPr lang="ar-SA" sz="1400" dirty="0">
                <a:latin typeface="Times New Roman" pitchFamily="18" charset="0"/>
                <a:cs typeface="B Lotus" pitchFamily="2" charset="-78"/>
              </a:rPr>
              <a:t>بهترین عملکرد را دارند، می‌توان تحلیل بیشتری انجام داد. محیط‌های مجازی تطبیقی یک سری از برنامه‌های کاربردی هستند که می‌توانند با تجزیه و تحلیل زمان واقعی این پاسخ‌های فیزیولوژیکی ساخته شوند. ما دلیل محکمی برای انتخاب و ارائه محرک‌هایی که به کاربر ارائه کرده‌ایم نداریم. می‌خواستیم ببینیم که آیا اصلاً هر محرکی می‌تواند واکنش‌های مبهوت کننده را در یک نفس شرکت‌کننده ایجاد کند یا خیر. ما می‌خواستیم ببینیم که آیا ارائه محرک‌ها باعث تغییرات فیزیولوژیکی می‌شود که می‌تواند به عنوان پاسخ‌های مبهوت یا دفاعی طبقه‌بندی شود. از این رو در جستجوی این امکان، این نرم‌افزار توسعه یافته است</a:t>
            </a:r>
            <a:r>
              <a:rPr lang="ar-SA" sz="1400" dirty="0" smtClean="0">
                <a:latin typeface="Times New Roman" pitchFamily="18" charset="0"/>
                <a:cs typeface="B Lotus" pitchFamily="2" charset="-78"/>
              </a:rPr>
              <a:t>.</a:t>
            </a:r>
            <a:endParaRPr lang="fa-IR" sz="1400" dirty="0" smtClean="0">
              <a:latin typeface="Times New Roman" pitchFamily="18" charset="0"/>
              <a:cs typeface="B Lotus" pitchFamily="2" charset="-78"/>
            </a:endParaRPr>
          </a:p>
          <a:p>
            <a:pPr marL="109728" indent="0" algn="just" rtl="1">
              <a:lnSpc>
                <a:spcPct val="150000"/>
              </a:lnSpc>
              <a:buNone/>
            </a:pPr>
            <a:endParaRPr lang="en-US" sz="1400" dirty="0">
              <a:latin typeface="Times New Roman" pitchFamily="18" charset="0"/>
              <a:cs typeface="B Lotus" pitchFamily="2" charset="-78"/>
            </a:endParaRPr>
          </a:p>
        </p:txBody>
      </p:sp>
      <p:sp>
        <p:nvSpPr>
          <p:cNvPr id="5" name="Title 4"/>
          <p:cNvSpPr>
            <a:spLocks noGrp="1"/>
          </p:cNvSpPr>
          <p:nvPr>
            <p:ph type="title"/>
          </p:nvPr>
        </p:nvSpPr>
        <p:spPr>
          <a:xfrm>
            <a:off x="4283968" y="1268760"/>
            <a:ext cx="4402832" cy="504056"/>
          </a:xfrm>
        </p:spPr>
        <p:txBody>
          <a:bodyPr>
            <a:normAutofit/>
          </a:bodyPr>
          <a:lstStyle/>
          <a:p>
            <a:pPr algn="just" rtl="1"/>
            <a:r>
              <a:rPr lang="ar-SA" sz="1800" dirty="0">
                <a:effectLst/>
              </a:rPr>
              <a:t>3.4 بحث و بررسی</a:t>
            </a:r>
            <a:endParaRPr lang="en-US" sz="1800" dirty="0">
              <a:effectLst/>
            </a:endParaRP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78</a:t>
            </a:fld>
            <a:endParaRPr lang="en-US" sz="2000" dirty="0"/>
          </a:p>
        </p:txBody>
      </p:sp>
    </p:spTree>
    <p:extLst>
      <p:ext uri="{BB962C8B-B14F-4D97-AF65-F5344CB8AC3E}">
        <p14:creationId xmlns:p14="http://schemas.microsoft.com/office/powerpoint/2010/main" val="327900183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a:bodyPr>
          <a:lstStyle/>
          <a:p>
            <a:pPr marL="109728" indent="0" algn="just" rtl="1">
              <a:lnSpc>
                <a:spcPct val="150000"/>
              </a:lnSpc>
              <a:buNone/>
            </a:pPr>
            <a:r>
              <a:rPr lang="ar-SA" sz="1400" dirty="0">
                <a:latin typeface="Times New Roman" pitchFamily="18" charset="0"/>
                <a:cs typeface="B Lotus" pitchFamily="2" charset="-78"/>
              </a:rPr>
              <a:t> چیزهای مهمی که از این تحقیق آموختیم این است که داشتن نرم‌افزاری که ترکیب سخت‌افزار را با هم امکان پذیر می‌کند، به انجام مطالعاتی کمک می‌کند که به استفاده از </a:t>
            </a:r>
            <a:r>
              <a:rPr lang="en-US" sz="1400" dirty="0">
                <a:latin typeface="Times New Roman" pitchFamily="18" charset="0"/>
                <a:cs typeface="B Lotus" pitchFamily="2" charset="-78"/>
              </a:rPr>
              <a:t>VR </a:t>
            </a:r>
            <a:r>
              <a:rPr lang="ar-SA" sz="1400" dirty="0">
                <a:latin typeface="Times New Roman" pitchFamily="18" charset="0"/>
                <a:cs typeface="B Lotus" pitchFamily="2" charset="-78"/>
              </a:rPr>
              <a:t>کمک می‌کند. داده‌های فیزیولوژیکی از شرکت‌کننده تا سناریوهای تحریک‌کننده </a:t>
            </a:r>
            <a:r>
              <a:rPr lang="en-US" sz="1400" dirty="0">
                <a:latin typeface="Times New Roman" pitchFamily="18" charset="0"/>
                <a:cs typeface="B Lotus" pitchFamily="2" charset="-78"/>
              </a:rPr>
              <a:t>VR</a:t>
            </a:r>
            <a:r>
              <a:rPr lang="ar-SA" sz="1400" dirty="0">
                <a:latin typeface="Times New Roman" pitchFamily="18" charset="0"/>
                <a:cs typeface="B Lotus" pitchFamily="2" charset="-78"/>
              </a:rPr>
              <a:t>، شواهد بسیار خوبی برای درک اینکه چگونه تجسم می‌تواند تعامل بیشتری ایجاد کند، است. نرم افزار </a:t>
            </a:r>
            <a:r>
              <a:rPr lang="en-US" sz="1400" dirty="0">
                <a:latin typeface="Times New Roman" pitchFamily="18" charset="0"/>
                <a:cs typeface="B Lotus" pitchFamily="2" charset="-78"/>
              </a:rPr>
              <a:t>VR Experiment</a:t>
            </a:r>
            <a:r>
              <a:rPr lang="ar-SA" sz="1400" dirty="0">
                <a:latin typeface="Times New Roman" pitchFamily="18" charset="0"/>
                <a:cs typeface="B Lotus" pitchFamily="2" charset="-78"/>
              </a:rPr>
              <a:t> که برای هدف مطالعه توسعه یافته است، می‌تواند در چندین رشته دیگر برای درک پتانسیل واقعیت مجازی در آن مناطق مورد استفاده قرار گیرد. سایر نتایج حاصل از این تحقیق این است که درک و کار با برنامه‌های </a:t>
            </a:r>
            <a:r>
              <a:rPr lang="en-US" sz="1400" dirty="0">
                <a:latin typeface="Times New Roman" pitchFamily="18" charset="0"/>
                <a:cs typeface="B Lotus" pitchFamily="2" charset="-78"/>
              </a:rPr>
              <a:t>VR </a:t>
            </a:r>
            <a:r>
              <a:rPr lang="ar-SA" sz="1400" dirty="0">
                <a:latin typeface="Times New Roman" pitchFamily="18" charset="0"/>
                <a:cs typeface="B Lotus" pitchFamily="2" charset="-78"/>
              </a:rPr>
              <a:t>به اندازه کافی آسان است زیرا می‌توانند در چندین رشته توسط آزمایش‌کنندگانی که پیش‌زمینه فنی زیادی ندارند مورد استفاده قرار گیرند. این یکی از انگیزه‌های اصلی ما بوده است که ببینیم آیا می‌توانیم خطاهای آزمایش‌کننده را در فرآیند این مطالعات </a:t>
            </a:r>
            <a:r>
              <a:rPr lang="en-US" sz="1400" dirty="0">
                <a:latin typeface="Times New Roman" pitchFamily="18" charset="0"/>
                <a:cs typeface="B Lotus" pitchFamily="2" charset="-78"/>
              </a:rPr>
              <a:t>VR </a:t>
            </a:r>
            <a:r>
              <a:rPr lang="ar-SA" sz="1400" dirty="0">
                <a:latin typeface="Times New Roman" pitchFamily="18" charset="0"/>
                <a:cs typeface="B Lotus" pitchFamily="2" charset="-78"/>
              </a:rPr>
              <a:t>کاهش دهیم. خطاهای آزمایشگر می تواند حداقل 3 تا 5 درصد از داده های غیرقابل استفاده را تشکیل دهد که برای مطالعاتی که کمتر از 50 شرکت کننده دارند، بسیار زیاد است. ما تا آنجا که ممکن است برای کاهش خطای انسانی در اجرای مطالعات با استفاده از این نرم افزار، فرآیندهای فرعی را خودکار کردیم</a:t>
            </a:r>
            <a:r>
              <a:rPr lang="ar-SA" sz="1400" dirty="0" smtClean="0">
                <a:latin typeface="Times New Roman" pitchFamily="18" charset="0"/>
                <a:cs typeface="B Lotus" pitchFamily="2" charset="-78"/>
              </a:rPr>
              <a:t>.</a:t>
            </a:r>
            <a:endParaRPr lang="fa-IR" sz="1400" dirty="0" smtClean="0">
              <a:latin typeface="Times New Roman" pitchFamily="18" charset="0"/>
              <a:cs typeface="B Lotus" pitchFamily="2" charset="-78"/>
            </a:endParaRPr>
          </a:p>
          <a:p>
            <a:pPr marL="109728" indent="0" algn="just" rtl="1">
              <a:lnSpc>
                <a:spcPct val="150000"/>
              </a:lnSpc>
              <a:buNone/>
            </a:pPr>
            <a:endParaRPr lang="en-US" sz="1400" dirty="0">
              <a:latin typeface="Times New Roman" pitchFamily="18" charset="0"/>
              <a:cs typeface="B Lotus" pitchFamily="2" charset="-78"/>
            </a:endParaRPr>
          </a:p>
        </p:txBody>
      </p:sp>
      <p:sp>
        <p:nvSpPr>
          <p:cNvPr id="5" name="Title 4"/>
          <p:cNvSpPr>
            <a:spLocks noGrp="1"/>
          </p:cNvSpPr>
          <p:nvPr>
            <p:ph type="title"/>
          </p:nvPr>
        </p:nvSpPr>
        <p:spPr>
          <a:xfrm>
            <a:off x="4283968" y="1268760"/>
            <a:ext cx="4402832" cy="504056"/>
          </a:xfrm>
        </p:spPr>
        <p:txBody>
          <a:bodyPr>
            <a:normAutofit/>
          </a:bodyPr>
          <a:lstStyle/>
          <a:p>
            <a:pPr algn="just" rtl="1"/>
            <a:r>
              <a:rPr lang="ar-SA" sz="1800" dirty="0">
                <a:effectLst/>
              </a:rPr>
              <a:t>5 نتیجه گیری</a:t>
            </a:r>
            <a:endParaRPr lang="en-US" sz="1800" dirty="0">
              <a:effectLst/>
            </a:endParaRP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79</a:t>
            </a:fld>
            <a:endParaRPr lang="en-US" sz="2000" dirty="0"/>
          </a:p>
        </p:txBody>
      </p:sp>
    </p:spTree>
    <p:extLst>
      <p:ext uri="{BB962C8B-B14F-4D97-AF65-F5344CB8AC3E}">
        <p14:creationId xmlns:p14="http://schemas.microsoft.com/office/powerpoint/2010/main" val="42041418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628800"/>
            <a:ext cx="8147248" cy="4536504"/>
          </a:xfrm>
        </p:spPr>
        <p:txBody>
          <a:bodyPr>
            <a:normAutofit lnSpcReduction="10000"/>
          </a:bodyPr>
          <a:lstStyle/>
          <a:p>
            <a:pPr marL="109728" indent="0" algn="just" rtl="1">
              <a:lnSpc>
                <a:spcPct val="150000"/>
              </a:lnSpc>
              <a:buNone/>
            </a:pPr>
            <a:r>
              <a:rPr lang="fa-IR" sz="1400" dirty="0" smtClean="0">
                <a:cs typeface="B Lotus" pitchFamily="2" charset="-78"/>
              </a:rPr>
              <a:t>واقعیت </a:t>
            </a:r>
            <a:r>
              <a:rPr lang="fa-IR" sz="1400" dirty="0">
                <a:cs typeface="B Lotus" pitchFamily="2" charset="-78"/>
              </a:rPr>
              <a:t>مجازی </a:t>
            </a:r>
            <a:r>
              <a:rPr lang="en-US" sz="1400" dirty="0">
                <a:cs typeface="B Lotus" pitchFamily="2" charset="-78"/>
              </a:rPr>
              <a:t>(</a:t>
            </a:r>
            <a:r>
              <a:rPr lang="en-US" sz="1200" dirty="0" smtClean="0">
                <a:latin typeface="Times New Roman" pitchFamily="18" charset="0"/>
                <a:cs typeface="Times New Roman" pitchFamily="18" charset="0"/>
              </a:rPr>
              <a:t>VR</a:t>
            </a:r>
            <a:r>
              <a:rPr lang="en-US" sz="1400" dirty="0" smtClean="0">
                <a:cs typeface="B Lotus" pitchFamily="2" charset="-78"/>
              </a:rPr>
              <a:t>)</a:t>
            </a:r>
            <a:r>
              <a:rPr lang="fa-IR" sz="1400" dirty="0" smtClean="0">
                <a:cs typeface="B Lotus" pitchFamily="2" charset="-78"/>
              </a:rPr>
              <a:t> روز </a:t>
            </a:r>
            <a:r>
              <a:rPr lang="fa-IR" sz="1400" dirty="0">
                <a:cs typeface="B Lotus" pitchFamily="2" charset="-78"/>
              </a:rPr>
              <a:t>به روز در زمینه‌های مختلف روشی برای تربیت و آموزش افراد به رسمیت شناخته می‌شود.</a:t>
            </a:r>
            <a:r>
              <a:rPr lang="en-US" sz="1200" dirty="0">
                <a:latin typeface="Times New Roman" pitchFamily="18" charset="0"/>
                <a:cs typeface="Times New Roman" pitchFamily="18" charset="0"/>
              </a:rPr>
              <a:t>VR</a:t>
            </a:r>
            <a:r>
              <a:rPr lang="en-US" sz="1400" dirty="0">
                <a:cs typeface="B Lotus" pitchFamily="2" charset="-78"/>
              </a:rPr>
              <a:t> </a:t>
            </a:r>
            <a:r>
              <a:rPr lang="fa-IR" sz="1400" dirty="0">
                <a:cs typeface="B Lotus" pitchFamily="2" charset="-78"/>
              </a:rPr>
              <a:t> به دلیل درک فضایی صوتی و تصویری از محیط‌های مجازی جایگزین محبوب شده است. یکی دیگر از دلایلی که </a:t>
            </a:r>
            <a:r>
              <a:rPr lang="en-US" sz="1200" dirty="0" smtClean="0">
                <a:latin typeface="Times New Roman" pitchFamily="18" charset="0"/>
                <a:cs typeface="Times New Roman" pitchFamily="18" charset="0"/>
              </a:rPr>
              <a:t>VR</a:t>
            </a:r>
            <a:r>
              <a:rPr lang="fa-IR" sz="1400" dirty="0" smtClean="0">
                <a:cs typeface="B Lotus" pitchFamily="2" charset="-78"/>
              </a:rPr>
              <a:t> در </a:t>
            </a:r>
            <a:r>
              <a:rPr lang="fa-IR" sz="1400" dirty="0">
                <a:cs typeface="B Lotus" pitchFamily="2" charset="-78"/>
              </a:rPr>
              <a:t>دسترس‌تر می‌شود این است که شرکت‌های بزرگ‌تری مانند گوگل، مایکروسافت، فیس‌بوک و اپل  پول زیادی را برای انجام تحقیقات </a:t>
            </a:r>
            <a:r>
              <a:rPr lang="en-US" sz="1200" dirty="0">
                <a:latin typeface="Times New Roman" pitchFamily="18" charset="0"/>
                <a:cs typeface="Times New Roman" pitchFamily="18" charset="0"/>
              </a:rPr>
              <a:t>VR</a:t>
            </a:r>
            <a:r>
              <a:rPr lang="en-US" sz="1400" dirty="0">
                <a:cs typeface="B Lotus" pitchFamily="2" charset="-78"/>
              </a:rPr>
              <a:t> </a:t>
            </a:r>
            <a:r>
              <a:rPr lang="fa-IR" sz="1400" dirty="0">
                <a:cs typeface="B Lotus" pitchFamily="2" charset="-78"/>
              </a:rPr>
              <a:t>سرمایه‌گذاری می‌کنند تا تجهیزات </a:t>
            </a:r>
            <a:r>
              <a:rPr lang="en-US" sz="1200" dirty="0">
                <a:latin typeface="Times New Roman" pitchFamily="18" charset="0"/>
                <a:cs typeface="Times New Roman" pitchFamily="18" charset="0"/>
              </a:rPr>
              <a:t>VR</a:t>
            </a:r>
            <a:r>
              <a:rPr lang="en-US" sz="1400" dirty="0">
                <a:cs typeface="B Lotus" pitchFamily="2" charset="-78"/>
              </a:rPr>
              <a:t> </a:t>
            </a:r>
            <a:r>
              <a:rPr lang="fa-IR" sz="1400" dirty="0">
                <a:cs typeface="B Lotus" pitchFamily="2" charset="-78"/>
              </a:rPr>
              <a:t>را عرضه کنند که بسیار مقرون‌به‌ صرفه‌تر </a:t>
            </a:r>
            <a:r>
              <a:rPr lang="fa-IR" sz="1400" dirty="0" smtClean="0">
                <a:cs typeface="B Lotus" pitchFamily="2" charset="-78"/>
              </a:rPr>
              <a:t>بود. </a:t>
            </a:r>
            <a:r>
              <a:rPr lang="fa-IR" sz="1400" dirty="0">
                <a:cs typeface="B Lotus" pitchFamily="2" charset="-78"/>
              </a:rPr>
              <a:t>مطالعات اخیر در </a:t>
            </a:r>
            <a:r>
              <a:rPr lang="en-US" sz="1400" dirty="0">
                <a:latin typeface="Times New Roman" pitchFamily="18" charset="0"/>
                <a:cs typeface="Times New Roman" pitchFamily="18" charset="0"/>
              </a:rPr>
              <a:t>VR</a:t>
            </a:r>
            <a:r>
              <a:rPr lang="en-US" sz="1400" dirty="0">
                <a:cs typeface="B Lotus" pitchFamily="2" charset="-78"/>
              </a:rPr>
              <a:t> </a:t>
            </a:r>
            <a:r>
              <a:rPr lang="fa-IR" sz="1400" dirty="0">
                <a:cs typeface="B Lotus" pitchFamily="2" charset="-78"/>
              </a:rPr>
              <a:t> همچنین نشان داده است که تجسم می‌تواند همه جانبه و تعامل را بهبود بخشد. تجسم حس داشتن یک بدن مجازی است که کاربر می‌تواند آن را به عنوان مال خود بداند</a:t>
            </a:r>
            <a:r>
              <a:rPr lang="en-US" sz="1400" dirty="0">
                <a:cs typeface="B Lotus" pitchFamily="2" charset="-78"/>
              </a:rPr>
              <a:t>.</a:t>
            </a:r>
            <a:r>
              <a:rPr lang="fa-IR" sz="1400" dirty="0">
                <a:cs typeface="B Lotus" pitchFamily="2" charset="-78"/>
              </a:rPr>
              <a:t> اما دادن یک آواتار مجازی برای کاربر آسان نیست زیرا به همگام‌سازی سخت‌افزاری با </a:t>
            </a:r>
            <a:r>
              <a:rPr lang="fa-IR" sz="1400" dirty="0" smtClean="0">
                <a:cs typeface="B Lotus" pitchFamily="2" charset="-78"/>
              </a:rPr>
              <a:t>برنامه</a:t>
            </a:r>
            <a:r>
              <a:rPr lang="en-US" sz="1200" dirty="0" smtClean="0">
                <a:latin typeface="Times New Roman" pitchFamily="18" charset="0"/>
                <a:cs typeface="Times New Roman" pitchFamily="18" charset="0"/>
              </a:rPr>
              <a:t>VR</a:t>
            </a:r>
            <a:r>
              <a:rPr lang="en-US" sz="1400" dirty="0" smtClean="0">
                <a:cs typeface="B Lotus" pitchFamily="2" charset="-78"/>
              </a:rPr>
              <a:t> </a:t>
            </a:r>
            <a:r>
              <a:rPr lang="fa-IR" sz="1400" dirty="0" smtClean="0">
                <a:cs typeface="B Lotus" pitchFamily="2" charset="-78"/>
              </a:rPr>
              <a:t> نیاز </a:t>
            </a:r>
            <a:r>
              <a:rPr lang="fa-IR" sz="1400" dirty="0">
                <a:cs typeface="B Lotus" pitchFamily="2" charset="-78"/>
              </a:rPr>
              <a:t>دارد. علاوه بر این، جمع‌آوری داده‌های سیگنال فیزیولوژیکی برای درک اثرات تجسم شامل حسگرهایی است که باید در کنار این تجهیزات دیگر استفاده شوند</a:t>
            </a:r>
            <a:r>
              <a:rPr lang="fa-IR" sz="1400" dirty="0" smtClean="0">
                <a:cs typeface="B Lotus" pitchFamily="2" charset="-78"/>
              </a:rPr>
              <a:t>. </a:t>
            </a:r>
            <a:r>
              <a:rPr lang="fa-IR" sz="1400" dirty="0">
                <a:cs typeface="B Lotus" pitchFamily="2" charset="-78"/>
              </a:rPr>
              <a:t>مؤلفه اصلی </a:t>
            </a:r>
            <a:r>
              <a:rPr lang="fa-IR" sz="1400" dirty="0" smtClean="0">
                <a:cs typeface="B Lotus" pitchFamily="2" charset="-78"/>
              </a:rPr>
              <a:t> یک </a:t>
            </a:r>
            <a:r>
              <a:rPr lang="fa-IR" sz="1400" dirty="0">
                <a:cs typeface="B Lotus" pitchFamily="2" charset="-78"/>
              </a:rPr>
              <a:t>سیستم نرم‌افزاری برای مطالعات تحقیقاتی است که تأثیر تجسم و روش‌های چند حسی را بر فیزیولوژی یک شرکت‌کننده بررسی می‌کند. رشد زیادی در نحوه استفاده از فناوری </a:t>
            </a:r>
            <a:r>
              <a:rPr lang="en-US" sz="1200" dirty="0">
                <a:latin typeface="Times New Roman" pitchFamily="18" charset="0"/>
                <a:cs typeface="Times New Roman" pitchFamily="18" charset="0"/>
              </a:rPr>
              <a:t>VR</a:t>
            </a:r>
            <a:r>
              <a:rPr lang="fa-IR" sz="1400" dirty="0">
                <a:cs typeface="B Lotus" pitchFamily="2" charset="-78"/>
              </a:rPr>
              <a:t> در زمینه‌های مختلف مانند برنامه‌ریزی و معماری، جراحی‌های پزشکی، آموزش و پژوهش وجود داشته است. </a:t>
            </a:r>
            <a:r>
              <a:rPr lang="en-US" sz="1200" dirty="0">
                <a:latin typeface="Times New Roman" pitchFamily="18" charset="0"/>
                <a:cs typeface="Times New Roman" pitchFamily="18" charset="0"/>
              </a:rPr>
              <a:t>VR</a:t>
            </a:r>
            <a:r>
              <a:rPr lang="en-US" sz="1400" dirty="0">
                <a:cs typeface="B Lotus" pitchFamily="2" charset="-78"/>
              </a:rPr>
              <a:t> </a:t>
            </a:r>
            <a:r>
              <a:rPr lang="fa-IR" sz="1400" dirty="0">
                <a:cs typeface="B Lotus" pitchFamily="2" charset="-78"/>
              </a:rPr>
              <a:t> یک تجربه همه جانبه در زمان واقعی، شبیه‌سازی تعاملی ارائه می‌دهد</a:t>
            </a:r>
            <a:r>
              <a:rPr lang="en-US" sz="1400" dirty="0" smtClean="0">
                <a:cs typeface="B Lotus" pitchFamily="2" charset="-78"/>
              </a:rPr>
              <a:t>.</a:t>
            </a:r>
            <a:r>
              <a:rPr lang="fa-IR" sz="1400" dirty="0" smtClean="0">
                <a:cs typeface="B Lotus" pitchFamily="2" charset="-78"/>
              </a:rPr>
              <a:t> همچنین محققان </a:t>
            </a:r>
            <a:r>
              <a:rPr lang="fa-IR" sz="1400" dirty="0">
                <a:cs typeface="B Lotus" pitchFamily="2" charset="-78"/>
              </a:rPr>
              <a:t>آینده را تشویق </a:t>
            </a:r>
            <a:r>
              <a:rPr lang="fa-IR" sz="1400" dirty="0" smtClean="0">
                <a:cs typeface="B Lotus" pitchFamily="2" charset="-78"/>
              </a:rPr>
              <a:t>می‌شوند </a:t>
            </a:r>
            <a:r>
              <a:rPr lang="fa-IR" sz="1400" dirty="0">
                <a:cs typeface="B Lotus" pitchFamily="2" charset="-78"/>
              </a:rPr>
              <a:t>تا مطالعات گسترده در مقیاس بزرگ را برای درک اثرات روانی فیزیولوژیکی مالکیت بدن انجام دهند</a:t>
            </a:r>
            <a:r>
              <a:rPr lang="en-US" sz="1400" dirty="0">
                <a:cs typeface="B Lotus" pitchFamily="2" charset="-78"/>
              </a:rPr>
              <a:t>.</a:t>
            </a:r>
            <a:r>
              <a:rPr lang="fa-IR" sz="1400" dirty="0">
                <a:cs typeface="B Lotus" pitchFamily="2" charset="-78"/>
              </a:rPr>
              <a:t> با درک این اثرات، می‌توانیم احتمالات </a:t>
            </a:r>
            <a:r>
              <a:rPr lang="en-US" sz="1200" dirty="0">
                <a:latin typeface="Times New Roman" pitchFamily="18" charset="0"/>
                <a:cs typeface="Times New Roman" pitchFamily="18" charset="0"/>
              </a:rPr>
              <a:t>VR</a:t>
            </a:r>
            <a:r>
              <a:rPr lang="en-US" sz="1400" dirty="0">
                <a:cs typeface="B Lotus" pitchFamily="2" charset="-78"/>
              </a:rPr>
              <a:t> </a:t>
            </a:r>
            <a:r>
              <a:rPr lang="fa-IR" sz="1400" dirty="0">
                <a:cs typeface="B Lotus" pitchFamily="2" charset="-78"/>
              </a:rPr>
              <a:t>را در زمینه‌های ذکر شده بیشتر بررسی کنیم</a:t>
            </a:r>
            <a:r>
              <a:rPr lang="en-US" sz="1400" dirty="0">
                <a:cs typeface="B Lotus" pitchFamily="2" charset="-78"/>
              </a:rPr>
              <a:t>.</a:t>
            </a:r>
            <a:r>
              <a:rPr lang="fa-IR" sz="1400" dirty="0">
                <a:cs typeface="B Lotus" pitchFamily="2" charset="-78"/>
              </a:rPr>
              <a:t> </a:t>
            </a:r>
            <a:r>
              <a:rPr lang="fa-IR" sz="1400" dirty="0" smtClean="0">
                <a:cs typeface="B Lotus" pitchFamily="2" charset="-78"/>
              </a:rPr>
              <a:t>همنطور </a:t>
            </a:r>
            <a:r>
              <a:rPr lang="fa-IR" sz="1400" dirty="0">
                <a:cs typeface="B Lotus" pitchFamily="2" charset="-78"/>
              </a:rPr>
              <a:t>بحث می‌کنیم که چگونه تجسم بر حس حضور یک فرد در یک محیط مجازی تأثیر می‌گذارد</a:t>
            </a:r>
            <a:r>
              <a:rPr lang="en-US" sz="1400" dirty="0">
                <a:cs typeface="B Lotus" pitchFamily="2" charset="-78"/>
              </a:rPr>
              <a:t>.</a:t>
            </a:r>
            <a:r>
              <a:rPr lang="fa-IR" sz="1400" dirty="0">
                <a:cs typeface="B Lotus" pitchFamily="2" charset="-78"/>
              </a:rPr>
              <a:t> چگونه نرم‌افزار ما می‌تواند برای ارائه محرک‌های مختلف به راحتی و ثبت پاسخ‌های فیزیولوژیکی با استفاده از یک حسگر پوشیدنی استفاده شود. </a:t>
            </a:r>
            <a:r>
              <a:rPr lang="fa-IR" sz="1400" dirty="0" smtClean="0">
                <a:cs typeface="B Lotus" pitchFamily="2" charset="-78"/>
              </a:rPr>
              <a:t>برای </a:t>
            </a:r>
            <a:r>
              <a:rPr lang="fa-IR" sz="1400" dirty="0">
                <a:cs typeface="B Lotus" pitchFamily="2" charset="-78"/>
              </a:rPr>
              <a:t>این منظور یک محیط مجازی </a:t>
            </a:r>
            <a:r>
              <a:rPr lang="fa-IR" sz="1400" dirty="0" smtClean="0">
                <a:cs typeface="B Lotus" pitchFamily="2" charset="-78"/>
              </a:rPr>
              <a:t>ساخته شده است </a:t>
            </a:r>
            <a:r>
              <a:rPr lang="fa-IR" sz="1400" dirty="0">
                <a:cs typeface="B Lotus" pitchFamily="2" charset="-78"/>
              </a:rPr>
              <a:t>که سخت‌افزار را با هم ادغام می‌کند تا امکان تجسم، روش‌های حسی چندگانه و جمع آوری شواهد فیزیولوژیکی را فراهم کند</a:t>
            </a:r>
            <a:r>
              <a:rPr lang="en-US" sz="1400" dirty="0">
                <a:cs typeface="B Lotus" pitchFamily="2" charset="-78"/>
              </a:rPr>
              <a:t>.</a:t>
            </a:r>
          </a:p>
        </p:txBody>
      </p:sp>
      <p:sp>
        <p:nvSpPr>
          <p:cNvPr id="5" name="Title 4"/>
          <p:cNvSpPr>
            <a:spLocks noGrp="1"/>
          </p:cNvSpPr>
          <p:nvPr>
            <p:ph type="title"/>
          </p:nvPr>
        </p:nvSpPr>
        <p:spPr>
          <a:xfrm>
            <a:off x="7596336" y="1133872"/>
            <a:ext cx="1090464" cy="638944"/>
          </a:xfrm>
        </p:spPr>
        <p:txBody>
          <a:bodyPr>
            <a:normAutofit/>
          </a:bodyPr>
          <a:lstStyle/>
          <a:p>
            <a:pPr algn="r" rtl="1"/>
            <a:r>
              <a:rPr lang="ar-SA" sz="2800" dirty="0">
                <a:effectLst/>
              </a:rPr>
              <a:t>چکیده </a:t>
            </a:r>
            <a:endParaRPr lang="en-US" sz="2800" dirty="0">
              <a:effectLst/>
            </a:endParaRPr>
          </a:p>
        </p:txBody>
      </p:sp>
      <p:sp>
        <p:nvSpPr>
          <p:cNvPr id="3" name="Slide Number Placeholder 2"/>
          <p:cNvSpPr>
            <a:spLocks noGrp="1"/>
          </p:cNvSpPr>
          <p:nvPr>
            <p:ph type="sldNum" sz="quarter" idx="12"/>
          </p:nvPr>
        </p:nvSpPr>
        <p:spPr>
          <a:xfrm>
            <a:off x="8316416" y="6165304"/>
            <a:ext cx="365760" cy="365125"/>
          </a:xfrm>
        </p:spPr>
        <p:txBody>
          <a:bodyPr/>
          <a:lstStyle/>
          <a:p>
            <a:fld id="{CD06A7E7-55D2-4AAF-9D6C-048C8DE1A245}" type="slidenum">
              <a:rPr lang="en-US" sz="2000" smtClean="0"/>
              <a:t>8</a:t>
            </a:fld>
            <a:endParaRPr lang="en-US" sz="2000" dirty="0"/>
          </a:p>
        </p:txBody>
      </p:sp>
    </p:spTree>
    <p:extLst>
      <p:ext uri="{BB962C8B-B14F-4D97-AF65-F5344CB8AC3E}">
        <p14:creationId xmlns:p14="http://schemas.microsoft.com/office/powerpoint/2010/main" val="4880753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a:bodyPr>
          <a:lstStyle/>
          <a:p>
            <a:pPr marL="109728" indent="0" algn="just" rtl="1">
              <a:lnSpc>
                <a:spcPct val="150000"/>
              </a:lnSpc>
              <a:buNone/>
            </a:pPr>
            <a:r>
              <a:rPr lang="ar-SA" sz="1400" dirty="0">
                <a:latin typeface="Times New Roman" pitchFamily="18" charset="0"/>
                <a:cs typeface="B Lotus" pitchFamily="2" charset="-78"/>
              </a:rPr>
              <a:t> یکی از محدودیت‌های اصلی کار ما این است که، اگرچه نرم‌افزاری برای اجرای مطالعات کاربر داریم، داده‌های کاربر و نتایج کافی برای پشتیبانی از اینکه چرا تجسم غوطه‌وری را بهبود می‌بخشد، وجود ندارد. ما قرار بود برای این تحقیق یک مطالعه واقعی کاربر انجام دهیم، اما متأسفانه، به دلیل همه‌گیری کووید 19 نتوانستیم داده‌هایی را از شرکت‌کنندگان جمع‌آوری کنیم. با این وجود، ما روی ساخت اپلیکیشن و قوی‌تر کردن آن و درک زمینه‌هایی که مطالعات فیزیولوژیکی کاربر </a:t>
            </a:r>
            <a:r>
              <a:rPr lang="en-US" sz="1400" dirty="0">
                <a:latin typeface="Times New Roman" pitchFamily="18" charset="0"/>
                <a:cs typeface="B Lotus" pitchFamily="2" charset="-78"/>
              </a:rPr>
              <a:t>VR </a:t>
            </a:r>
            <a:r>
              <a:rPr lang="ar-SA" sz="1400" dirty="0">
                <a:latin typeface="Times New Roman" pitchFamily="18" charset="0"/>
                <a:cs typeface="B Lotus" pitchFamily="2" charset="-78"/>
              </a:rPr>
              <a:t>می‌تواند مفید باشد، کار کردیم، که می‌تواند معنادار باشد و بتواند قلمروهایی را توضیح دهد که قبلاً بررسی نشده‌اند.</a:t>
            </a:r>
            <a:endParaRPr lang="en-US" sz="1400" dirty="0">
              <a:latin typeface="Times New Roman" pitchFamily="18" charset="0"/>
              <a:cs typeface="B Lotus" pitchFamily="2" charset="-78"/>
            </a:endParaRPr>
          </a:p>
        </p:txBody>
      </p:sp>
      <p:sp>
        <p:nvSpPr>
          <p:cNvPr id="5" name="Title 4"/>
          <p:cNvSpPr>
            <a:spLocks noGrp="1"/>
          </p:cNvSpPr>
          <p:nvPr>
            <p:ph type="title"/>
          </p:nvPr>
        </p:nvSpPr>
        <p:spPr>
          <a:xfrm>
            <a:off x="4283968" y="1268760"/>
            <a:ext cx="4402832" cy="504056"/>
          </a:xfrm>
        </p:spPr>
        <p:txBody>
          <a:bodyPr>
            <a:normAutofit/>
          </a:bodyPr>
          <a:lstStyle/>
          <a:p>
            <a:pPr algn="just" rtl="1"/>
            <a:r>
              <a:rPr lang="ar-SA" sz="1800" dirty="0">
                <a:effectLst/>
              </a:rPr>
              <a:t>1.5 محدودیت ها</a:t>
            </a:r>
            <a:endParaRPr lang="en-US" sz="1800" dirty="0">
              <a:effectLst/>
            </a:endParaRP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80</a:t>
            </a:fld>
            <a:endParaRPr lang="en-US" sz="2000" dirty="0"/>
          </a:p>
        </p:txBody>
      </p:sp>
    </p:spTree>
    <p:extLst>
      <p:ext uri="{BB962C8B-B14F-4D97-AF65-F5344CB8AC3E}">
        <p14:creationId xmlns:p14="http://schemas.microsoft.com/office/powerpoint/2010/main" val="56366645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147248" cy="4032448"/>
          </a:xfrm>
        </p:spPr>
        <p:txBody>
          <a:bodyPr>
            <a:normAutofit/>
          </a:bodyPr>
          <a:lstStyle/>
          <a:p>
            <a:pPr marL="109728" indent="0" algn="just" rtl="1">
              <a:buNone/>
            </a:pPr>
            <a:r>
              <a:rPr lang="ar-SA" sz="1400" dirty="0"/>
              <a:t> تحقیقات واقعیت مجازی دامنه و پتانسیل زیادی دارد زیرا نشان می‌دهد که در حوزه‌های بیشتری از آن استفاده می‌شود. سوال استفاده یا عدم استفاده از فناوری جدید در هر زمینه‌ای باید توسط مطالعات تحقیقاتی خوب و مسیرهای آزمایشی پشتیبانی شود. کار آینده این مطالعه در درک چندین سؤال از جمله:</a:t>
            </a:r>
            <a:endParaRPr lang="en-US" sz="1400" dirty="0"/>
          </a:p>
          <a:p>
            <a:pPr lvl="0" algn="just" rtl="1">
              <a:buFont typeface="Wingdings" pitchFamily="2" charset="2"/>
              <a:buChar char="q"/>
            </a:pPr>
            <a:r>
              <a:rPr lang="ar-SA" sz="1400" dirty="0"/>
              <a:t>اگر </a:t>
            </a:r>
            <a:r>
              <a:rPr lang="en-US" sz="1400" dirty="0"/>
              <a:t>VR</a:t>
            </a:r>
            <a:r>
              <a:rPr lang="ar-SA" sz="1400" dirty="0"/>
              <a:t> توانایی برانگیختن پاسخ‌های جهت‌گیری مانند دنیای طبیعی را دارد</a:t>
            </a:r>
            <a:endParaRPr lang="en-US" sz="1400" dirty="0"/>
          </a:p>
          <a:p>
            <a:pPr lvl="0" algn="just" rtl="1">
              <a:buFont typeface="Wingdings" pitchFamily="2" charset="2"/>
              <a:buChar char="q"/>
            </a:pPr>
            <a:r>
              <a:rPr lang="ar-SA" sz="1400" dirty="0"/>
              <a:t>اگر تجسم می تواند یادگیری شناختی و همکاری مجازی کاربر را بهبود بخشد</a:t>
            </a:r>
            <a:endParaRPr lang="en-US" sz="1400" dirty="0"/>
          </a:p>
          <a:p>
            <a:pPr algn="just" rtl="1">
              <a:buFont typeface="Wingdings" pitchFamily="2" charset="2"/>
              <a:buChar char="q"/>
            </a:pPr>
            <a:r>
              <a:rPr lang="ar-SA" sz="1400" dirty="0"/>
              <a:t>پس از شرطی شدن به یک آواتار، درک تأثیرات روانی-فیزیولوژیکی از دست دادن آن آواتار</a:t>
            </a:r>
            <a:endParaRPr lang="en-US" sz="1400" dirty="0">
              <a:latin typeface="Times New Roman" pitchFamily="18" charset="0"/>
              <a:cs typeface="B Lotus" pitchFamily="2" charset="-78"/>
            </a:endParaRPr>
          </a:p>
        </p:txBody>
      </p:sp>
      <p:sp>
        <p:nvSpPr>
          <p:cNvPr id="5" name="Title 4"/>
          <p:cNvSpPr>
            <a:spLocks noGrp="1"/>
          </p:cNvSpPr>
          <p:nvPr>
            <p:ph type="title"/>
          </p:nvPr>
        </p:nvSpPr>
        <p:spPr>
          <a:xfrm>
            <a:off x="4283968" y="1268760"/>
            <a:ext cx="4402832" cy="504056"/>
          </a:xfrm>
        </p:spPr>
        <p:txBody>
          <a:bodyPr>
            <a:normAutofit/>
          </a:bodyPr>
          <a:lstStyle/>
          <a:p>
            <a:pPr algn="just" rtl="1"/>
            <a:r>
              <a:rPr lang="ar-SA" sz="1800" dirty="0">
                <a:effectLst/>
              </a:rPr>
              <a:t>2.5 کار آینده</a:t>
            </a:r>
            <a:endParaRPr lang="en-US" sz="1800" dirty="0">
              <a:effectLst/>
            </a:endParaRPr>
          </a:p>
        </p:txBody>
      </p:sp>
      <p:sp>
        <p:nvSpPr>
          <p:cNvPr id="3" name="Slide Number Placeholder 2"/>
          <p:cNvSpPr>
            <a:spLocks noGrp="1"/>
          </p:cNvSpPr>
          <p:nvPr>
            <p:ph type="sldNum" sz="quarter" idx="12"/>
          </p:nvPr>
        </p:nvSpPr>
        <p:spPr>
          <a:xfrm>
            <a:off x="8172400" y="6165304"/>
            <a:ext cx="509776" cy="365125"/>
          </a:xfrm>
        </p:spPr>
        <p:txBody>
          <a:bodyPr/>
          <a:lstStyle/>
          <a:p>
            <a:fld id="{CD06A7E7-55D2-4AAF-9D6C-048C8DE1A245}" type="slidenum">
              <a:rPr lang="en-US" sz="2000" smtClean="0"/>
              <a:t>81</a:t>
            </a:fld>
            <a:endParaRPr lang="en-US" sz="2000" dirty="0"/>
          </a:p>
        </p:txBody>
      </p:sp>
    </p:spTree>
    <p:extLst>
      <p:ext uri="{BB962C8B-B14F-4D97-AF65-F5344CB8AC3E}">
        <p14:creationId xmlns:p14="http://schemas.microsoft.com/office/powerpoint/2010/main" val="244942028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D06A7E7-55D2-4AAF-9D6C-048C8DE1A245}" type="slidenum">
              <a:rPr lang="en-US" smtClean="0"/>
              <a:pPr/>
              <a:t>82</a:t>
            </a:fld>
            <a:endParaRPr lang="en-US" dirty="0"/>
          </a:p>
        </p:txBody>
      </p:sp>
      <p:sp>
        <p:nvSpPr>
          <p:cNvPr id="4" name="Title 3"/>
          <p:cNvSpPr>
            <a:spLocks noGrp="1"/>
          </p:cNvSpPr>
          <p:nvPr>
            <p:ph type="title"/>
          </p:nvPr>
        </p:nvSpPr>
        <p:spPr>
          <a:xfrm>
            <a:off x="5999504" y="1421904"/>
            <a:ext cx="2687295" cy="638944"/>
          </a:xfrm>
        </p:spPr>
        <p:txBody>
          <a:bodyPr>
            <a:normAutofit/>
          </a:bodyPr>
          <a:lstStyle/>
          <a:p>
            <a:pPr algn="just" rtl="1"/>
            <a:r>
              <a:rPr lang="ar-SA" sz="1600" dirty="0">
                <a:effectLst/>
              </a:rPr>
              <a:t>مراجع</a:t>
            </a:r>
            <a:endParaRPr lang="en-US" sz="1600" dirty="0">
              <a:effectLst/>
            </a:endParaRPr>
          </a:p>
        </p:txBody>
      </p:sp>
      <p:sp>
        <p:nvSpPr>
          <p:cNvPr id="7" name="Content Placeholder 6"/>
          <p:cNvSpPr>
            <a:spLocks noGrp="1"/>
          </p:cNvSpPr>
          <p:nvPr>
            <p:ph idx="1"/>
          </p:nvPr>
        </p:nvSpPr>
        <p:spPr>
          <a:xfrm>
            <a:off x="1115616" y="1844824"/>
            <a:ext cx="6840760" cy="4536504"/>
          </a:xfrm>
        </p:spPr>
        <p:txBody>
          <a:bodyPr>
            <a:normAutofit fontScale="77500" lnSpcReduction="20000"/>
          </a:bodyPr>
          <a:lstStyle/>
          <a:p>
            <a:pPr marL="361950" indent="-361950">
              <a:lnSpc>
                <a:spcPct val="150000"/>
              </a:lnSpc>
              <a:buNone/>
            </a:pPr>
            <a:r>
              <a:rPr lang="en-US" sz="1600" dirty="0"/>
              <a:t>[1</a:t>
            </a:r>
            <a:r>
              <a:rPr lang="en-US" sz="1600" dirty="0" smtClean="0"/>
              <a:t>]</a:t>
            </a:r>
            <a:r>
              <a:rPr lang="fa-IR" sz="1600" dirty="0" smtClean="0"/>
              <a:t> </a:t>
            </a:r>
            <a:r>
              <a:rPr lang="en-US" sz="1600" dirty="0" smtClean="0"/>
              <a:t>  </a:t>
            </a:r>
            <a:r>
              <a:rPr lang="en-US" sz="1600" dirty="0" smtClean="0">
                <a:latin typeface="Times New Roman" pitchFamily="18" charset="0"/>
                <a:cs typeface="Times New Roman" pitchFamily="18" charset="0"/>
              </a:rPr>
              <a:t>M</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Algorri</a:t>
            </a:r>
            <a:r>
              <a:rPr lang="en-US" sz="1600" dirty="0">
                <a:latin typeface="Times New Roman" pitchFamily="18" charset="0"/>
                <a:cs typeface="Times New Roman" pitchFamily="18" charset="0"/>
              </a:rPr>
              <a:t>. “Interactive virtual environments for behavioral therapy”. In: </a:t>
            </a:r>
            <a:r>
              <a:rPr lang="en-US" sz="1600" dirty="0" err="1">
                <a:latin typeface="Times New Roman" pitchFamily="18" charset="0"/>
                <a:cs typeface="Times New Roman" pitchFamily="18" charset="0"/>
              </a:rPr>
              <a:t>Proceedings</a:t>
            </a:r>
            <a:r>
              <a:rPr lang="en-US" sz="1600" dirty="0">
                <a:latin typeface="Times New Roman" pitchFamily="18" charset="0"/>
                <a:cs typeface="Times New Roman" pitchFamily="18" charset="0"/>
              </a:rPr>
              <a:t> of the 25th Annual International Conference of the IEEE Engineering in Medicine and Biology Society (IEEE Cat. No.03CH37439) (). </a:t>
            </a:r>
            <a:r>
              <a:rPr lang="en-US" sz="1600" dirty="0" err="1">
                <a:latin typeface="Times New Roman" pitchFamily="18" charset="0"/>
                <a:cs typeface="Times New Roman" pitchFamily="18" charset="0"/>
              </a:rPr>
              <a:t>doi</a:t>
            </a:r>
            <a:r>
              <a:rPr lang="en-US" sz="1600" dirty="0">
                <a:latin typeface="Times New Roman" pitchFamily="18" charset="0"/>
                <a:cs typeface="Times New Roman" pitchFamily="18" charset="0"/>
              </a:rPr>
              <a:t>: 10.1109/ iembs.2003.1279792 (cit. on p. 6</a:t>
            </a:r>
            <a:r>
              <a:rPr lang="en-US" sz="1600" dirty="0" smtClean="0">
                <a:latin typeface="Times New Roman" pitchFamily="18" charset="0"/>
                <a:cs typeface="Times New Roman" pitchFamily="18" charset="0"/>
              </a:rPr>
              <a:t>).</a:t>
            </a:r>
            <a:endParaRPr lang="fa-IR" sz="1600" dirty="0" smtClean="0">
              <a:latin typeface="Times New Roman" pitchFamily="18" charset="0"/>
              <a:cs typeface="Times New Roman" pitchFamily="18" charset="0"/>
            </a:endParaRPr>
          </a:p>
          <a:p>
            <a:pPr marL="361950" indent="-361950">
              <a:lnSpc>
                <a:spcPct val="150000"/>
              </a:lnSpc>
              <a:buNone/>
            </a:pPr>
            <a:r>
              <a:rPr lang="en-US" sz="1600" dirty="0"/>
              <a:t>[2</a:t>
            </a:r>
            <a:r>
              <a:rPr lang="en-US" sz="1600" dirty="0" smtClean="0"/>
              <a:t>]</a:t>
            </a:r>
            <a:r>
              <a:rPr lang="fa-IR" sz="1600" dirty="0" smtClean="0"/>
              <a:t>  </a:t>
            </a:r>
            <a:r>
              <a:rPr lang="en-US" sz="1600" dirty="0" smtClean="0"/>
              <a:t> </a:t>
            </a:r>
            <a:r>
              <a:rPr lang="en-US" sz="1600" dirty="0">
                <a:latin typeface="Times New Roman" pitchFamily="18" charset="0"/>
                <a:cs typeface="Times New Roman" pitchFamily="18" charset="0"/>
              </a:rPr>
              <a:t>J. </a:t>
            </a:r>
            <a:r>
              <a:rPr lang="en-US" sz="1600" dirty="0" err="1">
                <a:latin typeface="Times New Roman" pitchFamily="18" charset="0"/>
                <a:cs typeface="Times New Roman" pitchFamily="18" charset="0"/>
              </a:rPr>
              <a:t>Allanson</a:t>
            </a:r>
            <a:r>
              <a:rPr lang="en-US" sz="1600" dirty="0">
                <a:latin typeface="Times New Roman" pitchFamily="18" charset="0"/>
                <a:cs typeface="Times New Roman" pitchFamily="18" charset="0"/>
              </a:rPr>
              <a:t> and G. M. Wilson. “Physiological Computing”. In: CHI ’02 </a:t>
            </a:r>
            <a:r>
              <a:rPr lang="en-US" sz="1600" dirty="0" err="1">
                <a:latin typeface="Times New Roman" pitchFamily="18" charset="0"/>
                <a:cs typeface="Times New Roman" pitchFamily="18" charset="0"/>
              </a:rPr>
              <a:t>Extended</a:t>
            </a:r>
            <a:r>
              <a:rPr lang="en-US" sz="1600" dirty="0">
                <a:latin typeface="Times New Roman" pitchFamily="18" charset="0"/>
                <a:cs typeface="Times New Roman" pitchFamily="18" charset="0"/>
              </a:rPr>
              <a:t> Abstracts on Human Factors in Computing Systems. CHI EA ’02. </a:t>
            </a:r>
            <a:r>
              <a:rPr lang="en-US" sz="1600" dirty="0" err="1">
                <a:latin typeface="Times New Roman" pitchFamily="18" charset="0"/>
                <a:cs typeface="Times New Roman" pitchFamily="18" charset="0"/>
              </a:rPr>
              <a:t>Minneapolis</a:t>
            </a:r>
            <a:r>
              <a:rPr lang="en-US" sz="1600" dirty="0">
                <a:latin typeface="Times New Roman" pitchFamily="18" charset="0"/>
                <a:cs typeface="Times New Roman" pitchFamily="18" charset="0"/>
              </a:rPr>
              <a:t>, Minnesota, USA: Association for Computing Machinery, 2002, pp. 912– 913. </a:t>
            </a:r>
            <a:r>
              <a:rPr lang="en-US" sz="1600" dirty="0" err="1">
                <a:latin typeface="Times New Roman" pitchFamily="18" charset="0"/>
                <a:cs typeface="Times New Roman" pitchFamily="18" charset="0"/>
              </a:rPr>
              <a:t>isbn</a:t>
            </a:r>
            <a:r>
              <a:rPr lang="en-US" sz="1600" dirty="0">
                <a:latin typeface="Times New Roman" pitchFamily="18" charset="0"/>
                <a:cs typeface="Times New Roman" pitchFamily="18" charset="0"/>
              </a:rPr>
              <a:t>: 1581134541. </a:t>
            </a:r>
            <a:r>
              <a:rPr lang="en-US" sz="1600" dirty="0" err="1">
                <a:latin typeface="Times New Roman" pitchFamily="18" charset="0"/>
                <a:cs typeface="Times New Roman" pitchFamily="18" charset="0"/>
              </a:rPr>
              <a:t>doi</a:t>
            </a:r>
            <a:r>
              <a:rPr lang="en-US" sz="1600" dirty="0">
                <a:latin typeface="Times New Roman" pitchFamily="18" charset="0"/>
                <a:cs typeface="Times New Roman" pitchFamily="18" charset="0"/>
              </a:rPr>
              <a:t>: 10.1145/506443.506655. url: https://doiorg.libpdb.d.umn.edu:2443/10.1145/506443.506655 (cit. on p. 20</a:t>
            </a:r>
            <a:r>
              <a:rPr lang="en-US" sz="1600" dirty="0" smtClean="0">
                <a:latin typeface="Times New Roman" pitchFamily="18" charset="0"/>
                <a:cs typeface="Times New Roman" pitchFamily="18" charset="0"/>
              </a:rPr>
              <a:t>).</a:t>
            </a:r>
            <a:endParaRPr lang="fa-IR" sz="1600" dirty="0" smtClean="0">
              <a:latin typeface="Times New Roman" pitchFamily="18" charset="0"/>
              <a:cs typeface="Times New Roman" pitchFamily="18" charset="0"/>
            </a:endParaRPr>
          </a:p>
          <a:p>
            <a:pPr marL="361950" indent="-361950">
              <a:lnSpc>
                <a:spcPct val="150000"/>
              </a:lnSpc>
              <a:buNone/>
            </a:pPr>
            <a:r>
              <a:rPr lang="en-US" sz="1600" dirty="0"/>
              <a:t>[3] </a:t>
            </a:r>
            <a:r>
              <a:rPr lang="fa-IR" sz="1600" dirty="0" smtClean="0"/>
              <a:t>  </a:t>
            </a:r>
            <a:r>
              <a:rPr lang="en-US" sz="1600" dirty="0" smtClean="0">
                <a:latin typeface="Times New Roman" pitchFamily="18" charset="0"/>
                <a:cs typeface="Times New Roman" pitchFamily="18" charset="0"/>
              </a:rPr>
              <a:t>R</a:t>
            </a:r>
            <a:r>
              <a:rPr lang="en-US" sz="1600" dirty="0">
                <a:latin typeface="Times New Roman" pitchFamily="18" charset="0"/>
                <a:cs typeface="Times New Roman" pitchFamily="18" charset="0"/>
              </a:rPr>
              <a:t>. L. </a:t>
            </a:r>
            <a:r>
              <a:rPr lang="en-US" sz="1600" dirty="0" err="1">
                <a:latin typeface="Times New Roman" pitchFamily="18" charset="0"/>
                <a:cs typeface="Times New Roman" pitchFamily="18" charset="0"/>
              </a:rPr>
              <a:t>Andersson</a:t>
            </a:r>
            <a:r>
              <a:rPr lang="en-US" sz="1600" dirty="0">
                <a:latin typeface="Times New Roman" pitchFamily="18" charset="0"/>
                <a:cs typeface="Times New Roman" pitchFamily="18" charset="0"/>
              </a:rPr>
              <a:t>. “A Real Experiment in Virtual Environments: A Virtual </a:t>
            </a:r>
            <a:r>
              <a:rPr lang="en-US" sz="1600" dirty="0" err="1">
                <a:latin typeface="Times New Roman" pitchFamily="18" charset="0"/>
                <a:cs typeface="Times New Roman" pitchFamily="18" charset="0"/>
              </a:rPr>
              <a:t>Batting</a:t>
            </a:r>
            <a:r>
              <a:rPr lang="en-US" sz="1600" dirty="0">
                <a:latin typeface="Times New Roman" pitchFamily="18" charset="0"/>
                <a:cs typeface="Times New Roman" pitchFamily="18" charset="0"/>
              </a:rPr>
              <a:t> Cage”. In: Presence: </a:t>
            </a:r>
            <a:r>
              <a:rPr lang="en-US" sz="1600" dirty="0" err="1">
                <a:latin typeface="Times New Roman" pitchFamily="18" charset="0"/>
                <a:cs typeface="Times New Roman" pitchFamily="18" charset="0"/>
              </a:rPr>
              <a:t>Teleoper</a:t>
            </a:r>
            <a:r>
              <a:rPr lang="en-US" sz="1600" dirty="0">
                <a:latin typeface="Times New Roman" pitchFamily="18" charset="0"/>
                <a:cs typeface="Times New Roman" pitchFamily="18" charset="0"/>
              </a:rPr>
              <a:t>. Virtual Environ. 2.1 (Jan. 1993), pp. 16–33. </a:t>
            </a:r>
            <a:r>
              <a:rPr lang="en-US" sz="1600" dirty="0" err="1">
                <a:latin typeface="Times New Roman" pitchFamily="18" charset="0"/>
                <a:cs typeface="Times New Roman" pitchFamily="18" charset="0"/>
              </a:rPr>
              <a:t>issn</a:t>
            </a:r>
            <a:r>
              <a:rPr lang="en-US" sz="1600" dirty="0">
                <a:latin typeface="Times New Roman" pitchFamily="18" charset="0"/>
                <a:cs typeface="Times New Roman" pitchFamily="18" charset="0"/>
              </a:rPr>
              <a:t>: 1054-7460. </a:t>
            </a:r>
            <a:r>
              <a:rPr lang="en-US" sz="1600" dirty="0" err="1">
                <a:latin typeface="Times New Roman" pitchFamily="18" charset="0"/>
                <a:cs typeface="Times New Roman" pitchFamily="18" charset="0"/>
              </a:rPr>
              <a:t>doi</a:t>
            </a:r>
            <a:r>
              <a:rPr lang="en-US" sz="1600" dirty="0">
                <a:latin typeface="Times New Roman" pitchFamily="18" charset="0"/>
                <a:cs typeface="Times New Roman" pitchFamily="18" charset="0"/>
              </a:rPr>
              <a:t>: 10.1162/pres.1993.2.1.16. url: https://doi.org/ 10.1162/pres.1993.2.1.16 (cit. on p. 13</a:t>
            </a:r>
            <a:r>
              <a:rPr lang="en-US" sz="1600" dirty="0" smtClean="0">
                <a:latin typeface="Times New Roman" pitchFamily="18" charset="0"/>
                <a:cs typeface="Times New Roman" pitchFamily="18" charset="0"/>
              </a:rPr>
              <a:t>).</a:t>
            </a:r>
            <a:endParaRPr lang="fa-IR" sz="1600" dirty="0" smtClean="0">
              <a:latin typeface="Times New Roman" pitchFamily="18" charset="0"/>
              <a:cs typeface="Times New Roman" pitchFamily="18" charset="0"/>
            </a:endParaRPr>
          </a:p>
          <a:p>
            <a:pPr marL="361950" indent="-361950">
              <a:lnSpc>
                <a:spcPct val="150000"/>
              </a:lnSpc>
              <a:buNone/>
            </a:pPr>
            <a:r>
              <a:rPr lang="en-US" sz="1400" dirty="0"/>
              <a:t>[4] </a:t>
            </a:r>
            <a:r>
              <a:rPr lang="en-US" sz="1400" dirty="0" smtClean="0"/>
              <a:t>  </a:t>
            </a:r>
            <a:r>
              <a:rPr lang="en-US" sz="1500" dirty="0" smtClean="0">
                <a:latin typeface="Times New Roman" pitchFamily="18" charset="0"/>
                <a:cs typeface="Times New Roman" pitchFamily="18" charset="0"/>
              </a:rPr>
              <a:t>A</a:t>
            </a:r>
            <a:r>
              <a:rPr lang="en-US" sz="1500" dirty="0">
                <a:latin typeface="Times New Roman" pitchFamily="18" charset="0"/>
                <a:cs typeface="Times New Roman" pitchFamily="18" charset="0"/>
              </a:rPr>
              <a:t>. </a:t>
            </a:r>
            <a:r>
              <a:rPr lang="en-US" sz="1500" dirty="0" err="1">
                <a:latin typeface="Times New Roman" pitchFamily="18" charset="0"/>
                <a:cs typeface="Times New Roman" pitchFamily="18" charset="0"/>
              </a:rPr>
              <a:t>Banafa</a:t>
            </a:r>
            <a:r>
              <a:rPr lang="en-US" sz="1500" dirty="0">
                <a:latin typeface="Times New Roman" pitchFamily="18" charset="0"/>
                <a:cs typeface="Times New Roman" pitchFamily="18" charset="0"/>
              </a:rPr>
              <a:t>. What is Affective Computing? Aug. 2018. url: https : / / www </a:t>
            </a:r>
            <a:r>
              <a:rPr lang="en-US" sz="1500" dirty="0" smtClean="0">
                <a:latin typeface="Times New Roman" pitchFamily="18" charset="0"/>
                <a:cs typeface="Times New Roman" pitchFamily="18" charset="0"/>
              </a:rPr>
              <a:t>. bbvaopenmind.com /en/technology/digital- </a:t>
            </a:r>
            <a:r>
              <a:rPr lang="en-US" sz="1500" dirty="0">
                <a:latin typeface="Times New Roman" pitchFamily="18" charset="0"/>
                <a:cs typeface="Times New Roman" pitchFamily="18" charset="0"/>
              </a:rPr>
              <a:t>world/what- is- </a:t>
            </a:r>
            <a:r>
              <a:rPr lang="en-US" sz="1500" dirty="0" err="1">
                <a:latin typeface="Times New Roman" pitchFamily="18" charset="0"/>
                <a:cs typeface="Times New Roman" pitchFamily="18" charset="0"/>
              </a:rPr>
              <a:t>affectivecomputing</a:t>
            </a:r>
            <a:r>
              <a:rPr lang="en-US" sz="1500" dirty="0">
                <a:latin typeface="Times New Roman" pitchFamily="18" charset="0"/>
                <a:cs typeface="Times New Roman" pitchFamily="18" charset="0"/>
              </a:rPr>
              <a:t>/ (cit. on p. </a:t>
            </a:r>
            <a:r>
              <a:rPr lang="en-US" sz="1500" dirty="0" smtClean="0">
                <a:latin typeface="Times New Roman" pitchFamily="18" charset="0"/>
                <a:cs typeface="Times New Roman" pitchFamily="18" charset="0"/>
              </a:rPr>
              <a:t>20).</a:t>
            </a:r>
            <a:endParaRPr lang="fa-IR" sz="1800" dirty="0" smtClean="0">
              <a:latin typeface="Times New Roman" pitchFamily="18" charset="0"/>
              <a:cs typeface="Times New Roman" pitchFamily="18" charset="0"/>
            </a:endParaRPr>
          </a:p>
          <a:p>
            <a:pPr marL="361950" indent="-361950">
              <a:lnSpc>
                <a:spcPct val="150000"/>
              </a:lnSpc>
              <a:buNone/>
            </a:pPr>
            <a:r>
              <a:rPr lang="en-US" sz="1400" dirty="0"/>
              <a:t>[5] </a:t>
            </a:r>
            <a:r>
              <a:rPr lang="en-US" sz="1400" dirty="0" smtClean="0"/>
              <a:t>   </a:t>
            </a:r>
            <a:r>
              <a:rPr lang="en-US" sz="1400" dirty="0" smtClean="0">
                <a:latin typeface="Times New Roman" pitchFamily="18" charset="0"/>
                <a:cs typeface="Times New Roman" pitchFamily="18" charset="0"/>
              </a:rPr>
              <a:t>M</a:t>
            </a:r>
            <a:r>
              <a:rPr lang="en-US" sz="1400" dirty="0">
                <a:latin typeface="Times New Roman" pitchFamily="18" charset="0"/>
                <a:cs typeface="Times New Roman" pitchFamily="18" charset="0"/>
              </a:rPr>
              <a:t>. T. Bolas and S. S. Fisher. “Head-coupled remote stereoscopic camera </a:t>
            </a:r>
            <a:r>
              <a:rPr lang="en-US" sz="1400" dirty="0" err="1">
                <a:latin typeface="Times New Roman" pitchFamily="18" charset="0"/>
                <a:cs typeface="Times New Roman" pitchFamily="18" charset="0"/>
              </a:rPr>
              <a:t>system</a:t>
            </a:r>
            <a:r>
              <a:rPr lang="en-US" sz="1400" dirty="0">
                <a:latin typeface="Times New Roman" pitchFamily="18" charset="0"/>
                <a:cs typeface="Times New Roman" pitchFamily="18" charset="0"/>
              </a:rPr>
              <a:t> for </a:t>
            </a:r>
            <a:r>
              <a:rPr lang="en-US" sz="1400" dirty="0" err="1">
                <a:latin typeface="Times New Roman" pitchFamily="18" charset="0"/>
                <a:cs typeface="Times New Roman" pitchFamily="18" charset="0"/>
              </a:rPr>
              <a:t>telepresence</a:t>
            </a:r>
            <a:r>
              <a:rPr lang="en-US" sz="1400" dirty="0">
                <a:latin typeface="Times New Roman" pitchFamily="18" charset="0"/>
                <a:cs typeface="Times New Roman" pitchFamily="18" charset="0"/>
              </a:rPr>
              <a:t> applications”. In: Stereoscopic Displays and Applications (1990). </a:t>
            </a:r>
            <a:r>
              <a:rPr lang="en-US" sz="1400" dirty="0" err="1">
                <a:latin typeface="Times New Roman" pitchFamily="18" charset="0"/>
                <a:cs typeface="Times New Roman" pitchFamily="18" charset="0"/>
              </a:rPr>
              <a:t>doi</a:t>
            </a:r>
            <a:r>
              <a:rPr lang="en-US" sz="1400" dirty="0">
                <a:latin typeface="Times New Roman" pitchFamily="18" charset="0"/>
                <a:cs typeface="Times New Roman" pitchFamily="18" charset="0"/>
              </a:rPr>
              <a:t>: 10.1117/12.19896 (cit. on p. 13).</a:t>
            </a:r>
            <a:endParaRPr lang="en-US" sz="1500" dirty="0">
              <a:latin typeface="Times New Roman" pitchFamily="18" charset="0"/>
              <a:cs typeface="Times New Roman" pitchFamily="18" charset="0"/>
            </a:endParaRPr>
          </a:p>
        </p:txBody>
      </p:sp>
    </p:spTree>
    <p:extLst>
      <p:ext uri="{BB962C8B-B14F-4D97-AF65-F5344CB8AC3E}">
        <p14:creationId xmlns:p14="http://schemas.microsoft.com/office/powerpoint/2010/main" val="345800669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D06A7E7-55D2-4AAF-9D6C-048C8DE1A245}" type="slidenum">
              <a:rPr lang="en-US" smtClean="0"/>
              <a:pPr/>
              <a:t>83</a:t>
            </a:fld>
            <a:endParaRPr lang="en-US" dirty="0"/>
          </a:p>
        </p:txBody>
      </p:sp>
      <p:sp>
        <p:nvSpPr>
          <p:cNvPr id="4" name="Title 3"/>
          <p:cNvSpPr>
            <a:spLocks noGrp="1"/>
          </p:cNvSpPr>
          <p:nvPr>
            <p:ph type="title"/>
          </p:nvPr>
        </p:nvSpPr>
        <p:spPr>
          <a:xfrm>
            <a:off x="5999504" y="1421904"/>
            <a:ext cx="2687295" cy="638944"/>
          </a:xfrm>
        </p:spPr>
        <p:txBody>
          <a:bodyPr>
            <a:normAutofit/>
          </a:bodyPr>
          <a:lstStyle/>
          <a:p>
            <a:pPr algn="just" rtl="1"/>
            <a:r>
              <a:rPr lang="ar-SA" sz="1600" dirty="0">
                <a:effectLst/>
              </a:rPr>
              <a:t>مراجع</a:t>
            </a:r>
            <a:endParaRPr lang="en-US" sz="1600" dirty="0">
              <a:effectLst/>
            </a:endParaRPr>
          </a:p>
        </p:txBody>
      </p:sp>
      <p:sp>
        <p:nvSpPr>
          <p:cNvPr id="7" name="Content Placeholder 6"/>
          <p:cNvSpPr>
            <a:spLocks noGrp="1"/>
          </p:cNvSpPr>
          <p:nvPr>
            <p:ph idx="1"/>
          </p:nvPr>
        </p:nvSpPr>
        <p:spPr>
          <a:xfrm>
            <a:off x="1115616" y="1844824"/>
            <a:ext cx="6840760" cy="4536504"/>
          </a:xfrm>
        </p:spPr>
        <p:txBody>
          <a:bodyPr>
            <a:normAutofit fontScale="77500" lnSpcReduction="20000"/>
          </a:bodyPr>
          <a:lstStyle/>
          <a:p>
            <a:pPr marL="361950" indent="-361950">
              <a:lnSpc>
                <a:spcPct val="150000"/>
              </a:lnSpc>
              <a:buNone/>
            </a:pPr>
            <a:r>
              <a:rPr lang="en-US" sz="1400" dirty="0"/>
              <a:t>[6</a:t>
            </a:r>
            <a:r>
              <a:rPr lang="en-US" sz="1400" dirty="0" smtClean="0"/>
              <a:t>]   </a:t>
            </a:r>
            <a:r>
              <a:rPr lang="en-US" sz="1400" dirty="0"/>
              <a:t>M. </a:t>
            </a:r>
            <a:r>
              <a:rPr lang="en-US" sz="1400" dirty="0" err="1"/>
              <a:t>Botvinick</a:t>
            </a:r>
            <a:r>
              <a:rPr lang="en-US" sz="1400" dirty="0"/>
              <a:t> and J. Cohen. “Rubber hands ‘feel’ touch that eyes see”. In: Nature 391.6669 (1998), pp. 756–756. </a:t>
            </a:r>
            <a:r>
              <a:rPr lang="en-US" sz="1400" dirty="0" err="1"/>
              <a:t>doi</a:t>
            </a:r>
            <a:r>
              <a:rPr lang="en-US" sz="1400" dirty="0"/>
              <a:t>: 10.1038/35784 (cit. on p. 12). </a:t>
            </a:r>
            <a:endParaRPr lang="en-US" sz="1400" dirty="0" smtClean="0"/>
          </a:p>
          <a:p>
            <a:pPr marL="361950" indent="-361950">
              <a:lnSpc>
                <a:spcPct val="150000"/>
              </a:lnSpc>
              <a:buNone/>
            </a:pPr>
            <a:r>
              <a:rPr lang="en-US" sz="1600" dirty="0"/>
              <a:t>[7] </a:t>
            </a:r>
            <a:r>
              <a:rPr lang="en-US" sz="1600" dirty="0" smtClean="0"/>
              <a:t> A</a:t>
            </a:r>
            <a:r>
              <a:rPr lang="en-US" sz="1600" dirty="0"/>
              <a:t>. </a:t>
            </a:r>
            <a:r>
              <a:rPr lang="en-US" sz="1600" dirty="0" err="1"/>
              <a:t>Brogni</a:t>
            </a:r>
            <a:r>
              <a:rPr lang="en-US" sz="1600" dirty="0"/>
              <a:t>, V. </a:t>
            </a:r>
            <a:r>
              <a:rPr lang="en-US" sz="1600" dirty="0" err="1"/>
              <a:t>Vinayagamoorthy</a:t>
            </a:r>
            <a:r>
              <a:rPr lang="en-US" sz="1600" dirty="0"/>
              <a:t>, A. Steed, and M. Slater. “Variations in </a:t>
            </a:r>
            <a:r>
              <a:rPr lang="en-US" sz="1600" dirty="0" err="1"/>
              <a:t>physiological</a:t>
            </a:r>
            <a:r>
              <a:rPr lang="en-US" sz="1600" dirty="0"/>
              <a:t> responses of participants during different stages of an immersive virtual environment experiment”. In: Proceedings of the ACM symposium on Virtual reality software and technology - VRST 06 (2006). </a:t>
            </a:r>
            <a:r>
              <a:rPr lang="en-US" sz="1600" dirty="0" err="1"/>
              <a:t>doi</a:t>
            </a:r>
            <a:r>
              <a:rPr lang="en-US" sz="1600" dirty="0"/>
              <a:t>: 10.1145/1180495. 1180572 (cit. on p. 3</a:t>
            </a:r>
            <a:r>
              <a:rPr lang="en-US" sz="1600" dirty="0" smtClean="0"/>
              <a:t>).</a:t>
            </a:r>
          </a:p>
          <a:p>
            <a:pPr marL="361950" indent="-361950">
              <a:lnSpc>
                <a:spcPct val="150000"/>
              </a:lnSpc>
              <a:buNone/>
            </a:pPr>
            <a:r>
              <a:rPr lang="en-US" sz="1600" dirty="0"/>
              <a:t>[8</a:t>
            </a:r>
            <a:r>
              <a:rPr lang="en-US" sz="1600" dirty="0" smtClean="0"/>
              <a:t>]   </a:t>
            </a:r>
            <a:r>
              <a:rPr lang="en-US" sz="1600" dirty="0"/>
              <a:t>S. Bryson. “Paradigms for the shaping of surfaces in a virtual environment”. In: Proceedings of the Twenty-Fifth Hawaii International Conference on System Sciences (1992). </a:t>
            </a:r>
            <a:r>
              <a:rPr lang="en-US" sz="1600" dirty="0" err="1"/>
              <a:t>doi</a:t>
            </a:r>
            <a:r>
              <a:rPr lang="en-US" sz="1600" dirty="0"/>
              <a:t>: 10.1109/hicss.1992.183316 (cit. on p. 13). </a:t>
            </a:r>
            <a:endParaRPr lang="en-US" sz="1600" dirty="0" smtClean="0"/>
          </a:p>
          <a:p>
            <a:pPr marL="361950" indent="-361950">
              <a:lnSpc>
                <a:spcPct val="150000"/>
              </a:lnSpc>
              <a:buNone/>
            </a:pPr>
            <a:r>
              <a:rPr lang="en-US" sz="1600" dirty="0"/>
              <a:t>[9</a:t>
            </a:r>
            <a:r>
              <a:rPr lang="en-US" sz="1600" dirty="0" smtClean="0"/>
              <a:t>]    </a:t>
            </a:r>
            <a:r>
              <a:rPr lang="en-US" sz="1600" dirty="0"/>
              <a:t>J. Butterworth, A. Davidson, S. Hench, and M. T. </a:t>
            </a:r>
            <a:r>
              <a:rPr lang="en-US" sz="1600" dirty="0" err="1"/>
              <a:t>Olano</a:t>
            </a:r>
            <a:r>
              <a:rPr lang="en-US" sz="1600" dirty="0"/>
              <a:t>. “3DM: a three </a:t>
            </a:r>
            <a:r>
              <a:rPr lang="en-US" sz="1600" dirty="0" err="1"/>
              <a:t>dimensional</a:t>
            </a:r>
            <a:r>
              <a:rPr lang="en-US" sz="1600" dirty="0"/>
              <a:t> modeler using a head-mounted display”. In: Proceedings of the 1992 </a:t>
            </a:r>
            <a:r>
              <a:rPr lang="en-US" sz="1600" dirty="0" err="1"/>
              <a:t>symposium</a:t>
            </a:r>
            <a:r>
              <a:rPr lang="en-US" sz="1600" dirty="0"/>
              <a:t> on Interactive 3D graphics - SI3D ’92 (1992). </a:t>
            </a:r>
            <a:r>
              <a:rPr lang="en-US" sz="1600" dirty="0" err="1"/>
              <a:t>doi</a:t>
            </a:r>
            <a:r>
              <a:rPr lang="en-US" sz="1600" dirty="0"/>
              <a:t>: 10.1145/147156. 147182 (cit. on p. 13</a:t>
            </a:r>
            <a:r>
              <a:rPr lang="en-US" sz="1600" dirty="0" smtClean="0"/>
              <a:t>).</a:t>
            </a:r>
          </a:p>
          <a:p>
            <a:pPr marL="361950" indent="-361950">
              <a:lnSpc>
                <a:spcPct val="150000"/>
              </a:lnSpc>
              <a:buNone/>
            </a:pPr>
            <a:r>
              <a:rPr lang="en-US" sz="1400" dirty="0"/>
              <a:t>[10] </a:t>
            </a:r>
            <a:r>
              <a:rPr lang="en-US" sz="1400" dirty="0" smtClean="0"/>
              <a:t>  J</a:t>
            </a:r>
            <a:r>
              <a:rPr lang="en-US" sz="1400" dirty="0"/>
              <a:t>. P. Cater and S. D. Huffman. “Use of the Remote Access Virtual </a:t>
            </a:r>
            <a:r>
              <a:rPr lang="en-US" sz="1400" dirty="0" err="1"/>
              <a:t>Environment</a:t>
            </a:r>
            <a:r>
              <a:rPr lang="en-US" sz="1400" dirty="0"/>
              <a:t> Network (RAVEN) for Coordinated IVA—EVA Astronaut Training and Evaluation”. In: Presence: </a:t>
            </a:r>
            <a:r>
              <a:rPr lang="en-US" sz="1400" dirty="0" err="1"/>
              <a:t>Teleoperators</a:t>
            </a:r>
            <a:r>
              <a:rPr lang="en-US" sz="1400" dirty="0"/>
              <a:t> and Virtual Environments 4.2 (1995), pp. 103–109. </a:t>
            </a:r>
            <a:r>
              <a:rPr lang="en-US" sz="1400" dirty="0" err="1"/>
              <a:t>doi</a:t>
            </a:r>
            <a:r>
              <a:rPr lang="en-US" sz="1400" dirty="0"/>
              <a:t>: 10.1162/pres.1995.4.2.103 (cit. on p. 13). </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5797341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D06A7E7-55D2-4AAF-9D6C-048C8DE1A245}" type="slidenum">
              <a:rPr lang="en-US" smtClean="0"/>
              <a:pPr/>
              <a:t>84</a:t>
            </a:fld>
            <a:endParaRPr lang="en-US" dirty="0"/>
          </a:p>
        </p:txBody>
      </p:sp>
      <p:sp>
        <p:nvSpPr>
          <p:cNvPr id="4" name="Title 3"/>
          <p:cNvSpPr>
            <a:spLocks noGrp="1"/>
          </p:cNvSpPr>
          <p:nvPr>
            <p:ph type="title"/>
          </p:nvPr>
        </p:nvSpPr>
        <p:spPr>
          <a:xfrm>
            <a:off x="5999504" y="1421904"/>
            <a:ext cx="2687295" cy="638944"/>
          </a:xfrm>
        </p:spPr>
        <p:txBody>
          <a:bodyPr>
            <a:normAutofit/>
          </a:bodyPr>
          <a:lstStyle/>
          <a:p>
            <a:pPr algn="just" rtl="1"/>
            <a:r>
              <a:rPr lang="ar-SA" sz="1600" dirty="0">
                <a:effectLst/>
              </a:rPr>
              <a:t>مراجع</a:t>
            </a:r>
            <a:endParaRPr lang="en-US" sz="1600" dirty="0">
              <a:effectLst/>
            </a:endParaRPr>
          </a:p>
        </p:txBody>
      </p:sp>
      <p:sp>
        <p:nvSpPr>
          <p:cNvPr id="7" name="Content Placeholder 6"/>
          <p:cNvSpPr>
            <a:spLocks noGrp="1"/>
          </p:cNvSpPr>
          <p:nvPr>
            <p:ph idx="1"/>
          </p:nvPr>
        </p:nvSpPr>
        <p:spPr>
          <a:xfrm>
            <a:off x="1115616" y="1844824"/>
            <a:ext cx="6840760" cy="4536504"/>
          </a:xfrm>
        </p:spPr>
        <p:txBody>
          <a:bodyPr>
            <a:normAutofit fontScale="85000" lnSpcReduction="20000"/>
          </a:bodyPr>
          <a:lstStyle/>
          <a:p>
            <a:pPr marL="361950" indent="-361950">
              <a:lnSpc>
                <a:spcPct val="150000"/>
              </a:lnSpc>
              <a:buNone/>
            </a:pPr>
            <a:r>
              <a:rPr lang="en-US" sz="1500" dirty="0"/>
              <a:t>[11] </a:t>
            </a:r>
            <a:r>
              <a:rPr lang="en-US" sz="1500" dirty="0" smtClean="0"/>
              <a:t> J</a:t>
            </a:r>
            <a:r>
              <a:rPr lang="en-US" sz="1500" dirty="0"/>
              <a:t>. Chestnut and L. </a:t>
            </a:r>
            <a:r>
              <a:rPr lang="en-US" sz="1500" dirty="0" err="1"/>
              <a:t>Crumpton</a:t>
            </a:r>
            <a:r>
              <a:rPr lang="en-US" sz="1500" dirty="0"/>
              <a:t>. “Virtual reality: a training tool in the 21st century for disabled persons and medical students”. In: Proceedings of the 1997 16 Southern Biomedical Engineering Conference (). </a:t>
            </a:r>
            <a:r>
              <a:rPr lang="en-US" sz="1500" dirty="0" err="1"/>
              <a:t>doi</a:t>
            </a:r>
            <a:r>
              <a:rPr lang="en-US" sz="1500" dirty="0"/>
              <a:t>: 10.1109/sbec.1997. 583330 (cit. on p. 6</a:t>
            </a:r>
            <a:r>
              <a:rPr lang="en-US" sz="1500" dirty="0" smtClean="0"/>
              <a:t>).</a:t>
            </a:r>
          </a:p>
          <a:p>
            <a:pPr marL="361950" indent="-361950">
              <a:lnSpc>
                <a:spcPct val="150000"/>
              </a:lnSpc>
              <a:buNone/>
            </a:pPr>
            <a:r>
              <a:rPr lang="en-US" sz="1400" dirty="0"/>
              <a:t>[12</a:t>
            </a:r>
            <a:r>
              <a:rPr lang="en-US" sz="1400" dirty="0" smtClean="0"/>
              <a:t>]  </a:t>
            </a:r>
            <a:r>
              <a:rPr lang="en-US" sz="1400" dirty="0"/>
              <a:t>T. </a:t>
            </a:r>
            <a:r>
              <a:rPr lang="en-US" sz="1400" dirty="0" err="1"/>
              <a:t>Collingwoode</a:t>
            </a:r>
            <a:r>
              <a:rPr lang="en-US" sz="1400" dirty="0"/>
              <a:t>-Williams, M. </a:t>
            </a:r>
            <a:r>
              <a:rPr lang="en-US" sz="1400" dirty="0" err="1"/>
              <a:t>Gillies</a:t>
            </a:r>
            <a:r>
              <a:rPr lang="en-US" sz="1400" dirty="0"/>
              <a:t>, C. McCall, and X. Pan. “The effect of lip and arm synchronization on embodiment: A pilot study”. In: 2017 IEEE Virtual Reality (VR). 2017, pp. 253–254 (cit. on p. 24). </a:t>
            </a:r>
            <a:endParaRPr lang="en-US" sz="1400" dirty="0" smtClean="0"/>
          </a:p>
          <a:p>
            <a:pPr marL="361950" indent="-361950">
              <a:lnSpc>
                <a:spcPct val="150000"/>
              </a:lnSpc>
              <a:buNone/>
            </a:pPr>
            <a:r>
              <a:rPr lang="en-US" sz="1400" dirty="0"/>
              <a:t>[13] </a:t>
            </a:r>
            <a:r>
              <a:rPr lang="en-US" sz="1400" dirty="0" smtClean="0"/>
              <a:t> A</a:t>
            </a:r>
            <a:r>
              <a:rPr lang="en-US" sz="1400" dirty="0"/>
              <a:t>. </a:t>
            </a:r>
            <a:r>
              <a:rPr lang="en-US" sz="1400" dirty="0" err="1"/>
              <a:t>Dirican</a:t>
            </a:r>
            <a:r>
              <a:rPr lang="en-US" sz="1400" dirty="0"/>
              <a:t> and M. </a:t>
            </a:r>
            <a:r>
              <a:rPr lang="en-US" sz="1400" dirty="0" err="1"/>
              <a:t>Gokturk</a:t>
            </a:r>
            <a:r>
              <a:rPr lang="en-US" sz="1400" dirty="0"/>
              <a:t>. “Psychophysiological Measures of Human Cognitive States Applied in Human Computer Interaction”. In: </a:t>
            </a:r>
            <a:r>
              <a:rPr lang="en-US" sz="1400" dirty="0" err="1"/>
              <a:t>Procedia</a:t>
            </a:r>
            <a:r>
              <a:rPr lang="en-US" sz="1400" dirty="0"/>
              <a:t> CS 3 (Dec. 2011), pp. 1361–1367. </a:t>
            </a:r>
            <a:r>
              <a:rPr lang="en-US" sz="1400" dirty="0" err="1"/>
              <a:t>doi</a:t>
            </a:r>
            <a:r>
              <a:rPr lang="en-US" sz="1400" dirty="0"/>
              <a:t>: 10.1016/j.procs.2011.01.016 (cit. on p. 20</a:t>
            </a:r>
            <a:r>
              <a:rPr lang="en-US" sz="1400" dirty="0" smtClean="0"/>
              <a:t>).</a:t>
            </a:r>
          </a:p>
          <a:p>
            <a:pPr marL="361950" indent="-361950">
              <a:lnSpc>
                <a:spcPct val="150000"/>
              </a:lnSpc>
              <a:buNone/>
            </a:pPr>
            <a:r>
              <a:rPr lang="en-US" sz="1400" dirty="0"/>
              <a:t>[14] </a:t>
            </a:r>
            <a:r>
              <a:rPr lang="en-US" sz="1400" dirty="0" smtClean="0"/>
              <a:t> V</a:t>
            </a:r>
            <a:r>
              <a:rPr lang="en-US" sz="1400" dirty="0"/>
              <a:t>. S. I. </a:t>
            </a:r>
            <a:r>
              <a:rPr lang="en-US" sz="1400" dirty="0" err="1"/>
              <a:t>Durai</a:t>
            </a:r>
            <a:r>
              <a:rPr lang="en-US" sz="1400" dirty="0"/>
              <a:t>, R. </a:t>
            </a:r>
            <a:r>
              <a:rPr lang="en-US" sz="1400" dirty="0" err="1"/>
              <a:t>Arjunan</a:t>
            </a:r>
            <a:r>
              <a:rPr lang="en-US" sz="1400" dirty="0"/>
              <a:t>, and M. </a:t>
            </a:r>
            <a:r>
              <a:rPr lang="en-US" sz="1400" dirty="0" err="1"/>
              <a:t>Manivannan</a:t>
            </a:r>
            <a:r>
              <a:rPr lang="en-US" sz="1400" dirty="0"/>
              <a:t>. “The Effect of Audio and Visual Modality Based CPR Skill Training with </a:t>
            </a:r>
            <a:r>
              <a:rPr lang="en-US" sz="1400" dirty="0" err="1"/>
              <a:t>Haptics</a:t>
            </a:r>
            <a:r>
              <a:rPr lang="en-US" sz="1400" dirty="0"/>
              <a:t> Feedback in VR”. In: 2019 IEEE Conference on Virtual Reality and 3D User Interfaces (VR). 2019, pp. 910–911 (cit. on p. 21). </a:t>
            </a:r>
            <a:endParaRPr lang="en-US" sz="1400" dirty="0" smtClean="0"/>
          </a:p>
          <a:p>
            <a:pPr marL="361950" indent="-361950">
              <a:lnSpc>
                <a:spcPct val="150000"/>
              </a:lnSpc>
              <a:buNone/>
            </a:pPr>
            <a:r>
              <a:rPr lang="en-US" sz="1300" dirty="0"/>
              <a:t>[15] </a:t>
            </a:r>
            <a:r>
              <a:rPr lang="en-US" sz="1300" dirty="0" smtClean="0"/>
              <a:t> L</a:t>
            </a:r>
            <a:r>
              <a:rPr lang="en-US" sz="1300" dirty="0"/>
              <a:t>. </a:t>
            </a:r>
            <a:r>
              <a:rPr lang="en-US" sz="1300" dirty="0" err="1"/>
              <a:t>Eudave</a:t>
            </a:r>
            <a:r>
              <a:rPr lang="en-US" sz="1300" dirty="0"/>
              <a:t> and M. Valencia. “Physiological response while driving in an </a:t>
            </a:r>
            <a:r>
              <a:rPr lang="en-US" sz="1300" dirty="0" err="1"/>
              <a:t>immersive</a:t>
            </a:r>
            <a:r>
              <a:rPr lang="en-US" sz="1300" dirty="0"/>
              <a:t> virtual environment”. In: 2017 IEEE 14th International Conference on Wearable and Implantable Body Sensor Networks (BSN) (2017). </a:t>
            </a:r>
            <a:r>
              <a:rPr lang="en-US" sz="1300" dirty="0" err="1"/>
              <a:t>doi</a:t>
            </a:r>
            <a:r>
              <a:rPr lang="en-US" sz="1300" dirty="0"/>
              <a:t>: 10.1109/ bsn.2017.7936028 (cit. on p. 15).</a:t>
            </a:r>
            <a:endParaRPr lang="en-US" sz="1900" dirty="0">
              <a:latin typeface="Times New Roman" pitchFamily="18" charset="0"/>
              <a:cs typeface="Times New Roman" pitchFamily="18" charset="0"/>
            </a:endParaRPr>
          </a:p>
        </p:txBody>
      </p:sp>
    </p:spTree>
    <p:extLst>
      <p:ext uri="{BB962C8B-B14F-4D97-AF65-F5344CB8AC3E}">
        <p14:creationId xmlns:p14="http://schemas.microsoft.com/office/powerpoint/2010/main" val="426717269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D06A7E7-55D2-4AAF-9D6C-048C8DE1A245}" type="slidenum">
              <a:rPr lang="en-US" smtClean="0"/>
              <a:pPr/>
              <a:t>85</a:t>
            </a:fld>
            <a:endParaRPr lang="en-US" dirty="0"/>
          </a:p>
        </p:txBody>
      </p:sp>
      <p:sp>
        <p:nvSpPr>
          <p:cNvPr id="4" name="Title 3"/>
          <p:cNvSpPr>
            <a:spLocks noGrp="1"/>
          </p:cNvSpPr>
          <p:nvPr>
            <p:ph type="title"/>
          </p:nvPr>
        </p:nvSpPr>
        <p:spPr>
          <a:xfrm>
            <a:off x="5999504" y="1421904"/>
            <a:ext cx="2687295" cy="638944"/>
          </a:xfrm>
        </p:spPr>
        <p:txBody>
          <a:bodyPr>
            <a:normAutofit/>
          </a:bodyPr>
          <a:lstStyle/>
          <a:p>
            <a:pPr algn="just" rtl="1"/>
            <a:r>
              <a:rPr lang="ar-SA" sz="1600" dirty="0">
                <a:effectLst/>
              </a:rPr>
              <a:t>مراجع</a:t>
            </a:r>
            <a:endParaRPr lang="en-US" sz="1600" dirty="0">
              <a:effectLst/>
            </a:endParaRPr>
          </a:p>
        </p:txBody>
      </p:sp>
      <p:sp>
        <p:nvSpPr>
          <p:cNvPr id="7" name="Content Placeholder 6"/>
          <p:cNvSpPr>
            <a:spLocks noGrp="1"/>
          </p:cNvSpPr>
          <p:nvPr>
            <p:ph idx="1"/>
          </p:nvPr>
        </p:nvSpPr>
        <p:spPr>
          <a:xfrm>
            <a:off x="1115616" y="1844824"/>
            <a:ext cx="6840760" cy="4536504"/>
          </a:xfrm>
        </p:spPr>
        <p:txBody>
          <a:bodyPr>
            <a:normAutofit fontScale="85000" lnSpcReduction="10000"/>
          </a:bodyPr>
          <a:lstStyle/>
          <a:p>
            <a:pPr marL="361950" indent="-361950">
              <a:lnSpc>
                <a:spcPct val="150000"/>
              </a:lnSpc>
              <a:buNone/>
            </a:pPr>
            <a:r>
              <a:rPr lang="en-US" sz="1400" dirty="0">
                <a:latin typeface="Times New Roman" pitchFamily="18" charset="0"/>
                <a:cs typeface="Times New Roman" pitchFamily="18" charset="0"/>
              </a:rPr>
              <a:t>[16</a:t>
            </a:r>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A. </a:t>
            </a:r>
            <a:r>
              <a:rPr lang="en-US" sz="1400" dirty="0" err="1">
                <a:latin typeface="Times New Roman" pitchFamily="18" charset="0"/>
                <a:cs typeface="Times New Roman" pitchFamily="18" charset="0"/>
              </a:rPr>
              <a:t>Girouard</a:t>
            </a:r>
            <a:r>
              <a:rPr lang="en-US" sz="1400" dirty="0">
                <a:latin typeface="Times New Roman" pitchFamily="18" charset="0"/>
                <a:cs typeface="Times New Roman" pitchFamily="18" charset="0"/>
              </a:rPr>
              <a:t>, E. T. </a:t>
            </a:r>
            <a:r>
              <a:rPr lang="en-US" sz="1400" dirty="0" err="1">
                <a:latin typeface="Times New Roman" pitchFamily="18" charset="0"/>
                <a:cs typeface="Times New Roman" pitchFamily="18" charset="0"/>
              </a:rPr>
              <a:t>Solovey</a:t>
            </a:r>
            <a:r>
              <a:rPr lang="en-US" sz="1400" dirty="0">
                <a:latin typeface="Times New Roman" pitchFamily="18" charset="0"/>
                <a:cs typeface="Times New Roman" pitchFamily="18" charset="0"/>
              </a:rPr>
              <a:t>, R. </a:t>
            </a:r>
            <a:r>
              <a:rPr lang="en-US" sz="1400" dirty="0" err="1">
                <a:latin typeface="Times New Roman" pitchFamily="18" charset="0"/>
                <a:cs typeface="Times New Roman" pitchFamily="18" charset="0"/>
              </a:rPr>
              <a:t>Mandryk</a:t>
            </a:r>
            <a:r>
              <a:rPr lang="en-US" sz="1400" dirty="0">
                <a:latin typeface="Times New Roman" pitchFamily="18" charset="0"/>
                <a:cs typeface="Times New Roman" pitchFamily="18" charset="0"/>
              </a:rPr>
              <a:t>, D. Tan, L. </a:t>
            </a:r>
            <a:r>
              <a:rPr lang="en-US" sz="1400" dirty="0" err="1">
                <a:latin typeface="Times New Roman" pitchFamily="18" charset="0"/>
                <a:cs typeface="Times New Roman" pitchFamily="18" charset="0"/>
              </a:rPr>
              <a:t>Nacke</a:t>
            </a:r>
            <a:r>
              <a:rPr lang="en-US" sz="1400" dirty="0">
                <a:latin typeface="Times New Roman" pitchFamily="18" charset="0"/>
                <a:cs typeface="Times New Roman" pitchFamily="18" charset="0"/>
              </a:rPr>
              <a:t>, and R. J. Jacob. “Brain, Body and Bytes: </a:t>
            </a:r>
            <a:r>
              <a:rPr lang="en-US" sz="1400" dirty="0" err="1">
                <a:latin typeface="Times New Roman" pitchFamily="18" charset="0"/>
                <a:cs typeface="Times New Roman" pitchFamily="18" charset="0"/>
              </a:rPr>
              <a:t>Psychophys</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iological</a:t>
            </a:r>
            <a:r>
              <a:rPr lang="en-US" sz="1400" dirty="0">
                <a:latin typeface="Times New Roman" pitchFamily="18" charset="0"/>
                <a:cs typeface="Times New Roman" pitchFamily="18" charset="0"/>
              </a:rPr>
              <a:t> User Interaction”. In: CHI ’10 Extended Abstracts on Human Factors in Computing Systems. CHI EA ’10. Atlanta, Georgia, USA: Association for Computing Machinery, 2010, pp. 4433– 4436. </a:t>
            </a:r>
            <a:r>
              <a:rPr lang="en-US" sz="1400" dirty="0" err="1">
                <a:latin typeface="Times New Roman" pitchFamily="18" charset="0"/>
                <a:cs typeface="Times New Roman" pitchFamily="18" charset="0"/>
              </a:rPr>
              <a:t>isbn</a:t>
            </a:r>
            <a:r>
              <a:rPr lang="en-US" sz="1400" dirty="0">
                <a:latin typeface="Times New Roman" pitchFamily="18" charset="0"/>
                <a:cs typeface="Times New Roman" pitchFamily="18" charset="0"/>
              </a:rPr>
              <a:t>: 9781605589305. </a:t>
            </a:r>
            <a:r>
              <a:rPr lang="en-US" sz="1400" dirty="0" err="1">
                <a:latin typeface="Times New Roman" pitchFamily="18" charset="0"/>
                <a:cs typeface="Times New Roman" pitchFamily="18" charset="0"/>
              </a:rPr>
              <a:t>doi</a:t>
            </a:r>
            <a:r>
              <a:rPr lang="en-US" sz="1400" dirty="0">
                <a:latin typeface="Times New Roman" pitchFamily="18" charset="0"/>
                <a:cs typeface="Times New Roman" pitchFamily="18" charset="0"/>
              </a:rPr>
              <a:t>: 10 . 1145 / 1753846 . 1754167. url: https : //</a:t>
            </a:r>
            <a:r>
              <a:rPr lang="en-US" sz="1400" dirty="0" err="1">
                <a:latin typeface="Times New Roman" pitchFamily="18" charset="0"/>
                <a:cs typeface="Times New Roman" pitchFamily="18" charset="0"/>
              </a:rPr>
              <a:t>doi</a:t>
            </a:r>
            <a:r>
              <a:rPr lang="en-US" sz="1400" dirty="0">
                <a:latin typeface="Times New Roman" pitchFamily="18" charset="0"/>
                <a:cs typeface="Times New Roman" pitchFamily="18" charset="0"/>
              </a:rPr>
              <a:t>- org.libpdb.d.umn.edu:2443/10.1145/1753846.1754167 (cit. on p. 20</a:t>
            </a:r>
            <a:r>
              <a:rPr lang="en-US" sz="1400" dirty="0" smtClean="0">
                <a:latin typeface="Times New Roman" pitchFamily="18" charset="0"/>
                <a:cs typeface="Times New Roman" pitchFamily="18" charset="0"/>
              </a:rPr>
              <a:t>).</a:t>
            </a:r>
          </a:p>
          <a:p>
            <a:pPr marL="361950" indent="-361950">
              <a:lnSpc>
                <a:spcPct val="150000"/>
              </a:lnSpc>
              <a:buNone/>
            </a:pPr>
            <a:r>
              <a:rPr lang="en-US" sz="1200" dirty="0">
                <a:latin typeface="Times New Roman" pitchFamily="18" charset="0"/>
                <a:cs typeface="Times New Roman" pitchFamily="18" charset="0"/>
              </a:rPr>
              <a:t>[17] </a:t>
            </a:r>
            <a:r>
              <a:rPr lang="en-US" sz="1200" dirty="0" smtClean="0">
                <a:latin typeface="Times New Roman" pitchFamily="18" charset="0"/>
                <a:cs typeface="Times New Roman" pitchFamily="18" charset="0"/>
              </a:rPr>
              <a:t>  M</a:t>
            </a:r>
            <a:r>
              <a:rPr lang="en-US" sz="1200" dirty="0">
                <a:latin typeface="Times New Roman" pitchFamily="18" charset="0"/>
                <a:cs typeface="Times New Roman" pitchFamily="18" charset="0"/>
              </a:rPr>
              <a:t>. Gonzalez-Franco, A. Steed, S. </a:t>
            </a:r>
            <a:r>
              <a:rPr lang="en-US" sz="1200" dirty="0" err="1">
                <a:latin typeface="Times New Roman" pitchFamily="18" charset="0"/>
                <a:cs typeface="Times New Roman" pitchFamily="18" charset="0"/>
              </a:rPr>
              <a:t>Hoogendyk</a:t>
            </a:r>
            <a:r>
              <a:rPr lang="en-US" sz="1200" dirty="0">
                <a:latin typeface="Times New Roman" pitchFamily="18" charset="0"/>
                <a:cs typeface="Times New Roman" pitchFamily="18" charset="0"/>
              </a:rPr>
              <a:t>, and E. </a:t>
            </a:r>
            <a:r>
              <a:rPr lang="en-US" sz="1200" dirty="0" err="1">
                <a:latin typeface="Times New Roman" pitchFamily="18" charset="0"/>
                <a:cs typeface="Times New Roman" pitchFamily="18" charset="0"/>
              </a:rPr>
              <a:t>Ofek</a:t>
            </a:r>
            <a:r>
              <a:rPr lang="en-US" sz="1200" dirty="0">
                <a:latin typeface="Times New Roman" pitchFamily="18" charset="0"/>
                <a:cs typeface="Times New Roman" pitchFamily="18" charset="0"/>
              </a:rPr>
              <a:t>. “Using Facial </a:t>
            </a:r>
            <a:r>
              <a:rPr lang="en-US" sz="1200" dirty="0" err="1">
                <a:latin typeface="Times New Roman" pitchFamily="18" charset="0"/>
                <a:cs typeface="Times New Roman" pitchFamily="18" charset="0"/>
              </a:rPr>
              <a:t>Animation</a:t>
            </a:r>
            <a:r>
              <a:rPr lang="en-US" sz="1200" dirty="0">
                <a:latin typeface="Times New Roman" pitchFamily="18" charset="0"/>
                <a:cs typeface="Times New Roman" pitchFamily="18" charset="0"/>
              </a:rPr>
              <a:t> to Increase the Enfacement Illusion and Avatar Self-Identification”. In: IEEE Transactions on Visualization and Computer Graphics 26.5 (2020), pp. 2023–2029. </a:t>
            </a:r>
            <a:r>
              <a:rPr lang="en-US" sz="1200" dirty="0" err="1">
                <a:latin typeface="Times New Roman" pitchFamily="18" charset="0"/>
                <a:cs typeface="Times New Roman" pitchFamily="18" charset="0"/>
              </a:rPr>
              <a:t>doi</a:t>
            </a:r>
            <a:r>
              <a:rPr lang="en-US" sz="1200" dirty="0">
                <a:latin typeface="Times New Roman" pitchFamily="18" charset="0"/>
                <a:cs typeface="Times New Roman" pitchFamily="18" charset="0"/>
              </a:rPr>
              <a:t>: 10.1109/tvcg.2020.2973075 (cit. on p. 24</a:t>
            </a:r>
            <a:r>
              <a:rPr lang="en-US" sz="1200" dirty="0" smtClean="0">
                <a:latin typeface="Times New Roman" pitchFamily="18" charset="0"/>
                <a:cs typeface="Times New Roman" pitchFamily="18" charset="0"/>
              </a:rPr>
              <a:t>).</a:t>
            </a:r>
          </a:p>
          <a:p>
            <a:pPr marL="361950" indent="-361950">
              <a:lnSpc>
                <a:spcPct val="150000"/>
              </a:lnSpc>
              <a:buNone/>
            </a:pPr>
            <a:r>
              <a:rPr lang="en-US" sz="1200" dirty="0">
                <a:latin typeface="Times New Roman" pitchFamily="18" charset="0"/>
                <a:cs typeface="Times New Roman" pitchFamily="18" charset="0"/>
              </a:rPr>
              <a:t>[18</a:t>
            </a:r>
            <a:r>
              <a:rPr lang="en-US" sz="1200" dirty="0" smtClean="0">
                <a:latin typeface="Times New Roman" pitchFamily="18" charset="0"/>
                <a:cs typeface="Times New Roman" pitchFamily="18" charset="0"/>
              </a:rPr>
              <a:t>]   </a:t>
            </a:r>
            <a:r>
              <a:rPr lang="en-US" sz="1200" dirty="0">
                <a:latin typeface="Times New Roman" pitchFamily="18" charset="0"/>
                <a:cs typeface="Times New Roman" pitchFamily="18" charset="0"/>
              </a:rPr>
              <a:t>E. </a:t>
            </a:r>
            <a:r>
              <a:rPr lang="en-US" sz="1200" dirty="0" err="1">
                <a:latin typeface="Times New Roman" pitchFamily="18" charset="0"/>
                <a:cs typeface="Times New Roman" pitchFamily="18" charset="0"/>
              </a:rPr>
              <a:t>Haapalainen</a:t>
            </a:r>
            <a:r>
              <a:rPr lang="en-US" sz="1200" dirty="0">
                <a:latin typeface="Times New Roman" pitchFamily="18" charset="0"/>
                <a:cs typeface="Times New Roman" pitchFamily="18" charset="0"/>
              </a:rPr>
              <a:t>, S. Kim, J. F. </a:t>
            </a:r>
            <a:r>
              <a:rPr lang="en-US" sz="1200" dirty="0" err="1">
                <a:latin typeface="Times New Roman" pitchFamily="18" charset="0"/>
                <a:cs typeface="Times New Roman" pitchFamily="18" charset="0"/>
              </a:rPr>
              <a:t>Forlizzi</a:t>
            </a:r>
            <a:r>
              <a:rPr lang="en-US" sz="1200" dirty="0">
                <a:latin typeface="Times New Roman" pitchFamily="18" charset="0"/>
                <a:cs typeface="Times New Roman" pitchFamily="18" charset="0"/>
              </a:rPr>
              <a:t>, and A. K. </a:t>
            </a:r>
            <a:r>
              <a:rPr lang="en-US" sz="1200" dirty="0" err="1">
                <a:latin typeface="Times New Roman" pitchFamily="18" charset="0"/>
                <a:cs typeface="Times New Roman" pitchFamily="18" charset="0"/>
              </a:rPr>
              <a:t>Dey</a:t>
            </a:r>
            <a:r>
              <a:rPr lang="en-US" sz="1200" dirty="0">
                <a:latin typeface="Times New Roman" pitchFamily="18" charset="0"/>
                <a:cs typeface="Times New Roman" pitchFamily="18" charset="0"/>
              </a:rPr>
              <a:t>. “Psycho-Physiological Measures for Assessing Cognitive Load”. In: Proceedings of the 12th ACM </a:t>
            </a:r>
            <a:r>
              <a:rPr lang="en-US" sz="1200" dirty="0" err="1">
                <a:latin typeface="Times New Roman" pitchFamily="18" charset="0"/>
                <a:cs typeface="Times New Roman" pitchFamily="18" charset="0"/>
              </a:rPr>
              <a:t>International</a:t>
            </a:r>
            <a:r>
              <a:rPr lang="en-US" sz="1200" dirty="0">
                <a:latin typeface="Times New Roman" pitchFamily="18" charset="0"/>
                <a:cs typeface="Times New Roman" pitchFamily="18" charset="0"/>
              </a:rPr>
              <a:t> Conference on Ubiquitous Computing. </a:t>
            </a:r>
            <a:r>
              <a:rPr lang="en-US" sz="1200" dirty="0" err="1">
                <a:latin typeface="Times New Roman" pitchFamily="18" charset="0"/>
                <a:cs typeface="Times New Roman" pitchFamily="18" charset="0"/>
              </a:rPr>
              <a:t>UbiComp</a:t>
            </a:r>
            <a:r>
              <a:rPr lang="en-US" sz="1200" dirty="0">
                <a:latin typeface="Times New Roman" pitchFamily="18" charset="0"/>
                <a:cs typeface="Times New Roman" pitchFamily="18" charset="0"/>
              </a:rPr>
              <a:t> ’10. Copenhagen, Denmark: Association for Computing Machinery, 2010, pp. 301–310. </a:t>
            </a:r>
            <a:r>
              <a:rPr lang="en-US" sz="1200" dirty="0" err="1">
                <a:latin typeface="Times New Roman" pitchFamily="18" charset="0"/>
                <a:cs typeface="Times New Roman" pitchFamily="18" charset="0"/>
              </a:rPr>
              <a:t>isbn</a:t>
            </a:r>
            <a:r>
              <a:rPr lang="en-US" sz="1200" dirty="0">
                <a:latin typeface="Times New Roman" pitchFamily="18" charset="0"/>
                <a:cs typeface="Times New Roman" pitchFamily="18" charset="0"/>
              </a:rPr>
              <a:t>: 9781605588438. </a:t>
            </a:r>
            <a:r>
              <a:rPr lang="en-US" sz="1200" dirty="0" err="1">
                <a:latin typeface="Times New Roman" pitchFamily="18" charset="0"/>
                <a:cs typeface="Times New Roman" pitchFamily="18" charset="0"/>
              </a:rPr>
              <a:t>doi</a:t>
            </a:r>
            <a:r>
              <a:rPr lang="en-US" sz="1200" dirty="0">
                <a:latin typeface="Times New Roman" pitchFamily="18" charset="0"/>
                <a:cs typeface="Times New Roman" pitchFamily="18" charset="0"/>
              </a:rPr>
              <a:t>: 10.1145/1864349.1864395. url: https://doi-org.libpdb.d.umn.edu: 2443/10.1145/1864349.1864395 (cit. on p. 14). </a:t>
            </a:r>
            <a:endParaRPr lang="en-US" sz="1200" dirty="0" smtClean="0">
              <a:latin typeface="Times New Roman" pitchFamily="18" charset="0"/>
              <a:cs typeface="Times New Roman" pitchFamily="18" charset="0"/>
            </a:endParaRPr>
          </a:p>
          <a:p>
            <a:pPr marL="361950" indent="-361950">
              <a:lnSpc>
                <a:spcPct val="150000"/>
              </a:lnSpc>
              <a:buNone/>
            </a:pPr>
            <a:r>
              <a:rPr lang="en-US" sz="1200" dirty="0">
                <a:latin typeface="Times New Roman" pitchFamily="18" charset="0"/>
                <a:cs typeface="Times New Roman" pitchFamily="18" charset="0"/>
              </a:rPr>
              <a:t>[19] </a:t>
            </a:r>
            <a:r>
              <a:rPr lang="en-US" sz="1200" dirty="0" smtClean="0">
                <a:latin typeface="Times New Roman" pitchFamily="18" charset="0"/>
                <a:cs typeface="Times New Roman" pitchFamily="18" charset="0"/>
              </a:rPr>
              <a:t>  C</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Heeter</a:t>
            </a:r>
            <a:r>
              <a:rPr lang="en-US" sz="1200" dirty="0">
                <a:latin typeface="Times New Roman" pitchFamily="18" charset="0"/>
                <a:cs typeface="Times New Roman" pitchFamily="18" charset="0"/>
              </a:rPr>
              <a:t>. “Being There: The Subjective Experience of Presence”. In: Presence: </a:t>
            </a:r>
            <a:r>
              <a:rPr lang="en-US" sz="1200" dirty="0" err="1">
                <a:latin typeface="Times New Roman" pitchFamily="18" charset="0"/>
                <a:cs typeface="Times New Roman" pitchFamily="18" charset="0"/>
              </a:rPr>
              <a:t>Teleoperators</a:t>
            </a:r>
            <a:r>
              <a:rPr lang="en-US" sz="1200" dirty="0">
                <a:latin typeface="Times New Roman" pitchFamily="18" charset="0"/>
                <a:cs typeface="Times New Roman" pitchFamily="18" charset="0"/>
              </a:rPr>
              <a:t> and Virtual Environments 1.2 (1992), pp. 262–271. </a:t>
            </a:r>
            <a:r>
              <a:rPr lang="en-US" sz="1200" dirty="0" err="1">
                <a:latin typeface="Times New Roman" pitchFamily="18" charset="0"/>
                <a:cs typeface="Times New Roman" pitchFamily="18" charset="0"/>
              </a:rPr>
              <a:t>doi</a:t>
            </a:r>
            <a:r>
              <a:rPr lang="en-US" sz="1200" dirty="0">
                <a:latin typeface="Times New Roman" pitchFamily="18" charset="0"/>
                <a:cs typeface="Times New Roman" pitchFamily="18" charset="0"/>
              </a:rPr>
              <a:t>: 10.1162/ pres.1992.1.2.262 (cit. on p. 4). </a:t>
            </a:r>
            <a:endParaRPr lang="en-US" sz="1200" dirty="0" smtClean="0">
              <a:latin typeface="Times New Roman" pitchFamily="18" charset="0"/>
              <a:cs typeface="Times New Roman" pitchFamily="18" charset="0"/>
            </a:endParaRPr>
          </a:p>
          <a:p>
            <a:pPr marL="361950" indent="-361950">
              <a:lnSpc>
                <a:spcPct val="150000"/>
              </a:lnSpc>
              <a:buNone/>
            </a:pPr>
            <a:r>
              <a:rPr lang="en-US" sz="1200" dirty="0">
                <a:latin typeface="Times New Roman" pitchFamily="18" charset="0"/>
                <a:cs typeface="Times New Roman" pitchFamily="18" charset="0"/>
              </a:rPr>
              <a:t>[20] </a:t>
            </a:r>
            <a:r>
              <a:rPr lang="en-US" sz="1200" dirty="0" smtClean="0">
                <a:latin typeface="Times New Roman" pitchFamily="18" charset="0"/>
                <a:cs typeface="Times New Roman" pitchFamily="18" charset="0"/>
              </a:rPr>
              <a:t>  K</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Hiramoto</a:t>
            </a:r>
            <a:r>
              <a:rPr lang="en-US" sz="1200" dirty="0">
                <a:latin typeface="Times New Roman" pitchFamily="18" charset="0"/>
                <a:cs typeface="Times New Roman" pitchFamily="18" charset="0"/>
              </a:rPr>
              <a:t> and K. </a:t>
            </a:r>
            <a:r>
              <a:rPr lang="en-US" sz="1200" dirty="0" err="1">
                <a:latin typeface="Times New Roman" pitchFamily="18" charset="0"/>
                <a:cs typeface="Times New Roman" pitchFamily="18" charset="0"/>
              </a:rPr>
              <a:t>Hamamoto</a:t>
            </a:r>
            <a:r>
              <a:rPr lang="en-US" sz="1200" dirty="0">
                <a:latin typeface="Times New Roman" pitchFamily="18" charset="0"/>
                <a:cs typeface="Times New Roman" pitchFamily="18" charset="0"/>
              </a:rPr>
              <a:t>. “Study on the Difference of Reaching </a:t>
            </a:r>
            <a:r>
              <a:rPr lang="en-US" sz="1200" dirty="0" err="1">
                <a:latin typeface="Times New Roman" pitchFamily="18" charset="0"/>
                <a:cs typeface="Times New Roman" pitchFamily="18" charset="0"/>
              </a:rPr>
              <a:t>Cognition</a:t>
            </a:r>
            <a:r>
              <a:rPr lang="en-US" sz="1200" dirty="0">
                <a:latin typeface="Times New Roman" pitchFamily="18" charset="0"/>
                <a:cs typeface="Times New Roman" pitchFamily="18" charset="0"/>
              </a:rPr>
              <a:t> Between the Real and the Virtual Environment Using HMD and its Compensation”. In: 2018 11th Biomedical Engineering International </a:t>
            </a:r>
            <a:r>
              <a:rPr lang="en-US" sz="1200" dirty="0" err="1">
                <a:latin typeface="Times New Roman" pitchFamily="18" charset="0"/>
                <a:cs typeface="Times New Roman" pitchFamily="18" charset="0"/>
              </a:rPr>
              <a:t>Conference</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BMEiCON</a:t>
            </a:r>
            <a:r>
              <a:rPr lang="en-US" sz="1200" dirty="0">
                <a:latin typeface="Times New Roman" pitchFamily="18" charset="0"/>
                <a:cs typeface="Times New Roman" pitchFamily="18" charset="0"/>
              </a:rPr>
              <a:t>). 2018, pp. 1–5 (cit. on p. 2)</a:t>
            </a:r>
            <a:endParaRPr lang="en-US" sz="1900" dirty="0">
              <a:latin typeface="Times New Roman" pitchFamily="18" charset="0"/>
              <a:cs typeface="Times New Roman" pitchFamily="18" charset="0"/>
            </a:endParaRPr>
          </a:p>
        </p:txBody>
      </p:sp>
    </p:spTree>
    <p:extLst>
      <p:ext uri="{BB962C8B-B14F-4D97-AF65-F5344CB8AC3E}">
        <p14:creationId xmlns:p14="http://schemas.microsoft.com/office/powerpoint/2010/main" val="315147239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D06A7E7-55D2-4AAF-9D6C-048C8DE1A245}" type="slidenum">
              <a:rPr lang="en-US" smtClean="0"/>
              <a:pPr/>
              <a:t>86</a:t>
            </a:fld>
            <a:endParaRPr lang="en-US" dirty="0"/>
          </a:p>
        </p:txBody>
      </p:sp>
      <p:sp>
        <p:nvSpPr>
          <p:cNvPr id="4" name="Title 3"/>
          <p:cNvSpPr>
            <a:spLocks noGrp="1"/>
          </p:cNvSpPr>
          <p:nvPr>
            <p:ph type="title"/>
          </p:nvPr>
        </p:nvSpPr>
        <p:spPr>
          <a:xfrm>
            <a:off x="5999504" y="1421904"/>
            <a:ext cx="2687295" cy="638944"/>
          </a:xfrm>
        </p:spPr>
        <p:txBody>
          <a:bodyPr>
            <a:normAutofit/>
          </a:bodyPr>
          <a:lstStyle/>
          <a:p>
            <a:pPr algn="just" rtl="1"/>
            <a:r>
              <a:rPr lang="ar-SA" sz="1600" dirty="0">
                <a:effectLst/>
              </a:rPr>
              <a:t>مراجع</a:t>
            </a:r>
            <a:endParaRPr lang="en-US" sz="1600" dirty="0">
              <a:effectLst/>
            </a:endParaRPr>
          </a:p>
        </p:txBody>
      </p:sp>
      <p:sp>
        <p:nvSpPr>
          <p:cNvPr id="7" name="Content Placeholder 6"/>
          <p:cNvSpPr>
            <a:spLocks noGrp="1"/>
          </p:cNvSpPr>
          <p:nvPr>
            <p:ph idx="1"/>
          </p:nvPr>
        </p:nvSpPr>
        <p:spPr>
          <a:xfrm>
            <a:off x="1115616" y="1844824"/>
            <a:ext cx="6840760" cy="4536504"/>
          </a:xfrm>
        </p:spPr>
        <p:txBody>
          <a:bodyPr>
            <a:normAutofit fontScale="92500" lnSpcReduction="20000"/>
          </a:bodyPr>
          <a:lstStyle/>
          <a:p>
            <a:pPr marL="361950" indent="-361950">
              <a:lnSpc>
                <a:spcPct val="150000"/>
              </a:lnSpc>
              <a:buNone/>
            </a:pPr>
            <a:r>
              <a:rPr lang="en-US" sz="1200" dirty="0"/>
              <a:t>[21] I. W. Hunter, T. D. </a:t>
            </a:r>
            <a:r>
              <a:rPr lang="en-US" sz="1200" dirty="0" err="1"/>
              <a:t>Doukoglou</a:t>
            </a:r>
            <a:r>
              <a:rPr lang="en-US" sz="1200" dirty="0"/>
              <a:t>, S. R. Lafontaine, P. G. </a:t>
            </a:r>
            <a:r>
              <a:rPr lang="en-US" sz="1200" dirty="0" err="1"/>
              <a:t>Charette</a:t>
            </a:r>
            <a:r>
              <a:rPr lang="en-US" sz="1200" dirty="0"/>
              <a:t>, L. A. Jones, M. A. </a:t>
            </a:r>
            <a:r>
              <a:rPr lang="en-US" sz="1200" dirty="0" err="1"/>
              <a:t>Sagar</a:t>
            </a:r>
            <a:r>
              <a:rPr lang="en-US" sz="1200" dirty="0"/>
              <a:t>, G. D. </a:t>
            </a:r>
            <a:r>
              <a:rPr lang="en-US" sz="1200" dirty="0" err="1"/>
              <a:t>Mallinson</a:t>
            </a:r>
            <a:r>
              <a:rPr lang="en-US" sz="1200" dirty="0"/>
              <a:t>, and P. J. Hunter. “A </a:t>
            </a:r>
            <a:r>
              <a:rPr lang="en-US" sz="1200" dirty="0" err="1"/>
              <a:t>Teleoperated</a:t>
            </a:r>
            <a:r>
              <a:rPr lang="en-US" sz="1200" dirty="0"/>
              <a:t> Microsurgical Robot and Associated Virtual Environment for Eye Surgery”. In: Presence: </a:t>
            </a:r>
            <a:r>
              <a:rPr lang="en-US" sz="1200" dirty="0" err="1"/>
              <a:t>Teleoperators</a:t>
            </a:r>
            <a:r>
              <a:rPr lang="en-US" sz="1200" dirty="0"/>
              <a:t> and Virtual Environments 2.4 (1993), pp. 265–280. </a:t>
            </a:r>
            <a:r>
              <a:rPr lang="en-US" sz="1200" dirty="0" err="1"/>
              <a:t>doi</a:t>
            </a:r>
            <a:r>
              <a:rPr lang="en-US" sz="1200" dirty="0"/>
              <a:t>: 10.1162/ pres.1993.2.4.265. </a:t>
            </a:r>
            <a:r>
              <a:rPr lang="en-US" sz="1200" dirty="0" err="1"/>
              <a:t>eprint</a:t>
            </a:r>
            <a:r>
              <a:rPr lang="en-US" sz="1200" dirty="0"/>
              <a:t>: https://doi.org/10.1162/pres.1993.2.4.265. url: https://doi.org/10.1162/pres.1993.2.4.265 (cit. on p. 13</a:t>
            </a:r>
            <a:r>
              <a:rPr lang="en-US" sz="1200" dirty="0" smtClean="0"/>
              <a:t>).</a:t>
            </a:r>
          </a:p>
          <a:p>
            <a:pPr marL="361950" indent="-361950">
              <a:lnSpc>
                <a:spcPct val="150000"/>
              </a:lnSpc>
              <a:buNone/>
            </a:pPr>
            <a:r>
              <a:rPr lang="en-US" sz="1200" dirty="0"/>
              <a:t>[22] D. P. Jang, B. K. </a:t>
            </a:r>
            <a:r>
              <a:rPr lang="en-US" sz="1200" dirty="0" err="1"/>
              <a:t>Wiederhold</a:t>
            </a:r>
            <a:r>
              <a:rPr lang="en-US" sz="1200" dirty="0"/>
              <a:t>, S. B. </a:t>
            </a:r>
            <a:r>
              <a:rPr lang="en-US" sz="1200" dirty="0" err="1"/>
              <a:t>Mcgehee</a:t>
            </a:r>
            <a:r>
              <a:rPr lang="en-US" sz="1200" dirty="0"/>
              <a:t>, E. </a:t>
            </a:r>
            <a:r>
              <a:rPr lang="en-US" sz="1200" dirty="0" err="1"/>
              <a:t>Durso</a:t>
            </a:r>
            <a:r>
              <a:rPr lang="en-US" sz="1200" dirty="0"/>
              <a:t>, M. D. </a:t>
            </a:r>
            <a:r>
              <a:rPr lang="en-US" sz="1200" dirty="0" err="1"/>
              <a:t>Wiederhold</a:t>
            </a:r>
            <a:r>
              <a:rPr lang="en-US" sz="1200" dirty="0"/>
              <a:t>, I. Y. Kim, and S. I. Kim. “An investigation of </a:t>
            </a:r>
            <a:r>
              <a:rPr lang="en-US" sz="1200" dirty="0" err="1"/>
              <a:t>immersiveness</a:t>
            </a:r>
            <a:r>
              <a:rPr lang="en-US" sz="1200" dirty="0"/>
              <a:t> in virtual reality exposure using physiological data”. In: </a:t>
            </a:r>
            <a:r>
              <a:rPr lang="en-US" sz="1200" dirty="0" err="1"/>
              <a:t>PsycEXTRA</a:t>
            </a:r>
            <a:r>
              <a:rPr lang="en-US" sz="1200" dirty="0"/>
              <a:t> Dataset (2002). </a:t>
            </a:r>
            <a:r>
              <a:rPr lang="en-US" sz="1200" dirty="0" err="1"/>
              <a:t>doi</a:t>
            </a:r>
            <a:r>
              <a:rPr lang="en-US" sz="1200" dirty="0"/>
              <a:t>: 10. 1037/e705452011-010 (cit. on pp. 6, 16). </a:t>
            </a:r>
            <a:endParaRPr lang="en-US" sz="1200" dirty="0" smtClean="0"/>
          </a:p>
          <a:p>
            <a:pPr marL="361950" indent="-361950">
              <a:lnSpc>
                <a:spcPct val="150000"/>
              </a:lnSpc>
              <a:buNone/>
            </a:pPr>
            <a:r>
              <a:rPr lang="en-US" sz="1200" dirty="0"/>
              <a:t>[23] K.-I. </a:t>
            </a:r>
            <a:r>
              <a:rPr lang="en-US" sz="1200" dirty="0" err="1"/>
              <a:t>Kameyama</a:t>
            </a:r>
            <a:r>
              <a:rPr lang="en-US" sz="1200" dirty="0"/>
              <a:t> and K. </a:t>
            </a:r>
            <a:r>
              <a:rPr lang="en-US" sz="1200" dirty="0" err="1"/>
              <a:t>Ohtomi</a:t>
            </a:r>
            <a:r>
              <a:rPr lang="en-US" sz="1200" dirty="0"/>
              <a:t>. “A Shape Modeling System with a Volume Scanning Display and Multisensory Input Device”. In: Presence: </a:t>
            </a:r>
            <a:r>
              <a:rPr lang="en-US" sz="1200" dirty="0" err="1" smtClean="0"/>
              <a:t>Teleoperators</a:t>
            </a:r>
            <a:r>
              <a:rPr lang="en-US" sz="1200" dirty="0"/>
              <a:t> and Virtual Environments 2.2 (1993), pp. 104–111. </a:t>
            </a:r>
            <a:r>
              <a:rPr lang="en-US" sz="1200" dirty="0" err="1"/>
              <a:t>doi</a:t>
            </a:r>
            <a:r>
              <a:rPr lang="en-US" sz="1200" dirty="0"/>
              <a:t>: 10.1162/pres.1993. 2.2.104 (cit. on p. 13).</a:t>
            </a:r>
          </a:p>
          <a:p>
            <a:pPr marL="361950" indent="-361950">
              <a:lnSpc>
                <a:spcPct val="150000"/>
              </a:lnSpc>
              <a:buNone/>
            </a:pPr>
            <a:r>
              <a:rPr lang="en-US" sz="1200" dirty="0"/>
              <a:t>[24] A. Kim, M. Chang, Y. Choi, S. </a:t>
            </a:r>
            <a:r>
              <a:rPr lang="en-US" sz="1200" dirty="0" err="1"/>
              <a:t>Jeon</a:t>
            </a:r>
            <a:r>
              <a:rPr lang="en-US" sz="1200" dirty="0"/>
              <a:t>, and K. Lee. “The Effect of </a:t>
            </a:r>
            <a:r>
              <a:rPr lang="en-US" sz="1200" dirty="0" err="1"/>
              <a:t>Immersion</a:t>
            </a:r>
            <a:r>
              <a:rPr lang="en-US" sz="1200" dirty="0"/>
              <a:t> on Emotional Responses to Film Viewing in a Virtual Environment”. In: 2018 IEEE Conference on Virtual Reality and 3D User Interfaces (VR). 2018, pp. 601–602 (cit. on p. 15</a:t>
            </a:r>
            <a:r>
              <a:rPr lang="en-US" sz="1200" dirty="0" smtClean="0"/>
              <a:t>).</a:t>
            </a:r>
          </a:p>
          <a:p>
            <a:pPr marL="361950" indent="-361950">
              <a:lnSpc>
                <a:spcPct val="150000"/>
              </a:lnSpc>
              <a:buNone/>
            </a:pPr>
            <a:r>
              <a:rPr lang="en-US" sz="1200" dirty="0"/>
              <a:t>[25] J. </a:t>
            </a:r>
            <a:r>
              <a:rPr lang="en-US" sz="1200" dirty="0" err="1"/>
              <a:t>Kritikos</a:t>
            </a:r>
            <a:r>
              <a:rPr lang="en-US" sz="1200" dirty="0"/>
              <a:t>, G. </a:t>
            </a:r>
            <a:r>
              <a:rPr lang="en-US" sz="1200" dirty="0" err="1"/>
              <a:t>Tzannetos</a:t>
            </a:r>
            <a:r>
              <a:rPr lang="en-US" sz="1200" dirty="0"/>
              <a:t>, C. </a:t>
            </a:r>
            <a:r>
              <a:rPr lang="en-US" sz="1200" dirty="0" err="1"/>
              <a:t>Zoitaki</a:t>
            </a:r>
            <a:r>
              <a:rPr lang="en-US" sz="1200" dirty="0"/>
              <a:t>, S. </a:t>
            </a:r>
            <a:r>
              <a:rPr lang="en-US" sz="1200" dirty="0" err="1"/>
              <a:t>Poulopoulou</a:t>
            </a:r>
            <a:r>
              <a:rPr lang="en-US" sz="1200" dirty="0"/>
              <a:t>, and D. </a:t>
            </a:r>
            <a:r>
              <a:rPr lang="en-US" sz="1200" dirty="0" err="1"/>
              <a:t>Koutsouris</a:t>
            </a:r>
            <a:r>
              <a:rPr lang="en-US" sz="1200" dirty="0"/>
              <a:t>. “</a:t>
            </a:r>
            <a:r>
              <a:rPr lang="en-US" sz="1200" dirty="0" err="1"/>
              <a:t>Anxiety</a:t>
            </a:r>
            <a:r>
              <a:rPr lang="en-US" sz="1200" dirty="0"/>
              <a:t> detection from </a:t>
            </a:r>
            <a:r>
              <a:rPr lang="en-US" sz="1200" dirty="0" err="1"/>
              <a:t>Electrodermal</a:t>
            </a:r>
            <a:r>
              <a:rPr lang="en-US" sz="1200" dirty="0"/>
              <a:t> Activity Sensor with movement interaction during Virtual Reality Simulation”. In: 2019 9th International IEEE/EMBS Conference on Neural Engineering (NER) (2019). </a:t>
            </a:r>
            <a:r>
              <a:rPr lang="en-US" sz="1200" dirty="0" err="1"/>
              <a:t>doi</a:t>
            </a:r>
            <a:r>
              <a:rPr lang="en-US" sz="1200" dirty="0"/>
              <a:t>: 10.1109/ner.2019. 8717170 (cit. on p. 16). </a:t>
            </a:r>
            <a:endParaRPr lang="en-US" sz="1900" dirty="0">
              <a:latin typeface="Times New Roman" pitchFamily="18" charset="0"/>
              <a:cs typeface="Times New Roman" pitchFamily="18" charset="0"/>
            </a:endParaRPr>
          </a:p>
        </p:txBody>
      </p:sp>
    </p:spTree>
    <p:extLst>
      <p:ext uri="{BB962C8B-B14F-4D97-AF65-F5344CB8AC3E}">
        <p14:creationId xmlns:p14="http://schemas.microsoft.com/office/powerpoint/2010/main" val="266982176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D06A7E7-55D2-4AAF-9D6C-048C8DE1A245}" type="slidenum">
              <a:rPr lang="en-US" smtClean="0"/>
              <a:pPr/>
              <a:t>87</a:t>
            </a:fld>
            <a:endParaRPr lang="en-US" dirty="0"/>
          </a:p>
        </p:txBody>
      </p:sp>
      <p:sp>
        <p:nvSpPr>
          <p:cNvPr id="4" name="Title 3"/>
          <p:cNvSpPr>
            <a:spLocks noGrp="1"/>
          </p:cNvSpPr>
          <p:nvPr>
            <p:ph type="title"/>
          </p:nvPr>
        </p:nvSpPr>
        <p:spPr>
          <a:xfrm>
            <a:off x="5999504" y="1421904"/>
            <a:ext cx="2687295" cy="638944"/>
          </a:xfrm>
        </p:spPr>
        <p:txBody>
          <a:bodyPr>
            <a:normAutofit/>
          </a:bodyPr>
          <a:lstStyle/>
          <a:p>
            <a:pPr algn="just" rtl="1"/>
            <a:r>
              <a:rPr lang="ar-SA" sz="1600" dirty="0">
                <a:effectLst/>
              </a:rPr>
              <a:t>مراجع</a:t>
            </a:r>
            <a:endParaRPr lang="en-US" sz="1600" dirty="0">
              <a:effectLst/>
            </a:endParaRPr>
          </a:p>
        </p:txBody>
      </p:sp>
      <p:sp>
        <p:nvSpPr>
          <p:cNvPr id="7" name="Content Placeholder 6"/>
          <p:cNvSpPr>
            <a:spLocks noGrp="1"/>
          </p:cNvSpPr>
          <p:nvPr>
            <p:ph idx="1"/>
          </p:nvPr>
        </p:nvSpPr>
        <p:spPr>
          <a:xfrm>
            <a:off x="1115616" y="1844824"/>
            <a:ext cx="6840760" cy="4536504"/>
          </a:xfrm>
        </p:spPr>
        <p:txBody>
          <a:bodyPr>
            <a:normAutofit lnSpcReduction="10000"/>
          </a:bodyPr>
          <a:lstStyle/>
          <a:p>
            <a:pPr marL="361950" indent="-361950">
              <a:lnSpc>
                <a:spcPct val="150000"/>
              </a:lnSpc>
              <a:buNone/>
            </a:pPr>
            <a:r>
              <a:rPr lang="en-US" sz="1200" dirty="0"/>
              <a:t>[26] D. </a:t>
            </a:r>
            <a:r>
              <a:rPr lang="en-US" sz="1200" dirty="0" err="1"/>
              <a:t>Kulic</a:t>
            </a:r>
            <a:r>
              <a:rPr lang="en-US" sz="1200" dirty="0"/>
              <a:t> and E. Croft. “Anxiety detection during human-robot interaction”. In: 2005 IEEE/RSJ International Conference on Intelligent Robots and Systems. 2005, pp. 616–621 (cit. on p. 3</a:t>
            </a:r>
            <a:r>
              <a:rPr lang="en-US" sz="1200" dirty="0" smtClean="0"/>
              <a:t>).</a:t>
            </a:r>
          </a:p>
          <a:p>
            <a:pPr marL="361950" indent="-361950">
              <a:lnSpc>
                <a:spcPct val="150000"/>
              </a:lnSpc>
              <a:buNone/>
            </a:pPr>
            <a:r>
              <a:rPr lang="en-US" sz="1200" dirty="0"/>
              <a:t>[27] A. </a:t>
            </a:r>
            <a:r>
              <a:rPr lang="en-US" sz="1200" dirty="0" err="1"/>
              <a:t>Landman</a:t>
            </a:r>
            <a:r>
              <a:rPr lang="en-US" sz="1200" dirty="0"/>
              <a:t>, E. L. </a:t>
            </a:r>
            <a:r>
              <a:rPr lang="en-US" sz="1200" dirty="0" err="1"/>
              <a:t>Groen</a:t>
            </a:r>
            <a:r>
              <a:rPr lang="en-US" sz="1200" dirty="0"/>
              <a:t>, M. M. ( V. </a:t>
            </a:r>
            <a:r>
              <a:rPr lang="en-US" sz="1200" dirty="0" err="1"/>
              <a:t>Paassen</a:t>
            </a:r>
            <a:r>
              <a:rPr lang="en-US" sz="1200" dirty="0"/>
              <a:t>, A. W. </a:t>
            </a:r>
            <a:r>
              <a:rPr lang="en-US" sz="1200" dirty="0" err="1"/>
              <a:t>Bronkhorst</a:t>
            </a:r>
            <a:r>
              <a:rPr lang="en-US" sz="1200" dirty="0"/>
              <a:t>, and M. Mulder. “Dealing With Unexpected Events on the Flight Deck: A Conceptual Model of Startle and Surprise”. In: Human Factors: The Journal of the Human Factors and Ergonomics Society 59.8 (Apr. 2017), pp. 1161–1172. </a:t>
            </a:r>
            <a:r>
              <a:rPr lang="en-US" sz="1200" dirty="0" err="1"/>
              <a:t>doi</a:t>
            </a:r>
            <a:r>
              <a:rPr lang="en-US" sz="1200" dirty="0"/>
              <a:t>: 10 . 1177/0018720817723428 (cit. on p. 18). </a:t>
            </a:r>
            <a:endParaRPr lang="en-US" sz="1200" dirty="0" smtClean="0"/>
          </a:p>
          <a:p>
            <a:pPr marL="361950" indent="-361950">
              <a:lnSpc>
                <a:spcPct val="150000"/>
              </a:lnSpc>
              <a:buNone/>
            </a:pPr>
            <a:r>
              <a:rPr lang="en-US" sz="1200" dirty="0"/>
              <a:t>[28] J. Lee, A. Eden, D. R. </a:t>
            </a:r>
            <a:r>
              <a:rPr lang="en-US" sz="1200" dirty="0" err="1"/>
              <a:t>Ewoldsen</a:t>
            </a:r>
            <a:r>
              <a:rPr lang="en-US" sz="1200" dirty="0"/>
              <a:t>, D. </a:t>
            </a:r>
            <a:r>
              <a:rPr lang="en-US" sz="1200" dirty="0" err="1"/>
              <a:t>Beyea</a:t>
            </a:r>
            <a:r>
              <a:rPr lang="en-US" sz="1200" dirty="0"/>
              <a:t>, and S. Lee. “Seeing possibilities for action: Orienting and exploratory behaviors in VR”. In: Computers in Human Behavior 98 (2019), pp. 158–165. </a:t>
            </a:r>
            <a:r>
              <a:rPr lang="en-US" sz="1200" dirty="0" err="1"/>
              <a:t>doi</a:t>
            </a:r>
            <a:r>
              <a:rPr lang="en-US" sz="1200" dirty="0"/>
              <a:t>: 10.1016/j.chb.2019.03.040 (cit. on p. 19</a:t>
            </a:r>
            <a:r>
              <a:rPr lang="en-US" sz="1200" dirty="0" smtClean="0"/>
              <a:t>).</a:t>
            </a:r>
          </a:p>
          <a:p>
            <a:pPr marL="361950" indent="-361950">
              <a:lnSpc>
                <a:spcPct val="150000"/>
              </a:lnSpc>
              <a:buNone/>
            </a:pPr>
            <a:r>
              <a:rPr lang="en-US" sz="1200" dirty="0"/>
              <a:t>[29] R. </a:t>
            </a:r>
            <a:r>
              <a:rPr lang="en-US" sz="1200" dirty="0" err="1"/>
              <a:t>Loftin</a:t>
            </a:r>
            <a:r>
              <a:rPr lang="en-US" sz="1200" dirty="0"/>
              <a:t> and P. Kenney. “Training the Hubble space telescope flight team”. In: IEEE Computer Graphics and Applications 15.5 (1995), pp. 31–37. </a:t>
            </a:r>
            <a:r>
              <a:rPr lang="en-US" sz="1200" dirty="0" err="1"/>
              <a:t>doi</a:t>
            </a:r>
            <a:r>
              <a:rPr lang="en-US" sz="1200" dirty="0"/>
              <a:t>: 10.1109/38.403825 (cit. on p. 14). </a:t>
            </a:r>
            <a:endParaRPr lang="en-US" sz="1200" dirty="0" smtClean="0"/>
          </a:p>
          <a:p>
            <a:pPr marL="361950" indent="-361950">
              <a:lnSpc>
                <a:spcPct val="150000"/>
              </a:lnSpc>
              <a:buNone/>
            </a:pPr>
            <a:r>
              <a:rPr lang="en-US" sz="1200" dirty="0"/>
              <a:t>[30] C. Lopez, P. </a:t>
            </a:r>
            <a:r>
              <a:rPr lang="en-US" sz="1200" dirty="0" err="1"/>
              <a:t>Halje</a:t>
            </a:r>
            <a:r>
              <a:rPr lang="en-US" sz="1200" dirty="0"/>
              <a:t>, and O. </a:t>
            </a:r>
            <a:r>
              <a:rPr lang="en-US" sz="1200" dirty="0" err="1"/>
              <a:t>Blanke</a:t>
            </a:r>
            <a:r>
              <a:rPr lang="en-US" sz="1200" dirty="0"/>
              <a:t>. “Body ownership and embodiment: </a:t>
            </a:r>
            <a:r>
              <a:rPr lang="en-US" sz="1200" dirty="0" err="1"/>
              <a:t>Vestibular</a:t>
            </a:r>
            <a:r>
              <a:rPr lang="en-US" sz="1200" dirty="0"/>
              <a:t> and multisensory mechanisms”. In: </a:t>
            </a:r>
            <a:r>
              <a:rPr lang="en-US" sz="1200" dirty="0" err="1"/>
              <a:t>Neurophysiologie</a:t>
            </a:r>
            <a:r>
              <a:rPr lang="en-US" sz="1200" dirty="0"/>
              <a:t> Clinique/Clinical </a:t>
            </a:r>
            <a:r>
              <a:rPr lang="en-US" sz="1200" dirty="0" err="1"/>
              <a:t>Neurophysiology</a:t>
            </a:r>
            <a:r>
              <a:rPr lang="en-US" sz="1200" dirty="0"/>
              <a:t> 38.3 (2008), pp. 149–161. </a:t>
            </a:r>
            <a:r>
              <a:rPr lang="en-US" sz="1200" dirty="0" err="1"/>
              <a:t>doi</a:t>
            </a:r>
            <a:r>
              <a:rPr lang="en-US" sz="1200" dirty="0"/>
              <a:t>: 10.1016/j.neucli.2007.12.006 (cit. on p. 22).</a:t>
            </a:r>
            <a:endParaRPr lang="en-US" sz="1900" dirty="0">
              <a:latin typeface="Times New Roman" pitchFamily="18" charset="0"/>
              <a:cs typeface="Times New Roman" pitchFamily="18" charset="0"/>
            </a:endParaRPr>
          </a:p>
        </p:txBody>
      </p:sp>
    </p:spTree>
    <p:extLst>
      <p:ext uri="{BB962C8B-B14F-4D97-AF65-F5344CB8AC3E}">
        <p14:creationId xmlns:p14="http://schemas.microsoft.com/office/powerpoint/2010/main" val="178890705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D06A7E7-55D2-4AAF-9D6C-048C8DE1A245}" type="slidenum">
              <a:rPr lang="en-US" smtClean="0"/>
              <a:pPr/>
              <a:t>88</a:t>
            </a:fld>
            <a:endParaRPr lang="en-US" dirty="0"/>
          </a:p>
        </p:txBody>
      </p:sp>
      <p:sp>
        <p:nvSpPr>
          <p:cNvPr id="4" name="Title 3"/>
          <p:cNvSpPr>
            <a:spLocks noGrp="1"/>
          </p:cNvSpPr>
          <p:nvPr>
            <p:ph type="title"/>
          </p:nvPr>
        </p:nvSpPr>
        <p:spPr>
          <a:xfrm>
            <a:off x="5999504" y="1421904"/>
            <a:ext cx="2687295" cy="638944"/>
          </a:xfrm>
        </p:spPr>
        <p:txBody>
          <a:bodyPr>
            <a:normAutofit/>
          </a:bodyPr>
          <a:lstStyle/>
          <a:p>
            <a:pPr algn="just" rtl="1"/>
            <a:r>
              <a:rPr lang="ar-SA" sz="1600" dirty="0">
                <a:effectLst/>
              </a:rPr>
              <a:t>مراجع</a:t>
            </a:r>
            <a:endParaRPr lang="en-US" sz="1600" dirty="0">
              <a:effectLst/>
            </a:endParaRPr>
          </a:p>
        </p:txBody>
      </p:sp>
      <p:sp>
        <p:nvSpPr>
          <p:cNvPr id="7" name="Content Placeholder 6"/>
          <p:cNvSpPr>
            <a:spLocks noGrp="1"/>
          </p:cNvSpPr>
          <p:nvPr>
            <p:ph idx="1"/>
          </p:nvPr>
        </p:nvSpPr>
        <p:spPr>
          <a:xfrm>
            <a:off x="1115616" y="1844824"/>
            <a:ext cx="6840760" cy="4536504"/>
          </a:xfrm>
        </p:spPr>
        <p:txBody>
          <a:bodyPr>
            <a:normAutofit/>
          </a:bodyPr>
          <a:lstStyle/>
          <a:p>
            <a:pPr marL="361950" indent="-361950">
              <a:lnSpc>
                <a:spcPct val="150000"/>
              </a:lnSpc>
              <a:buNone/>
            </a:pPr>
            <a:r>
              <a:rPr lang="en-US" sz="1200" dirty="0"/>
              <a:t>[31] A. Marquardt, C. </a:t>
            </a:r>
            <a:r>
              <a:rPr lang="en-US" sz="1200" dirty="0" err="1"/>
              <a:t>Trepkowski</a:t>
            </a:r>
            <a:r>
              <a:rPr lang="en-US" sz="1200" dirty="0"/>
              <a:t>, J. </a:t>
            </a:r>
            <a:r>
              <a:rPr lang="en-US" sz="1200" dirty="0" err="1"/>
              <a:t>Maiero</a:t>
            </a:r>
            <a:r>
              <a:rPr lang="en-US" sz="1200" dirty="0"/>
              <a:t>, E. </a:t>
            </a:r>
            <a:r>
              <a:rPr lang="en-US" sz="1200" dirty="0" err="1"/>
              <a:t>Kruijff</a:t>
            </a:r>
            <a:r>
              <a:rPr lang="en-US" sz="1200" dirty="0"/>
              <a:t>, and A. </a:t>
            </a:r>
            <a:r>
              <a:rPr lang="en-US" sz="1200" dirty="0" err="1"/>
              <a:t>Hinkeniann</a:t>
            </a:r>
            <a:r>
              <a:rPr lang="en-US" sz="1200" dirty="0"/>
              <a:t>. “</a:t>
            </a:r>
            <a:r>
              <a:rPr lang="en-US" sz="1200" dirty="0" err="1"/>
              <a:t>Multisensory</a:t>
            </a:r>
            <a:r>
              <a:rPr lang="en-US" sz="1200" dirty="0"/>
              <a:t> Virtual Reality Exposure Therapy”. In: 2018 IEEE Conference on Virtual Reality and 3D User Interfaces (VR) (2018). </a:t>
            </a:r>
            <a:r>
              <a:rPr lang="en-US" sz="1200" dirty="0" err="1"/>
              <a:t>doi</a:t>
            </a:r>
            <a:r>
              <a:rPr lang="en-US" sz="1200" dirty="0"/>
              <a:t>: 10.1109/vr.2018. 8446553 (cit. on p. 16</a:t>
            </a:r>
            <a:r>
              <a:rPr lang="en-US" sz="1200" dirty="0" smtClean="0"/>
              <a:t>).</a:t>
            </a:r>
          </a:p>
          <a:p>
            <a:pPr marL="361950" indent="-361950">
              <a:lnSpc>
                <a:spcPct val="150000"/>
              </a:lnSpc>
              <a:buNone/>
            </a:pPr>
            <a:r>
              <a:rPr lang="en-US" sz="1200" dirty="0"/>
              <a:t>32] T. </a:t>
            </a:r>
            <a:r>
              <a:rPr lang="en-US" sz="1200" dirty="0" err="1"/>
              <a:t>Mazuryk</a:t>
            </a:r>
            <a:r>
              <a:rPr lang="en-US" sz="1200" dirty="0"/>
              <a:t> and M. </a:t>
            </a:r>
            <a:r>
              <a:rPr lang="en-US" sz="1200" dirty="0" err="1"/>
              <a:t>Gervautz</a:t>
            </a:r>
            <a:r>
              <a:rPr lang="en-US" sz="1200" dirty="0"/>
              <a:t>. “Virtual Reality - History, Applications, </a:t>
            </a:r>
            <a:r>
              <a:rPr lang="en-US" sz="1200" dirty="0" err="1"/>
              <a:t>Technology</a:t>
            </a:r>
            <a:r>
              <a:rPr lang="en-US" sz="1200" dirty="0"/>
              <a:t> and Future”. In: (Dec. 1999) (cit. on p. 13</a:t>
            </a:r>
            <a:r>
              <a:rPr lang="en-US" sz="1200" dirty="0" smtClean="0"/>
              <a:t>).</a:t>
            </a:r>
          </a:p>
          <a:p>
            <a:pPr marL="361950" indent="-361950">
              <a:lnSpc>
                <a:spcPct val="150000"/>
              </a:lnSpc>
              <a:buNone/>
            </a:pPr>
            <a:r>
              <a:rPr lang="en-US" sz="1200" dirty="0"/>
              <a:t>[33] J. </a:t>
            </a:r>
            <a:r>
              <a:rPr lang="en-US" sz="1200" dirty="0" err="1"/>
              <a:t>McDowd</a:t>
            </a:r>
            <a:r>
              <a:rPr lang="en-US" sz="1200" dirty="0"/>
              <a:t>. “Inhibition”. In: Encyclopedia of Gerontology (Second Edition). Ed. by J. E. </a:t>
            </a:r>
            <a:r>
              <a:rPr lang="en-US" sz="1200" dirty="0" err="1"/>
              <a:t>Birren</a:t>
            </a:r>
            <a:r>
              <a:rPr lang="en-US" sz="1200" dirty="0"/>
              <a:t>. Second Edition. New York: Elsevier, 2007, pp. 759–763. </a:t>
            </a:r>
            <a:r>
              <a:rPr lang="en-US" sz="1200" dirty="0" err="1"/>
              <a:t>isbn</a:t>
            </a:r>
            <a:r>
              <a:rPr lang="en-US" sz="1200" dirty="0"/>
              <a:t>: 978-0-12-370870-0. </a:t>
            </a:r>
            <a:r>
              <a:rPr lang="en-US" sz="1200" dirty="0" err="1"/>
              <a:t>doi</a:t>
            </a:r>
            <a:r>
              <a:rPr lang="en-US" sz="1200" dirty="0"/>
              <a:t>: https://doi.org/10.1016/B0- 12- 370870- 2/00100-1. url: http://www.sciencedirect.com/science/article/pii/ B0123708702001001 (cit. on p. 19</a:t>
            </a:r>
            <a:r>
              <a:rPr lang="en-US" sz="1200" dirty="0" smtClean="0"/>
              <a:t>). </a:t>
            </a:r>
          </a:p>
          <a:p>
            <a:pPr marL="361950" indent="-361950">
              <a:lnSpc>
                <a:spcPct val="150000"/>
              </a:lnSpc>
              <a:buNone/>
            </a:pPr>
            <a:r>
              <a:rPr lang="en-US" sz="1200" dirty="0"/>
              <a:t>[34] B. </a:t>
            </a:r>
            <a:r>
              <a:rPr lang="en-US" sz="1200" dirty="0" err="1"/>
              <a:t>McGuinness</a:t>
            </a:r>
            <a:r>
              <a:rPr lang="en-US" sz="1200" dirty="0"/>
              <a:t> and J. F. </a:t>
            </a:r>
            <a:r>
              <a:rPr lang="en-US" sz="1200" dirty="0" err="1"/>
              <a:t>Meech</a:t>
            </a:r>
            <a:r>
              <a:rPr lang="en-US" sz="1200" dirty="0"/>
              <a:t>. “Human factors in virtual worlds. 1. </a:t>
            </a:r>
            <a:r>
              <a:rPr lang="en-US" sz="1200" dirty="0" err="1"/>
              <a:t>Information</a:t>
            </a:r>
            <a:r>
              <a:rPr lang="en-US" sz="1200" dirty="0"/>
              <a:t> structure and representation”. In: IEE Colloquium on Using Virtual Worlds. 1992, pp. 3/1–3/3 (cit. on p. 2</a:t>
            </a:r>
            <a:r>
              <a:rPr lang="en-US" sz="1200" dirty="0" smtClean="0"/>
              <a:t>).</a:t>
            </a:r>
          </a:p>
          <a:p>
            <a:pPr marL="361950" indent="-361950">
              <a:lnSpc>
                <a:spcPct val="150000"/>
              </a:lnSpc>
              <a:buNone/>
            </a:pPr>
            <a:r>
              <a:rPr lang="en-US" sz="1200" dirty="0"/>
              <a:t>[35] M. Meehan. PhD thesis (cit. on p. 16). </a:t>
            </a:r>
            <a:endParaRPr lang="en-US" sz="1900" dirty="0">
              <a:latin typeface="Times New Roman" pitchFamily="18" charset="0"/>
              <a:cs typeface="Times New Roman" pitchFamily="18" charset="0"/>
            </a:endParaRPr>
          </a:p>
        </p:txBody>
      </p:sp>
    </p:spTree>
    <p:extLst>
      <p:ext uri="{BB962C8B-B14F-4D97-AF65-F5344CB8AC3E}">
        <p14:creationId xmlns:p14="http://schemas.microsoft.com/office/powerpoint/2010/main" val="43659872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D06A7E7-55D2-4AAF-9D6C-048C8DE1A245}" type="slidenum">
              <a:rPr lang="en-US" smtClean="0"/>
              <a:pPr/>
              <a:t>89</a:t>
            </a:fld>
            <a:endParaRPr lang="en-US" dirty="0"/>
          </a:p>
        </p:txBody>
      </p:sp>
      <p:sp>
        <p:nvSpPr>
          <p:cNvPr id="4" name="Title 3"/>
          <p:cNvSpPr>
            <a:spLocks noGrp="1"/>
          </p:cNvSpPr>
          <p:nvPr>
            <p:ph type="title"/>
          </p:nvPr>
        </p:nvSpPr>
        <p:spPr>
          <a:xfrm>
            <a:off x="5999504" y="1421904"/>
            <a:ext cx="2687295" cy="638944"/>
          </a:xfrm>
        </p:spPr>
        <p:txBody>
          <a:bodyPr>
            <a:normAutofit/>
          </a:bodyPr>
          <a:lstStyle/>
          <a:p>
            <a:pPr algn="just" rtl="1"/>
            <a:r>
              <a:rPr lang="ar-SA" sz="1600" dirty="0">
                <a:effectLst/>
              </a:rPr>
              <a:t>مراجع</a:t>
            </a:r>
            <a:endParaRPr lang="en-US" sz="1600" dirty="0">
              <a:effectLst/>
            </a:endParaRPr>
          </a:p>
        </p:txBody>
      </p:sp>
      <p:sp>
        <p:nvSpPr>
          <p:cNvPr id="7" name="Content Placeholder 6"/>
          <p:cNvSpPr>
            <a:spLocks noGrp="1"/>
          </p:cNvSpPr>
          <p:nvPr>
            <p:ph idx="1"/>
          </p:nvPr>
        </p:nvSpPr>
        <p:spPr>
          <a:xfrm>
            <a:off x="1115616" y="1844824"/>
            <a:ext cx="6840760" cy="4536504"/>
          </a:xfrm>
        </p:spPr>
        <p:txBody>
          <a:bodyPr>
            <a:normAutofit lnSpcReduction="10000"/>
          </a:bodyPr>
          <a:lstStyle/>
          <a:p>
            <a:pPr marL="361950" indent="-361950">
              <a:lnSpc>
                <a:spcPct val="150000"/>
              </a:lnSpc>
              <a:buNone/>
            </a:pPr>
            <a:r>
              <a:rPr lang="en-US" sz="1200" dirty="0"/>
              <a:t>[36] C. M. D. </a:t>
            </a:r>
            <a:r>
              <a:rPr lang="en-US" sz="1200" dirty="0" err="1"/>
              <a:t>Melo</a:t>
            </a:r>
            <a:r>
              <a:rPr lang="en-US" sz="1200" dirty="0"/>
              <a:t>, P. Kenny, and J. </a:t>
            </a:r>
            <a:r>
              <a:rPr lang="en-US" sz="1200" dirty="0" err="1"/>
              <a:t>Gratch</a:t>
            </a:r>
            <a:r>
              <a:rPr lang="en-US" sz="1200" dirty="0"/>
              <a:t>. “Influence Of Autonomic Signals On Perception Of Emotions In Embodied Agents”. In: Applied Artificial Intelligence 24.6 (2010), pp. 494–509. </a:t>
            </a:r>
            <a:r>
              <a:rPr lang="en-US" sz="1200" dirty="0" err="1"/>
              <a:t>doi</a:t>
            </a:r>
            <a:r>
              <a:rPr lang="en-US" sz="1200" dirty="0"/>
              <a:t>: 10.1080/08839514.2010.492159 (cit. on p. 23). </a:t>
            </a:r>
            <a:endParaRPr lang="en-US" sz="1200" dirty="0" smtClean="0"/>
          </a:p>
          <a:p>
            <a:pPr marL="361950" indent="-361950">
              <a:lnSpc>
                <a:spcPct val="150000"/>
              </a:lnSpc>
              <a:buNone/>
            </a:pPr>
            <a:r>
              <a:rPr lang="en-US" sz="1200" dirty="0"/>
              <a:t>[37] P. </a:t>
            </a:r>
            <a:r>
              <a:rPr lang="en-US" sz="1200" dirty="0" err="1"/>
              <a:t>Milgram</a:t>
            </a:r>
            <a:r>
              <a:rPr lang="en-US" sz="1200" dirty="0"/>
              <a:t> and F. </a:t>
            </a:r>
            <a:r>
              <a:rPr lang="en-US" sz="1200" dirty="0" err="1"/>
              <a:t>Kishino</a:t>
            </a:r>
            <a:r>
              <a:rPr lang="en-US" sz="1200" dirty="0"/>
              <a:t>. “A Taxonomy of Mixed Reality Visual Displays”. In: IEICE Trans. Information Systems vol. E77-D, no. 12 (Dec. 1994), pp. 1321– 1329 (cit. on p. 11</a:t>
            </a:r>
            <a:r>
              <a:rPr lang="en-US" sz="1200" dirty="0" smtClean="0"/>
              <a:t>).</a:t>
            </a:r>
          </a:p>
          <a:p>
            <a:pPr marL="361950" indent="-361950">
              <a:lnSpc>
                <a:spcPct val="150000"/>
              </a:lnSpc>
              <a:buNone/>
            </a:pPr>
            <a:r>
              <a:rPr lang="en-US" sz="1200" dirty="0"/>
              <a:t>[38] Modalities of Sensation. url: https://teachmephysiology.com/</a:t>
            </a:r>
            <a:r>
              <a:rPr lang="en-US" sz="1200" dirty="0" err="1"/>
              <a:t>nervoussystem</a:t>
            </a:r>
            <a:r>
              <a:rPr lang="en-US" sz="1200" dirty="0"/>
              <a:t>/sensory-system/modalities-of-sensation/ (cit. on p. 17). </a:t>
            </a:r>
            <a:endParaRPr lang="en-US" sz="1200" dirty="0" smtClean="0"/>
          </a:p>
          <a:p>
            <a:pPr marL="361950" indent="-361950">
              <a:lnSpc>
                <a:spcPct val="150000"/>
              </a:lnSpc>
              <a:buNone/>
            </a:pPr>
            <a:r>
              <a:rPr lang="en-US" sz="1200" dirty="0"/>
              <a:t>[39] S. Mori, S. Ikeda, and H. Saito. “A survey of diminished reality: Techniques for visually concealing, eliminating, and seeing through real objects”. In: IPSJ Transactions on Computer Vision and Applications 9.1 (2017). </a:t>
            </a:r>
            <a:r>
              <a:rPr lang="en-US" sz="1200" dirty="0" err="1"/>
              <a:t>doi</a:t>
            </a:r>
            <a:r>
              <a:rPr lang="en-US" sz="1200" dirty="0"/>
              <a:t>: 10.1186/ s41074-017-0028-1 (cit. on p. 11). </a:t>
            </a:r>
            <a:endParaRPr lang="en-US" sz="1200" dirty="0" smtClean="0"/>
          </a:p>
          <a:p>
            <a:pPr marL="361950" indent="-361950">
              <a:lnSpc>
                <a:spcPct val="150000"/>
              </a:lnSpc>
              <a:buNone/>
            </a:pPr>
            <a:r>
              <a:rPr lang="en-US" sz="1200" dirty="0"/>
              <a:t>[40] R. Newport, R. Pearce, and C. Preston. “Fake hands in action: embodiment and control of supernumerary limbs”. In: Experimental Brain Research 204.3 (2009), pp. 385–395. </a:t>
            </a:r>
            <a:r>
              <a:rPr lang="en-US" sz="1200" dirty="0" err="1"/>
              <a:t>doi</a:t>
            </a:r>
            <a:r>
              <a:rPr lang="en-US" sz="1200" dirty="0"/>
              <a:t>: 10.1007/s00221-009-2104-y (cit. on p. 22). </a:t>
            </a:r>
            <a:endParaRPr lang="en-US" sz="1900" dirty="0">
              <a:latin typeface="Times New Roman" pitchFamily="18" charset="0"/>
              <a:cs typeface="Times New Roman" pitchFamily="18" charset="0"/>
            </a:endParaRPr>
          </a:p>
        </p:txBody>
      </p:sp>
    </p:spTree>
    <p:extLst>
      <p:ext uri="{BB962C8B-B14F-4D97-AF65-F5344CB8AC3E}">
        <p14:creationId xmlns:p14="http://schemas.microsoft.com/office/powerpoint/2010/main" val="39468144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71600" y="2060848"/>
            <a:ext cx="7344816" cy="3672408"/>
          </a:xfrm>
        </p:spPr>
        <p:txBody>
          <a:bodyPr>
            <a:normAutofit fontScale="92500"/>
          </a:bodyPr>
          <a:lstStyle/>
          <a:p>
            <a:pPr marL="109728" indent="0" algn="just" rtl="1">
              <a:lnSpc>
                <a:spcPct val="150000"/>
              </a:lnSpc>
              <a:buNone/>
            </a:pPr>
            <a:r>
              <a:rPr lang="fa-IR" sz="1800" dirty="0">
                <a:cs typeface="B Lotus" pitchFamily="2" charset="-78"/>
              </a:rPr>
              <a:t>واقعیت مجازی به کانون اصلی تحقیقات تبدیل شده است و از دهه 90 روی آن کار شده است</a:t>
            </a:r>
            <a:r>
              <a:rPr lang="en-US" sz="1800" dirty="0">
                <a:cs typeface="B Lotus" pitchFamily="2" charset="-78"/>
              </a:rPr>
              <a:t>.</a:t>
            </a:r>
            <a:r>
              <a:rPr lang="fa-IR" sz="1800" dirty="0">
                <a:cs typeface="B Lotus" pitchFamily="2" charset="-78"/>
              </a:rPr>
              <a:t>  قابلیت ایجاد محیط‌های فراگیر و درک ادراک کاربر نسبت به یک واقعیت جایگزین و هزینه کم، دلایل اصلی این جهش عظیم است</a:t>
            </a:r>
            <a:r>
              <a:rPr lang="en-US" sz="1800" dirty="0">
                <a:cs typeface="B Lotus" pitchFamily="2" charset="-78"/>
              </a:rPr>
              <a:t>.</a:t>
            </a:r>
            <a:r>
              <a:rPr lang="fa-IR" sz="1800" dirty="0">
                <a:cs typeface="B Lotus" pitchFamily="2" charset="-78"/>
              </a:rPr>
              <a:t> این محیط‌های فراگیر برای اهداف مختلفی به جز سرگرمی استفاده می‌شوند</a:t>
            </a:r>
            <a:r>
              <a:rPr lang="en-US" sz="1800" dirty="0">
                <a:cs typeface="B Lotus" pitchFamily="2" charset="-78"/>
              </a:rPr>
              <a:t>. </a:t>
            </a:r>
            <a:r>
              <a:rPr lang="fa-IR" sz="1800" dirty="0">
                <a:cs typeface="B Lotus" pitchFamily="2" charset="-78"/>
              </a:rPr>
              <a:t>جدیدترین تحقیقات واقعیت مجازی در مورد درک تعامل کاربر با رابط‌های مجازی، یادگیری در محیط‌های مجازی، ادراک، شناخت، عملکرد و همچنین بررسی امکان بازآفرینی غرایز طبیعی یک فرد در واقعیت مجازی بوده </a:t>
            </a:r>
            <a:r>
              <a:rPr lang="fa-IR" sz="1800" dirty="0" smtClean="0">
                <a:cs typeface="B Lotus" pitchFamily="2" charset="-78"/>
              </a:rPr>
              <a:t>است </a:t>
            </a:r>
            <a:r>
              <a:rPr lang="en-US" sz="1800" dirty="0" smtClean="0">
                <a:cs typeface="B Lotus" pitchFamily="2" charset="-78"/>
              </a:rPr>
              <a:t>.</a:t>
            </a:r>
            <a:r>
              <a:rPr lang="fa-IR" sz="1800" dirty="0" smtClean="0">
                <a:cs typeface="B Lotus" pitchFamily="2" charset="-78"/>
              </a:rPr>
              <a:t> </a:t>
            </a:r>
          </a:p>
          <a:p>
            <a:pPr marL="109728" indent="0" algn="just" rtl="1">
              <a:lnSpc>
                <a:spcPct val="150000"/>
              </a:lnSpc>
              <a:buNone/>
            </a:pPr>
            <a:r>
              <a:rPr lang="fa-IR" sz="1800" dirty="0">
                <a:cs typeface="B Lotus" pitchFamily="2" charset="-78"/>
              </a:rPr>
              <a:t>تمرکز اصلی </a:t>
            </a:r>
            <a:r>
              <a:rPr lang="fa-IR" sz="1800" dirty="0" smtClean="0">
                <a:cs typeface="B Lotus" pitchFamily="2" charset="-78"/>
              </a:rPr>
              <a:t>بر </a:t>
            </a:r>
            <a:r>
              <a:rPr lang="fa-IR" sz="1800" dirty="0">
                <a:cs typeface="B Lotus" pitchFamily="2" charset="-78"/>
              </a:rPr>
              <a:t>روی توسعه یک نرم افزار </a:t>
            </a:r>
            <a:r>
              <a:rPr lang="en-US" sz="1800" dirty="0">
                <a:latin typeface="Times New Roman" pitchFamily="18" charset="0"/>
                <a:cs typeface="Times New Roman" pitchFamily="18" charset="0"/>
              </a:rPr>
              <a:t>VR</a:t>
            </a:r>
            <a:r>
              <a:rPr lang="en-US" sz="1800" dirty="0">
                <a:cs typeface="B Lotus" pitchFamily="2" charset="-78"/>
              </a:rPr>
              <a:t> </a:t>
            </a:r>
            <a:r>
              <a:rPr lang="fa-IR" sz="1800" dirty="0" smtClean="0">
                <a:cs typeface="B Lotus" pitchFamily="2" charset="-78"/>
              </a:rPr>
              <a:t> است </a:t>
            </a:r>
            <a:r>
              <a:rPr lang="fa-IR" sz="1800" dirty="0">
                <a:cs typeface="B Lotus" pitchFamily="2" charset="-78"/>
              </a:rPr>
              <a:t>که به افراد آزمایش کننده قبلی اجازه می‌دهد تا بدون دردسر دانستن برنامه‌نویسی کامپیوتر، درک سخت‌افزار و همچنین کاهش خطای آزمایشگر، مطالعات </a:t>
            </a:r>
            <a:r>
              <a:rPr lang="en-US" sz="1800" dirty="0" smtClean="0">
                <a:cs typeface="B Lotus" pitchFamily="2" charset="-78"/>
              </a:rPr>
              <a:t>VR </a:t>
            </a:r>
            <a:r>
              <a:rPr lang="fa-IR" sz="1800" dirty="0" smtClean="0">
                <a:cs typeface="B Lotus" pitchFamily="2" charset="-78"/>
              </a:rPr>
              <a:t> را </a:t>
            </a:r>
            <a:r>
              <a:rPr lang="fa-IR" sz="1800" dirty="0">
                <a:cs typeface="B Lotus" pitchFamily="2" charset="-78"/>
              </a:rPr>
              <a:t>انجام دهند، که این امر مقدار قابل توجهی را در مطالعات کاربران به خود اختصاص می‌دهد</a:t>
            </a:r>
            <a:r>
              <a:rPr lang="en-US" sz="1800" dirty="0">
                <a:cs typeface="B Lotus" pitchFamily="2" charset="-78"/>
              </a:rPr>
              <a:t>.</a:t>
            </a:r>
            <a:endParaRPr lang="fa-IR" sz="1800" dirty="0">
              <a:cs typeface="B Lotus" pitchFamily="2" charset="-78"/>
            </a:endParaRPr>
          </a:p>
        </p:txBody>
      </p:sp>
      <p:sp>
        <p:nvSpPr>
          <p:cNvPr id="3" name="Slide Number Placeholder 2"/>
          <p:cNvSpPr>
            <a:spLocks noGrp="1"/>
          </p:cNvSpPr>
          <p:nvPr>
            <p:ph type="sldNum" sz="quarter" idx="12"/>
          </p:nvPr>
        </p:nvSpPr>
        <p:spPr>
          <a:xfrm>
            <a:off x="8316416" y="6237312"/>
            <a:ext cx="365760" cy="365125"/>
          </a:xfrm>
        </p:spPr>
        <p:txBody>
          <a:bodyPr/>
          <a:lstStyle/>
          <a:p>
            <a:fld id="{CD06A7E7-55D2-4AAF-9D6C-048C8DE1A245}" type="slidenum">
              <a:rPr lang="en-US" smtClean="0"/>
              <a:pPr/>
              <a:t>9</a:t>
            </a:fld>
            <a:endParaRPr lang="en-US" dirty="0"/>
          </a:p>
        </p:txBody>
      </p:sp>
      <p:sp>
        <p:nvSpPr>
          <p:cNvPr id="4" name="Title 3"/>
          <p:cNvSpPr>
            <a:spLocks noGrp="1"/>
          </p:cNvSpPr>
          <p:nvPr>
            <p:ph type="title"/>
          </p:nvPr>
        </p:nvSpPr>
        <p:spPr>
          <a:xfrm>
            <a:off x="7380312" y="1412776"/>
            <a:ext cx="1306488" cy="504056"/>
          </a:xfrm>
        </p:spPr>
        <p:txBody>
          <a:bodyPr>
            <a:normAutofit fontScale="90000"/>
          </a:bodyPr>
          <a:lstStyle/>
          <a:p>
            <a:pPr algn="just" rtl="1"/>
            <a:r>
              <a:rPr lang="fa-IR" sz="3600" dirty="0" smtClean="0">
                <a:effectLst/>
              </a:rPr>
              <a:t>1 </a:t>
            </a:r>
            <a:r>
              <a:rPr lang="ar-SA" sz="3600" dirty="0" smtClean="0">
                <a:effectLst/>
              </a:rPr>
              <a:t>مقدمه </a:t>
            </a:r>
            <a:endParaRPr lang="en-US" sz="3600" dirty="0">
              <a:effectLst/>
            </a:endParaRPr>
          </a:p>
        </p:txBody>
      </p:sp>
    </p:spTree>
    <p:extLst>
      <p:ext uri="{BB962C8B-B14F-4D97-AF65-F5344CB8AC3E}">
        <p14:creationId xmlns:p14="http://schemas.microsoft.com/office/powerpoint/2010/main" val="2712330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D06A7E7-55D2-4AAF-9D6C-048C8DE1A245}" type="slidenum">
              <a:rPr lang="en-US" smtClean="0"/>
              <a:pPr/>
              <a:t>90</a:t>
            </a:fld>
            <a:endParaRPr lang="en-US" dirty="0"/>
          </a:p>
        </p:txBody>
      </p:sp>
      <p:sp>
        <p:nvSpPr>
          <p:cNvPr id="4" name="Title 3"/>
          <p:cNvSpPr>
            <a:spLocks noGrp="1"/>
          </p:cNvSpPr>
          <p:nvPr>
            <p:ph type="title"/>
          </p:nvPr>
        </p:nvSpPr>
        <p:spPr>
          <a:xfrm>
            <a:off x="5999504" y="1421904"/>
            <a:ext cx="2687295" cy="638944"/>
          </a:xfrm>
        </p:spPr>
        <p:txBody>
          <a:bodyPr>
            <a:normAutofit/>
          </a:bodyPr>
          <a:lstStyle/>
          <a:p>
            <a:pPr algn="just" rtl="1"/>
            <a:r>
              <a:rPr lang="ar-SA" sz="1600" dirty="0">
                <a:effectLst/>
              </a:rPr>
              <a:t>مراجع</a:t>
            </a:r>
            <a:endParaRPr lang="en-US" sz="1600" dirty="0">
              <a:effectLst/>
            </a:endParaRPr>
          </a:p>
        </p:txBody>
      </p:sp>
      <p:sp>
        <p:nvSpPr>
          <p:cNvPr id="7" name="Content Placeholder 6"/>
          <p:cNvSpPr>
            <a:spLocks noGrp="1"/>
          </p:cNvSpPr>
          <p:nvPr>
            <p:ph idx="1"/>
          </p:nvPr>
        </p:nvSpPr>
        <p:spPr>
          <a:xfrm>
            <a:off x="1115616" y="1844824"/>
            <a:ext cx="6840760" cy="4536504"/>
          </a:xfrm>
        </p:spPr>
        <p:txBody>
          <a:bodyPr>
            <a:normAutofit fontScale="92500" lnSpcReduction="10000"/>
          </a:bodyPr>
          <a:lstStyle/>
          <a:p>
            <a:pPr marL="361950" indent="-361950">
              <a:lnSpc>
                <a:spcPct val="150000"/>
              </a:lnSpc>
              <a:buNone/>
            </a:pPr>
            <a:r>
              <a:rPr lang="en-US" sz="1200" dirty="0"/>
              <a:t>[41] S. Nilsson and B. Johansson. “Fun and Usable: Augmented Reality </a:t>
            </a:r>
            <a:r>
              <a:rPr lang="en-US" sz="1200" dirty="0" err="1"/>
              <a:t>Instructions</a:t>
            </a:r>
            <a:r>
              <a:rPr lang="en-US" sz="1200" dirty="0"/>
              <a:t> in a Hospital Setting”. In: Proceedings of the 19th Australasian </a:t>
            </a:r>
            <a:r>
              <a:rPr lang="en-US" sz="1200" dirty="0" err="1"/>
              <a:t>Conference</a:t>
            </a:r>
            <a:r>
              <a:rPr lang="en-US" sz="1200" dirty="0"/>
              <a:t> on Computer-Human Interaction: Entertaining User Interfaces. OZCHI ’07. Adelaide, Australia: Association for Computing Machinery, 2007, pp. 123– 130. </a:t>
            </a:r>
            <a:r>
              <a:rPr lang="en-US" sz="1200" dirty="0" err="1"/>
              <a:t>isbn</a:t>
            </a:r>
            <a:r>
              <a:rPr lang="en-US" sz="1200" dirty="0"/>
              <a:t>: 9781595938725. </a:t>
            </a:r>
            <a:r>
              <a:rPr lang="en-US" sz="1200" dirty="0" err="1"/>
              <a:t>doi</a:t>
            </a:r>
            <a:r>
              <a:rPr lang="en-US" sz="1200" dirty="0"/>
              <a:t>: 10 . 1145 / 1324892 . 1324915. url: https : //</a:t>
            </a:r>
            <a:r>
              <a:rPr lang="en-US" sz="1200" dirty="0" err="1"/>
              <a:t>doi</a:t>
            </a:r>
            <a:r>
              <a:rPr lang="en-US" sz="1200" dirty="0"/>
              <a:t>- org.libpdb.d.umn.edu:2443/10.1145/1324892.1324915 (cit. on p. 11</a:t>
            </a:r>
            <a:r>
              <a:rPr lang="en-US" sz="1200" dirty="0" smtClean="0"/>
              <a:t>).</a:t>
            </a:r>
          </a:p>
          <a:p>
            <a:pPr marL="361950" indent="-361950">
              <a:lnSpc>
                <a:spcPct val="150000"/>
              </a:lnSpc>
              <a:buNone/>
            </a:pPr>
            <a:r>
              <a:rPr lang="en-US" sz="1200" dirty="0"/>
              <a:t>[42] M. </a:t>
            </a:r>
            <a:r>
              <a:rPr lang="en-US" sz="1200" dirty="0" err="1"/>
              <a:t>Obrist</a:t>
            </a:r>
            <a:r>
              <a:rPr lang="en-US" sz="1200" dirty="0"/>
              <a:t>, G. Boyle, M. V. </a:t>
            </a:r>
            <a:r>
              <a:rPr lang="en-US" sz="1200" dirty="0" err="1"/>
              <a:t>Brakel</a:t>
            </a:r>
            <a:r>
              <a:rPr lang="en-US" sz="1200" dirty="0"/>
              <a:t>, and F. </a:t>
            </a:r>
            <a:r>
              <a:rPr lang="en-US" sz="1200" dirty="0" err="1"/>
              <a:t>Duerinck</a:t>
            </a:r>
            <a:r>
              <a:rPr lang="en-US" sz="1200" dirty="0"/>
              <a:t>. “Multisensory Experiences Spaces”. In: Proceedings of the Interactive Surfaces and Spaces on ZZZ - ISS 17 (2017). </a:t>
            </a:r>
            <a:r>
              <a:rPr lang="en-US" sz="1200" dirty="0" err="1"/>
              <a:t>doi</a:t>
            </a:r>
            <a:r>
              <a:rPr lang="en-US" sz="1200" dirty="0"/>
              <a:t>: 10.1145/3132272.3135086 (cit. on p. 4</a:t>
            </a:r>
            <a:r>
              <a:rPr lang="en-US" sz="1200" dirty="0" smtClean="0"/>
              <a:t>).</a:t>
            </a:r>
          </a:p>
          <a:p>
            <a:pPr marL="361950" indent="-361950">
              <a:lnSpc>
                <a:spcPct val="150000"/>
              </a:lnSpc>
              <a:buNone/>
            </a:pPr>
            <a:r>
              <a:rPr lang="en-US" sz="1200" dirty="0"/>
              <a:t>[43] J. Pair, B. Allen, M. </a:t>
            </a:r>
            <a:r>
              <a:rPr lang="en-US" sz="1200" dirty="0" err="1"/>
              <a:t>Dautricourt</a:t>
            </a:r>
            <a:r>
              <a:rPr lang="en-US" sz="1200" dirty="0"/>
              <a:t>, A. </a:t>
            </a:r>
            <a:r>
              <a:rPr lang="en-US" sz="1200" dirty="0" err="1"/>
              <a:t>Treskunov</a:t>
            </a:r>
            <a:r>
              <a:rPr lang="en-US" sz="1200" dirty="0"/>
              <a:t>, M. </a:t>
            </a:r>
            <a:r>
              <a:rPr lang="en-US" sz="1200" dirty="0" err="1"/>
              <a:t>Liewer</a:t>
            </a:r>
            <a:r>
              <a:rPr lang="en-US" sz="1200" dirty="0"/>
              <a:t>, K. </a:t>
            </a:r>
            <a:r>
              <a:rPr lang="en-US" sz="1200" dirty="0" err="1"/>
              <a:t>Graap</a:t>
            </a:r>
            <a:r>
              <a:rPr lang="en-US" sz="1200" dirty="0"/>
              <a:t>, and G. </a:t>
            </a:r>
            <a:r>
              <a:rPr lang="en-US" sz="1200" dirty="0" err="1"/>
              <a:t>Reger</a:t>
            </a:r>
            <a:r>
              <a:rPr lang="en-US" sz="1200" dirty="0"/>
              <a:t>. “A Virtual Reality Exposure Therapy Application for Iraq War Post Traumatic Stress Disorder”. In: IEEE Virtual Reality Conference (VR 2006) (). </a:t>
            </a:r>
            <a:r>
              <a:rPr lang="en-US" sz="1200" dirty="0" err="1"/>
              <a:t>doi</a:t>
            </a:r>
            <a:r>
              <a:rPr lang="en-US" sz="1200" dirty="0"/>
              <a:t>: 10.1109/vr.2006.23 (cit. on p. 6</a:t>
            </a:r>
            <a:r>
              <a:rPr lang="en-US" sz="1200" dirty="0" smtClean="0"/>
              <a:t>).</a:t>
            </a:r>
          </a:p>
          <a:p>
            <a:pPr marL="361950" indent="-361950">
              <a:lnSpc>
                <a:spcPct val="150000"/>
              </a:lnSpc>
              <a:buNone/>
            </a:pPr>
            <a:r>
              <a:rPr lang="en-US" sz="1200" dirty="0"/>
              <a:t>[44] X. Pan, M. </a:t>
            </a:r>
            <a:r>
              <a:rPr lang="en-US" sz="1200" dirty="0" err="1"/>
              <a:t>Gillies</a:t>
            </a:r>
            <a:r>
              <a:rPr lang="en-US" sz="1200" dirty="0"/>
              <a:t>, C. Barker, D. M. Clark, and M. Slater. “Socially Anxious and Confident Men Interact with a Forward Virtual Woman: An Experimental Study”. In: </a:t>
            </a:r>
            <a:r>
              <a:rPr lang="en-US" sz="1200" dirty="0" err="1"/>
              <a:t>PLoS</a:t>
            </a:r>
            <a:r>
              <a:rPr lang="en-US" sz="1200" dirty="0"/>
              <a:t> ONE 7.4 (2012). </a:t>
            </a:r>
            <a:r>
              <a:rPr lang="en-US" sz="1200" dirty="0" err="1"/>
              <a:t>doi</a:t>
            </a:r>
            <a:r>
              <a:rPr lang="en-US" sz="1200" dirty="0"/>
              <a:t>: 10 . 1371 / journal . pone . 0032931 (cit. on p. 22</a:t>
            </a:r>
            <a:r>
              <a:rPr lang="en-US" sz="1200" dirty="0" smtClean="0"/>
              <a:t>).</a:t>
            </a:r>
          </a:p>
          <a:p>
            <a:pPr marL="361950" indent="-361950">
              <a:lnSpc>
                <a:spcPct val="150000"/>
              </a:lnSpc>
              <a:buNone/>
            </a:pPr>
            <a:r>
              <a:rPr lang="en-US" sz="1200" dirty="0"/>
              <a:t>[45] L. Phillips and V. </a:t>
            </a:r>
            <a:r>
              <a:rPr lang="en-US" sz="1200" dirty="0" err="1"/>
              <a:t>Interrante</a:t>
            </a:r>
            <a:r>
              <a:rPr lang="en-US" sz="1200" dirty="0"/>
              <a:t>. “A little unreality in a realistic replica </a:t>
            </a:r>
            <a:r>
              <a:rPr lang="en-US" sz="1200" dirty="0" err="1"/>
              <a:t>environment</a:t>
            </a:r>
            <a:r>
              <a:rPr lang="en-US" sz="1200" dirty="0"/>
              <a:t> degrades distance estimation accuracy”. In: 2011 IEEE Virtual Reality Conference. 2011, pp. 235–236 (cit. on p. 24). </a:t>
            </a:r>
            <a:endParaRPr lang="en-US" sz="1900" dirty="0">
              <a:latin typeface="Times New Roman" pitchFamily="18" charset="0"/>
              <a:cs typeface="Times New Roman" pitchFamily="18" charset="0"/>
            </a:endParaRPr>
          </a:p>
        </p:txBody>
      </p:sp>
    </p:spTree>
    <p:extLst>
      <p:ext uri="{BB962C8B-B14F-4D97-AF65-F5344CB8AC3E}">
        <p14:creationId xmlns:p14="http://schemas.microsoft.com/office/powerpoint/2010/main" val="388200405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D06A7E7-55D2-4AAF-9D6C-048C8DE1A245}" type="slidenum">
              <a:rPr lang="en-US" smtClean="0"/>
              <a:pPr/>
              <a:t>91</a:t>
            </a:fld>
            <a:endParaRPr lang="en-US" dirty="0"/>
          </a:p>
        </p:txBody>
      </p:sp>
      <p:sp>
        <p:nvSpPr>
          <p:cNvPr id="4" name="Title 3"/>
          <p:cNvSpPr>
            <a:spLocks noGrp="1"/>
          </p:cNvSpPr>
          <p:nvPr>
            <p:ph type="title"/>
          </p:nvPr>
        </p:nvSpPr>
        <p:spPr>
          <a:xfrm>
            <a:off x="5999504" y="1421904"/>
            <a:ext cx="2687295" cy="638944"/>
          </a:xfrm>
        </p:spPr>
        <p:txBody>
          <a:bodyPr>
            <a:normAutofit/>
          </a:bodyPr>
          <a:lstStyle/>
          <a:p>
            <a:pPr algn="just" rtl="1"/>
            <a:r>
              <a:rPr lang="ar-SA" sz="1600" dirty="0">
                <a:effectLst/>
              </a:rPr>
              <a:t>مراجع</a:t>
            </a:r>
            <a:endParaRPr lang="en-US" sz="1600" dirty="0">
              <a:effectLst/>
            </a:endParaRPr>
          </a:p>
        </p:txBody>
      </p:sp>
      <p:sp>
        <p:nvSpPr>
          <p:cNvPr id="7" name="Content Placeholder 6"/>
          <p:cNvSpPr>
            <a:spLocks noGrp="1"/>
          </p:cNvSpPr>
          <p:nvPr>
            <p:ph idx="1"/>
          </p:nvPr>
        </p:nvSpPr>
        <p:spPr>
          <a:xfrm>
            <a:off x="1115616" y="1844824"/>
            <a:ext cx="6840760" cy="4536504"/>
          </a:xfrm>
        </p:spPr>
        <p:txBody>
          <a:bodyPr>
            <a:normAutofit fontScale="92500"/>
          </a:bodyPr>
          <a:lstStyle/>
          <a:p>
            <a:pPr marL="361950" indent="-361950">
              <a:lnSpc>
                <a:spcPct val="150000"/>
              </a:lnSpc>
              <a:buNone/>
            </a:pPr>
            <a:r>
              <a:rPr lang="en-US" sz="1200" dirty="0"/>
              <a:t>[46] L. Phillips, B. </a:t>
            </a:r>
            <a:r>
              <a:rPr lang="en-US" sz="1200" dirty="0" err="1"/>
              <a:t>Ries</a:t>
            </a:r>
            <a:r>
              <a:rPr lang="en-US" sz="1200" dirty="0"/>
              <a:t>, M. </a:t>
            </a:r>
            <a:r>
              <a:rPr lang="en-US" sz="1200" dirty="0" err="1"/>
              <a:t>Kaeding</a:t>
            </a:r>
            <a:r>
              <a:rPr lang="en-US" sz="1200" dirty="0"/>
              <a:t>, and V. </a:t>
            </a:r>
            <a:r>
              <a:rPr lang="en-US" sz="1200" dirty="0" err="1"/>
              <a:t>Interrante</a:t>
            </a:r>
            <a:r>
              <a:rPr lang="en-US" sz="1200" dirty="0"/>
              <a:t>. “Avatar self-embodiment enhances distance perception accuracy in non-photorealistic immersive virtual environments”. In: 2010 IEEE Virtual Reality Conference (VR). 2010, pp. 115– 1148 (cit. on p. 24</a:t>
            </a:r>
            <a:r>
              <a:rPr lang="en-US" sz="1200" dirty="0" smtClean="0"/>
              <a:t>).</a:t>
            </a:r>
          </a:p>
          <a:p>
            <a:pPr marL="361950" indent="-361950">
              <a:lnSpc>
                <a:spcPct val="150000"/>
              </a:lnSpc>
              <a:buNone/>
            </a:pPr>
            <a:r>
              <a:rPr lang="en-US" sz="1200" dirty="0"/>
              <a:t>[47] Psychological Effects of Embodiment Illusion - The Psychology of VR: the Three Illusions. url: https://www.coursera.org/learn/</a:t>
            </a:r>
            <a:r>
              <a:rPr lang="en-US" sz="1200" dirty="0" err="1"/>
              <a:t>introduction-virtualreality</a:t>
            </a:r>
            <a:r>
              <a:rPr lang="en-US" sz="1200" dirty="0"/>
              <a:t>/lecture/zTNw2/psychological-effects-of-embodiment-illusion (cit. on pp. 11, 22). </a:t>
            </a:r>
            <a:endParaRPr lang="en-US" sz="1200" dirty="0" smtClean="0"/>
          </a:p>
          <a:p>
            <a:pPr marL="361950" indent="-361950">
              <a:lnSpc>
                <a:spcPct val="150000"/>
              </a:lnSpc>
              <a:buNone/>
            </a:pPr>
            <a:r>
              <a:rPr lang="en-US" sz="1200" dirty="0"/>
              <a:t>[48] M. Slater and S. Wilbur. “A Framework for Immersive Virtual Environments (FIVE): Speculations on the Role of Presence in Virtual Environments”. In: Presence: </a:t>
            </a:r>
            <a:r>
              <a:rPr lang="en-US" sz="1200" dirty="0" err="1"/>
              <a:t>Teleoperators</a:t>
            </a:r>
            <a:r>
              <a:rPr lang="en-US" sz="1200" dirty="0"/>
              <a:t> and Virtual Environments 6.6 (1997), pp. 603–616. </a:t>
            </a:r>
            <a:r>
              <a:rPr lang="en-US" sz="1200" dirty="0" err="1"/>
              <a:t>doi</a:t>
            </a:r>
            <a:r>
              <a:rPr lang="en-US" sz="1200" dirty="0"/>
              <a:t>: 10.1162/pres.1997.6.6.603 (cit. on p. 3</a:t>
            </a:r>
            <a:r>
              <a:rPr lang="en-US" sz="1200" dirty="0" smtClean="0"/>
              <a:t>).</a:t>
            </a:r>
          </a:p>
          <a:p>
            <a:pPr marL="361950" indent="-361950">
              <a:lnSpc>
                <a:spcPct val="150000"/>
              </a:lnSpc>
              <a:buNone/>
            </a:pPr>
            <a:r>
              <a:rPr lang="en-US" sz="1200" dirty="0"/>
              <a:t>[49] Y. </a:t>
            </a:r>
            <a:r>
              <a:rPr lang="en-US" sz="1200" dirty="0" err="1"/>
              <a:t>Slavova</a:t>
            </a:r>
            <a:r>
              <a:rPr lang="en-US" sz="1200" dirty="0"/>
              <a:t> and M. Mu. “A Comparative Study of the Learning Outcomes and Experience of VR in Education”. In: 2018 IEEE Conference on Virtual Reality and 3D User Interfaces (VR). 2018, pp. 685–686 (cit. on p. 2</a:t>
            </a:r>
            <a:r>
              <a:rPr lang="en-US" sz="1200" dirty="0" smtClean="0"/>
              <a:t>).</a:t>
            </a:r>
          </a:p>
          <a:p>
            <a:pPr marL="361950" indent="-361950">
              <a:lnSpc>
                <a:spcPct val="150000"/>
              </a:lnSpc>
              <a:buNone/>
            </a:pPr>
            <a:r>
              <a:rPr lang="en-US" sz="1200" dirty="0"/>
              <a:t>[50] Y. </a:t>
            </a:r>
            <a:r>
              <a:rPr lang="en-US" sz="1200" dirty="0" err="1"/>
              <a:t>Slavova</a:t>
            </a:r>
            <a:r>
              <a:rPr lang="en-US" sz="1200" dirty="0"/>
              <a:t> and M. Mu. “A Comparative Study of the Learning Outcomes and Experience of VR in Education”. In: 2018 IEEE Conference on Virtual Reality and 3D User Interfaces (VR) (2018). </a:t>
            </a:r>
            <a:r>
              <a:rPr lang="en-US" sz="1200" dirty="0" err="1"/>
              <a:t>doi</a:t>
            </a:r>
            <a:r>
              <a:rPr lang="en-US" sz="1200" dirty="0"/>
              <a:t>: 10.1109/vr.2018.8446486 (cit. on p. 19).</a:t>
            </a:r>
            <a:endParaRPr lang="en-US" sz="1900" dirty="0">
              <a:latin typeface="Times New Roman" pitchFamily="18" charset="0"/>
              <a:cs typeface="Times New Roman" pitchFamily="18" charset="0"/>
            </a:endParaRPr>
          </a:p>
        </p:txBody>
      </p:sp>
    </p:spTree>
    <p:extLst>
      <p:ext uri="{BB962C8B-B14F-4D97-AF65-F5344CB8AC3E}">
        <p14:creationId xmlns:p14="http://schemas.microsoft.com/office/powerpoint/2010/main" val="142793782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D06A7E7-55D2-4AAF-9D6C-048C8DE1A245}" type="slidenum">
              <a:rPr lang="en-US" smtClean="0"/>
              <a:pPr/>
              <a:t>92</a:t>
            </a:fld>
            <a:endParaRPr lang="en-US" dirty="0"/>
          </a:p>
        </p:txBody>
      </p:sp>
      <p:sp>
        <p:nvSpPr>
          <p:cNvPr id="4" name="Title 3"/>
          <p:cNvSpPr>
            <a:spLocks noGrp="1"/>
          </p:cNvSpPr>
          <p:nvPr>
            <p:ph type="title"/>
          </p:nvPr>
        </p:nvSpPr>
        <p:spPr>
          <a:xfrm>
            <a:off x="5999504" y="1421904"/>
            <a:ext cx="2687295" cy="638944"/>
          </a:xfrm>
        </p:spPr>
        <p:txBody>
          <a:bodyPr>
            <a:normAutofit/>
          </a:bodyPr>
          <a:lstStyle/>
          <a:p>
            <a:pPr algn="just" rtl="1"/>
            <a:r>
              <a:rPr lang="ar-SA" sz="1600" dirty="0">
                <a:effectLst/>
              </a:rPr>
              <a:t>مراجع</a:t>
            </a:r>
            <a:endParaRPr lang="en-US" sz="1600" dirty="0">
              <a:effectLst/>
            </a:endParaRPr>
          </a:p>
        </p:txBody>
      </p:sp>
      <p:sp>
        <p:nvSpPr>
          <p:cNvPr id="7" name="Content Placeholder 6"/>
          <p:cNvSpPr>
            <a:spLocks noGrp="1"/>
          </p:cNvSpPr>
          <p:nvPr>
            <p:ph idx="1"/>
          </p:nvPr>
        </p:nvSpPr>
        <p:spPr>
          <a:xfrm>
            <a:off x="1115616" y="1844824"/>
            <a:ext cx="6840760" cy="4536504"/>
          </a:xfrm>
        </p:spPr>
        <p:txBody>
          <a:bodyPr>
            <a:normAutofit/>
          </a:bodyPr>
          <a:lstStyle/>
          <a:p>
            <a:pPr marL="361950" indent="-361950">
              <a:lnSpc>
                <a:spcPct val="150000"/>
              </a:lnSpc>
              <a:buNone/>
            </a:pPr>
            <a:r>
              <a:rPr lang="en-US" sz="1200" dirty="0"/>
              <a:t>[51] S. A. </a:t>
            </a:r>
            <a:r>
              <a:rPr lang="en-US" sz="1200" dirty="0" err="1"/>
              <a:t>Stansfield</a:t>
            </a:r>
            <a:r>
              <a:rPr lang="en-US" sz="1200" dirty="0"/>
              <a:t>. “A Distributed Virtual Reality Simulation System for </a:t>
            </a:r>
            <a:r>
              <a:rPr lang="en-US" sz="1200" dirty="0" err="1"/>
              <a:t>Situational</a:t>
            </a:r>
            <a:r>
              <a:rPr lang="en-US" sz="1200" dirty="0"/>
              <a:t> Training”. In: Presence: </a:t>
            </a:r>
            <a:r>
              <a:rPr lang="en-US" sz="1200" dirty="0" err="1"/>
              <a:t>Teleoperators</a:t>
            </a:r>
            <a:r>
              <a:rPr lang="en-US" sz="1200" dirty="0"/>
              <a:t> and Virtual Environments 3.4 (1994), pp. 360–366. </a:t>
            </a:r>
            <a:r>
              <a:rPr lang="en-US" sz="1200" dirty="0" err="1"/>
              <a:t>doi</a:t>
            </a:r>
            <a:r>
              <a:rPr lang="en-US" sz="1200" dirty="0"/>
              <a:t>: 10.1162/pres.1994.3.4.360 (cit. on p. 14</a:t>
            </a:r>
            <a:r>
              <a:rPr lang="en-US" sz="1200" dirty="0" smtClean="0"/>
              <a:t>).</a:t>
            </a:r>
          </a:p>
          <a:p>
            <a:pPr marL="361950" indent="-361950">
              <a:lnSpc>
                <a:spcPct val="150000"/>
              </a:lnSpc>
              <a:buNone/>
            </a:pPr>
            <a:r>
              <a:rPr lang="en-US" sz="1200" dirty="0"/>
              <a:t>[52] R. M. Stern, W. J. Ray, and K. S. Quigley. Psychophysiological recording. </a:t>
            </a:r>
            <a:r>
              <a:rPr lang="en-US" sz="1200" dirty="0" err="1"/>
              <a:t>Oxford</a:t>
            </a:r>
            <a:r>
              <a:rPr lang="en-US" sz="1200" dirty="0"/>
              <a:t> University Press, 2006 (cit. on p. 20). </a:t>
            </a:r>
            <a:endParaRPr lang="en-US" sz="1200" dirty="0" smtClean="0"/>
          </a:p>
          <a:p>
            <a:pPr marL="361950" indent="-361950">
              <a:lnSpc>
                <a:spcPct val="150000"/>
              </a:lnSpc>
              <a:buNone/>
            </a:pPr>
            <a:r>
              <a:rPr lang="en-US" sz="1200" dirty="0"/>
              <a:t>[53] I. E. Sutherland. “The Ultimate Display”. In: Proceedings of the IFIP Congress. 1965, pp. 506–508 (cit. on p. 7</a:t>
            </a:r>
            <a:r>
              <a:rPr lang="en-US" sz="1200" dirty="0" smtClean="0"/>
              <a:t>).</a:t>
            </a:r>
          </a:p>
          <a:p>
            <a:pPr marL="361950" indent="-361950">
              <a:lnSpc>
                <a:spcPct val="150000"/>
              </a:lnSpc>
              <a:buNone/>
            </a:pPr>
            <a:r>
              <a:rPr lang="en-US" sz="1200" dirty="0"/>
              <a:t>[54] R. M. Taylor, W. </a:t>
            </a:r>
            <a:r>
              <a:rPr lang="en-US" sz="1200" dirty="0" err="1"/>
              <a:t>Robinett</a:t>
            </a:r>
            <a:r>
              <a:rPr lang="en-US" sz="1200" dirty="0"/>
              <a:t>, V. L. Chi, F. P. Brooks, W. V. Wright, R. S. Williams, and E. J. Snyder. “The </a:t>
            </a:r>
            <a:r>
              <a:rPr lang="en-US" sz="1200" dirty="0" err="1"/>
              <a:t>nanomanipulator</a:t>
            </a:r>
            <a:r>
              <a:rPr lang="en-US" sz="1200" dirty="0"/>
              <a:t>”. In: Proceedings of the 20th annual conference on Computer graphics and interactive techniques - SIGGRAPH ’93 (1993). </a:t>
            </a:r>
            <a:r>
              <a:rPr lang="en-US" sz="1200" dirty="0" err="1"/>
              <a:t>doi</a:t>
            </a:r>
            <a:r>
              <a:rPr lang="en-US" sz="1200" dirty="0"/>
              <a:t>: </a:t>
            </a:r>
            <a:r>
              <a:rPr lang="en-US" sz="1200" dirty="0" smtClean="0"/>
              <a:t>10.1145/166117.1</a:t>
            </a:r>
          </a:p>
          <a:p>
            <a:pPr marL="361950" indent="-361950">
              <a:lnSpc>
                <a:spcPct val="150000"/>
              </a:lnSpc>
              <a:buNone/>
            </a:pPr>
            <a:r>
              <a:rPr lang="en-US" sz="1200" dirty="0"/>
              <a:t>[55] G. </a:t>
            </a:r>
            <a:r>
              <a:rPr lang="en-US" sz="1200" dirty="0" err="1"/>
              <a:t>Tieri</a:t>
            </a:r>
            <a:r>
              <a:rPr lang="en-US" sz="1200" dirty="0"/>
              <a:t>, E. </a:t>
            </a:r>
            <a:r>
              <a:rPr lang="en-US" sz="1200" dirty="0" err="1"/>
              <a:t>Tidoni</a:t>
            </a:r>
            <a:r>
              <a:rPr lang="en-US" sz="1200" dirty="0"/>
              <a:t>, E. F. </a:t>
            </a:r>
            <a:r>
              <a:rPr lang="en-US" sz="1200" dirty="0" err="1"/>
              <a:t>Pavone</a:t>
            </a:r>
            <a:r>
              <a:rPr lang="en-US" sz="1200" dirty="0"/>
              <a:t>, and S. M. </a:t>
            </a:r>
            <a:r>
              <a:rPr lang="en-US" sz="1200" dirty="0" err="1"/>
              <a:t>Aglioti</a:t>
            </a:r>
            <a:r>
              <a:rPr lang="en-US" sz="1200" dirty="0"/>
              <a:t>. “Body visual </a:t>
            </a:r>
            <a:r>
              <a:rPr lang="en-US" sz="1200" dirty="0" err="1"/>
              <a:t>discontinuity</a:t>
            </a:r>
            <a:r>
              <a:rPr lang="en-US" sz="1200" dirty="0"/>
              <a:t> affects feeling of ownership and skin conductance responses”. In: Scientific Reports 5.1 (2015). </a:t>
            </a:r>
            <a:r>
              <a:rPr lang="en-US" sz="1200" dirty="0" err="1"/>
              <a:t>doi</a:t>
            </a:r>
            <a:r>
              <a:rPr lang="en-US" sz="1200" dirty="0"/>
              <a:t>: 10.1038/srep17139 (cit. on p. 21).</a:t>
            </a:r>
            <a:endParaRPr lang="en-US" sz="1900" dirty="0">
              <a:latin typeface="Times New Roman" pitchFamily="18" charset="0"/>
              <a:cs typeface="Times New Roman" pitchFamily="18" charset="0"/>
            </a:endParaRPr>
          </a:p>
        </p:txBody>
      </p:sp>
    </p:spTree>
    <p:extLst>
      <p:ext uri="{BB962C8B-B14F-4D97-AF65-F5344CB8AC3E}">
        <p14:creationId xmlns:p14="http://schemas.microsoft.com/office/powerpoint/2010/main" val="349135248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D06A7E7-55D2-4AAF-9D6C-048C8DE1A245}" type="slidenum">
              <a:rPr lang="en-US" smtClean="0"/>
              <a:pPr/>
              <a:t>93</a:t>
            </a:fld>
            <a:endParaRPr lang="en-US" dirty="0"/>
          </a:p>
        </p:txBody>
      </p:sp>
      <p:sp>
        <p:nvSpPr>
          <p:cNvPr id="4" name="Title 3"/>
          <p:cNvSpPr>
            <a:spLocks noGrp="1"/>
          </p:cNvSpPr>
          <p:nvPr>
            <p:ph type="title"/>
          </p:nvPr>
        </p:nvSpPr>
        <p:spPr>
          <a:xfrm>
            <a:off x="5999504" y="1421904"/>
            <a:ext cx="2687295" cy="638944"/>
          </a:xfrm>
        </p:spPr>
        <p:txBody>
          <a:bodyPr>
            <a:normAutofit/>
          </a:bodyPr>
          <a:lstStyle/>
          <a:p>
            <a:pPr algn="just" rtl="1"/>
            <a:r>
              <a:rPr lang="ar-SA" sz="1600" dirty="0">
                <a:effectLst/>
              </a:rPr>
              <a:t>مراجع</a:t>
            </a:r>
            <a:endParaRPr lang="en-US" sz="1600" dirty="0">
              <a:effectLst/>
            </a:endParaRPr>
          </a:p>
        </p:txBody>
      </p:sp>
      <p:sp>
        <p:nvSpPr>
          <p:cNvPr id="7" name="Content Placeholder 6"/>
          <p:cNvSpPr>
            <a:spLocks noGrp="1"/>
          </p:cNvSpPr>
          <p:nvPr>
            <p:ph idx="1"/>
          </p:nvPr>
        </p:nvSpPr>
        <p:spPr>
          <a:xfrm>
            <a:off x="1115616" y="1844824"/>
            <a:ext cx="6840760" cy="4536504"/>
          </a:xfrm>
        </p:spPr>
        <p:txBody>
          <a:bodyPr>
            <a:normAutofit/>
          </a:bodyPr>
          <a:lstStyle/>
          <a:p>
            <a:pPr marL="361950" indent="-361950">
              <a:lnSpc>
                <a:spcPct val="150000"/>
              </a:lnSpc>
              <a:buNone/>
            </a:pPr>
            <a:r>
              <a:rPr lang="en-US" sz="1200" dirty="0"/>
              <a:t>[56] Q. Wang, H. Wang, and F. Hu. “Combining EEG and VR Technology to Assess Fear of Heights”. In: 2018 9th International Conference on Information </a:t>
            </a:r>
            <a:r>
              <a:rPr lang="en-US" sz="1200" dirty="0" err="1"/>
              <a:t>Technology</a:t>
            </a:r>
            <a:r>
              <a:rPr lang="en-US" sz="1200" dirty="0"/>
              <a:t> in Medicine and </a:t>
            </a:r>
            <a:r>
              <a:rPr lang="en-US" sz="1200" dirty="0" err="1" smtClean="0"/>
              <a:t>Educati</a:t>
            </a:r>
            <a:endParaRPr lang="en-US" sz="1200" dirty="0" smtClean="0"/>
          </a:p>
          <a:p>
            <a:pPr marL="361950" indent="-361950">
              <a:lnSpc>
                <a:spcPct val="150000"/>
              </a:lnSpc>
              <a:buNone/>
            </a:pPr>
            <a:r>
              <a:rPr lang="en-US" sz="1200" dirty="0"/>
              <a:t>[57] F. Weidner, A. </a:t>
            </a:r>
            <a:r>
              <a:rPr lang="en-US" sz="1200" dirty="0" err="1"/>
              <a:t>Hoesch</a:t>
            </a:r>
            <a:r>
              <a:rPr lang="en-US" sz="1200" dirty="0"/>
              <a:t>, S. </a:t>
            </a:r>
            <a:r>
              <a:rPr lang="en-US" sz="1200" dirty="0" err="1"/>
              <a:t>Poeschl</a:t>
            </a:r>
            <a:r>
              <a:rPr lang="en-US" sz="1200" dirty="0"/>
              <a:t>, and W. </a:t>
            </a:r>
            <a:r>
              <a:rPr lang="en-US" sz="1200" dirty="0" err="1"/>
              <a:t>Broll</a:t>
            </a:r>
            <a:r>
              <a:rPr lang="en-US" sz="1200" dirty="0"/>
              <a:t>. “Comparing VR and </a:t>
            </a:r>
            <a:r>
              <a:rPr lang="en-US" sz="1200" dirty="0" err="1"/>
              <a:t>nonVR</a:t>
            </a:r>
            <a:r>
              <a:rPr lang="en-US" sz="1200" dirty="0"/>
              <a:t> driving simulations: An experimental user study”. In: 2017 IEEE Virtual Reality (VR). 2017, pp. 281–282 (cit. on p. 15</a:t>
            </a:r>
            <a:r>
              <a:rPr lang="en-US" sz="1200" dirty="0" smtClean="0"/>
              <a:t>).</a:t>
            </a:r>
          </a:p>
          <a:p>
            <a:pPr marL="361950" indent="-361950">
              <a:lnSpc>
                <a:spcPct val="150000"/>
              </a:lnSpc>
              <a:buNone/>
            </a:pPr>
            <a:r>
              <a:rPr lang="en-US" sz="1200" dirty="0"/>
              <a:t>[58] B. K. </a:t>
            </a:r>
            <a:r>
              <a:rPr lang="en-US" sz="1200" dirty="0" err="1"/>
              <a:t>Wiederhold</a:t>
            </a:r>
            <a:r>
              <a:rPr lang="en-US" sz="1200" dirty="0"/>
              <a:t>, D. P. Jang, R. G. </a:t>
            </a:r>
            <a:r>
              <a:rPr lang="en-US" sz="1200" dirty="0" err="1"/>
              <a:t>Gevirtz</a:t>
            </a:r>
            <a:r>
              <a:rPr lang="en-US" sz="1200" dirty="0"/>
              <a:t>, S. I. Kim, I. Y. Kim, and M. D. </a:t>
            </a:r>
            <a:r>
              <a:rPr lang="en-US" sz="1200" dirty="0" err="1"/>
              <a:t>Wiederhold</a:t>
            </a:r>
            <a:r>
              <a:rPr lang="en-US" sz="1200" dirty="0"/>
              <a:t>. “The treatment of fear of flying: a controlled study of </a:t>
            </a:r>
            <a:r>
              <a:rPr lang="en-US" sz="1200" dirty="0" err="1"/>
              <a:t>imaginal</a:t>
            </a:r>
            <a:r>
              <a:rPr lang="en-US" sz="1200" dirty="0"/>
              <a:t> and virtual reality graded exposure therapy”. In: IEEE Transactions on Information Technology in Biomedicine 6.3 (2002), pp. 218–223 (cit. on p. 16). </a:t>
            </a:r>
            <a:endParaRPr lang="en-US" sz="1200" dirty="0" smtClean="0"/>
          </a:p>
          <a:p>
            <a:pPr marL="361950" indent="-361950">
              <a:lnSpc>
                <a:spcPct val="150000"/>
              </a:lnSpc>
              <a:buNone/>
            </a:pPr>
            <a:r>
              <a:rPr lang="en-US" sz="1200" dirty="0"/>
              <a:t>[59] B. Yin, F. Chen, N. Ruiz, and E. </a:t>
            </a:r>
            <a:r>
              <a:rPr lang="en-US" sz="1200" dirty="0" err="1"/>
              <a:t>Ambikairajah</a:t>
            </a:r>
            <a:r>
              <a:rPr lang="en-US" sz="1200" dirty="0"/>
              <a:t>. “Speech-based cognitive load monitoring system”. In: 2008 IEEE International Conference on Acoustics, Speech and Signal Processing. 2008, pp. 2041–2044 (cit. on p. 14). </a:t>
            </a:r>
            <a:endParaRPr lang="en-US" sz="1200" dirty="0" smtClean="0"/>
          </a:p>
        </p:txBody>
      </p:sp>
    </p:spTree>
    <p:extLst>
      <p:ext uri="{BB962C8B-B14F-4D97-AF65-F5344CB8AC3E}">
        <p14:creationId xmlns:p14="http://schemas.microsoft.com/office/powerpoint/2010/main" val="169354326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109728" indent="0">
              <a:buNone/>
            </a:pPr>
            <a:endPar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Slide Number Placeholder 2"/>
          <p:cNvSpPr>
            <a:spLocks noGrp="1"/>
          </p:cNvSpPr>
          <p:nvPr>
            <p:ph type="sldNum" sz="quarter" idx="12"/>
          </p:nvPr>
        </p:nvSpPr>
        <p:spPr/>
        <p:txBody>
          <a:bodyPr/>
          <a:lstStyle/>
          <a:p>
            <a:fld id="{CD06A7E7-55D2-4AAF-9D6C-048C8DE1A245}" type="slidenum">
              <a:rPr lang="en-US" smtClean="0"/>
              <a:pPr/>
              <a:t>94</a:t>
            </a:fld>
            <a:endParaRPr lang="en-US"/>
          </a:p>
        </p:txBody>
      </p:sp>
      <p:sp>
        <p:nvSpPr>
          <p:cNvPr id="4" name="Title 3"/>
          <p:cNvSpPr>
            <a:spLocks noGrp="1"/>
          </p:cNvSpPr>
          <p:nvPr>
            <p:ph type="title"/>
          </p:nvPr>
        </p:nvSpPr>
        <p:spPr/>
        <p:txBody>
          <a:bodyPr/>
          <a:lstStyle/>
          <a:p>
            <a:endParaRPr lang="en-US"/>
          </a:p>
        </p:txBody>
      </p:sp>
      <p:sp>
        <p:nvSpPr>
          <p:cNvPr id="6" name="Rectangle 5"/>
          <p:cNvSpPr/>
          <p:nvPr/>
        </p:nvSpPr>
        <p:spPr>
          <a:xfrm>
            <a:off x="1788227" y="2967335"/>
            <a:ext cx="5567551" cy="923330"/>
          </a:xfrm>
          <a:prstGeom prst="rect">
            <a:avLst/>
          </a:prstGeom>
        </p:spPr>
        <p:style>
          <a:lnRef idx="0">
            <a:schemeClr val="accent6"/>
          </a:lnRef>
          <a:fillRef idx="3">
            <a:schemeClr val="accent6"/>
          </a:fillRef>
          <a:effectRef idx="3">
            <a:schemeClr val="accent6"/>
          </a:effectRef>
          <a:fontRef idx="minor">
            <a:schemeClr val="lt1"/>
          </a:fontRef>
        </p:style>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fa-IR" sz="5400" b="1" cap="all" dirty="0" smtClean="0">
                <a:ln>
                  <a:solidFill>
                    <a:schemeClr val="bg1">
                      <a:lumMod val="95000"/>
                    </a:schemeClr>
                  </a:solidFill>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با تشکر از استاد گرامی</a:t>
            </a:r>
            <a:endParaRPr lang="en-US" sz="5400" b="1" cap="all" dirty="0">
              <a:ln>
                <a:solidFill>
                  <a:schemeClr val="bg1">
                    <a:lumMod val="95000"/>
                  </a:schemeClr>
                </a:solidFill>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7" name="Rectangle 6"/>
          <p:cNvSpPr/>
          <p:nvPr/>
        </p:nvSpPr>
        <p:spPr>
          <a:xfrm>
            <a:off x="1462019" y="4233862"/>
            <a:ext cx="6219972" cy="923330"/>
          </a:xfrm>
          <a:prstGeom prst="rect">
            <a:avLst/>
          </a:prstGeom>
        </p:spPr>
        <p:style>
          <a:lnRef idx="1">
            <a:schemeClr val="accent1"/>
          </a:lnRef>
          <a:fillRef idx="3">
            <a:schemeClr val="accent1"/>
          </a:fillRef>
          <a:effectRef idx="2">
            <a:schemeClr val="accent1"/>
          </a:effectRef>
          <a:fontRef idx="minor">
            <a:schemeClr val="lt1"/>
          </a:fontRef>
        </p:style>
        <p:txBody>
          <a:bodyPr wrap="none" lIns="91440" tIns="45720" rIns="91440" bIns="45720">
            <a:spAutoFit/>
          </a:bodyPr>
          <a:lstStyle/>
          <a:p>
            <a:pPr algn="ctr"/>
            <a:r>
              <a:rPr lang="fa-IR"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دکتر علی رضوی ابراهیمی</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16445331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12320</TotalTime>
  <Words>15238</Words>
  <Application>Microsoft Office PowerPoint</Application>
  <PresentationFormat>On-screen Show (4:3)</PresentationFormat>
  <Paragraphs>541</Paragraphs>
  <Slides>94</Slides>
  <Notes>77</Notes>
  <HiddenSlides>0</HiddenSlides>
  <MMClips>0</MMClips>
  <ScaleCrop>false</ScaleCrop>
  <HeadingPairs>
    <vt:vector size="4" baseType="variant">
      <vt:variant>
        <vt:lpstr>Theme</vt:lpstr>
      </vt:variant>
      <vt:variant>
        <vt:i4>1</vt:i4>
      </vt:variant>
      <vt:variant>
        <vt:lpstr>Slide Titles</vt:lpstr>
      </vt:variant>
      <vt:variant>
        <vt:i4>94</vt:i4>
      </vt:variant>
    </vt:vector>
  </HeadingPairs>
  <TitlesOfParts>
    <vt:vector size="95" baseType="lpstr">
      <vt:lpstr>Concourse</vt:lpstr>
      <vt:lpstr>PowerPoint Presentation</vt:lpstr>
      <vt:lpstr>PowerPoint Presentation</vt:lpstr>
      <vt:lpstr>فهرست</vt:lpstr>
      <vt:lpstr>فهرست</vt:lpstr>
      <vt:lpstr>فهرست</vt:lpstr>
      <vt:lpstr>فهرست</vt:lpstr>
      <vt:lpstr>کلمات اختصاری</vt:lpstr>
      <vt:lpstr>چکیده </vt:lpstr>
      <vt:lpstr>1 مقدمه </vt:lpstr>
      <vt:lpstr>1.1 انگیزه</vt:lpstr>
      <vt:lpstr>2.1  واقعیت مجازی(Virtual Reality )</vt:lpstr>
      <vt:lpstr>1.2.1 VR  و پاسخ های فیزیولوژیکی</vt:lpstr>
      <vt:lpstr>2.2.1 VR  و تجربیات چند حسی</vt:lpstr>
      <vt:lpstr>3.1  بررسی اجمالی تحقیق</vt:lpstr>
      <vt:lpstr>2  زمینه</vt:lpstr>
      <vt:lpstr>1.2 تاریخچه مختصری از VR</vt:lpstr>
      <vt:lpstr>PowerPoint Presentation</vt:lpstr>
      <vt:lpstr>1.2 تاریخچه مختصری از VR</vt:lpstr>
      <vt:lpstr>PowerPoint Presentation</vt:lpstr>
      <vt:lpstr>1.2 تاریخچه مختصری از VR</vt:lpstr>
      <vt:lpstr>PowerPoint Presentation</vt:lpstr>
      <vt:lpstr>PowerPoint Presentation</vt:lpstr>
      <vt:lpstr>1.1.2 سایر فناوری‌های واقعیت توسعه یافته (XR).</vt:lpstr>
      <vt:lpstr>2.1.2  سه توهم واقعیت مجازی (VR)</vt:lpstr>
      <vt:lpstr>3.1.2 موارد استفاده از VR</vt:lpstr>
      <vt:lpstr>3.1.2 موارد استفاده از VR</vt:lpstr>
      <vt:lpstr>3.1.2 موارد استفاده از VR</vt:lpstr>
      <vt:lpstr>2.2 پاسخ های فیزیولوژیکی به واقعیت مجازی</vt:lpstr>
      <vt:lpstr>2.2 پاسخ های فیزیولوژیکی به واقعیت مجازی</vt:lpstr>
      <vt:lpstr>2.2 پاسخ های فیزیولوژیکی به واقعیت مجازی</vt:lpstr>
      <vt:lpstr>1.2.2 انتقال حسی</vt:lpstr>
      <vt:lpstr>2.2.2 واکنش‌های غافلگیر کننده و دفاعی</vt:lpstr>
      <vt:lpstr>3.2.2 توجه و جهت گیری</vt:lpstr>
      <vt:lpstr>4.2.2 محرک های جدید</vt:lpstr>
      <vt:lpstr>5.2.2 عادت</vt:lpstr>
      <vt:lpstr>3.2 اهمیت پاسخ‌های فیزیولوژیکی</vt:lpstr>
      <vt:lpstr>1.3.2 حضور و تجسم</vt:lpstr>
      <vt:lpstr>2.3.2 حضور و روش ها</vt:lpstr>
      <vt:lpstr>4.2 تجسم</vt:lpstr>
      <vt:lpstr>PowerPoint Presentation</vt:lpstr>
      <vt:lpstr>4.2 تجسم</vt:lpstr>
      <vt:lpstr>4.2 تجسم</vt:lpstr>
      <vt:lpstr>5.2 خلاصه</vt:lpstr>
      <vt:lpstr>3  پیاده سازی</vt:lpstr>
      <vt:lpstr>PowerPoint Presentation</vt:lpstr>
      <vt:lpstr>2.3 نرم افزار</vt:lpstr>
      <vt:lpstr>2.3 نرم افزار</vt:lpstr>
      <vt:lpstr>3.3  راه‌اندازی آزمایش</vt:lpstr>
      <vt:lpstr>1.3.3 جستجوی Oculus  (  Oculus Quest )</vt:lpstr>
      <vt:lpstr>2.3.3 اپتی تراک (OptiTrack )</vt:lpstr>
      <vt:lpstr>PowerPoint Presentation</vt:lpstr>
      <vt:lpstr>3.3.3  Biopac MP160 </vt:lpstr>
      <vt:lpstr>PowerPoint Presentation</vt:lpstr>
      <vt:lpstr>PowerPoint Presentation</vt:lpstr>
      <vt:lpstr>4.3.3  Subpac M2X </vt:lpstr>
      <vt:lpstr>4.3 متدولوژی</vt:lpstr>
      <vt:lpstr>1.4.3 زیرساخت سیستم</vt:lpstr>
      <vt:lpstr>1.4.3 زیرساخت سیستم</vt:lpstr>
      <vt:lpstr>2.4.3 جریان برنامه</vt:lpstr>
      <vt:lpstr>3.4.3 جریان آزمایشی</vt:lpstr>
      <vt:lpstr>5.3 ارائه شرایط</vt:lpstr>
      <vt:lpstr>6.3 معیارهای کیفی</vt:lpstr>
      <vt:lpstr>PowerPoint Presentation</vt:lpstr>
      <vt:lpstr>4 ارزیابی</vt:lpstr>
      <vt:lpstr>PowerPoint Presentation</vt:lpstr>
      <vt:lpstr>1.4 طراحی اپلیکیشن</vt:lpstr>
      <vt:lpstr>1.1.4 منطقه بازی</vt:lpstr>
      <vt:lpstr>2.1.4 محیط آموزشی</vt:lpstr>
      <vt:lpstr>PowerPoint Presentation</vt:lpstr>
      <vt:lpstr>3.1.4 محیط آزمایش</vt:lpstr>
      <vt:lpstr>PowerPoint Presentation</vt:lpstr>
      <vt:lpstr>PowerPoint Presentation</vt:lpstr>
      <vt:lpstr>4.1.4 یادداشت برداری</vt:lpstr>
      <vt:lpstr>5.1.4 سرور گره (Node Server )</vt:lpstr>
      <vt:lpstr>6.1.4 درخواست های وب یونیتی (Unity Web Requests )</vt:lpstr>
      <vt:lpstr>2.4 داده های نمونه</vt:lpstr>
      <vt:lpstr>3.4 بحث و بررسی</vt:lpstr>
      <vt:lpstr>3.4 بحث و بررسی</vt:lpstr>
      <vt:lpstr>5 نتیجه گیری</vt:lpstr>
      <vt:lpstr>1.5 محدودیت ها</vt:lpstr>
      <vt:lpstr>2.5 کار آینده</vt:lpstr>
      <vt:lpstr>مراجع</vt:lpstr>
      <vt:lpstr>مراجع</vt:lpstr>
      <vt:lpstr>مراجع</vt:lpstr>
      <vt:lpstr>مراجع</vt:lpstr>
      <vt:lpstr>مراجع</vt:lpstr>
      <vt:lpstr>مراجع</vt:lpstr>
      <vt:lpstr>مراجع</vt:lpstr>
      <vt:lpstr>مراجع</vt:lpstr>
      <vt:lpstr>مراجع</vt:lpstr>
      <vt:lpstr>مراجع</vt:lpstr>
      <vt:lpstr>مراجع</vt:lpstr>
      <vt:lpstr>مراجع</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سمینار تتیع</dc:title>
  <dc:creator>hamidi</dc:creator>
  <cp:lastModifiedBy>Mohamad</cp:lastModifiedBy>
  <cp:revision>547</cp:revision>
  <dcterms:created xsi:type="dcterms:W3CDTF">2021-04-15T18:49:52Z</dcterms:created>
  <dcterms:modified xsi:type="dcterms:W3CDTF">2023-01-27T15:08:49Z</dcterms:modified>
</cp:coreProperties>
</file>