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8" r:id="rId4"/>
    <p:sldId id="257" r:id="rId5"/>
    <p:sldId id="260" r:id="rId6"/>
    <p:sldId id="261" r:id="rId7"/>
    <p:sldId id="259" r:id="rId8"/>
    <p:sldId id="262" r:id="rId9"/>
    <p:sldId id="284" r:id="rId10"/>
    <p:sldId id="263" r:id="rId11"/>
    <p:sldId id="285" r:id="rId12"/>
    <p:sldId id="286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8"/>
    <p:restoredTop sz="95666"/>
  </p:normalViewPr>
  <p:slideViewPr>
    <p:cSldViewPr snapToGrid="0" snapToObjects="1">
      <p:cViewPr varScale="1">
        <p:scale>
          <a:sx n="195" d="100"/>
          <a:sy n="195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0FB7B-C738-D446-B71D-85B3D473A70D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3BE7-D20C-9349-8A8E-2975A860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3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CDF8-AB0D-BC4D-9245-B09EA9484FAC}" type="datetime1">
              <a:rPr lang="en-CA" smtClean="0"/>
              <a:t>2025-09-24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7FF3-1043-3143-9379-8647D835ED31}" type="datetime1">
              <a:rPr lang="en-CA" smtClean="0"/>
              <a:t>2025-09-24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742B-EBC9-1B4A-8EBD-788927DC49E1}" type="datetime1">
              <a:rPr lang="en-CA" smtClean="0"/>
              <a:t>2025-09-24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E476-508D-C14F-8C9C-BE8618E9F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5075C-6639-7D4A-910C-6B65492F6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5AB0-B3D5-784C-B34C-1AD245A5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3AF4-F001-DF49-8D97-B9ABC5133A09}" type="datetime1">
              <a:rPr lang="en-CA" smtClean="0"/>
              <a:t>2025-09-24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17241-F1E7-E24B-89FA-BC8C9C0C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F43F-2CFD-E84C-A17F-47CDB98B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7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AD77-DB4E-CB4F-9252-C729BD9A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CB3CD-B529-2A45-981E-23B9E56C4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AE11-1C97-E745-9D20-DD4B758D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9FD8-ECD4-8B47-95EC-8EAF509DC7CB}" type="datetime1">
              <a:rPr lang="en-CA" smtClean="0"/>
              <a:t>2025-09-24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EF2F0-5FCA-F849-A8EA-024574BF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CA978-79DD-EB41-A73B-778F88FD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54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92BD-433D-7A4E-93C3-5CEF5129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B1BAA-384E-974A-9766-C627BD2C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3FA74-D099-8A49-B484-9B6133CD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E8DA-381F-0440-BF81-5D51295DEADF}" type="datetime1">
              <a:rPr lang="en-CA" smtClean="0"/>
              <a:t>2025-09-24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F2B4D-C8F9-EC4D-A6D5-3286E294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AD830-1CAD-054C-B0AD-623E71AD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65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B88E-8AB3-6D4D-85F2-4B5B4AB4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C54A3-1140-7241-B774-3EF8CB3D5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86139-6907-EC4C-9F97-91B617DD1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11982-FE57-9F49-870E-0DA6E9E7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3A56-6027-F144-AB3B-72703BC05511}" type="datetime1">
              <a:rPr lang="en-CA" smtClean="0"/>
              <a:t>2025-09-24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CF051-DC08-9246-AA66-6B40B20E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A31D4-C1AB-2C4A-AFCA-FC0345A8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10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2159-8674-AE46-8FE8-8B45248E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8203A-F792-F243-9A07-0F3292720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A246-FE76-6949-8574-E5459CB31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1190C-2AFB-5240-89FC-D627569DD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728CC-04EC-CE42-BDC9-E16D418AF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471D23-1F9F-F94B-B4E3-9B8350B8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8B44-4473-0D4E-AEF0-AF8E49F1C869}" type="datetime1">
              <a:rPr lang="en-CA" smtClean="0"/>
              <a:t>2025-09-24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8F26D-3098-AA45-BD0F-68F18628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0D6B2-E6E3-554D-BE2E-3206422B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8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B6D2-BC73-4E4B-B668-313ABD75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7CBD2-9326-B54A-9A75-6CA43367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EDB-5900-2F4A-8E3A-EC7F064FED2A}" type="datetime1">
              <a:rPr lang="en-CA" smtClean="0"/>
              <a:t>2025-09-24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1AA0C-3332-2743-9339-E65780AD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4226A-9D0D-204A-9311-906FF2BC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1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D1F19-8E2E-2543-82A7-7C0760D6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DB6C-6063-9948-B5BE-FE2029B7D3BD}" type="datetime1">
              <a:rPr lang="en-CA" smtClean="0"/>
              <a:t>2025-09-24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7C5F1-9797-FC46-80D6-A8D4855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8DDFB-857A-C549-BED8-552D9016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2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CE40-F9D6-4F49-A36A-91F98C2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AC6C-385F-FB4E-AF2B-D03EB047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EB9E7-2766-8E4E-91FE-E9226A18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1EB91-CFC3-E547-BB06-76C56880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12BC-7AE3-6246-ACC5-28D550291ADD}" type="datetime1">
              <a:rPr lang="en-CA" smtClean="0"/>
              <a:t>2025-09-24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0833D-D677-B449-B5DD-58A4DBB2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98AD6-7DC0-DC42-9349-A55DFAB5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3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B35C-4567-DF4F-A746-20889594F02A}" type="datetime1">
              <a:rPr lang="en-CA" smtClean="0"/>
              <a:t>2025-09-24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C422-F52C-5940-8FC2-5F9D582A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FF49C-AC41-AD4B-8F50-02AEBAAF3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7C6F-BAF6-2D4E-BB51-9B58B0B74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84494-1726-FF4F-9C28-7E3BD0A4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A9EC-EAD9-1343-9363-06C177B051D4}" type="datetime1">
              <a:rPr lang="en-CA" smtClean="0"/>
              <a:t>2025-09-24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10E16-B6AC-FC45-814C-19C39ADE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52A09-B1EA-8543-B62A-6CFDF485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48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AF6D-2FF6-164C-BC55-A0729D84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0F2E7-D60E-0E41-A81A-B00BD0A7A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AB518-460D-F244-95F5-F240203B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219C-ADC4-E941-A8EF-137B00377BA7}" type="datetime1">
              <a:rPr lang="en-CA" smtClean="0"/>
              <a:t>2025-09-24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18D0-27D5-B245-ADE9-4AF731C9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7544B-D138-C145-86E1-C54C5C25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17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8B3EB-6DE7-AA4B-958F-F3B619E42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D3C27-1B80-4047-B50E-867872DF2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B6E33-45A6-9149-8DDC-F1141363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FD2F-85DD-0A45-AF16-A96A91FE83CD}" type="datetime1">
              <a:rPr lang="en-CA" smtClean="0"/>
              <a:t>2025-09-24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4FEF2-93E3-4140-AF51-DEA8C423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A9333-D6C5-FE47-AE2B-325CCE59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5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1705-295E-DD45-9E00-F9664C66FD6B}" type="datetime1">
              <a:rPr lang="en-CA" smtClean="0"/>
              <a:t>2025-09-24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5FE6-1982-A84F-90A1-E88DE6FA3561}" type="datetime1">
              <a:rPr lang="en-CA" smtClean="0"/>
              <a:t>2025-09-24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B37-C0DC-7940-B8DC-601B2503A3DE}" type="datetime1">
              <a:rPr lang="en-CA" smtClean="0"/>
              <a:t>2025-09-24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5F1A-2668-964B-8AD6-142599E846D6}" type="datetime1">
              <a:rPr lang="en-CA" smtClean="0"/>
              <a:t>2025-09-24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BB85-0969-A64E-9190-C259ACE6D9B0}" type="datetime1">
              <a:rPr lang="en-CA" smtClean="0"/>
              <a:t>2025-09-24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C70-C64F-E440-98B6-D9E66B299B3D}" type="datetime1">
              <a:rPr lang="en-CA" smtClean="0"/>
              <a:t>2025-09-24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C1A51E5-FBA8-C742-9EA3-EBB0CBBA6532}" type="datetime1">
              <a:rPr lang="en-CA" smtClean="0"/>
              <a:t>2025-09-24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CFEC3-FFC8-104A-91E8-383751734A47}" type="datetime1">
              <a:rPr lang="en-CA" smtClean="0"/>
              <a:t>2025-09-24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99C358-3BB8-6444-87F2-F19FB236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9C06E-5E26-F74C-981A-F53CF2CB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AE4C0-4BF6-074C-8EA7-F81FB889F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FC2CB-8152-5949-90A8-B60714786C0F}" type="datetime1">
              <a:rPr lang="en-CA" smtClean="0"/>
              <a:t>2025-09-24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98D70-4804-9E4F-BC41-A4485905A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079AD-F6EC-8C40-99B9-456F51AFA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5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kaosain.com/imt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Rectangle 1085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99" name="Picture 1087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00" name="Straight Connector 1089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091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02" name="Rectangle 1093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91DC5-0442-A84D-A2BD-357068B0E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394" y="1600199"/>
            <a:ext cx="4010348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 sz="20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Presented to:</a:t>
            </a:r>
            <a:br>
              <a:rPr lang="en-US" sz="20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000" dirty="0"/>
              <a:t>Professor Mahmoud </a:t>
            </a:r>
            <a:r>
              <a:rPr lang="en-US" sz="2000" dirty="0" err="1"/>
              <a:t>Alfadel</a:t>
            </a:r>
            <a:br>
              <a:rPr lang="en-US" sz="20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0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0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4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Presented by:</a:t>
            </a:r>
            <a:br>
              <a:rPr lang="en-US" sz="14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4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Mohammad Kaosain Akbar</a:t>
            </a:r>
            <a:br>
              <a:rPr lang="en-US" sz="14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4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1103" name="Straight Connector 1095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ubtitle 2">
            <a:extLst>
              <a:ext uri="{FF2B5EF4-FFF2-40B4-BE49-F238E27FC236}">
                <a16:creationId xmlns:a16="http://schemas.microsoft.com/office/drawing/2014/main" id="{4A220A10-AD23-2642-A519-B3BABC83814E}"/>
              </a:ext>
            </a:extLst>
          </p:cNvPr>
          <p:cNvSpPr txBox="1">
            <a:spLocks/>
          </p:cNvSpPr>
          <p:nvPr/>
        </p:nvSpPr>
        <p:spPr>
          <a:xfrm>
            <a:off x="4924851" y="1600199"/>
            <a:ext cx="7217069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b="0" i="0" cap="all" dirty="0"/>
              <a:t>Introductory Presentation</a:t>
            </a:r>
            <a:r>
              <a:rPr lang="en-US" dirty="0"/>
              <a:t> for </a:t>
            </a:r>
            <a:r>
              <a:rPr lang="en-US" dirty="0" err="1"/>
              <a:t>phd</a:t>
            </a:r>
            <a:r>
              <a:rPr lang="en-US" dirty="0"/>
              <a:t> in computer science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A06F2B-FFFA-BD44-A679-0FEEB6D3EEE6}"/>
              </a:ext>
            </a:extLst>
          </p:cNvPr>
          <p:cNvSpPr txBox="1"/>
          <p:nvPr/>
        </p:nvSpPr>
        <p:spPr>
          <a:xfrm>
            <a:off x="11215688" y="4200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7DCAB-7847-2A4B-87BA-637D0DD14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591" y="683501"/>
            <a:ext cx="3271901" cy="26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03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7D47-66BD-4E4D-990C-E0FF3850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69"/>
            <a:ext cx="10515600" cy="1325563"/>
          </a:xfrm>
        </p:spPr>
        <p:txBody>
          <a:bodyPr/>
          <a:lstStyle/>
          <a:p>
            <a:r>
              <a:rPr lang="en-CA" dirty="0"/>
              <a:t>Tentative PhD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0F4-4E45-1346-8B92-DE76E5D9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22" y="1488832"/>
            <a:ext cx="11128899" cy="49110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b="1" dirty="0"/>
              <a:t>Year 1–2:</a:t>
            </a:r>
            <a:endParaRPr lang="en-CA" dirty="0"/>
          </a:p>
          <a:p>
            <a:r>
              <a:rPr lang="en-CA" dirty="0"/>
              <a:t>Deep dive into theoretical foundations of robust ML and sequential modeling</a:t>
            </a:r>
          </a:p>
          <a:p>
            <a:r>
              <a:rPr lang="en-CA" dirty="0"/>
              <a:t>Replicate and extend existing work in your group to gain hands-on alignment</a:t>
            </a:r>
          </a:p>
          <a:p>
            <a:pPr marL="0" indent="0">
              <a:buNone/>
            </a:pPr>
            <a:r>
              <a:rPr lang="en-CA" b="1" dirty="0"/>
              <a:t>Year 2–3:</a:t>
            </a:r>
            <a:endParaRPr lang="en-CA" dirty="0"/>
          </a:p>
          <a:p>
            <a:r>
              <a:rPr lang="en-CA" dirty="0"/>
              <a:t>Propose novel methods for robust learning from noisy and incomplete data</a:t>
            </a:r>
          </a:p>
          <a:p>
            <a:r>
              <a:rPr lang="en-CA" dirty="0"/>
              <a:t>Apply to one or two real-world datasets (healthcare, energy, or social systems)</a:t>
            </a:r>
          </a:p>
          <a:p>
            <a:pPr marL="0" indent="0">
              <a:buNone/>
            </a:pPr>
            <a:r>
              <a:rPr lang="en-CA" b="1" dirty="0"/>
              <a:t>Year 3–4:</a:t>
            </a:r>
            <a:endParaRPr lang="en-CA" dirty="0"/>
          </a:p>
          <a:p>
            <a:r>
              <a:rPr lang="en-CA" dirty="0"/>
              <a:t>Advance towards publishing in </a:t>
            </a:r>
            <a:r>
              <a:rPr lang="en-CA" b="1" dirty="0" err="1"/>
              <a:t>NeurIPS</a:t>
            </a:r>
            <a:r>
              <a:rPr lang="en-CA" b="1" dirty="0"/>
              <a:t>, ICML, ICLR</a:t>
            </a:r>
            <a:endParaRPr lang="en-CA" dirty="0"/>
          </a:p>
          <a:p>
            <a:r>
              <a:rPr lang="en-CA" dirty="0"/>
              <a:t>Build transferable frameworks for sequential data robustness</a:t>
            </a:r>
          </a:p>
          <a:p>
            <a:r>
              <a:rPr lang="en-CA" dirty="0"/>
              <a:t>Complete dissertation integrating theoretical and applied contributions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271-267F-D64D-A698-32534F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438DA5-CC54-1446-BE4F-7BA00CDE2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643" y="0"/>
            <a:ext cx="732357" cy="59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7D47-66BD-4E4D-990C-E0FF3850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Tentative Career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0F4-4E45-1346-8B92-DE76E5D9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496" y="1690688"/>
            <a:ext cx="9370504" cy="4755009"/>
          </a:xfrm>
        </p:spPr>
        <p:txBody>
          <a:bodyPr>
            <a:normAutofit/>
          </a:bodyPr>
          <a:lstStyle/>
          <a:p>
            <a:r>
              <a:rPr lang="en-CA" dirty="0"/>
              <a:t>Short-term: Contribute to impactful publications and collaborative projects under your supervision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Medium-term: Pursue </a:t>
            </a:r>
            <a:r>
              <a:rPr lang="en-CA" b="1" dirty="0"/>
              <a:t>postdoctoral research</a:t>
            </a:r>
            <a:r>
              <a:rPr lang="en-CA" dirty="0"/>
              <a:t> to further deepen expertise in robust ML and sequential data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Long-term: Become a </a:t>
            </a:r>
            <a:r>
              <a:rPr lang="en-CA" b="1" dirty="0"/>
              <a:t>professor and lead a research group</a:t>
            </a:r>
            <a:r>
              <a:rPr lang="en-CA" dirty="0"/>
              <a:t>, focusing on </a:t>
            </a:r>
            <a:r>
              <a:rPr lang="en-CA" b="1" dirty="0"/>
              <a:t>trustworthy AI and human-centered ML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271-267F-D64D-A698-32534F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51B3C2-DE43-A240-92E0-862C0DF54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643" y="0"/>
            <a:ext cx="732357" cy="59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9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01423-BDB3-AD43-AAD2-42BB6193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B2D1B-4168-A643-A10E-9C3713A1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E914AF8-A759-9A49-97F9-32C376CE0611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2E7DB8-9D21-6549-ADE1-18993335D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643" y="0"/>
            <a:ext cx="732357" cy="59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3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55E1-59B2-A142-916D-978D6A96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F6C5-6381-2A4B-AD82-08810720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Publication Record</a:t>
            </a:r>
          </a:p>
          <a:p>
            <a:r>
              <a:rPr lang="en-US" dirty="0"/>
              <a:t>Summary of my previous research</a:t>
            </a:r>
          </a:p>
          <a:p>
            <a:r>
              <a:rPr lang="en-CA" dirty="0"/>
              <a:t>Alignment of My Experience with your research</a:t>
            </a:r>
          </a:p>
          <a:p>
            <a:r>
              <a:rPr lang="en-US" dirty="0"/>
              <a:t>Research Topic of Interest</a:t>
            </a:r>
          </a:p>
          <a:p>
            <a:r>
              <a:rPr lang="en-US" dirty="0"/>
              <a:t>Tentative PhD Plan</a:t>
            </a:r>
          </a:p>
          <a:p>
            <a:r>
              <a:rPr lang="en-US" dirty="0"/>
              <a:t>Tentative Career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E8EFE-AD61-EF40-8FB0-D641BFA1C6B4}"/>
              </a:ext>
            </a:extLst>
          </p:cNvPr>
          <p:cNvSpPr txBox="1"/>
          <p:nvPr/>
        </p:nvSpPr>
        <p:spPr>
          <a:xfrm>
            <a:off x="4130558" y="5807631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for the slides: </a:t>
            </a:r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kaosain.com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calgary</a:t>
            </a:r>
            <a:r>
              <a:rPr lang="en-US" dirty="0"/>
              <a:t>	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8F4A-88D8-D240-A5E7-F75819BD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03C801-47F4-204B-A170-62D728429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643" y="0"/>
            <a:ext cx="732357" cy="59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7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629A-3CCA-AF56-B823-57A94EDB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08764C-AEDB-82F5-DB18-05709FC20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116247"/>
              </p:ext>
            </p:extLst>
          </p:nvPr>
        </p:nvGraphicFramePr>
        <p:xfrm>
          <a:off x="701219" y="1925919"/>
          <a:ext cx="9053473" cy="39099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8498">
                  <a:extLst>
                    <a:ext uri="{9D8B030D-6E8A-4147-A177-3AD203B41FA5}">
                      <a16:colId xmlns:a16="http://schemas.microsoft.com/office/drawing/2014/main" val="601284677"/>
                    </a:ext>
                  </a:extLst>
                </a:gridCol>
                <a:gridCol w="6134975">
                  <a:extLst>
                    <a:ext uri="{9D8B030D-6E8A-4147-A177-3AD203B41FA5}">
                      <a16:colId xmlns:a16="http://schemas.microsoft.com/office/drawing/2014/main" val="144643695"/>
                    </a:ext>
                  </a:extLst>
                </a:gridCol>
              </a:tblGrid>
              <a:tr h="48959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Name: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Mohammad Kaosain Akbar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421922"/>
                  </a:ext>
                </a:extLst>
              </a:tr>
              <a:tr h="67526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Current Role: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Junior Data Scientist at Desjardins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603795"/>
                  </a:ext>
                </a:extLst>
              </a:tr>
              <a:tr h="67526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Location: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Montreal, QC, Canada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251850"/>
                  </a:ext>
                </a:extLst>
              </a:tr>
              <a:tr h="67526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Place of Birth: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Dhaka, Bangladesh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273664"/>
                  </a:ext>
                </a:extLst>
              </a:tr>
              <a:tr h="480151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Research Interests: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Human-Computer Interaction (HCI), Machine Learning,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344099"/>
                  </a:ext>
                </a:extLst>
              </a:tr>
              <a:tr h="286439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Deep Learning, Data Imputation, System Development,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04922"/>
                  </a:ext>
                </a:extLst>
              </a:tr>
              <a:tr h="286439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Computational Intelligence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54176"/>
                  </a:ext>
                </a:extLst>
              </a:tr>
            </a:tbl>
          </a:graphicData>
        </a:graphic>
      </p:graphicFrame>
      <p:pic>
        <p:nvPicPr>
          <p:cNvPr id="2050" name="Picture 2" descr="Mohammad Kaosain Akbar - AI/ML Engineer &amp; Researcher | Software Engineer |  MASc in Applied Machine Learning | LinkedIn">
            <a:extLst>
              <a:ext uri="{FF2B5EF4-FFF2-40B4-BE49-F238E27FC236}">
                <a16:creationId xmlns:a16="http://schemas.microsoft.com/office/drawing/2014/main" id="{CE94D8AE-CF74-51EF-FE87-6BE80ADC2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197" y="2029335"/>
            <a:ext cx="1994184" cy="19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52577-FF4F-2A46-AC68-525A73EF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876D48-0E12-8449-9EF9-F513CFD70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643" y="0"/>
            <a:ext cx="732357" cy="59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1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EA42-EBD7-C2FC-0E1A-72E1FCA3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B8875B-1573-E0A8-46E2-15184863C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494805"/>
              </p:ext>
            </p:extLst>
          </p:nvPr>
        </p:nvGraphicFramePr>
        <p:xfrm>
          <a:off x="562453" y="1864010"/>
          <a:ext cx="8463896" cy="4116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9849">
                  <a:extLst>
                    <a:ext uri="{9D8B030D-6E8A-4147-A177-3AD203B41FA5}">
                      <a16:colId xmlns:a16="http://schemas.microsoft.com/office/drawing/2014/main" val="2990333019"/>
                    </a:ext>
                  </a:extLst>
                </a:gridCol>
                <a:gridCol w="5794047">
                  <a:extLst>
                    <a:ext uri="{9D8B030D-6E8A-4147-A177-3AD203B41FA5}">
                      <a16:colId xmlns:a16="http://schemas.microsoft.com/office/drawing/2014/main" val="924903051"/>
                    </a:ext>
                  </a:extLst>
                </a:gridCol>
              </a:tblGrid>
              <a:tr h="53301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Undergraduate Degree: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Bachelor of Science in </a:t>
                      </a:r>
                      <a:r>
                        <a:rPr lang="en-US" b="1" dirty="0"/>
                        <a:t>Computer Science and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13905"/>
                  </a:ext>
                </a:extLst>
              </a:tr>
              <a:tr h="53301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Institution: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South University, Dhaka, Bangladesh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71975"/>
                  </a:ext>
                </a:extLst>
              </a:tr>
              <a:tr h="94950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GPA: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3.84/4.77 (Summa Cum Laude)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023494"/>
                  </a:ext>
                </a:extLst>
              </a:tr>
              <a:tr h="504202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Graduate Degree: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Masters of Applied Science in </a:t>
                      </a:r>
                      <a:r>
                        <a:rPr lang="en-US" b="1" dirty="0"/>
                        <a:t>Systems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75320"/>
                  </a:ext>
                </a:extLst>
              </a:tr>
              <a:tr h="47856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GPA: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3.77/4.30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76445"/>
                  </a:ext>
                </a:extLst>
              </a:tr>
              <a:tr h="47856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Institution: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Concordia University, Montreal, QC, Canada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16570"/>
                  </a:ext>
                </a:extLst>
              </a:tr>
              <a:tr h="51702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Thesis: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Non-intrusive Load Monitoring using Machine and Deep Learning Approaches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20320"/>
                  </a:ext>
                </a:extLst>
              </a:tr>
            </a:tbl>
          </a:graphicData>
        </a:graphic>
      </p:graphicFrame>
      <p:pic>
        <p:nvPicPr>
          <p:cNvPr id="1028" name="Picture 4" descr="Concordia Campus Master Plan consultations ramp up | News - Concordia  University">
            <a:extLst>
              <a:ext uri="{FF2B5EF4-FFF2-40B4-BE49-F238E27FC236}">
                <a16:creationId xmlns:a16="http://schemas.microsoft.com/office/drawing/2014/main" id="{6A559B68-6E88-E364-72B2-F864A3110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465" y="3922481"/>
            <a:ext cx="2610369" cy="208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SU: A BRIEF HISTORY | North South University">
            <a:extLst>
              <a:ext uri="{FF2B5EF4-FFF2-40B4-BE49-F238E27FC236}">
                <a16:creationId xmlns:a16="http://schemas.microsoft.com/office/drawing/2014/main" id="{AA77BEE9-4ED5-ECEC-3991-2B8B3D92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466" y="1947709"/>
            <a:ext cx="2610369" cy="155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FDB22C-8452-EB4B-83CB-D8D8E3C5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BBE91D-E5CB-A44F-9661-D626E0237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9643" y="0"/>
            <a:ext cx="732357" cy="59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1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9045-3AB3-E2FF-979B-A154E4E3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0837B3-8BA8-99D7-691A-83240206A0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7357" y="1721789"/>
          <a:ext cx="11477285" cy="404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1600">
                  <a:extLst>
                    <a:ext uri="{9D8B030D-6E8A-4147-A177-3AD203B41FA5}">
                      <a16:colId xmlns:a16="http://schemas.microsoft.com/office/drawing/2014/main" val="2816975791"/>
                    </a:ext>
                  </a:extLst>
                </a:gridCol>
                <a:gridCol w="3815861">
                  <a:extLst>
                    <a:ext uri="{9D8B030D-6E8A-4147-A177-3AD203B41FA5}">
                      <a16:colId xmlns:a16="http://schemas.microsoft.com/office/drawing/2014/main" val="2424035301"/>
                    </a:ext>
                  </a:extLst>
                </a:gridCol>
                <a:gridCol w="3859824">
                  <a:extLst>
                    <a:ext uri="{9D8B030D-6E8A-4147-A177-3AD203B41FA5}">
                      <a16:colId xmlns:a16="http://schemas.microsoft.com/office/drawing/2014/main" val="1582106623"/>
                    </a:ext>
                  </a:extLst>
                </a:gridCol>
              </a:tblGrid>
              <a:tr h="59067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Timeline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Role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Organization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386869"/>
                  </a:ext>
                </a:extLst>
              </a:tr>
              <a:tr h="69923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January 2019 to August 2019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Database Developer (Co-op)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Samsung Electronics Bangladesh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960"/>
                  </a:ext>
                </a:extLst>
              </a:tr>
              <a:tr h="65063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Undergraduate Teaching Assistant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North South University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88355"/>
                  </a:ext>
                </a:extLst>
              </a:tr>
              <a:tr h="10506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September 2019 to December 2020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Lecturer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Daffodil International University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935657"/>
                  </a:ext>
                </a:extLst>
              </a:tr>
              <a:tr h="10534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2021 to December 2023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Machine Learning Engineer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Applied AI Institute – Concordia University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71912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A8C25-4F53-8E4D-A74C-98FAFB32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CBC8AA-BBC7-8744-B296-77B9D6919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643" y="0"/>
            <a:ext cx="732357" cy="59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3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8DB6E-72A7-934D-AFC4-92341C0B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Publication Record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EA38-D35F-934C-9060-AAE5B5CD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E914AF8-A759-9A49-97F9-32C376CE0611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4C38A0-CC4A-7348-A6DA-183318A8C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643" y="0"/>
            <a:ext cx="732357" cy="5929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EAFC3E-568F-1240-A34F-CE5AEB9A8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583" y="111773"/>
            <a:ext cx="7413060" cy="672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6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7D47-66BD-4E4D-990C-E0FF3850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My Previous 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0F4-4E45-1346-8B92-DE76E5D9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894"/>
            <a:ext cx="10515599" cy="4667250"/>
          </a:xfrm>
        </p:spPr>
        <p:txBody>
          <a:bodyPr>
            <a:normAutofit/>
          </a:bodyPr>
          <a:lstStyle/>
          <a:p>
            <a:r>
              <a:rPr lang="en-CA" b="1" dirty="0"/>
              <a:t>Non-Intrusive Load Monitoring (NILM):</a:t>
            </a:r>
            <a:r>
              <a:rPr lang="en-CA" dirty="0"/>
              <a:t> Developed ML/DL methods to disaggregate energy usage from aggregate signals GAF-TCN NILM.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b="1" dirty="0"/>
              <a:t>Energy Forecasting:</a:t>
            </a:r>
            <a:r>
              <a:rPr lang="en-CA" dirty="0"/>
              <a:t> Proposed advanced regression and imputation methods. Tackled </a:t>
            </a:r>
            <a:r>
              <a:rPr lang="en-CA" b="1" dirty="0"/>
              <a:t>noisy, missing, and privacy-sensitive data</a:t>
            </a:r>
            <a:r>
              <a:rPr lang="en-CA" dirty="0"/>
              <a:t> in real-world contexts.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b="1" dirty="0"/>
              <a:t>Applications:</a:t>
            </a:r>
            <a:r>
              <a:rPr lang="en-CA" dirty="0"/>
              <a:t> Smart grid optimization, demand-side management, EV charging infrastructure.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271-267F-D64D-A698-32534F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D39AC8-7056-4145-90E9-FF197B0A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643" y="0"/>
            <a:ext cx="732357" cy="59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0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7D47-66BD-4E4D-990C-E0FF3850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380700"/>
            <a:ext cx="11201400" cy="1325563"/>
          </a:xfrm>
        </p:spPr>
        <p:txBody>
          <a:bodyPr/>
          <a:lstStyle/>
          <a:p>
            <a:r>
              <a:rPr lang="en-CA" dirty="0"/>
              <a:t>Alignment of My Experience with your 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0F4-4E45-1346-8B92-DE76E5D9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49" y="1783903"/>
            <a:ext cx="11128899" cy="4755009"/>
          </a:xfrm>
        </p:spPr>
        <p:txBody>
          <a:bodyPr>
            <a:normAutofit/>
          </a:bodyPr>
          <a:lstStyle/>
          <a:p>
            <a:r>
              <a:rPr lang="en-CA" dirty="0"/>
              <a:t>My </a:t>
            </a:r>
            <a:r>
              <a:rPr lang="en-CA" dirty="0" err="1"/>
              <a:t>MASc</a:t>
            </a:r>
            <a:r>
              <a:rPr lang="en-CA" dirty="0"/>
              <a:t> research focused on </a:t>
            </a:r>
            <a:r>
              <a:rPr lang="en-CA" b="1" dirty="0"/>
              <a:t>time series modeling</a:t>
            </a:r>
            <a:r>
              <a:rPr lang="en-CA" dirty="0"/>
              <a:t>, </a:t>
            </a:r>
            <a:r>
              <a:rPr lang="en-CA" b="1" dirty="0"/>
              <a:t>imputation</a:t>
            </a:r>
            <a:r>
              <a:rPr lang="en-CA" dirty="0"/>
              <a:t>, and </a:t>
            </a:r>
            <a:r>
              <a:rPr lang="en-CA" b="1" dirty="0"/>
              <a:t>anomaly detection.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Developed models robust to </a:t>
            </a:r>
            <a:r>
              <a:rPr lang="en-CA" b="1" dirty="0"/>
              <a:t>noisy and incomplete sequential data.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Published multiple works on </a:t>
            </a:r>
            <a:r>
              <a:rPr lang="en-CA" b="1" dirty="0"/>
              <a:t>EV load forecasting</a:t>
            </a:r>
            <a:r>
              <a:rPr lang="en-CA" dirty="0"/>
              <a:t> and </a:t>
            </a:r>
            <a:r>
              <a:rPr lang="en-CA" b="1" dirty="0"/>
              <a:t>NILM</a:t>
            </a:r>
            <a:r>
              <a:rPr lang="en-CA" dirty="0"/>
              <a:t> methods.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These align with your interests in </a:t>
            </a:r>
            <a:r>
              <a:rPr lang="en-CA" b="1" dirty="0"/>
              <a:t>robust ML, sequential data, and applied machine learning for real-world impact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271-267F-D64D-A698-32534F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594E38-A6B0-0B4D-BBBB-A60416870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643" y="0"/>
            <a:ext cx="732357" cy="59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16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7D47-66BD-4E4D-990C-E0FF3850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Research Topic of Interest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0F4-4E45-1346-8B92-DE76E5D9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103"/>
            <a:ext cx="11128899" cy="475500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Robust machine learning for </a:t>
            </a:r>
            <a:r>
              <a:rPr lang="en-CA" b="1" dirty="0"/>
              <a:t>sequential and structured data.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Methods for </a:t>
            </a:r>
            <a:r>
              <a:rPr lang="en-CA" b="1" dirty="0"/>
              <a:t>learning from incomplete, noisy, or distributed data.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Explainability</a:t>
            </a:r>
            <a:r>
              <a:rPr lang="en-CA" dirty="0"/>
              <a:t> and interpretability in ML models for decision-making.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Exploring new frontiers in </a:t>
            </a:r>
            <a:r>
              <a:rPr lang="en-CA" b="1" dirty="0"/>
              <a:t>healthcare analytics, signal processing, or complex systems</a:t>
            </a:r>
            <a:r>
              <a:rPr lang="en-CA" dirty="0"/>
              <a:t> under your guidance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271-267F-D64D-A698-32534F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F8E91-FE77-E042-ACE3-0B96750BD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643" y="0"/>
            <a:ext cx="732357" cy="59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168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343</TotalTime>
  <Words>543</Words>
  <Application>Microsoft Macintosh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Gill Sans MT</vt:lpstr>
      <vt:lpstr>Gallery</vt:lpstr>
      <vt:lpstr>Office Theme</vt:lpstr>
      <vt:lpstr>Presented to: Professor Mahmoud Alfadel   Presented by: Mohammad Kaosain Akbar </vt:lpstr>
      <vt:lpstr>Contents</vt:lpstr>
      <vt:lpstr>Introduction</vt:lpstr>
      <vt:lpstr>Introduction</vt:lpstr>
      <vt:lpstr>Introduction</vt:lpstr>
      <vt:lpstr>Publication Record</vt:lpstr>
      <vt:lpstr>Summary of My Previous Research</vt:lpstr>
      <vt:lpstr>Alignment of My Experience with your Research</vt:lpstr>
      <vt:lpstr>Research Topic of Interest</vt:lpstr>
      <vt:lpstr>Tentative PhD Plan</vt:lpstr>
      <vt:lpstr>Tentative Career Plan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Interview  on  “Contextual Filtering and Opportunistic Local Processing of Health Data”</dc:title>
  <dc:creator>Office</dc:creator>
  <cp:lastModifiedBy>Office</cp:lastModifiedBy>
  <cp:revision>12</cp:revision>
  <dcterms:created xsi:type="dcterms:W3CDTF">2025-09-04T23:22:23Z</dcterms:created>
  <dcterms:modified xsi:type="dcterms:W3CDTF">2025-09-24T21:22:24Z</dcterms:modified>
</cp:coreProperties>
</file>